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slide" Target="slides/slide135.xml"/><Relationship Id="rId141" Type="http://schemas.openxmlformats.org/officeDocument/2006/relationships/slide" Target="slides/slide136.xml"/><Relationship Id="rId142" Type="http://schemas.openxmlformats.org/officeDocument/2006/relationships/slide" Target="slides/slide137.xml"/><Relationship Id="rId143" Type="http://schemas.openxmlformats.org/officeDocument/2006/relationships/slide" Target="slides/slide138.xml"/><Relationship Id="rId144" Type="http://schemas.openxmlformats.org/officeDocument/2006/relationships/slide" Target="slides/slide139.xml"/><Relationship Id="rId145" Type="http://schemas.openxmlformats.org/officeDocument/2006/relationships/slide" Target="slides/slide140.xml"/><Relationship Id="rId146" Type="http://schemas.openxmlformats.org/officeDocument/2006/relationships/slide" Target="slides/slide141.xml"/><Relationship Id="rId147" Type="http://schemas.openxmlformats.org/officeDocument/2006/relationships/slide" Target="slides/slide142.xml"/><Relationship Id="rId148" Type="http://schemas.openxmlformats.org/officeDocument/2006/relationships/slide" Target="slides/slide143.xml"/><Relationship Id="rId149" Type="http://schemas.openxmlformats.org/officeDocument/2006/relationships/slide" Target="slides/slide144.xml"/><Relationship Id="rId150" Type="http://schemas.openxmlformats.org/officeDocument/2006/relationships/slide" Target="slides/slide145.xml"/><Relationship Id="rId151" Type="http://schemas.openxmlformats.org/officeDocument/2006/relationships/slide" Target="slides/slide146.xml"/><Relationship Id="rId152" Type="http://schemas.openxmlformats.org/officeDocument/2006/relationships/slide" Target="slides/slide147.xml"/><Relationship Id="rId153" Type="http://schemas.openxmlformats.org/officeDocument/2006/relationships/slide" Target="slides/slide148.xml"/><Relationship Id="rId154" Type="http://schemas.openxmlformats.org/officeDocument/2006/relationships/slide" Target="slides/slide149.xml"/><Relationship Id="rId155" Type="http://schemas.openxmlformats.org/officeDocument/2006/relationships/slide" Target="slides/slide150.xml"/><Relationship Id="rId156" Type="http://schemas.openxmlformats.org/officeDocument/2006/relationships/slide" Target="slides/slide151.xml"/><Relationship Id="rId157" Type="http://schemas.openxmlformats.org/officeDocument/2006/relationships/slide" Target="slides/slide152.xml"/><Relationship Id="rId158" Type="http://schemas.openxmlformats.org/officeDocument/2006/relationships/slide" Target="slides/slide153.xml"/><Relationship Id="rId159" Type="http://schemas.openxmlformats.org/officeDocument/2006/relationships/slide" Target="slides/slide154.xml"/><Relationship Id="rId160" Type="http://schemas.openxmlformats.org/officeDocument/2006/relationships/slide" Target="slides/slide155.xml"/><Relationship Id="rId161" Type="http://schemas.openxmlformats.org/officeDocument/2006/relationships/slide" Target="slides/slide156.xml"/><Relationship Id="rId162" Type="http://schemas.openxmlformats.org/officeDocument/2006/relationships/slide" Target="slides/slide157.xml"/><Relationship Id="rId163" Type="http://schemas.openxmlformats.org/officeDocument/2006/relationships/slide" Target="slides/slide158.xml"/><Relationship Id="rId164" Type="http://schemas.openxmlformats.org/officeDocument/2006/relationships/slide" Target="slides/slide159.xml"/><Relationship Id="rId165" Type="http://schemas.openxmlformats.org/officeDocument/2006/relationships/slide" Target="slides/slide160.xml"/><Relationship Id="rId166" Type="http://schemas.openxmlformats.org/officeDocument/2006/relationships/slide" Target="slides/slide161.xml"/><Relationship Id="rId167" Type="http://schemas.openxmlformats.org/officeDocument/2006/relationships/slide" Target="slides/slide162.xml"/><Relationship Id="rId168" Type="http://schemas.openxmlformats.org/officeDocument/2006/relationships/slide" Target="slides/slide163.xml"/><Relationship Id="rId169" Type="http://schemas.openxmlformats.org/officeDocument/2006/relationships/slide" Target="slides/slide164.xml"/><Relationship Id="rId170" Type="http://schemas.openxmlformats.org/officeDocument/2006/relationships/slide" Target="slides/slide165.xml"/><Relationship Id="rId171" Type="http://schemas.openxmlformats.org/officeDocument/2006/relationships/slide" Target="slides/slide166.xml"/><Relationship Id="rId172" Type="http://schemas.openxmlformats.org/officeDocument/2006/relationships/slide" Target="slides/slide167.xml"/><Relationship Id="rId173" Type="http://schemas.openxmlformats.org/officeDocument/2006/relationships/slide" Target="slides/slide168.xml"/><Relationship Id="rId174" Type="http://schemas.openxmlformats.org/officeDocument/2006/relationships/slide" Target="slides/slide169.xml"/><Relationship Id="rId175" Type="http://schemas.openxmlformats.org/officeDocument/2006/relationships/slide" Target="slides/slide170.xml"/><Relationship Id="rId176" Type="http://schemas.openxmlformats.org/officeDocument/2006/relationships/slide" Target="slides/slide171.xml"/><Relationship Id="rId177" Type="http://schemas.openxmlformats.org/officeDocument/2006/relationships/slide" Target="slides/slide172.xml"/><Relationship Id="rId178" Type="http://schemas.openxmlformats.org/officeDocument/2006/relationships/slide" Target="slides/slide173.xml"/><Relationship Id="rId179" Type="http://schemas.openxmlformats.org/officeDocument/2006/relationships/slide" Target="slides/slide174.xml"/><Relationship Id="rId180" Type="http://schemas.openxmlformats.org/officeDocument/2006/relationships/slide" Target="slides/slide175.xml"/><Relationship Id="rId181" Type="http://schemas.openxmlformats.org/officeDocument/2006/relationships/slide" Target="slides/slide176.xml"/><Relationship Id="rId182" Type="http://schemas.openxmlformats.org/officeDocument/2006/relationships/slide" Target="slides/slide177.xml"/><Relationship Id="rId183" Type="http://schemas.openxmlformats.org/officeDocument/2006/relationships/slide" Target="slides/slide178.xml"/><Relationship Id="rId184" Type="http://schemas.openxmlformats.org/officeDocument/2006/relationships/slide" Target="slides/slide179.xml"/><Relationship Id="rId185" Type="http://schemas.openxmlformats.org/officeDocument/2006/relationships/slide" Target="slides/slide180.xml"/><Relationship Id="rId186" Type="http://schemas.openxmlformats.org/officeDocument/2006/relationships/slide" Target="slides/slide181.xml"/><Relationship Id="rId187" Type="http://schemas.openxmlformats.org/officeDocument/2006/relationships/slide" Target="slides/slide182.xml"/><Relationship Id="rId188" Type="http://schemas.openxmlformats.org/officeDocument/2006/relationships/slide" Target="slides/slide18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8142" y="2459482"/>
            <a:ext cx="3289839"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4867" y="2459482"/>
            <a:ext cx="3289839"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81617" y="1569604"/>
            <a:ext cx="2597150" cy="2019300"/>
          </a:xfrm>
          <a:prstGeom prst="rect">
            <a:avLst/>
          </a:prstGeom>
        </p:spPr>
        <p:txBody>
          <a:bodyPr wrap="square" lIns="0" tIns="16510" rIns="0" bIns="0" rtlCol="0" vert="horz">
            <a:spAutoFit/>
          </a:bodyPr>
          <a:lstStyle/>
          <a:p>
            <a:pPr marL="429259">
              <a:lnSpc>
                <a:spcPct val="100000"/>
              </a:lnSpc>
              <a:spcBef>
                <a:spcPts val="130"/>
              </a:spcBef>
            </a:pPr>
            <a:r>
              <a:rPr dirty="0" sz="2850" spc="10" b="1">
                <a:latin typeface="Times New Roman"/>
                <a:cs typeface="Times New Roman"/>
              </a:rPr>
              <a:t>The</a:t>
            </a:r>
            <a:r>
              <a:rPr dirty="0" sz="2850" spc="-10" b="1">
                <a:latin typeface="Times New Roman"/>
                <a:cs typeface="Times New Roman"/>
              </a:rPr>
              <a:t> </a:t>
            </a:r>
            <a:r>
              <a:rPr dirty="0" sz="2850" spc="10" b="1">
                <a:latin typeface="Times New Roman"/>
                <a:cs typeface="Times New Roman"/>
              </a:rPr>
              <a:t>Golem</a:t>
            </a:r>
            <a:endParaRPr sz="2850">
              <a:latin typeface="Times New Roman"/>
              <a:cs typeface="Times New Roman"/>
            </a:endParaRPr>
          </a:p>
          <a:p>
            <a:pPr marL="12700" marR="5080" indent="1071880">
              <a:lnSpc>
                <a:spcPct val="179000"/>
              </a:lnSpc>
            </a:pPr>
            <a:r>
              <a:rPr dirty="0" sz="2850" spc="15" b="1">
                <a:latin typeface="Times New Roman"/>
                <a:cs typeface="Times New Roman"/>
              </a:rPr>
              <a:t>By  </a:t>
            </a:r>
            <a:r>
              <a:rPr dirty="0" sz="2850" spc="10" b="1">
                <a:latin typeface="Times New Roman"/>
                <a:cs typeface="Times New Roman"/>
              </a:rPr>
              <a:t>Gustav</a:t>
            </a:r>
            <a:r>
              <a:rPr dirty="0" sz="2850" spc="-55" b="1">
                <a:latin typeface="Times New Roman"/>
                <a:cs typeface="Times New Roman"/>
              </a:rPr>
              <a:t> </a:t>
            </a:r>
            <a:r>
              <a:rPr dirty="0" sz="2850" spc="10" b="1">
                <a:latin typeface="Times New Roman"/>
                <a:cs typeface="Times New Roman"/>
              </a:rPr>
              <a:t>Meyrink</a:t>
            </a:r>
            <a:endParaRPr sz="2850">
              <a:latin typeface="Times New Roman"/>
              <a:cs typeface="Times New Roman"/>
            </a:endParaRPr>
          </a:p>
        </p:txBody>
      </p:sp>
      <p:sp>
        <p:nvSpPr>
          <p:cNvPr id="3" name="object 3"/>
          <p:cNvSpPr/>
          <p:nvPr/>
        </p:nvSpPr>
        <p:spPr>
          <a:xfrm>
            <a:off x="2618111" y="4435942"/>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514840"/>
          </a:xfrm>
          <a:prstGeom prst="rect">
            <a:avLst/>
          </a:prstGeom>
        </p:spPr>
        <p:txBody>
          <a:bodyPr wrap="square" lIns="0" tIns="114300" rIns="0" bIns="0" rtlCol="0" vert="horz">
            <a:spAutoFit/>
          </a:bodyPr>
          <a:lstStyle/>
          <a:p>
            <a:pPr marL="12700">
              <a:lnSpc>
                <a:spcPct val="100000"/>
              </a:lnSpc>
              <a:spcBef>
                <a:spcPts val="900"/>
              </a:spcBef>
            </a:pPr>
            <a:r>
              <a:rPr dirty="0" sz="1450" spc="-10">
                <a:latin typeface="Times New Roman"/>
                <a:cs typeface="Times New Roman"/>
              </a:rPr>
              <a:t>darkness.</a:t>
            </a:r>
            <a:endParaRPr sz="1450">
              <a:latin typeface="Times New Roman"/>
              <a:cs typeface="Times New Roman"/>
            </a:endParaRPr>
          </a:p>
          <a:p>
            <a:pPr marL="12700" marR="38100" indent="255904">
              <a:lnSpc>
                <a:spcPts val="1730"/>
              </a:lnSpc>
              <a:spcBef>
                <a:spcPts val="865"/>
              </a:spcBef>
            </a:pPr>
            <a:r>
              <a:rPr dirty="0" sz="1450" spc="-10">
                <a:latin typeface="Times New Roman"/>
                <a:cs typeface="Times New Roman"/>
              </a:rPr>
              <a:t>Ah, Rosina's face! It is stronger than that voice and its mindless prattling.  And now that I'll soon </a:t>
            </a:r>
            <a:r>
              <a:rPr dirty="0" sz="1450" spc="-5">
                <a:latin typeface="Times New Roman"/>
                <a:cs typeface="Times New Roman"/>
              </a:rPr>
              <a:t>be </a:t>
            </a:r>
            <a:r>
              <a:rPr dirty="0" sz="1450" spc="-10">
                <a:latin typeface="Times New Roman"/>
                <a:cs typeface="Times New Roman"/>
              </a:rPr>
              <a:t>back, safe and </a:t>
            </a:r>
            <a:r>
              <a:rPr dirty="0" sz="1450" spc="-5">
                <a:latin typeface="Times New Roman"/>
                <a:cs typeface="Times New Roman"/>
              </a:rPr>
              <a:t>sound, </a:t>
            </a:r>
            <a:r>
              <a:rPr dirty="0" sz="1450" spc="-10">
                <a:latin typeface="Times New Roman"/>
                <a:cs typeface="Times New Roman"/>
              </a:rPr>
              <a:t>in my room in Hahnpassgasse,  I've nothing to worry</a:t>
            </a:r>
            <a:r>
              <a:rPr dirty="0" sz="1450" spc="5">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nSpc>
                <a:spcPct val="100000"/>
              </a:lnSpc>
              <a:spcBef>
                <a:spcPts val="5"/>
              </a:spcBef>
            </a:pPr>
            <a:endParaRPr sz="2250">
              <a:latin typeface="Times New Roman"/>
              <a:cs typeface="Times New Roman"/>
            </a:endParaRPr>
          </a:p>
          <a:p>
            <a:pPr algn="ctr">
              <a:lnSpc>
                <a:spcPct val="100000"/>
              </a:lnSpc>
            </a:pPr>
            <a:r>
              <a:rPr dirty="0" sz="1450" spc="-5" b="1">
                <a:latin typeface="Times New Roman"/>
                <a:cs typeface="Times New Roman"/>
              </a:rPr>
              <a:t>J</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Unless </a:t>
            </a:r>
            <a:r>
              <a:rPr dirty="0" sz="1450" spc="-5">
                <a:latin typeface="Times New Roman"/>
                <a:cs typeface="Times New Roman"/>
              </a:rPr>
              <a:t>I </a:t>
            </a:r>
            <a:r>
              <a:rPr dirty="0" sz="1450" spc="-10">
                <a:latin typeface="Times New Roman"/>
                <a:cs typeface="Times New Roman"/>
              </a:rPr>
              <a:t>the feeling </a:t>
            </a:r>
            <a:r>
              <a:rPr dirty="0" sz="1450" spc="-5">
                <a:latin typeface="Times New Roman"/>
                <a:cs typeface="Times New Roman"/>
              </a:rPr>
              <a:t>I </a:t>
            </a:r>
            <a:r>
              <a:rPr dirty="0" sz="1450" spc="-10">
                <a:latin typeface="Times New Roman"/>
                <a:cs typeface="Times New Roman"/>
              </a:rPr>
              <a:t>have is mistaken, someone is following me </a:t>
            </a:r>
            <a:r>
              <a:rPr dirty="0" sz="1450" spc="-5">
                <a:latin typeface="Times New Roman"/>
                <a:cs typeface="Times New Roman"/>
              </a:rPr>
              <a:t>up </a:t>
            </a:r>
            <a:r>
              <a:rPr dirty="0" sz="1450" spc="-10">
                <a:latin typeface="Times New Roman"/>
                <a:cs typeface="Times New Roman"/>
              </a:rPr>
              <a:t>the  stairs, always staying the same distance behind me, in order to visit me, and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just about </a:t>
            </a:r>
            <a:r>
              <a:rPr dirty="0" sz="1450" spc="-5">
                <a:latin typeface="Times New Roman"/>
                <a:cs typeface="Times New Roman"/>
              </a:rPr>
              <a:t>on </a:t>
            </a:r>
            <a:r>
              <a:rPr dirty="0" sz="1450" spc="-10">
                <a:latin typeface="Times New Roman"/>
                <a:cs typeface="Times New Roman"/>
              </a:rPr>
              <a:t>the last landing</a:t>
            </a:r>
            <a:r>
              <a:rPr dirty="0" sz="1450" spc="20">
                <a:latin typeface="Times New Roman"/>
                <a:cs typeface="Times New Roman"/>
              </a:rPr>
              <a:t> </a:t>
            </a:r>
            <a:r>
              <a:rPr dirty="0" sz="1450" spc="-30">
                <a:latin typeface="Times New Roman"/>
                <a:cs typeface="Times New Roman"/>
              </a:rPr>
              <a:t>now.</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And now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coming round the corner where Hillel, the archivist at  the Jewish </a:t>
            </a:r>
            <a:r>
              <a:rPr dirty="0" sz="1450" spc="-35">
                <a:latin typeface="Times New Roman"/>
                <a:cs typeface="Times New Roman"/>
              </a:rPr>
              <a:t>Town </a:t>
            </a:r>
            <a:r>
              <a:rPr dirty="0" sz="1450" spc="-10">
                <a:latin typeface="Times New Roman"/>
                <a:cs typeface="Times New Roman"/>
              </a:rPr>
              <a:t>Hall, lives, </a:t>
            </a:r>
            <a:r>
              <a:rPr dirty="0" sz="1450" spc="-5">
                <a:latin typeface="Times New Roman"/>
                <a:cs typeface="Times New Roman"/>
              </a:rPr>
              <a:t>up </a:t>
            </a:r>
            <a:r>
              <a:rPr dirty="0" sz="1450" spc="-10">
                <a:latin typeface="Times New Roman"/>
                <a:cs typeface="Times New Roman"/>
              </a:rPr>
              <a:t>the worn stone stairs and </a:t>
            </a:r>
            <a:r>
              <a:rPr dirty="0" sz="1450" spc="-5">
                <a:latin typeface="Times New Roman"/>
                <a:cs typeface="Times New Roman"/>
              </a:rPr>
              <a:t>out </a:t>
            </a:r>
            <a:r>
              <a:rPr dirty="0" sz="1450" spc="-10">
                <a:latin typeface="Times New Roman"/>
                <a:cs typeface="Times New Roman"/>
              </a:rPr>
              <a:t>onto the </a:t>
            </a:r>
            <a:r>
              <a:rPr dirty="0" sz="1450" spc="-5">
                <a:latin typeface="Times New Roman"/>
                <a:cs typeface="Times New Roman"/>
              </a:rPr>
              <a:t>top-  </a:t>
            </a:r>
            <a:r>
              <a:rPr dirty="0" sz="1450" spc="-10">
                <a:latin typeface="Times New Roman"/>
                <a:cs typeface="Times New Roman"/>
              </a:rPr>
              <a:t>storey landing, with its floor </a:t>
            </a:r>
            <a:r>
              <a:rPr dirty="0" sz="1450" spc="-5">
                <a:latin typeface="Times New Roman"/>
                <a:cs typeface="Times New Roman"/>
              </a:rPr>
              <a:t>of </a:t>
            </a:r>
            <a:r>
              <a:rPr dirty="0" sz="1450" spc="-10">
                <a:latin typeface="Times New Roman"/>
                <a:cs typeface="Times New Roman"/>
              </a:rPr>
              <a:t>red</a:t>
            </a:r>
            <a:r>
              <a:rPr dirty="0" sz="1450" spc="20">
                <a:latin typeface="Times New Roman"/>
                <a:cs typeface="Times New Roman"/>
              </a:rPr>
              <a:t> </a:t>
            </a:r>
            <a:r>
              <a:rPr dirty="0" sz="1450" spc="-10">
                <a:latin typeface="Times New Roman"/>
                <a:cs typeface="Times New Roman"/>
              </a:rPr>
              <a:t>brick.</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Now </a:t>
            </a:r>
            <a:r>
              <a:rPr dirty="0" sz="1450" spc="-5">
                <a:latin typeface="Times New Roman"/>
                <a:cs typeface="Times New Roman"/>
              </a:rPr>
              <a:t>he </a:t>
            </a:r>
            <a:r>
              <a:rPr dirty="0" sz="1450" spc="-10">
                <a:latin typeface="Times New Roman"/>
                <a:cs typeface="Times New Roman"/>
              </a:rPr>
              <a:t>is feeling his way along the wall, and </a:t>
            </a:r>
            <a:r>
              <a:rPr dirty="0" sz="1450" spc="-30">
                <a:latin typeface="Times New Roman"/>
                <a:cs typeface="Times New Roman"/>
              </a:rPr>
              <a:t>now, </a:t>
            </a:r>
            <a:r>
              <a:rPr dirty="0" sz="1450" spc="-10">
                <a:latin typeface="Times New Roman"/>
                <a:cs typeface="Times New Roman"/>
              </a:rPr>
              <a:t>right </a:t>
            </a:r>
            <a:r>
              <a:rPr dirty="0" sz="1450" spc="-30">
                <a:latin typeface="Times New Roman"/>
                <a:cs typeface="Times New Roman"/>
              </a:rPr>
              <a:t>now,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reading my name </a:t>
            </a:r>
            <a:r>
              <a:rPr dirty="0" sz="1450" spc="-5">
                <a:latin typeface="Times New Roman"/>
                <a:cs typeface="Times New Roman"/>
              </a:rPr>
              <a:t>on </a:t>
            </a:r>
            <a:r>
              <a:rPr dirty="0" sz="1450" spc="-10">
                <a:latin typeface="Times New Roman"/>
                <a:cs typeface="Times New Roman"/>
              </a:rPr>
              <a:t>the door-plate, laboriously deciphering each letter in the  dark.</a:t>
            </a:r>
            <a:endParaRPr sz="1450">
              <a:latin typeface="Times New Roman"/>
              <a:cs typeface="Times New Roman"/>
            </a:endParaRPr>
          </a:p>
          <a:p>
            <a:pPr algn="just" marL="12700" marR="5715" indent="255904">
              <a:lnSpc>
                <a:spcPts val="1730"/>
              </a:lnSpc>
              <a:spcBef>
                <a:spcPts val="720"/>
              </a:spcBef>
            </a:pPr>
            <a:r>
              <a:rPr dirty="0" sz="1450" spc="-5">
                <a:latin typeface="Times New Roman"/>
                <a:cs typeface="Times New Roman"/>
              </a:rPr>
              <a:t>I </a:t>
            </a:r>
            <a:r>
              <a:rPr dirty="0" sz="1450" spc="-10">
                <a:latin typeface="Times New Roman"/>
                <a:cs typeface="Times New Roman"/>
              </a:rPr>
              <a:t>positioned myself in the middle </a:t>
            </a:r>
            <a:r>
              <a:rPr dirty="0" sz="1450" spc="-5">
                <a:latin typeface="Times New Roman"/>
                <a:cs typeface="Times New Roman"/>
              </a:rPr>
              <a:t>of </a:t>
            </a:r>
            <a:r>
              <a:rPr dirty="0" sz="1450" spc="-10">
                <a:latin typeface="Times New Roman"/>
                <a:cs typeface="Times New Roman"/>
              </a:rPr>
              <a:t>the room, looking towards the  entrance.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opened, and </a:t>
            </a:r>
            <a:r>
              <a:rPr dirty="0" sz="1450" spc="-5">
                <a:latin typeface="Times New Roman"/>
                <a:cs typeface="Times New Roman"/>
              </a:rPr>
              <a:t>he </a:t>
            </a:r>
            <a:r>
              <a:rPr dirty="0" sz="1450" spc="-10">
                <a:latin typeface="Times New Roman"/>
                <a:cs typeface="Times New Roman"/>
              </a:rPr>
              <a:t>came</a:t>
            </a:r>
            <a:r>
              <a:rPr dirty="0" sz="1450" spc="5">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He took only </a:t>
            </a:r>
            <a:r>
              <a:rPr dirty="0" sz="1450" spc="-5">
                <a:latin typeface="Times New Roman"/>
                <a:cs typeface="Times New Roman"/>
              </a:rPr>
              <a:t>a </a:t>
            </a:r>
            <a:r>
              <a:rPr dirty="0" sz="1450" spc="-10">
                <a:latin typeface="Times New Roman"/>
                <a:cs typeface="Times New Roman"/>
              </a:rPr>
              <a:t>few steps towards me, neither removing his hat </a:t>
            </a:r>
            <a:r>
              <a:rPr dirty="0" sz="1450" spc="-5">
                <a:latin typeface="Times New Roman"/>
                <a:cs typeface="Times New Roman"/>
              </a:rPr>
              <a:t>nor </a:t>
            </a:r>
            <a:r>
              <a:rPr dirty="0" sz="1450" spc="-10">
                <a:latin typeface="Times New Roman"/>
                <a:cs typeface="Times New Roman"/>
              </a:rPr>
              <a:t>saying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greeting.</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That is the way </a:t>
            </a:r>
            <a:r>
              <a:rPr dirty="0" sz="1450" spc="-5">
                <a:latin typeface="Times New Roman"/>
                <a:cs typeface="Times New Roman"/>
              </a:rPr>
              <a:t>he </a:t>
            </a:r>
            <a:r>
              <a:rPr dirty="0" sz="1450" spc="-10">
                <a:latin typeface="Times New Roman"/>
                <a:cs typeface="Times New Roman"/>
              </a:rPr>
              <a:t>behaves when </a:t>
            </a:r>
            <a:r>
              <a:rPr dirty="0" sz="1450" spc="-5">
                <a:latin typeface="Times New Roman"/>
                <a:cs typeface="Times New Roman"/>
              </a:rPr>
              <a:t>he </a:t>
            </a:r>
            <a:r>
              <a:rPr dirty="0" sz="1450" spc="-10">
                <a:latin typeface="Times New Roman"/>
                <a:cs typeface="Times New Roman"/>
              </a:rPr>
              <a:t>feels at home, </a:t>
            </a:r>
            <a:r>
              <a:rPr dirty="0" sz="1450" spc="-5">
                <a:latin typeface="Times New Roman"/>
                <a:cs typeface="Times New Roman"/>
              </a:rPr>
              <a:t>I </a:t>
            </a:r>
            <a:r>
              <a:rPr dirty="0" sz="1450" spc="-10">
                <a:latin typeface="Times New Roman"/>
                <a:cs typeface="Times New Roman"/>
              </a:rPr>
              <a:t>sensed, and </a:t>
            </a:r>
            <a:r>
              <a:rPr dirty="0" sz="1450" spc="-5">
                <a:latin typeface="Times New Roman"/>
                <a:cs typeface="Times New Roman"/>
              </a:rPr>
              <a:t>I </a:t>
            </a:r>
            <a:r>
              <a:rPr dirty="0" sz="1450" spc="-10">
                <a:latin typeface="Times New Roman"/>
                <a:cs typeface="Times New Roman"/>
              </a:rPr>
              <a:t>found it  quite natural that </a:t>
            </a:r>
            <a:r>
              <a:rPr dirty="0" sz="1450" spc="-5">
                <a:latin typeface="Times New Roman"/>
                <a:cs typeface="Times New Roman"/>
              </a:rPr>
              <a:t>he </a:t>
            </a:r>
            <a:r>
              <a:rPr dirty="0" sz="1450" spc="-10">
                <a:latin typeface="Times New Roman"/>
                <a:cs typeface="Times New Roman"/>
              </a:rPr>
              <a:t>acted as </a:t>
            </a:r>
            <a:r>
              <a:rPr dirty="0" sz="1450" spc="-5">
                <a:latin typeface="Times New Roman"/>
                <a:cs typeface="Times New Roman"/>
              </a:rPr>
              <a:t>he </a:t>
            </a:r>
            <a:r>
              <a:rPr dirty="0" sz="1450" spc="-10">
                <a:latin typeface="Times New Roman"/>
                <a:cs typeface="Times New Roman"/>
              </a:rPr>
              <a:t>did and </a:t>
            </a:r>
            <a:r>
              <a:rPr dirty="0" sz="1450" spc="-5">
                <a:latin typeface="Times New Roman"/>
                <a:cs typeface="Times New Roman"/>
              </a:rPr>
              <a:t>not</a:t>
            </a:r>
            <a:r>
              <a:rPr dirty="0" sz="1450" spc="35">
                <a:latin typeface="Times New Roman"/>
                <a:cs typeface="Times New Roman"/>
              </a:rPr>
              <a:t> </a:t>
            </a:r>
            <a:r>
              <a:rPr dirty="0" sz="1450" spc="-10">
                <a:latin typeface="Times New Roman"/>
                <a:cs typeface="Times New Roman"/>
              </a:rPr>
              <a:t>otherwise.</a:t>
            </a:r>
            <a:endParaRPr sz="1450">
              <a:latin typeface="Times New Roman"/>
              <a:cs typeface="Times New Roman"/>
            </a:endParaRPr>
          </a:p>
          <a:p>
            <a:pPr algn="just" marL="268605" marR="1710055">
              <a:lnSpc>
                <a:spcPts val="2520"/>
              </a:lnSpc>
              <a:spcBef>
                <a:spcPts val="155"/>
              </a:spcBef>
            </a:pPr>
            <a:r>
              <a:rPr dirty="0" sz="1450" spc="-10">
                <a:latin typeface="Times New Roman"/>
                <a:cs typeface="Times New Roman"/>
              </a:rPr>
              <a:t>He </a:t>
            </a:r>
            <a:r>
              <a:rPr dirty="0" sz="1450" spc="-5">
                <a:latin typeface="Times New Roman"/>
                <a:cs typeface="Times New Roman"/>
              </a:rPr>
              <a:t>put </a:t>
            </a:r>
            <a:r>
              <a:rPr dirty="0" sz="1450" spc="-10">
                <a:latin typeface="Times New Roman"/>
                <a:cs typeface="Times New Roman"/>
              </a:rPr>
              <a:t>his hand into his pocket and took </a:t>
            </a:r>
            <a:r>
              <a:rPr dirty="0" sz="1450" spc="-5">
                <a:latin typeface="Times New Roman"/>
                <a:cs typeface="Times New Roman"/>
              </a:rPr>
              <a:t>out a book.  </a:t>
            </a:r>
            <a:r>
              <a:rPr dirty="0" sz="1450" spc="-10">
                <a:latin typeface="Times New Roman"/>
                <a:cs typeface="Times New Roman"/>
              </a:rPr>
              <a:t>He spent </a:t>
            </a:r>
            <a:r>
              <a:rPr dirty="0" sz="1450" spc="-5">
                <a:latin typeface="Times New Roman"/>
                <a:cs typeface="Times New Roman"/>
              </a:rPr>
              <a:t>a </a:t>
            </a:r>
            <a:r>
              <a:rPr dirty="0" sz="1450" spc="-10">
                <a:latin typeface="Times New Roman"/>
                <a:cs typeface="Times New Roman"/>
              </a:rPr>
              <a:t>long time leafing through its</a:t>
            </a:r>
            <a:r>
              <a:rPr dirty="0" sz="1450" spc="40">
                <a:latin typeface="Times New Roman"/>
                <a:cs typeface="Times New Roman"/>
              </a:rPr>
              <a:t> </a:t>
            </a:r>
            <a:r>
              <a:rPr dirty="0" sz="1450" spc="-10">
                <a:latin typeface="Times New Roman"/>
                <a:cs typeface="Times New Roman"/>
              </a:rPr>
              <a:t>pages.</a:t>
            </a:r>
            <a:endParaRPr sz="1450">
              <a:latin typeface="Times New Roman"/>
              <a:cs typeface="Times New Roman"/>
            </a:endParaRPr>
          </a:p>
          <a:p>
            <a:pPr marL="12700" marR="10160" indent="255904">
              <a:lnSpc>
                <a:spcPts val="1730"/>
              </a:lnSpc>
              <a:spcBef>
                <a:spcPts val="565"/>
              </a:spcBef>
            </a:pPr>
            <a:r>
              <a:rPr dirty="0" sz="1450" spc="-10">
                <a:latin typeface="Times New Roman"/>
                <a:cs typeface="Times New Roman"/>
              </a:rPr>
              <a:t>The cover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book </a:t>
            </a:r>
            <a:r>
              <a:rPr dirty="0" sz="1450" spc="-10">
                <a:latin typeface="Times New Roman"/>
                <a:cs typeface="Times New Roman"/>
              </a:rPr>
              <a:t>was </a:t>
            </a:r>
            <a:r>
              <a:rPr dirty="0" sz="1450" spc="-5">
                <a:latin typeface="Times New Roman"/>
                <a:cs typeface="Times New Roman"/>
              </a:rPr>
              <a:t>of </a:t>
            </a:r>
            <a:r>
              <a:rPr dirty="0" sz="1450" spc="-10">
                <a:latin typeface="Times New Roman"/>
                <a:cs typeface="Times New Roman"/>
              </a:rPr>
              <a:t>metal, with indentations in the form </a:t>
            </a:r>
            <a:r>
              <a:rPr dirty="0" sz="1450" spc="-5">
                <a:latin typeface="Times New Roman"/>
                <a:cs typeface="Times New Roman"/>
              </a:rPr>
              <a:t>of  </a:t>
            </a:r>
            <a:r>
              <a:rPr dirty="0" sz="1450" spc="-10">
                <a:latin typeface="Times New Roman"/>
                <a:cs typeface="Times New Roman"/>
              </a:rPr>
              <a:t>rosettes and sigils filled with enamel and small</a:t>
            </a:r>
            <a:r>
              <a:rPr dirty="0" sz="1450" spc="35">
                <a:latin typeface="Times New Roman"/>
                <a:cs typeface="Times New Roman"/>
              </a:rPr>
              <a:t> </a:t>
            </a:r>
            <a:r>
              <a:rPr dirty="0" sz="1450" spc="-10">
                <a:latin typeface="Times New Roman"/>
                <a:cs typeface="Times New Roman"/>
              </a:rPr>
              <a:t>stones.</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Finally </a:t>
            </a:r>
            <a:r>
              <a:rPr dirty="0" sz="1450" spc="-5">
                <a:latin typeface="Times New Roman"/>
                <a:cs typeface="Times New Roman"/>
              </a:rPr>
              <a:t>he </a:t>
            </a:r>
            <a:r>
              <a:rPr dirty="0" sz="1450" spc="-10">
                <a:latin typeface="Times New Roman"/>
                <a:cs typeface="Times New Roman"/>
              </a:rPr>
              <a:t>found the place </a:t>
            </a:r>
            <a:r>
              <a:rPr dirty="0" sz="1450" spc="-5">
                <a:latin typeface="Times New Roman"/>
                <a:cs typeface="Times New Roman"/>
              </a:rPr>
              <a:t>he </a:t>
            </a:r>
            <a:r>
              <a:rPr dirty="0" sz="1450" spc="-10">
                <a:latin typeface="Times New Roman"/>
                <a:cs typeface="Times New Roman"/>
              </a:rPr>
              <a:t>was looking for and pointed to</a:t>
            </a:r>
            <a:r>
              <a:rPr dirty="0" sz="1450" spc="7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12065" indent="255904">
              <a:lnSpc>
                <a:spcPts val="1730"/>
              </a:lnSpc>
              <a:spcBef>
                <a:spcPts val="844"/>
              </a:spcBef>
            </a:pPr>
            <a:r>
              <a:rPr dirty="0" sz="1450" spc="-5">
                <a:latin typeface="Times New Roman"/>
                <a:cs typeface="Times New Roman"/>
              </a:rPr>
              <a:t>I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the title </a:t>
            </a:r>
            <a:r>
              <a:rPr dirty="0" sz="1450" spc="-5">
                <a:latin typeface="Times New Roman"/>
                <a:cs typeface="Times New Roman"/>
              </a:rPr>
              <a:t>of </a:t>
            </a:r>
            <a:r>
              <a:rPr dirty="0" sz="1450" spc="-10">
                <a:latin typeface="Times New Roman"/>
                <a:cs typeface="Times New Roman"/>
              </a:rPr>
              <a:t>the chapter: Ibbur—'The Impregnation </a:t>
            </a:r>
            <a:r>
              <a:rPr dirty="0" sz="1450" spc="-5">
                <a:latin typeface="Times New Roman"/>
                <a:cs typeface="Times New Roman"/>
              </a:rPr>
              <a:t>of  </a:t>
            </a:r>
            <a:r>
              <a:rPr dirty="0" sz="1450" spc="-10">
                <a:latin typeface="Times New Roman"/>
                <a:cs typeface="Times New Roman"/>
              </a:rPr>
              <a:t>Souls'.</a:t>
            </a:r>
            <a:endParaRPr sz="1450">
              <a:latin typeface="Times New Roman"/>
              <a:cs typeface="Times New Roman"/>
            </a:endParaRPr>
          </a:p>
          <a:p>
            <a:pPr marL="12700" marR="136525" indent="255904">
              <a:lnSpc>
                <a:spcPts val="1730"/>
              </a:lnSpc>
              <a:spcBef>
                <a:spcPts val="720"/>
              </a:spcBef>
            </a:pPr>
            <a:r>
              <a:rPr dirty="0" sz="1450" spc="-5">
                <a:latin typeface="Times New Roman"/>
                <a:cs typeface="Times New Roman"/>
              </a:rPr>
              <a:t>I </a:t>
            </a:r>
            <a:r>
              <a:rPr dirty="0" sz="1450" spc="-10">
                <a:latin typeface="Times New Roman"/>
                <a:cs typeface="Times New Roman"/>
              </a:rPr>
              <a:t>automatically ran my eye over the page. Half </a:t>
            </a:r>
            <a:r>
              <a:rPr dirty="0" sz="1450" spc="-5">
                <a:latin typeface="Times New Roman"/>
                <a:cs typeface="Times New Roman"/>
              </a:rPr>
              <a:t>of </a:t>
            </a:r>
            <a:r>
              <a:rPr dirty="0" sz="1450" spc="-10">
                <a:latin typeface="Times New Roman"/>
                <a:cs typeface="Times New Roman"/>
              </a:rPr>
              <a:t>it was taken </a:t>
            </a:r>
            <a:r>
              <a:rPr dirty="0" sz="1450" spc="-5">
                <a:latin typeface="Times New Roman"/>
                <a:cs typeface="Times New Roman"/>
              </a:rPr>
              <a:t>up </a:t>
            </a:r>
            <a:r>
              <a:rPr dirty="0" sz="1450" spc="-10">
                <a:latin typeface="Times New Roman"/>
                <a:cs typeface="Times New Roman"/>
              </a:rPr>
              <a:t>with the  </a:t>
            </a:r>
            <a:r>
              <a:rPr dirty="0" sz="1450" spc="-15">
                <a:latin typeface="Times New Roman"/>
                <a:cs typeface="Times New Roman"/>
              </a:rPr>
              <a:t>large </a:t>
            </a:r>
            <a:r>
              <a:rPr dirty="0" sz="1450" spc="-10">
                <a:latin typeface="Times New Roman"/>
                <a:cs typeface="Times New Roman"/>
              </a:rPr>
              <a:t>initial </a:t>
            </a:r>
            <a:r>
              <a:rPr dirty="0" sz="1450" spc="-5">
                <a:latin typeface="Times New Roman"/>
                <a:cs typeface="Times New Roman"/>
              </a:rPr>
              <a:t>$ </a:t>
            </a:r>
            <a:r>
              <a:rPr dirty="0" sz="1450" spc="-10">
                <a:latin typeface="Times New Roman"/>
                <a:cs typeface="Times New Roman"/>
              </a:rPr>
              <a:t>in red and gold which was damaged at </a:t>
            </a:r>
            <a:r>
              <a:rPr dirty="0" sz="1450" spc="-5">
                <a:latin typeface="Times New Roman"/>
                <a:cs typeface="Times New Roman"/>
              </a:rPr>
              <a:t>one</a:t>
            </a:r>
            <a:r>
              <a:rPr dirty="0" sz="1450" spc="70">
                <a:latin typeface="Times New Roman"/>
                <a:cs typeface="Times New Roman"/>
              </a:rPr>
              <a:t> </a:t>
            </a:r>
            <a:r>
              <a:rPr dirty="0" sz="1450" spc="-10">
                <a:latin typeface="Times New Roman"/>
                <a:cs typeface="Times New Roman"/>
              </a:rPr>
              <a:t>edge.</a:t>
            </a:r>
            <a:endParaRPr sz="1450">
              <a:latin typeface="Times New Roman"/>
              <a:cs typeface="Times New Roman"/>
            </a:endParaRPr>
          </a:p>
          <a:p>
            <a:pPr marL="268605">
              <a:lnSpc>
                <a:spcPct val="100000"/>
              </a:lnSpc>
              <a:spcBef>
                <a:spcPts val="720"/>
              </a:spcBef>
            </a:pPr>
            <a:r>
              <a:rPr dirty="0" sz="1450" spc="-5">
                <a:latin typeface="Times New Roman"/>
                <a:cs typeface="Times New Roman"/>
              </a:rPr>
              <a:t>I </a:t>
            </a:r>
            <a:r>
              <a:rPr dirty="0" sz="1450" spc="-10">
                <a:latin typeface="Times New Roman"/>
                <a:cs typeface="Times New Roman"/>
              </a:rPr>
              <a:t>was to repair</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6350" indent="255904">
              <a:lnSpc>
                <a:spcPts val="1730"/>
              </a:lnSpc>
              <a:spcBef>
                <a:spcPts val="775"/>
              </a:spcBef>
            </a:pPr>
            <a:r>
              <a:rPr dirty="0" sz="1450" spc="-10">
                <a:latin typeface="Times New Roman"/>
                <a:cs typeface="Times New Roman"/>
              </a:rPr>
              <a:t>The initial was </a:t>
            </a:r>
            <a:r>
              <a:rPr dirty="0" sz="1450" spc="-5">
                <a:latin typeface="Times New Roman"/>
                <a:cs typeface="Times New Roman"/>
              </a:rPr>
              <a:t>not </a:t>
            </a:r>
            <a:r>
              <a:rPr dirty="0" sz="1450" spc="-10">
                <a:latin typeface="Times New Roman"/>
                <a:cs typeface="Times New Roman"/>
              </a:rPr>
              <a:t>stuck onto the page, as </a:t>
            </a:r>
            <a:r>
              <a:rPr dirty="0" sz="1450" spc="-5">
                <a:latin typeface="Times New Roman"/>
                <a:cs typeface="Times New Roman"/>
              </a:rPr>
              <a:t>I </a:t>
            </a:r>
            <a:r>
              <a:rPr dirty="0" sz="1450" spc="-10">
                <a:latin typeface="Times New Roman"/>
                <a:cs typeface="Times New Roman"/>
              </a:rPr>
              <a:t>had previously seen in old  </a:t>
            </a:r>
            <a:r>
              <a:rPr dirty="0" sz="1450" spc="-5">
                <a:latin typeface="Times New Roman"/>
                <a:cs typeface="Times New Roman"/>
              </a:rPr>
              <a:t>books; </a:t>
            </a:r>
            <a:r>
              <a:rPr dirty="0" sz="1450" spc="-15">
                <a:latin typeface="Times New Roman"/>
                <a:cs typeface="Times New Roman"/>
              </a:rPr>
              <a:t>rather, </a:t>
            </a:r>
            <a:r>
              <a:rPr dirty="0" sz="1450" spc="-10">
                <a:latin typeface="Times New Roman"/>
                <a:cs typeface="Times New Roman"/>
              </a:rPr>
              <a:t>it seemed to consist </a:t>
            </a:r>
            <a:r>
              <a:rPr dirty="0" sz="1450" spc="-5">
                <a:latin typeface="Times New Roman"/>
                <a:cs typeface="Times New Roman"/>
              </a:rPr>
              <a:t>of </a:t>
            </a:r>
            <a:r>
              <a:rPr dirty="0" sz="1450" spc="-10">
                <a:latin typeface="Times New Roman"/>
                <a:cs typeface="Times New Roman"/>
              </a:rPr>
              <a:t>two thin pieces </a:t>
            </a:r>
            <a:r>
              <a:rPr dirty="0" sz="1450" spc="-5">
                <a:latin typeface="Times New Roman"/>
                <a:cs typeface="Times New Roman"/>
              </a:rPr>
              <a:t>of </a:t>
            </a:r>
            <a:r>
              <a:rPr dirty="0" sz="1450" spc="-10">
                <a:latin typeface="Times New Roman"/>
                <a:cs typeface="Times New Roman"/>
              </a:rPr>
              <a:t>gold leaf</a:t>
            </a:r>
            <a:r>
              <a:rPr dirty="0" sz="1450" spc="10">
                <a:latin typeface="Times New Roman"/>
                <a:cs typeface="Times New Roman"/>
              </a:rPr>
              <a:t> </a:t>
            </a:r>
            <a:r>
              <a:rPr dirty="0" sz="1450" spc="-10">
                <a:latin typeface="Times New Roman"/>
                <a:cs typeface="Times New Roman"/>
              </a:rPr>
              <a:t>welded</a:t>
            </a:r>
            <a:endParaRPr sz="1450">
              <a:latin typeface="Times New Roman"/>
              <a:cs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51928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Had </a:t>
            </a:r>
            <a:r>
              <a:rPr dirty="0" sz="1450" spc="-5">
                <a:latin typeface="Times New Roman"/>
                <a:cs typeface="Times New Roman"/>
              </a:rPr>
              <a:t>I no </a:t>
            </a:r>
            <a:r>
              <a:rPr dirty="0" sz="1450" spc="-10">
                <a:latin typeface="Times New Roman"/>
                <a:cs typeface="Times New Roman"/>
              </a:rPr>
              <a:t>right to</a:t>
            </a:r>
            <a:r>
              <a:rPr dirty="0" sz="1450">
                <a:latin typeface="Times New Roman"/>
                <a:cs typeface="Times New Roman"/>
              </a:rPr>
              <a:t> </a:t>
            </a:r>
            <a:r>
              <a:rPr dirty="0" sz="1450" spc="-10">
                <a:latin typeface="Times New Roman"/>
                <a:cs typeface="Times New Roman"/>
              </a:rPr>
              <a:t>happiness?</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Must mysticism mean </a:t>
            </a:r>
            <a:r>
              <a:rPr dirty="0" sz="1450" spc="-5">
                <a:latin typeface="Times New Roman"/>
                <a:cs typeface="Times New Roman"/>
              </a:rPr>
              <a:t>a </a:t>
            </a:r>
            <a:r>
              <a:rPr dirty="0" sz="1450" spc="-10">
                <a:latin typeface="Times New Roman"/>
                <a:cs typeface="Times New Roman"/>
              </a:rPr>
              <a:t>complete lack </a:t>
            </a:r>
            <a:r>
              <a:rPr dirty="0" sz="1450" spc="-5">
                <a:latin typeface="Times New Roman"/>
                <a:cs typeface="Times New Roman"/>
              </a:rPr>
              <a:t>of </a:t>
            </a:r>
            <a:r>
              <a:rPr dirty="0" sz="1450" spc="-10">
                <a:latin typeface="Times New Roman"/>
                <a:cs typeface="Times New Roman"/>
              </a:rPr>
              <a:t>personal</a:t>
            </a:r>
            <a:r>
              <a:rPr dirty="0" sz="1450" spc="20">
                <a:latin typeface="Times New Roman"/>
                <a:cs typeface="Times New Roman"/>
              </a:rPr>
              <a:t> </a:t>
            </a:r>
            <a:r>
              <a:rPr dirty="0" sz="1450" spc="-10">
                <a:latin typeface="Times New Roman"/>
                <a:cs typeface="Times New Roman"/>
              </a:rPr>
              <a:t>desire?</a:t>
            </a:r>
            <a:endParaRPr sz="1450">
              <a:latin typeface="Times New Roman"/>
              <a:cs typeface="Times New Roman"/>
            </a:endParaRPr>
          </a:p>
          <a:p>
            <a:pPr algn="just" marL="12700" marR="7620" indent="255904">
              <a:lnSpc>
                <a:spcPts val="1730"/>
              </a:lnSpc>
              <a:spcBef>
                <a:spcPts val="775"/>
              </a:spcBef>
            </a:pPr>
            <a:r>
              <a:rPr dirty="0" sz="1450" spc="-5">
                <a:latin typeface="Times New Roman"/>
                <a:cs typeface="Times New Roman"/>
              </a:rPr>
              <a:t>I </a:t>
            </a:r>
            <a:r>
              <a:rPr dirty="0" sz="1450" spc="-10">
                <a:latin typeface="Times New Roman"/>
                <a:cs typeface="Times New Roman"/>
              </a:rPr>
              <a:t>drowned the </a:t>
            </a:r>
            <a:r>
              <a:rPr dirty="0" sz="1450" spc="-40">
                <a:latin typeface="Times New Roman"/>
                <a:cs typeface="Times New Roman"/>
              </a:rPr>
              <a:t>'Yes' </a:t>
            </a:r>
            <a:r>
              <a:rPr dirty="0" sz="1450" spc="-10">
                <a:latin typeface="Times New Roman"/>
                <a:cs typeface="Times New Roman"/>
              </a:rPr>
              <a:t>within me. Could </a:t>
            </a:r>
            <a:r>
              <a:rPr dirty="0" sz="1450" spc="-5">
                <a:latin typeface="Times New Roman"/>
                <a:cs typeface="Times New Roman"/>
              </a:rPr>
              <a:t>I not </a:t>
            </a:r>
            <a:r>
              <a:rPr dirty="0" sz="1450" spc="-10">
                <a:latin typeface="Times New Roman"/>
                <a:cs typeface="Times New Roman"/>
              </a:rPr>
              <a:t>dream for </a:t>
            </a:r>
            <a:r>
              <a:rPr dirty="0" sz="1450" spc="-5">
                <a:latin typeface="Times New Roman"/>
                <a:cs typeface="Times New Roman"/>
              </a:rPr>
              <a:t>a </a:t>
            </a:r>
            <a:r>
              <a:rPr dirty="0" sz="1450" spc="-10">
                <a:latin typeface="Times New Roman"/>
                <a:cs typeface="Times New Roman"/>
              </a:rPr>
              <a:t>minute, for </a:t>
            </a:r>
            <a:r>
              <a:rPr dirty="0" sz="1450" spc="-5">
                <a:latin typeface="Times New Roman"/>
                <a:cs typeface="Times New Roman"/>
              </a:rPr>
              <a:t>a  </a:t>
            </a:r>
            <a:r>
              <a:rPr dirty="0" sz="1450" spc="-10">
                <a:latin typeface="Times New Roman"/>
                <a:cs typeface="Times New Roman"/>
              </a:rPr>
              <a:t>second, for the brief span </a:t>
            </a:r>
            <a:r>
              <a:rPr dirty="0" sz="1450" spc="-5">
                <a:latin typeface="Times New Roman"/>
                <a:cs typeface="Times New Roman"/>
              </a:rPr>
              <a:t>of </a:t>
            </a:r>
            <a:r>
              <a:rPr dirty="0" sz="1450" spc="-10">
                <a:latin typeface="Times New Roman"/>
                <a:cs typeface="Times New Roman"/>
              </a:rPr>
              <a:t>human</a:t>
            </a:r>
            <a:r>
              <a:rPr dirty="0" sz="1450" spc="20">
                <a:latin typeface="Times New Roman"/>
                <a:cs typeface="Times New Roman"/>
              </a:rPr>
              <a:t> </a:t>
            </a:r>
            <a:r>
              <a:rPr dirty="0" sz="1450" spc="-10">
                <a:latin typeface="Times New Roman"/>
                <a:cs typeface="Times New Roman"/>
              </a:rPr>
              <a:t>existence?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dreaming with my eyes open. The gemstones </a:t>
            </a:r>
            <a:r>
              <a:rPr dirty="0" sz="1450" spc="-5">
                <a:latin typeface="Times New Roman"/>
                <a:cs typeface="Times New Roman"/>
              </a:rPr>
              <a:t>on </a:t>
            </a:r>
            <a:r>
              <a:rPr dirty="0" sz="1450" spc="-10">
                <a:latin typeface="Times New Roman"/>
                <a:cs typeface="Times New Roman"/>
              </a:rPr>
              <a:t>the table grew  and </a:t>
            </a:r>
            <a:r>
              <a:rPr dirty="0" sz="1450" spc="-30">
                <a:latin typeface="Times New Roman"/>
                <a:cs typeface="Times New Roman"/>
              </a:rPr>
              <a:t>grew, </a:t>
            </a:r>
            <a:r>
              <a:rPr dirty="0" sz="1450" spc="-10">
                <a:latin typeface="Times New Roman"/>
                <a:cs typeface="Times New Roman"/>
              </a:rPr>
              <a:t>surrounding me </a:t>
            </a:r>
            <a:r>
              <a:rPr dirty="0" sz="1450" spc="-5">
                <a:latin typeface="Times New Roman"/>
                <a:cs typeface="Times New Roman"/>
              </a:rPr>
              <a:t>on </a:t>
            </a:r>
            <a:r>
              <a:rPr dirty="0" sz="1450" spc="-10">
                <a:latin typeface="Times New Roman"/>
                <a:cs typeface="Times New Roman"/>
              </a:rPr>
              <a:t>all sides with multicoloured cascades. There  were trees </a:t>
            </a:r>
            <a:r>
              <a:rPr dirty="0" sz="1450" spc="-5">
                <a:latin typeface="Times New Roman"/>
                <a:cs typeface="Times New Roman"/>
              </a:rPr>
              <a:t>of </a:t>
            </a:r>
            <a:r>
              <a:rPr dirty="0" sz="1450" spc="-10">
                <a:latin typeface="Times New Roman"/>
                <a:cs typeface="Times New Roman"/>
              </a:rPr>
              <a:t>opal standing together in groves, scattering the light-waves from  the </a:t>
            </a:r>
            <a:r>
              <a:rPr dirty="0" sz="1450" spc="-30">
                <a:latin typeface="Times New Roman"/>
                <a:cs typeface="Times New Roman"/>
              </a:rPr>
              <a:t>sky, </a:t>
            </a:r>
            <a:r>
              <a:rPr dirty="0" sz="1450" spc="-10">
                <a:latin typeface="Times New Roman"/>
                <a:cs typeface="Times New Roman"/>
              </a:rPr>
              <a:t>which was an iridescent blue, like the wing </a:t>
            </a:r>
            <a:r>
              <a:rPr dirty="0" sz="1450" spc="-5">
                <a:latin typeface="Times New Roman"/>
                <a:cs typeface="Times New Roman"/>
              </a:rPr>
              <a:t>of </a:t>
            </a:r>
            <a:r>
              <a:rPr dirty="0" sz="1450" spc="-10">
                <a:latin typeface="Times New Roman"/>
                <a:cs typeface="Times New Roman"/>
              </a:rPr>
              <a:t>some gigantic tropical  </a:t>
            </a:r>
            <a:r>
              <a:rPr dirty="0" sz="1450" spc="-20">
                <a:latin typeface="Times New Roman"/>
                <a:cs typeface="Times New Roman"/>
              </a:rPr>
              <a:t>butterfly,</a:t>
            </a:r>
            <a:r>
              <a:rPr dirty="0" sz="1450" spc="320">
                <a:latin typeface="Times New Roman"/>
                <a:cs typeface="Times New Roman"/>
              </a:rPr>
              <a: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sparkling shower over boundless meadows redolent with  summer heat. </a:t>
            </a:r>
            <a:r>
              <a:rPr dirty="0" sz="1450" spc="-5">
                <a:latin typeface="Times New Roman"/>
                <a:cs typeface="Times New Roman"/>
              </a:rPr>
              <a:t>I </a:t>
            </a:r>
            <a:r>
              <a:rPr dirty="0" sz="1450" spc="-10">
                <a:latin typeface="Times New Roman"/>
                <a:cs typeface="Times New Roman"/>
              </a:rPr>
              <a:t>was </a:t>
            </a:r>
            <a:r>
              <a:rPr dirty="0" sz="1450" spc="-20">
                <a:latin typeface="Times New Roman"/>
                <a:cs typeface="Times New Roman"/>
              </a:rPr>
              <a:t>thirsty, </a:t>
            </a:r>
            <a:r>
              <a:rPr dirty="0" sz="1450" spc="-10">
                <a:latin typeface="Times New Roman"/>
                <a:cs typeface="Times New Roman"/>
              </a:rPr>
              <a:t>and cooled my limbs in the icy spray </a:t>
            </a:r>
            <a:r>
              <a:rPr dirty="0" sz="1450" spc="-5">
                <a:latin typeface="Times New Roman"/>
                <a:cs typeface="Times New Roman"/>
              </a:rPr>
              <a:t>of </a:t>
            </a:r>
            <a:r>
              <a:rPr dirty="0" sz="1450" spc="-10">
                <a:latin typeface="Times New Roman"/>
                <a:cs typeface="Times New Roman"/>
              </a:rPr>
              <a:t>the  streams dashing down over rocks </a:t>
            </a:r>
            <a:r>
              <a:rPr dirty="0" sz="1450" spc="-5">
                <a:latin typeface="Times New Roman"/>
                <a:cs typeface="Times New Roman"/>
              </a:rPr>
              <a:t>of </a:t>
            </a:r>
            <a:r>
              <a:rPr dirty="0" sz="1450" spc="-10">
                <a:latin typeface="Times New Roman"/>
                <a:cs typeface="Times New Roman"/>
              </a:rPr>
              <a:t>shimmering mother-of-pearl. The air </a:t>
            </a:r>
            <a:r>
              <a:rPr dirty="0" sz="1450" spc="-5">
                <a:latin typeface="Times New Roman"/>
                <a:cs typeface="Times New Roman"/>
              </a:rPr>
              <a:t>hung  </a:t>
            </a:r>
            <a:r>
              <a:rPr dirty="0" sz="1450" spc="-10">
                <a:latin typeface="Times New Roman"/>
                <a:cs typeface="Times New Roman"/>
              </a:rPr>
              <a:t>heavy over blossom-strewn banks, intoxicating me with the </a:t>
            </a:r>
            <a:r>
              <a:rPr dirty="0" sz="1450" spc="-5">
                <a:latin typeface="Times New Roman"/>
                <a:cs typeface="Times New Roman"/>
              </a:rPr>
              <a:t>odour of </a:t>
            </a:r>
            <a:r>
              <a:rPr dirty="0" sz="1450" spc="-10">
                <a:latin typeface="Times New Roman"/>
                <a:cs typeface="Times New Roman"/>
              </a:rPr>
              <a:t>jasmine,  hyacinth, narcissus, daphne.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268605" marR="2028189">
              <a:lnSpc>
                <a:spcPct val="140700"/>
              </a:lnSpc>
              <a:spcBef>
                <a:spcPts val="5"/>
              </a:spcBef>
            </a:pPr>
            <a:r>
              <a:rPr dirty="0" sz="1450" spc="-10">
                <a:latin typeface="Times New Roman"/>
                <a:cs typeface="Times New Roman"/>
              </a:rPr>
              <a:t>It was too much! </a:t>
            </a:r>
            <a:r>
              <a:rPr dirty="0" sz="1450" spc="-40">
                <a:latin typeface="Times New Roman"/>
                <a:cs typeface="Times New Roman"/>
              </a:rPr>
              <a:t>Too </a:t>
            </a:r>
            <a:r>
              <a:rPr dirty="0" sz="1450" spc="-10">
                <a:latin typeface="Times New Roman"/>
                <a:cs typeface="Times New Roman"/>
              </a:rPr>
              <a:t>much! </a:t>
            </a:r>
            <a:r>
              <a:rPr dirty="0" sz="1450" spc="-5">
                <a:latin typeface="Times New Roman"/>
                <a:cs typeface="Times New Roman"/>
              </a:rPr>
              <a:t>I </a:t>
            </a:r>
            <a:r>
              <a:rPr dirty="0" sz="1450" spc="-10">
                <a:latin typeface="Times New Roman"/>
                <a:cs typeface="Times New Roman"/>
              </a:rPr>
              <a:t>erased the vision.  </a:t>
            </a:r>
            <a:r>
              <a:rPr dirty="0" sz="1450" spc="-5">
                <a:latin typeface="Times New Roman"/>
                <a:cs typeface="Times New Roman"/>
              </a:rPr>
              <a:t>I </a:t>
            </a:r>
            <a:r>
              <a:rPr dirty="0" sz="1450" spc="-10">
                <a:latin typeface="Times New Roman"/>
                <a:cs typeface="Times New Roman"/>
              </a:rPr>
              <a:t>was </a:t>
            </a:r>
            <a:r>
              <a:rPr dirty="0" sz="1450" spc="-20">
                <a:latin typeface="Times New Roman"/>
                <a:cs typeface="Times New Roman"/>
              </a:rPr>
              <a:t>thirsty.</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Such were the torments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paradise.</a:t>
            </a:r>
            <a:endParaRPr sz="1450">
              <a:latin typeface="Times New Roman"/>
              <a:cs typeface="Times New Roman"/>
            </a:endParaRPr>
          </a:p>
          <a:p>
            <a:pPr marL="12700" marR="5715" indent="255904">
              <a:lnSpc>
                <a:spcPts val="1730"/>
              </a:lnSpc>
              <a:spcBef>
                <a:spcPts val="844"/>
              </a:spcBef>
            </a:pPr>
            <a:r>
              <a:rPr dirty="0" sz="1450" spc="-5">
                <a:latin typeface="Times New Roman"/>
                <a:cs typeface="Times New Roman"/>
              </a:rPr>
              <a:t>I </a:t>
            </a:r>
            <a:r>
              <a:rPr dirty="0" sz="1450" spc="-10">
                <a:latin typeface="Times New Roman"/>
                <a:cs typeface="Times New Roman"/>
              </a:rPr>
              <a:t>flung open the window and let the warm breeze play </a:t>
            </a:r>
            <a:r>
              <a:rPr dirty="0" sz="1450" spc="-5">
                <a:latin typeface="Times New Roman"/>
                <a:cs typeface="Times New Roman"/>
              </a:rPr>
              <a:t>on </a:t>
            </a:r>
            <a:r>
              <a:rPr dirty="0" sz="1450" spc="-10">
                <a:latin typeface="Times New Roman"/>
                <a:cs typeface="Times New Roman"/>
              </a:rPr>
              <a:t>my </a:t>
            </a:r>
            <a:r>
              <a:rPr dirty="0" sz="1450" spc="-25">
                <a:latin typeface="Times New Roman"/>
                <a:cs typeface="Times New Roman"/>
              </a:rPr>
              <a:t>brow.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scent </a:t>
            </a:r>
            <a:r>
              <a:rPr dirty="0" sz="1450" spc="-5">
                <a:latin typeface="Times New Roman"/>
                <a:cs typeface="Times New Roman"/>
              </a:rPr>
              <a:t>of </a:t>
            </a:r>
            <a:r>
              <a:rPr dirty="0" sz="1450" spc="-10">
                <a:latin typeface="Times New Roman"/>
                <a:cs typeface="Times New Roman"/>
              </a:rPr>
              <a:t>the coming</a:t>
            </a:r>
            <a:r>
              <a:rPr dirty="0" sz="1450" spc="5">
                <a:latin typeface="Times New Roman"/>
                <a:cs typeface="Times New Roman"/>
              </a:rPr>
              <a:t> </a:t>
            </a:r>
            <a:r>
              <a:rPr dirty="0" sz="1450" spc="-10">
                <a:latin typeface="Times New Roman"/>
                <a:cs typeface="Times New Roman"/>
              </a:rPr>
              <a:t>spring.</a:t>
            </a:r>
            <a:endParaRPr sz="1450">
              <a:latin typeface="Times New Roman"/>
              <a:cs typeface="Times New Roman"/>
            </a:endParaRPr>
          </a:p>
          <a:p>
            <a:pPr marL="268605">
              <a:lnSpc>
                <a:spcPct val="100000"/>
              </a:lnSpc>
              <a:spcBef>
                <a:spcPts val="655"/>
              </a:spcBef>
            </a:pPr>
            <a:r>
              <a:rPr dirty="0" sz="1450" spc="-10">
                <a:latin typeface="Times New Roman"/>
                <a:cs typeface="Times New Roman"/>
              </a:rPr>
              <a:t>Miriam!</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The image </a:t>
            </a:r>
            <a:r>
              <a:rPr dirty="0" sz="1450" spc="-5">
                <a:latin typeface="Times New Roman"/>
                <a:cs typeface="Times New Roman"/>
              </a:rPr>
              <a:t>of </a:t>
            </a:r>
            <a:r>
              <a:rPr dirty="0" sz="1450" spc="-10">
                <a:latin typeface="Times New Roman"/>
                <a:cs typeface="Times New Roman"/>
              </a:rPr>
              <a:t>Miriam forced its way into my mind. The way she had had to  lean against the wall so as </a:t>
            </a:r>
            <a:r>
              <a:rPr dirty="0" sz="1450" spc="-5">
                <a:latin typeface="Times New Roman"/>
                <a:cs typeface="Times New Roman"/>
              </a:rPr>
              <a:t>not </a:t>
            </a:r>
            <a:r>
              <a:rPr dirty="0" sz="1450" spc="-10">
                <a:latin typeface="Times New Roman"/>
                <a:cs typeface="Times New Roman"/>
              </a:rPr>
              <a:t>to fall over with excitement when she came to  tell me that </a:t>
            </a:r>
            <a:r>
              <a:rPr dirty="0" sz="1450" spc="-5">
                <a:latin typeface="Times New Roman"/>
                <a:cs typeface="Times New Roman"/>
              </a:rPr>
              <a:t>a </a:t>
            </a:r>
            <a:r>
              <a:rPr dirty="0" sz="1450" spc="-10">
                <a:latin typeface="Times New Roman"/>
                <a:cs typeface="Times New Roman"/>
              </a:rPr>
              <a:t>miracle had happened,</a:t>
            </a:r>
            <a:r>
              <a:rPr dirty="0" sz="1450" spc="15">
                <a:latin typeface="Times New Roman"/>
                <a:cs typeface="Times New Roman"/>
              </a:rPr>
              <a:t> </a:t>
            </a:r>
            <a:r>
              <a:rPr dirty="0" sz="1450" spc="-5">
                <a:latin typeface="Times New Roman"/>
                <a:cs typeface="Times New Roman"/>
              </a:rPr>
              <a:t>a</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real miracle: she had found </a:t>
            </a:r>
            <a:r>
              <a:rPr dirty="0" sz="1450" spc="-5">
                <a:latin typeface="Times New Roman"/>
                <a:cs typeface="Times New Roman"/>
              </a:rPr>
              <a:t>a </a:t>
            </a:r>
            <a:r>
              <a:rPr dirty="0" sz="1450" spc="-10">
                <a:latin typeface="Times New Roman"/>
                <a:cs typeface="Times New Roman"/>
              </a:rPr>
              <a:t>coin in the loaf </a:t>
            </a:r>
            <a:r>
              <a:rPr dirty="0" sz="1450" spc="-5">
                <a:latin typeface="Times New Roman"/>
                <a:cs typeface="Times New Roman"/>
              </a:rPr>
              <a:t>of </a:t>
            </a:r>
            <a:r>
              <a:rPr dirty="0" sz="1450" spc="-10">
                <a:latin typeface="Times New Roman"/>
                <a:cs typeface="Times New Roman"/>
              </a:rPr>
              <a:t>bread that the baker had  </a:t>
            </a:r>
            <a:r>
              <a:rPr dirty="0" sz="1450" spc="-5">
                <a:latin typeface="Times New Roman"/>
                <a:cs typeface="Times New Roman"/>
              </a:rPr>
              <a:t>put </a:t>
            </a:r>
            <a:r>
              <a:rPr dirty="0" sz="1450" spc="-10">
                <a:latin typeface="Times New Roman"/>
                <a:cs typeface="Times New Roman"/>
              </a:rPr>
              <a:t>through the bars onto the kitchen</a:t>
            </a:r>
            <a:r>
              <a:rPr dirty="0" sz="1450" spc="25">
                <a:latin typeface="Times New Roman"/>
                <a:cs typeface="Times New Roman"/>
              </a:rPr>
              <a:t> </a:t>
            </a:r>
            <a:r>
              <a:rPr dirty="0" sz="1450" spc="-10">
                <a:latin typeface="Times New Roman"/>
                <a:cs typeface="Times New Roman"/>
              </a:rPr>
              <a:t>window-ledge.</a:t>
            </a:r>
            <a:endParaRPr sz="1450">
              <a:latin typeface="Times New Roman"/>
              <a:cs typeface="Times New Roman"/>
            </a:endParaRPr>
          </a:p>
          <a:p>
            <a:pPr algn="just" marL="12700" marR="6985" indent="255904">
              <a:lnSpc>
                <a:spcPts val="1730"/>
              </a:lnSpc>
              <a:spcBef>
                <a:spcPts val="720"/>
              </a:spcBef>
            </a:pPr>
            <a:r>
              <a:rPr dirty="0" sz="1450" spc="-5">
                <a:latin typeface="Times New Roman"/>
                <a:cs typeface="Times New Roman"/>
              </a:rPr>
              <a:t>I </a:t>
            </a:r>
            <a:r>
              <a:rPr dirty="0" sz="1450" spc="-10">
                <a:latin typeface="Times New Roman"/>
                <a:cs typeface="Times New Roman"/>
              </a:rPr>
              <a:t>grabbed my purse. </a:t>
            </a:r>
            <a:r>
              <a:rPr dirty="0" sz="1450" spc="-25">
                <a:latin typeface="Times New Roman"/>
                <a:cs typeface="Times New Roman"/>
              </a:rPr>
              <a:t>With </a:t>
            </a:r>
            <a:r>
              <a:rPr dirty="0" sz="1450" spc="-10">
                <a:latin typeface="Times New Roman"/>
                <a:cs typeface="Times New Roman"/>
              </a:rPr>
              <a:t>any luck it would </a:t>
            </a:r>
            <a:r>
              <a:rPr dirty="0" sz="1450" spc="-5">
                <a:latin typeface="Times New Roman"/>
                <a:cs typeface="Times New Roman"/>
              </a:rPr>
              <a:t>not be </a:t>
            </a:r>
            <a:r>
              <a:rPr dirty="0" sz="1450" spc="-10">
                <a:latin typeface="Times New Roman"/>
                <a:cs typeface="Times New Roman"/>
              </a:rPr>
              <a:t>too late and </a:t>
            </a:r>
            <a:r>
              <a:rPr dirty="0" sz="1450" spc="-5">
                <a:latin typeface="Times New Roman"/>
                <a:cs typeface="Times New Roman"/>
              </a:rPr>
              <a:t>I </a:t>
            </a:r>
            <a:r>
              <a:rPr dirty="0" sz="1450" spc="-10">
                <a:latin typeface="Times New Roman"/>
                <a:cs typeface="Times New Roman"/>
              </a:rPr>
              <a:t>would still  have time today to magic another ducat into her</a:t>
            </a:r>
            <a:r>
              <a:rPr dirty="0" sz="1450" spc="4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She had visited me </a:t>
            </a:r>
            <a:r>
              <a:rPr dirty="0" sz="1450" spc="-25">
                <a:latin typeface="Times New Roman"/>
                <a:cs typeface="Times New Roman"/>
              </a:rPr>
              <a:t>daily, </a:t>
            </a:r>
            <a:r>
              <a:rPr dirty="0" sz="1450" spc="-10">
                <a:latin typeface="Times New Roman"/>
                <a:cs typeface="Times New Roman"/>
              </a:rPr>
              <a:t>'to keep me company', as she called it, though she  had been so full </a:t>
            </a:r>
            <a:r>
              <a:rPr dirty="0" sz="1450" spc="-5">
                <a:latin typeface="Times New Roman"/>
                <a:cs typeface="Times New Roman"/>
              </a:rPr>
              <a:t>of </a:t>
            </a:r>
            <a:r>
              <a:rPr dirty="0" sz="1450" spc="-10">
                <a:latin typeface="Times New Roman"/>
                <a:cs typeface="Times New Roman"/>
              </a:rPr>
              <a:t>the 'miracle' that she had hardly spoken </a:t>
            </a:r>
            <a:r>
              <a:rPr dirty="0" sz="1450" spc="-5">
                <a:latin typeface="Times New Roman"/>
                <a:cs typeface="Times New Roman"/>
              </a:rPr>
              <a:t>a </a:t>
            </a:r>
            <a:r>
              <a:rPr dirty="0" sz="1450" spc="-10">
                <a:latin typeface="Times New Roman"/>
                <a:cs typeface="Times New Roman"/>
              </a:rPr>
              <a:t>word. The  experience had stirred her to the very depths </a:t>
            </a:r>
            <a:r>
              <a:rPr dirty="0" sz="1450" spc="-5">
                <a:latin typeface="Times New Roman"/>
                <a:cs typeface="Times New Roman"/>
              </a:rPr>
              <a:t>of </a:t>
            </a:r>
            <a:r>
              <a:rPr dirty="0" sz="1450" spc="-10">
                <a:latin typeface="Times New Roman"/>
                <a:cs typeface="Times New Roman"/>
              </a:rPr>
              <a:t>her soul, and when </a:t>
            </a:r>
            <a:r>
              <a:rPr dirty="0" sz="1450" spc="-5">
                <a:latin typeface="Times New Roman"/>
                <a:cs typeface="Times New Roman"/>
              </a:rPr>
              <a:t>I </a:t>
            </a:r>
            <a:r>
              <a:rPr dirty="0" sz="1450" spc="-10">
                <a:latin typeface="Times New Roman"/>
                <a:cs typeface="Times New Roman"/>
              </a:rPr>
              <a:t>recalled  how sometimes—without any </a:t>
            </a:r>
            <a:r>
              <a:rPr dirty="0" sz="1450" spc="-5">
                <a:latin typeface="Times New Roman"/>
                <a:cs typeface="Times New Roman"/>
              </a:rPr>
              <a:t>obvious </a:t>
            </a:r>
            <a:r>
              <a:rPr dirty="0" sz="1450" spc="-10">
                <a:latin typeface="Times New Roman"/>
                <a:cs typeface="Times New Roman"/>
              </a:rPr>
              <a:t>cause, purely from the memory—she  would </a:t>
            </a:r>
            <a:r>
              <a:rPr dirty="0" sz="1450" spc="-5">
                <a:latin typeface="Times New Roman"/>
                <a:cs typeface="Times New Roman"/>
              </a:rPr>
              <a:t>go </a:t>
            </a:r>
            <a:r>
              <a:rPr dirty="0" sz="1450" spc="-10">
                <a:latin typeface="Times New Roman"/>
                <a:cs typeface="Times New Roman"/>
              </a:rPr>
              <a:t>deathly pale, even to her lips, then my head swam at the mere  </a:t>
            </a:r>
            <a:r>
              <a:rPr dirty="0" sz="1450" spc="-5">
                <a:latin typeface="Times New Roman"/>
                <a:cs typeface="Times New Roman"/>
              </a:rPr>
              <a:t>thought </a:t>
            </a:r>
            <a:r>
              <a:rPr dirty="0" sz="1450" spc="-10">
                <a:latin typeface="Times New Roman"/>
                <a:cs typeface="Times New Roman"/>
              </a:rPr>
              <a:t>that in my blindness </a:t>
            </a:r>
            <a:r>
              <a:rPr dirty="0" sz="1450" spc="-5">
                <a:latin typeface="Times New Roman"/>
                <a:cs typeface="Times New Roman"/>
              </a:rPr>
              <a:t>I </a:t>
            </a:r>
            <a:r>
              <a:rPr dirty="0" sz="1450" spc="-10">
                <a:latin typeface="Times New Roman"/>
                <a:cs typeface="Times New Roman"/>
              </a:rPr>
              <a:t>might have </a:t>
            </a:r>
            <a:r>
              <a:rPr dirty="0" sz="1450" spc="-5">
                <a:latin typeface="Times New Roman"/>
                <a:cs typeface="Times New Roman"/>
              </a:rPr>
              <a:t>done </a:t>
            </a:r>
            <a:r>
              <a:rPr dirty="0" sz="1450" spc="-10">
                <a:latin typeface="Times New Roman"/>
                <a:cs typeface="Times New Roman"/>
              </a:rPr>
              <a:t>something with incalculable  consequences.</a:t>
            </a:r>
            <a:endParaRPr sz="1450">
              <a:latin typeface="Times New Roman"/>
              <a:cs typeface="Times New Roman"/>
            </a:endParaRPr>
          </a:p>
          <a:p>
            <a:pPr algn="just" marL="12700" marR="12065" indent="255904">
              <a:lnSpc>
                <a:spcPts val="1730"/>
              </a:lnSpc>
              <a:spcBef>
                <a:spcPts val="780"/>
              </a:spcBef>
            </a:pP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reminded myself </a:t>
            </a:r>
            <a:r>
              <a:rPr dirty="0" sz="1450" spc="-5">
                <a:latin typeface="Times New Roman"/>
                <a:cs typeface="Times New Roman"/>
              </a:rPr>
              <a:t>of </a:t>
            </a:r>
            <a:r>
              <a:rPr dirty="0" sz="1450" spc="-10">
                <a:latin typeface="Times New Roman"/>
                <a:cs typeface="Times New Roman"/>
              </a:rPr>
              <a:t>Hillel's last, dark words and related them  to what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doing, </a:t>
            </a:r>
            <a:r>
              <a:rPr dirty="0" sz="1450" spc="-10">
                <a:latin typeface="Times New Roman"/>
                <a:cs typeface="Times New Roman"/>
              </a:rPr>
              <a:t>an ice-cold shiver ran down my spine. The fact that my  motives were pure was </a:t>
            </a:r>
            <a:r>
              <a:rPr dirty="0" sz="1450" spc="-5">
                <a:latin typeface="Times New Roman"/>
                <a:cs typeface="Times New Roman"/>
              </a:rPr>
              <a:t>no </a:t>
            </a:r>
            <a:r>
              <a:rPr dirty="0" sz="1450" spc="-10">
                <a:latin typeface="Times New Roman"/>
                <a:cs typeface="Times New Roman"/>
              </a:rPr>
              <a:t>excuse. The end does </a:t>
            </a:r>
            <a:r>
              <a:rPr dirty="0" sz="1450" spc="-5">
                <a:latin typeface="Times New Roman"/>
                <a:cs typeface="Times New Roman"/>
              </a:rPr>
              <a:t>not </a:t>
            </a:r>
            <a:r>
              <a:rPr dirty="0" sz="1450" spc="-10">
                <a:latin typeface="Times New Roman"/>
                <a:cs typeface="Times New Roman"/>
              </a:rPr>
              <a:t>justify the means,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well</a:t>
            </a:r>
            <a:r>
              <a:rPr dirty="0" sz="1450" spc="-5">
                <a:latin typeface="Times New Roman"/>
                <a:cs typeface="Times New Roman"/>
              </a:rPr>
              <a:t> </a:t>
            </a:r>
            <a:r>
              <a:rPr dirty="0" sz="1450" spc="-10">
                <a:latin typeface="Times New Roman"/>
                <a:cs typeface="Times New Roman"/>
              </a:rPr>
              <a:t>aware.</a:t>
            </a:r>
            <a:endParaRPr sz="1450">
              <a:latin typeface="Times New Roman"/>
              <a:cs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18955"/>
          </a:xfrm>
          <a:prstGeom prst="rect">
            <a:avLst/>
          </a:prstGeom>
        </p:spPr>
        <p:txBody>
          <a:bodyPr wrap="square" lIns="0" tIns="19685" rIns="0" bIns="0" rtlCol="0" vert="horz">
            <a:spAutoFit/>
          </a:bodyPr>
          <a:lstStyle/>
          <a:p>
            <a:pPr marL="12700" marR="30480" indent="255904">
              <a:lnSpc>
                <a:spcPts val="1730"/>
              </a:lnSpc>
              <a:spcBef>
                <a:spcPts val="155"/>
              </a:spcBef>
            </a:pPr>
            <a:r>
              <a:rPr dirty="0" sz="1450" spc="-10">
                <a:latin typeface="Times New Roman"/>
                <a:cs typeface="Times New Roman"/>
              </a:rPr>
              <a:t>And what if my desire to help was merely an ostensible motive? Could  there </a:t>
            </a:r>
            <a:r>
              <a:rPr dirty="0" sz="1450" spc="-5">
                <a:latin typeface="Times New Roman"/>
                <a:cs typeface="Times New Roman"/>
              </a:rPr>
              <a:t>not be </a:t>
            </a:r>
            <a:r>
              <a:rPr dirty="0" sz="1450" spc="-10">
                <a:latin typeface="Times New Roman"/>
                <a:cs typeface="Times New Roman"/>
              </a:rPr>
              <a:t>an insidious lie hidden behind it? Perhaps the unconscious wish to  preen myself in the role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benefactor?</a:t>
            </a:r>
            <a:endParaRPr sz="1450">
              <a:latin typeface="Times New Roman"/>
              <a:cs typeface="Times New Roman"/>
            </a:endParaRPr>
          </a:p>
          <a:p>
            <a:pPr marL="268605">
              <a:lnSpc>
                <a:spcPct val="100000"/>
              </a:lnSpc>
              <a:spcBef>
                <a:spcPts val="720"/>
              </a:spcBef>
            </a:pPr>
            <a:r>
              <a:rPr dirty="0" sz="1450" spc="-5">
                <a:latin typeface="Times New Roman"/>
                <a:cs typeface="Times New Roman"/>
              </a:rPr>
              <a:t>I </a:t>
            </a:r>
            <a:r>
              <a:rPr dirty="0" sz="1450" spc="-10">
                <a:latin typeface="Times New Roman"/>
                <a:cs typeface="Times New Roman"/>
              </a:rPr>
              <a:t>was beginning to </a:t>
            </a:r>
            <a:r>
              <a:rPr dirty="0" sz="1450" spc="-5">
                <a:latin typeface="Times New Roman"/>
                <a:cs typeface="Times New Roman"/>
              </a:rPr>
              <a:t>doubt </a:t>
            </a:r>
            <a:r>
              <a:rPr dirty="0" sz="1450" spc="-10">
                <a:latin typeface="Times New Roman"/>
                <a:cs typeface="Times New Roman"/>
              </a:rPr>
              <a:t>my own</a:t>
            </a:r>
            <a:r>
              <a:rPr dirty="0" sz="1450" spc="10">
                <a:latin typeface="Times New Roman"/>
                <a:cs typeface="Times New Roman"/>
              </a:rPr>
              <a:t> </a:t>
            </a:r>
            <a:r>
              <a:rPr dirty="0" sz="1450" spc="-10">
                <a:latin typeface="Times New Roman"/>
                <a:cs typeface="Times New Roman"/>
              </a:rPr>
              <a:t>self.</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What was clear was that </a:t>
            </a:r>
            <a:r>
              <a:rPr dirty="0" sz="1450" spc="-5">
                <a:latin typeface="Times New Roman"/>
                <a:cs typeface="Times New Roman"/>
              </a:rPr>
              <a:t>I </a:t>
            </a:r>
            <a:r>
              <a:rPr dirty="0" sz="1450" spc="-10">
                <a:latin typeface="Times New Roman"/>
                <a:cs typeface="Times New Roman"/>
              </a:rPr>
              <a:t>had been much too superficial in my assessment  </a:t>
            </a:r>
            <a:r>
              <a:rPr dirty="0" sz="1450" spc="-5">
                <a:latin typeface="Times New Roman"/>
                <a:cs typeface="Times New Roman"/>
              </a:rPr>
              <a:t>of </a:t>
            </a:r>
            <a:r>
              <a:rPr dirty="0" sz="1450" spc="-10">
                <a:latin typeface="Times New Roman"/>
                <a:cs typeface="Times New Roman"/>
              </a:rPr>
              <a:t>Miriam. The simple fact that she was Hillel's daughter must mean that she  was different from other girls. How could </a:t>
            </a:r>
            <a:r>
              <a:rPr dirty="0" sz="1450" spc="-5">
                <a:latin typeface="Times New Roman"/>
                <a:cs typeface="Times New Roman"/>
              </a:rPr>
              <a:t>I </a:t>
            </a:r>
            <a:r>
              <a:rPr dirty="0" sz="1450" spc="-10">
                <a:latin typeface="Times New Roman"/>
                <a:cs typeface="Times New Roman"/>
              </a:rPr>
              <a:t>have been so foolish as to interfere  with the workings </a:t>
            </a:r>
            <a:r>
              <a:rPr dirty="0" sz="1450" spc="-5">
                <a:latin typeface="Times New Roman"/>
                <a:cs typeface="Times New Roman"/>
              </a:rPr>
              <a:t>of a </a:t>
            </a:r>
            <a:r>
              <a:rPr dirty="0" sz="1450" spc="-10">
                <a:latin typeface="Times New Roman"/>
                <a:cs typeface="Times New Roman"/>
              </a:rPr>
              <a:t>soul that was perhaps infinitely superior to my</a:t>
            </a:r>
            <a:r>
              <a:rPr dirty="0" sz="1450" spc="12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Her very profile, which was much closer to the sixth Egyptian dynasty—  though much too spiritual, even for that—than to </a:t>
            </a:r>
            <a:r>
              <a:rPr dirty="0" sz="1450" spc="-5">
                <a:latin typeface="Times New Roman"/>
                <a:cs typeface="Times New Roman"/>
              </a:rPr>
              <a:t>our </a:t>
            </a:r>
            <a:r>
              <a:rPr dirty="0" sz="1450" spc="-10">
                <a:latin typeface="Times New Roman"/>
                <a:cs typeface="Times New Roman"/>
              </a:rPr>
              <a:t>own age with its  rationalistic types, should have been </a:t>
            </a:r>
            <a:r>
              <a:rPr dirty="0" sz="1450" spc="-5">
                <a:latin typeface="Times New Roman"/>
                <a:cs typeface="Times New Roman"/>
              </a:rPr>
              <a:t>a </a:t>
            </a:r>
            <a:r>
              <a:rPr dirty="0" sz="1450" spc="-10">
                <a:latin typeface="Times New Roman"/>
                <a:cs typeface="Times New Roman"/>
              </a:rPr>
              <a:t>warning to me. 'Only fools distrust  outward appearances.' </a:t>
            </a:r>
            <a:r>
              <a:rPr dirty="0" sz="1450" spc="-5">
                <a:latin typeface="Times New Roman"/>
                <a:cs typeface="Times New Roman"/>
              </a:rPr>
              <a:t>I </a:t>
            </a:r>
            <a:r>
              <a:rPr dirty="0" sz="1450" spc="-10">
                <a:latin typeface="Times New Roman"/>
                <a:cs typeface="Times New Roman"/>
              </a:rPr>
              <a:t>had read that somewhere. How true it was! How</a:t>
            </a:r>
            <a:r>
              <a:rPr dirty="0" sz="1450" spc="114">
                <a:latin typeface="Times New Roman"/>
                <a:cs typeface="Times New Roman"/>
              </a:rPr>
              <a:t> </a:t>
            </a:r>
            <a:r>
              <a:rPr dirty="0" sz="1450" spc="-10">
                <a:latin typeface="Times New Roman"/>
                <a:cs typeface="Times New Roman"/>
              </a:rPr>
              <a:t>true!</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By now Miriam and </a:t>
            </a:r>
            <a:r>
              <a:rPr dirty="0" sz="1450" spc="-5">
                <a:latin typeface="Times New Roman"/>
                <a:cs typeface="Times New Roman"/>
              </a:rPr>
              <a:t>I </a:t>
            </a:r>
            <a:r>
              <a:rPr dirty="0" sz="1450" spc="-10">
                <a:latin typeface="Times New Roman"/>
                <a:cs typeface="Times New Roman"/>
              </a:rPr>
              <a:t>were close friends. Should </a:t>
            </a:r>
            <a:r>
              <a:rPr dirty="0" sz="1450" spc="-5">
                <a:latin typeface="Times New Roman"/>
                <a:cs typeface="Times New Roman"/>
              </a:rPr>
              <a:t>I </a:t>
            </a:r>
            <a:r>
              <a:rPr dirty="0" sz="1450" spc="-10">
                <a:latin typeface="Times New Roman"/>
                <a:cs typeface="Times New Roman"/>
              </a:rPr>
              <a:t>confess to her that it  was </a:t>
            </a:r>
            <a:r>
              <a:rPr dirty="0" sz="1450" spc="-5">
                <a:latin typeface="Times New Roman"/>
                <a:cs typeface="Times New Roman"/>
              </a:rPr>
              <a:t>I </a:t>
            </a:r>
            <a:r>
              <a:rPr dirty="0" sz="1450" spc="-10">
                <a:latin typeface="Times New Roman"/>
                <a:cs typeface="Times New Roman"/>
              </a:rPr>
              <a:t>who had been slipping the ducats into the loaves every day? The blow  would </a:t>
            </a:r>
            <a:r>
              <a:rPr dirty="0" sz="1450" spc="-5">
                <a:latin typeface="Times New Roman"/>
                <a:cs typeface="Times New Roman"/>
              </a:rPr>
              <a:t>be </a:t>
            </a:r>
            <a:r>
              <a:rPr dirty="0" sz="1450" spc="-10">
                <a:latin typeface="Times New Roman"/>
                <a:cs typeface="Times New Roman"/>
              </a:rPr>
              <a:t>too sudden. It would only bewilder </a:t>
            </a:r>
            <a:r>
              <a:rPr dirty="0" sz="1450" spc="-30">
                <a:latin typeface="Times New Roman"/>
                <a:cs typeface="Times New Roman"/>
              </a:rPr>
              <a:t>her. </a:t>
            </a:r>
            <a:r>
              <a:rPr dirty="0" sz="1450" spc="-5">
                <a:latin typeface="Times New Roman"/>
                <a:cs typeface="Times New Roman"/>
              </a:rPr>
              <a:t>I </a:t>
            </a:r>
            <a:r>
              <a:rPr dirty="0" sz="1450" spc="-10">
                <a:latin typeface="Times New Roman"/>
                <a:cs typeface="Times New Roman"/>
              </a:rPr>
              <a:t>dare </a:t>
            </a:r>
            <a:r>
              <a:rPr dirty="0" sz="1450" spc="-5">
                <a:latin typeface="Times New Roman"/>
                <a:cs typeface="Times New Roman"/>
              </a:rPr>
              <a:t>not </a:t>
            </a:r>
            <a:r>
              <a:rPr dirty="0" sz="1450" spc="-10">
                <a:latin typeface="Times New Roman"/>
                <a:cs typeface="Times New Roman"/>
              </a:rPr>
              <a:t>risk it, </a:t>
            </a:r>
            <a:r>
              <a:rPr dirty="0" sz="1450" spc="-5">
                <a:latin typeface="Times New Roman"/>
                <a:cs typeface="Times New Roman"/>
              </a:rPr>
              <a:t>I </a:t>
            </a:r>
            <a:r>
              <a:rPr dirty="0" sz="1450" spc="-10">
                <a:latin typeface="Times New Roman"/>
                <a:cs typeface="Times New Roman"/>
              </a:rPr>
              <a:t>would  have to proceed more</a:t>
            </a:r>
            <a:r>
              <a:rPr dirty="0" sz="1450" spc="5">
                <a:latin typeface="Times New Roman"/>
                <a:cs typeface="Times New Roman"/>
              </a:rPr>
              <a:t> </a:t>
            </a:r>
            <a:r>
              <a:rPr dirty="0" sz="1450" spc="-15">
                <a:latin typeface="Times New Roman"/>
                <a:cs typeface="Times New Roman"/>
              </a:rPr>
              <a:t>cautiously.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should try to tone down the 'miracle'? Instead </a:t>
            </a:r>
            <a:r>
              <a:rPr dirty="0" sz="1450" spc="-5">
                <a:latin typeface="Times New Roman"/>
                <a:cs typeface="Times New Roman"/>
              </a:rPr>
              <a:t>of </a:t>
            </a:r>
            <a:r>
              <a:rPr dirty="0" sz="1450" spc="-10">
                <a:latin typeface="Times New Roman"/>
                <a:cs typeface="Times New Roman"/>
              </a:rPr>
              <a:t>putting the coins  into the bread, leave them </a:t>
            </a:r>
            <a:r>
              <a:rPr dirty="0" sz="1450" spc="-5">
                <a:latin typeface="Times New Roman"/>
                <a:cs typeface="Times New Roman"/>
              </a:rPr>
              <a:t>on </a:t>
            </a:r>
            <a:r>
              <a:rPr dirty="0" sz="1450" spc="-10">
                <a:latin typeface="Times New Roman"/>
                <a:cs typeface="Times New Roman"/>
              </a:rPr>
              <a:t>the stairs where she would find them when she  opened the </a:t>
            </a:r>
            <a:r>
              <a:rPr dirty="0" sz="1450" spc="-20">
                <a:latin typeface="Times New Roman"/>
                <a:cs typeface="Times New Roman"/>
              </a:rPr>
              <a:t>door, </a:t>
            </a:r>
            <a:r>
              <a:rPr dirty="0" sz="1450" spc="-10">
                <a:latin typeface="Times New Roman"/>
                <a:cs typeface="Times New Roman"/>
              </a:rPr>
              <a:t>and then, and then? </a:t>
            </a:r>
            <a:r>
              <a:rPr dirty="0" sz="1450" spc="-5">
                <a:latin typeface="Times New Roman"/>
                <a:cs typeface="Times New Roman"/>
              </a:rPr>
              <a:t>I </a:t>
            </a:r>
            <a:r>
              <a:rPr dirty="0" sz="1450" spc="-10">
                <a:latin typeface="Times New Roman"/>
                <a:cs typeface="Times New Roman"/>
              </a:rPr>
              <a:t>comforted myself with the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would surely </a:t>
            </a:r>
            <a:r>
              <a:rPr dirty="0" sz="1450" spc="-5">
                <a:latin typeface="Times New Roman"/>
                <a:cs typeface="Times New Roman"/>
              </a:rPr>
              <a:t>be </a:t>
            </a:r>
            <a:r>
              <a:rPr dirty="0" sz="1450" spc="-10">
                <a:latin typeface="Times New Roman"/>
                <a:cs typeface="Times New Roman"/>
              </a:rPr>
              <a:t>able to think </a:t>
            </a:r>
            <a:r>
              <a:rPr dirty="0" sz="1450" spc="-5">
                <a:latin typeface="Times New Roman"/>
                <a:cs typeface="Times New Roman"/>
              </a:rPr>
              <a:t>of </a:t>
            </a:r>
            <a:r>
              <a:rPr dirty="0" sz="1450" spc="-10">
                <a:latin typeface="Times New Roman"/>
                <a:cs typeface="Times New Roman"/>
              </a:rPr>
              <a:t>something </a:t>
            </a:r>
            <a:r>
              <a:rPr dirty="0" sz="1450" spc="-30">
                <a:latin typeface="Times New Roman"/>
                <a:cs typeface="Times New Roman"/>
              </a:rPr>
              <a:t>new, </a:t>
            </a:r>
            <a:r>
              <a:rPr dirty="0" sz="1450" spc="-5">
                <a:latin typeface="Times New Roman"/>
                <a:cs typeface="Times New Roman"/>
              </a:rPr>
              <a:t>of </a:t>
            </a:r>
            <a:r>
              <a:rPr dirty="0" sz="1450" spc="-10">
                <a:latin typeface="Times New Roman"/>
                <a:cs typeface="Times New Roman"/>
              </a:rPr>
              <a:t>some less abrupt way </a:t>
            </a:r>
            <a:r>
              <a:rPr dirty="0" sz="1450" spc="-5">
                <a:latin typeface="Times New Roman"/>
                <a:cs typeface="Times New Roman"/>
              </a:rPr>
              <a:t>of  </a:t>
            </a:r>
            <a:r>
              <a:rPr dirty="0" sz="1450" spc="-10">
                <a:latin typeface="Times New Roman"/>
                <a:cs typeface="Times New Roman"/>
              </a:rPr>
              <a:t>gradually leading her from the realm </a:t>
            </a:r>
            <a:r>
              <a:rPr dirty="0" sz="1450" spc="-5">
                <a:latin typeface="Times New Roman"/>
                <a:cs typeface="Times New Roman"/>
              </a:rPr>
              <a:t>of </a:t>
            </a:r>
            <a:r>
              <a:rPr dirty="0" sz="1450" spc="-10">
                <a:latin typeface="Times New Roman"/>
                <a:cs typeface="Times New Roman"/>
              </a:rPr>
              <a:t>miracles back into the everyday  world?</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Yes! </a:t>
            </a:r>
            <a:r>
              <a:rPr dirty="0" sz="1450" spc="-10">
                <a:latin typeface="Times New Roman"/>
                <a:cs typeface="Times New Roman"/>
              </a:rPr>
              <a:t>That was the way to </a:t>
            </a:r>
            <a:r>
              <a:rPr dirty="0" sz="1450" spc="-5">
                <a:latin typeface="Times New Roman"/>
                <a:cs typeface="Times New Roman"/>
              </a:rPr>
              <a:t>do</a:t>
            </a:r>
            <a:r>
              <a:rPr dirty="0" sz="1450" spc="5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Or should </a:t>
            </a:r>
            <a:r>
              <a:rPr dirty="0" sz="1450" spc="-5">
                <a:latin typeface="Times New Roman"/>
                <a:cs typeface="Times New Roman"/>
              </a:rPr>
              <a:t>I </a:t>
            </a:r>
            <a:r>
              <a:rPr dirty="0" sz="1450" spc="-10">
                <a:latin typeface="Times New Roman"/>
                <a:cs typeface="Times New Roman"/>
              </a:rPr>
              <a:t>cut through the </a:t>
            </a:r>
            <a:r>
              <a:rPr dirty="0" sz="1450" spc="-5">
                <a:latin typeface="Times New Roman"/>
                <a:cs typeface="Times New Roman"/>
              </a:rPr>
              <a:t>knot </a:t>
            </a:r>
            <a:r>
              <a:rPr dirty="0" sz="1450" spc="-10">
                <a:latin typeface="Times New Roman"/>
                <a:cs typeface="Times New Roman"/>
              </a:rPr>
              <a:t>with </a:t>
            </a:r>
            <a:r>
              <a:rPr dirty="0" sz="1450" spc="-5">
                <a:latin typeface="Times New Roman"/>
                <a:cs typeface="Times New Roman"/>
              </a:rPr>
              <a:t>one </a:t>
            </a:r>
            <a:r>
              <a:rPr dirty="0" sz="1450" spc="-10">
                <a:latin typeface="Times New Roman"/>
                <a:cs typeface="Times New Roman"/>
              </a:rPr>
              <a:t>blow </a:t>
            </a:r>
            <a:r>
              <a:rPr dirty="0" sz="1450" spc="-5">
                <a:latin typeface="Times New Roman"/>
                <a:cs typeface="Times New Roman"/>
              </a:rPr>
              <a:t>by </a:t>
            </a:r>
            <a:r>
              <a:rPr dirty="0" sz="1450" spc="-10">
                <a:latin typeface="Times New Roman"/>
                <a:cs typeface="Times New Roman"/>
              </a:rPr>
              <a:t>telling her father and  asking his advice? </a:t>
            </a:r>
            <a:r>
              <a:rPr dirty="0" sz="1450" spc="-5">
                <a:latin typeface="Times New Roman"/>
                <a:cs typeface="Times New Roman"/>
              </a:rPr>
              <a:t>I </a:t>
            </a:r>
            <a:r>
              <a:rPr dirty="0" sz="1450" spc="-10">
                <a:latin typeface="Times New Roman"/>
                <a:cs typeface="Times New Roman"/>
              </a:rPr>
              <a:t>blushed at the very thought. </a:t>
            </a:r>
            <a:r>
              <a:rPr dirty="0" sz="1450" spc="-25">
                <a:latin typeface="Times New Roman"/>
                <a:cs typeface="Times New Roman"/>
              </a:rPr>
              <a:t>Time </a:t>
            </a:r>
            <a:r>
              <a:rPr dirty="0" sz="1450" spc="-10">
                <a:latin typeface="Times New Roman"/>
                <a:cs typeface="Times New Roman"/>
              </a:rPr>
              <a:t>enough for that if all  else failed.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But there was </a:t>
            </a:r>
            <a:r>
              <a:rPr dirty="0" sz="1450" spc="-5">
                <a:latin typeface="Times New Roman"/>
                <a:cs typeface="Times New Roman"/>
              </a:rPr>
              <a:t>no </a:t>
            </a:r>
            <a:r>
              <a:rPr dirty="0" sz="1450" spc="-10">
                <a:latin typeface="Times New Roman"/>
                <a:cs typeface="Times New Roman"/>
              </a:rPr>
              <a:t>time to lose, </a:t>
            </a:r>
            <a:r>
              <a:rPr dirty="0" sz="1450" spc="-5">
                <a:latin typeface="Times New Roman"/>
                <a:cs typeface="Times New Roman"/>
              </a:rPr>
              <a:t>I </a:t>
            </a:r>
            <a:r>
              <a:rPr dirty="0" sz="1450" spc="-10">
                <a:latin typeface="Times New Roman"/>
                <a:cs typeface="Times New Roman"/>
              </a:rPr>
              <a:t>must set about it right</a:t>
            </a:r>
            <a:r>
              <a:rPr dirty="0" sz="1450" spc="6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715" indent="255904">
              <a:lnSpc>
                <a:spcPts val="1730"/>
              </a:lnSpc>
              <a:spcBef>
                <a:spcPts val="844"/>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sudden inspiration. </a:t>
            </a:r>
            <a:r>
              <a:rPr dirty="0" sz="1450" spc="-5">
                <a:latin typeface="Times New Roman"/>
                <a:cs typeface="Times New Roman"/>
              </a:rPr>
              <a:t>I </a:t>
            </a:r>
            <a:r>
              <a:rPr dirty="0" sz="1450" spc="-10">
                <a:latin typeface="Times New Roman"/>
                <a:cs typeface="Times New Roman"/>
              </a:rPr>
              <a:t>had to persuade Miriam to </a:t>
            </a:r>
            <a:r>
              <a:rPr dirty="0" sz="1450" spc="-5">
                <a:latin typeface="Times New Roman"/>
                <a:cs typeface="Times New Roman"/>
              </a:rPr>
              <a:t>do </a:t>
            </a:r>
            <a:r>
              <a:rPr dirty="0" sz="1450" spc="-10">
                <a:latin typeface="Times New Roman"/>
                <a:cs typeface="Times New Roman"/>
              </a:rPr>
              <a:t>something  </a:t>
            </a:r>
            <a:r>
              <a:rPr dirty="0" sz="1450" spc="-15">
                <a:latin typeface="Times New Roman"/>
                <a:cs typeface="Times New Roman"/>
              </a:rPr>
              <a:t>unfamiliar, </a:t>
            </a:r>
            <a:r>
              <a:rPr dirty="0" sz="1450" spc="-10">
                <a:latin typeface="Times New Roman"/>
                <a:cs typeface="Times New Roman"/>
              </a:rPr>
              <a:t>to drag her for </a:t>
            </a:r>
            <a:r>
              <a:rPr dirty="0" sz="1450" spc="-5">
                <a:latin typeface="Times New Roman"/>
                <a:cs typeface="Times New Roman"/>
              </a:rPr>
              <a:t>a </a:t>
            </a:r>
            <a:r>
              <a:rPr dirty="0" sz="1450" spc="-10">
                <a:latin typeface="Times New Roman"/>
                <a:cs typeface="Times New Roman"/>
              </a:rPr>
              <a:t>few hours </a:t>
            </a:r>
            <a:r>
              <a:rPr dirty="0" sz="1450" spc="-5">
                <a:latin typeface="Times New Roman"/>
                <a:cs typeface="Times New Roman"/>
              </a:rPr>
              <a:t>out of </a:t>
            </a:r>
            <a:r>
              <a:rPr dirty="0" sz="1450" spc="-10">
                <a:latin typeface="Times New Roman"/>
                <a:cs typeface="Times New Roman"/>
              </a:rPr>
              <a:t>her normal surroundings, to open  her mind to other</a:t>
            </a:r>
            <a:r>
              <a:rPr dirty="0" sz="1450" spc="5">
                <a:latin typeface="Times New Roman"/>
                <a:cs typeface="Times New Roman"/>
              </a:rPr>
              <a:t> </a:t>
            </a:r>
            <a:r>
              <a:rPr dirty="0" sz="1450" spc="-10">
                <a:latin typeface="Times New Roman"/>
                <a:cs typeface="Times New Roman"/>
              </a:rPr>
              <a:t>thoughts.</a:t>
            </a:r>
            <a:endParaRPr sz="1450">
              <a:latin typeface="Times New Roman"/>
              <a:cs typeface="Times New Roman"/>
            </a:endParaRPr>
          </a:p>
          <a:p>
            <a:pPr algn="just" marL="12700" marR="5080" indent="255904">
              <a:lnSpc>
                <a:spcPts val="1730"/>
              </a:lnSpc>
              <a:spcBef>
                <a:spcPts val="790"/>
              </a:spcBef>
            </a:pPr>
            <a:r>
              <a:rPr dirty="0" sz="1450" spc="-70">
                <a:latin typeface="Times New Roman"/>
                <a:cs typeface="Times New Roman"/>
              </a:rPr>
              <a:t>We </a:t>
            </a:r>
            <a:r>
              <a:rPr dirty="0" sz="1450" spc="-10">
                <a:latin typeface="Times New Roman"/>
                <a:cs typeface="Times New Roman"/>
              </a:rPr>
              <a:t>could hire </a:t>
            </a:r>
            <a:r>
              <a:rPr dirty="0" sz="1450" spc="-5">
                <a:latin typeface="Times New Roman"/>
                <a:cs typeface="Times New Roman"/>
              </a:rPr>
              <a:t>a </a:t>
            </a:r>
            <a:r>
              <a:rPr dirty="0" sz="1450" spc="-10">
                <a:latin typeface="Times New Roman"/>
                <a:cs typeface="Times New Roman"/>
              </a:rPr>
              <a:t>carriage and </a:t>
            </a:r>
            <a:r>
              <a:rPr dirty="0" sz="1450" spc="-5">
                <a:latin typeface="Times New Roman"/>
                <a:cs typeface="Times New Roman"/>
              </a:rPr>
              <a:t>go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ride! Who would recognise </a:t>
            </a:r>
            <a:r>
              <a:rPr dirty="0" sz="1450" spc="-5">
                <a:latin typeface="Times New Roman"/>
                <a:cs typeface="Times New Roman"/>
              </a:rPr>
              <a:t>us </a:t>
            </a:r>
            <a:r>
              <a:rPr dirty="0" sz="1450" spc="-10">
                <a:latin typeface="Times New Roman"/>
                <a:cs typeface="Times New Roman"/>
              </a:rPr>
              <a:t>if we  avoided the Jewish quarter? Perhaps it would interest her to see the bridge that  had collapsed?</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Or she could </a:t>
            </a:r>
            <a:r>
              <a:rPr dirty="0" sz="1450" spc="-5">
                <a:latin typeface="Times New Roman"/>
                <a:cs typeface="Times New Roman"/>
              </a:rPr>
              <a:t>go </a:t>
            </a:r>
            <a:r>
              <a:rPr dirty="0" sz="1450" spc="-10">
                <a:latin typeface="Times New Roman"/>
                <a:cs typeface="Times New Roman"/>
              </a:rPr>
              <a:t>with old Zwakh </a:t>
            </a:r>
            <a:r>
              <a:rPr dirty="0" sz="1450" spc="-5">
                <a:latin typeface="Times New Roman"/>
                <a:cs typeface="Times New Roman"/>
              </a:rPr>
              <a:t>or one of </a:t>
            </a:r>
            <a:r>
              <a:rPr dirty="0" sz="1450" spc="-10">
                <a:latin typeface="Times New Roman"/>
                <a:cs typeface="Times New Roman"/>
              </a:rPr>
              <a:t>her friends from school if the  idea </a:t>
            </a:r>
            <a:r>
              <a:rPr dirty="0" sz="1450" spc="-5">
                <a:latin typeface="Times New Roman"/>
                <a:cs typeface="Times New Roman"/>
              </a:rPr>
              <a:t>of </a:t>
            </a:r>
            <a:r>
              <a:rPr dirty="0" sz="1450" spc="-10">
                <a:latin typeface="Times New Roman"/>
                <a:cs typeface="Times New Roman"/>
              </a:rPr>
              <a:t>going with me was too</a:t>
            </a:r>
            <a:r>
              <a:rPr dirty="0" sz="1450" spc="20">
                <a:latin typeface="Times New Roman"/>
                <a:cs typeface="Times New Roman"/>
              </a:rPr>
              <a:t> </a:t>
            </a:r>
            <a:r>
              <a:rPr dirty="0" sz="1450" spc="-10">
                <a:latin typeface="Times New Roman"/>
                <a:cs typeface="Times New Roman"/>
              </a:rPr>
              <a:t>outrageous.</a:t>
            </a:r>
            <a:endParaRPr sz="1450">
              <a:latin typeface="Times New Roman"/>
              <a:cs typeface="Times New Roman"/>
            </a:endParaRPr>
          </a:p>
          <a:p>
            <a:pPr algn="just" marL="268605" marR="2019935">
              <a:lnSpc>
                <a:spcPts val="2520"/>
              </a:lnSpc>
              <a:spcBef>
                <a:spcPts val="155"/>
              </a:spcBef>
            </a:pPr>
            <a:r>
              <a:rPr dirty="0" sz="1450" spc="-5">
                <a:latin typeface="Times New Roman"/>
                <a:cs typeface="Times New Roman"/>
              </a:rPr>
              <a:t>I </a:t>
            </a:r>
            <a:r>
              <a:rPr dirty="0" sz="1450" spc="-10">
                <a:latin typeface="Times New Roman"/>
                <a:cs typeface="Times New Roman"/>
              </a:rPr>
              <a:t>was determined </a:t>
            </a:r>
            <a:r>
              <a:rPr dirty="0" sz="1450" spc="-5">
                <a:latin typeface="Times New Roman"/>
                <a:cs typeface="Times New Roman"/>
              </a:rPr>
              <a:t>not </a:t>
            </a:r>
            <a:r>
              <a:rPr dirty="0" sz="1450" spc="-10">
                <a:latin typeface="Times New Roman"/>
                <a:cs typeface="Times New Roman"/>
              </a:rPr>
              <a:t>to take </a:t>
            </a:r>
            <a:r>
              <a:rPr dirty="0" sz="1450" spc="-5">
                <a:latin typeface="Times New Roman"/>
                <a:cs typeface="Times New Roman"/>
              </a:rPr>
              <a:t>no </a:t>
            </a:r>
            <a:r>
              <a:rPr dirty="0" sz="1450" spc="-10">
                <a:latin typeface="Times New Roman"/>
                <a:cs typeface="Times New Roman"/>
              </a:rPr>
              <a:t>for an </a:t>
            </a:r>
            <a:r>
              <a:rPr dirty="0" sz="1450" spc="-20">
                <a:latin typeface="Times New Roman"/>
                <a:cs typeface="Times New Roman"/>
              </a:rPr>
              <a:t>answer.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left my room </a:t>
            </a:r>
            <a:r>
              <a:rPr dirty="0" sz="1450" spc="-5">
                <a:latin typeface="Times New Roman"/>
                <a:cs typeface="Times New Roman"/>
              </a:rPr>
              <a:t>I </a:t>
            </a:r>
            <a:r>
              <a:rPr dirty="0" sz="1450" spc="-10">
                <a:latin typeface="Times New Roman"/>
                <a:cs typeface="Times New Roman"/>
              </a:rPr>
              <a:t>almost knocked </a:t>
            </a:r>
            <a:r>
              <a:rPr dirty="0" sz="1450" spc="-5">
                <a:latin typeface="Times New Roman"/>
                <a:cs typeface="Times New Roman"/>
              </a:rPr>
              <a:t>a </a:t>
            </a:r>
            <a:r>
              <a:rPr dirty="0" sz="1450" spc="-10">
                <a:latin typeface="Times New Roman"/>
                <a:cs typeface="Times New Roman"/>
              </a:rPr>
              <a:t>man</a:t>
            </a:r>
            <a:r>
              <a:rPr dirty="0" sz="1450" spc="25">
                <a:latin typeface="Times New Roman"/>
                <a:cs typeface="Times New Roman"/>
              </a:rPr>
              <a:t> </a:t>
            </a:r>
            <a:r>
              <a:rPr dirty="0" sz="1450" spc="-25">
                <a:latin typeface="Times New Roman"/>
                <a:cs typeface="Times New Roman"/>
              </a:rPr>
              <a:t>over.</a:t>
            </a:r>
            <a:endParaRPr sz="1450">
              <a:latin typeface="Times New Roman"/>
              <a:cs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418955"/>
          </a:xfrm>
          <a:prstGeom prst="rect">
            <a:avLst/>
          </a:prstGeom>
        </p:spPr>
        <p:txBody>
          <a:bodyPr wrap="square" lIns="0" tIns="111760" rIns="0" bIns="0" rtlCol="0" vert="horz">
            <a:spAutoFit/>
          </a:bodyPr>
          <a:lstStyle/>
          <a:p>
            <a:pPr marL="268605">
              <a:lnSpc>
                <a:spcPct val="100000"/>
              </a:lnSpc>
              <a:spcBef>
                <a:spcPts val="880"/>
              </a:spcBef>
            </a:pPr>
            <a:r>
              <a:rPr dirty="0" sz="1450" spc="-20">
                <a:latin typeface="Times New Roman"/>
                <a:cs typeface="Times New Roman"/>
              </a:rPr>
              <a:t>Wassertrum!</a:t>
            </a:r>
            <a:endParaRPr sz="1450">
              <a:latin typeface="Times New Roman"/>
              <a:cs typeface="Times New Roman"/>
            </a:endParaRPr>
          </a:p>
          <a:p>
            <a:pPr marL="12700" marR="9525" indent="255904">
              <a:lnSpc>
                <a:spcPts val="1730"/>
              </a:lnSpc>
              <a:spcBef>
                <a:spcPts val="850"/>
              </a:spcBef>
            </a:pPr>
            <a:r>
              <a:rPr dirty="0" sz="1450" spc="-10">
                <a:latin typeface="Times New Roman"/>
                <a:cs typeface="Times New Roman"/>
              </a:rPr>
              <a:t>He must have been spying through the keyhole, as </a:t>
            </a:r>
            <a:r>
              <a:rPr dirty="0" sz="1450" spc="-5">
                <a:latin typeface="Times New Roman"/>
                <a:cs typeface="Times New Roman"/>
              </a:rPr>
              <a:t>he </a:t>
            </a:r>
            <a:r>
              <a:rPr dirty="0" sz="1450" spc="-10">
                <a:latin typeface="Times New Roman"/>
                <a:cs typeface="Times New Roman"/>
              </a:rPr>
              <a:t>was bending down  when </a:t>
            </a:r>
            <a:r>
              <a:rPr dirty="0" sz="1450" spc="-5">
                <a:latin typeface="Times New Roman"/>
                <a:cs typeface="Times New Roman"/>
              </a:rPr>
              <a:t>I </a:t>
            </a:r>
            <a:r>
              <a:rPr dirty="0" sz="1450" spc="-10">
                <a:latin typeface="Times New Roman"/>
                <a:cs typeface="Times New Roman"/>
              </a:rPr>
              <a:t>collided with</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268605">
              <a:lnSpc>
                <a:spcPct val="100000"/>
              </a:lnSpc>
              <a:spcBef>
                <a:spcPts val="650"/>
              </a:spcBef>
            </a:pPr>
            <a:r>
              <a:rPr dirty="0" sz="1450" spc="-35">
                <a:latin typeface="Times New Roman"/>
                <a:cs typeface="Times New Roman"/>
              </a:rPr>
              <a:t>"Were </a:t>
            </a:r>
            <a:r>
              <a:rPr dirty="0" sz="1450" spc="-5">
                <a:latin typeface="Times New Roman"/>
                <a:cs typeface="Times New Roman"/>
              </a:rPr>
              <a:t>you </a:t>
            </a:r>
            <a:r>
              <a:rPr dirty="0" sz="1450" spc="-10">
                <a:latin typeface="Times New Roman"/>
                <a:cs typeface="Times New Roman"/>
              </a:rPr>
              <a:t>looking for me?" </a:t>
            </a:r>
            <a:r>
              <a:rPr dirty="0" sz="1450" spc="-5">
                <a:latin typeface="Times New Roman"/>
                <a:cs typeface="Times New Roman"/>
              </a:rPr>
              <a:t>I </a:t>
            </a:r>
            <a:r>
              <a:rPr dirty="0" sz="1450" spc="-10">
                <a:latin typeface="Times New Roman"/>
                <a:cs typeface="Times New Roman"/>
              </a:rPr>
              <a:t>asked</a:t>
            </a:r>
            <a:r>
              <a:rPr dirty="0" sz="1450" spc="40">
                <a:latin typeface="Times New Roman"/>
                <a:cs typeface="Times New Roman"/>
              </a:rPr>
              <a:t> </a:t>
            </a:r>
            <a:r>
              <a:rPr dirty="0" sz="1450" spc="-20">
                <a:latin typeface="Times New Roman"/>
                <a:cs typeface="Times New Roman"/>
              </a:rPr>
              <a:t>brusquely.</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He stammered </a:t>
            </a:r>
            <a:r>
              <a:rPr dirty="0" sz="1450" spc="-5">
                <a:latin typeface="Times New Roman"/>
                <a:cs typeface="Times New Roman"/>
              </a:rPr>
              <a:t>a </a:t>
            </a:r>
            <a:r>
              <a:rPr dirty="0" sz="1450" spc="-10">
                <a:latin typeface="Times New Roman"/>
                <a:cs typeface="Times New Roman"/>
              </a:rPr>
              <a:t>few words </a:t>
            </a:r>
            <a:r>
              <a:rPr dirty="0" sz="1450" spc="-5">
                <a:latin typeface="Times New Roman"/>
                <a:cs typeface="Times New Roman"/>
              </a:rPr>
              <a:t>of </a:t>
            </a:r>
            <a:r>
              <a:rPr dirty="0" sz="1450" spc="-10">
                <a:latin typeface="Times New Roman"/>
                <a:cs typeface="Times New Roman"/>
              </a:rPr>
              <a:t>excuse in his impossible dialect, then agreed  that </a:t>
            </a:r>
            <a:r>
              <a:rPr dirty="0" sz="1450" spc="-5">
                <a:latin typeface="Times New Roman"/>
                <a:cs typeface="Times New Roman"/>
              </a:rPr>
              <a:t>he </a:t>
            </a:r>
            <a:r>
              <a:rPr dirty="0" sz="1450" spc="-10">
                <a:latin typeface="Times New Roman"/>
                <a:cs typeface="Times New Roman"/>
              </a:rPr>
              <a:t>had</a:t>
            </a:r>
            <a:r>
              <a:rPr dirty="0" sz="1450" spc="-5">
                <a:latin typeface="Times New Roman"/>
                <a:cs typeface="Times New Roman"/>
              </a:rPr>
              <a:t> </a:t>
            </a:r>
            <a:r>
              <a:rPr dirty="0" sz="1450" spc="-10">
                <a:latin typeface="Times New Roman"/>
                <a:cs typeface="Times New Roman"/>
              </a:rPr>
              <a:t>been.</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asked him to come in and sit down, </a:t>
            </a:r>
            <a:r>
              <a:rPr dirty="0" sz="1450" spc="-5">
                <a:latin typeface="Times New Roman"/>
                <a:cs typeface="Times New Roman"/>
              </a:rPr>
              <a:t>but he </a:t>
            </a:r>
            <a:r>
              <a:rPr dirty="0" sz="1450" spc="-10">
                <a:latin typeface="Times New Roman"/>
                <a:cs typeface="Times New Roman"/>
              </a:rPr>
              <a:t>stood </a:t>
            </a:r>
            <a:r>
              <a:rPr dirty="0" sz="1450" spc="-5">
                <a:latin typeface="Times New Roman"/>
                <a:cs typeface="Times New Roman"/>
              </a:rPr>
              <a:t>by </a:t>
            </a:r>
            <a:r>
              <a:rPr dirty="0" sz="1450" spc="-10">
                <a:latin typeface="Times New Roman"/>
                <a:cs typeface="Times New Roman"/>
              </a:rPr>
              <a:t>the table,  convulsively twisting the brim </a:t>
            </a:r>
            <a:r>
              <a:rPr dirty="0" sz="1450" spc="-5">
                <a:latin typeface="Times New Roman"/>
                <a:cs typeface="Times New Roman"/>
              </a:rPr>
              <a:t>of </a:t>
            </a:r>
            <a:r>
              <a:rPr dirty="0" sz="1450" spc="-10">
                <a:latin typeface="Times New Roman"/>
                <a:cs typeface="Times New Roman"/>
              </a:rPr>
              <a:t>his hat. However much </a:t>
            </a:r>
            <a:r>
              <a:rPr dirty="0" sz="1450" spc="-5">
                <a:latin typeface="Times New Roman"/>
                <a:cs typeface="Times New Roman"/>
              </a:rPr>
              <a:t>he </a:t>
            </a:r>
            <a:r>
              <a:rPr dirty="0" sz="1450" spc="-10">
                <a:latin typeface="Times New Roman"/>
                <a:cs typeface="Times New Roman"/>
              </a:rPr>
              <a:t>tried to conceal it  from me, his face and his every movement betrayed </a:t>
            </a:r>
            <a:r>
              <a:rPr dirty="0" sz="1450" spc="-5">
                <a:latin typeface="Times New Roman"/>
                <a:cs typeface="Times New Roman"/>
              </a:rPr>
              <a:t>a </a:t>
            </a:r>
            <a:r>
              <a:rPr dirty="0" sz="1450" spc="-10">
                <a:latin typeface="Times New Roman"/>
                <a:cs typeface="Times New Roman"/>
              </a:rPr>
              <a:t>profound </a:t>
            </a:r>
            <a:r>
              <a:rPr dirty="0" sz="1450" spc="-20">
                <a:latin typeface="Times New Roman"/>
                <a:cs typeface="Times New Roman"/>
              </a:rPr>
              <a:t>hostility. </a:t>
            </a:r>
            <a:r>
              <a:rPr dirty="0" sz="1450" spc="-10">
                <a:latin typeface="Times New Roman"/>
                <a:cs typeface="Times New Roman"/>
              </a:rPr>
              <a:t>Until  now </a:t>
            </a:r>
            <a:r>
              <a:rPr dirty="0" sz="1450" spc="-5">
                <a:latin typeface="Times New Roman"/>
                <a:cs typeface="Times New Roman"/>
              </a:rPr>
              <a:t>I </a:t>
            </a:r>
            <a:r>
              <a:rPr dirty="0" sz="1450" spc="-10">
                <a:latin typeface="Times New Roman"/>
                <a:cs typeface="Times New Roman"/>
              </a:rPr>
              <a:t>had never seen the man this close </a:t>
            </a:r>
            <a:r>
              <a:rPr dirty="0" sz="1450" spc="-5">
                <a:latin typeface="Times New Roman"/>
                <a:cs typeface="Times New Roman"/>
              </a:rPr>
              <a:t>to. </a:t>
            </a:r>
            <a:r>
              <a:rPr dirty="0" sz="1450" spc="-10">
                <a:latin typeface="Times New Roman"/>
                <a:cs typeface="Times New Roman"/>
              </a:rPr>
              <a:t>It wasn't his dreadful ugliness  which was so repulsive (that, </a:t>
            </a:r>
            <a:r>
              <a:rPr dirty="0" sz="1450" spc="-15">
                <a:latin typeface="Times New Roman"/>
                <a:cs typeface="Times New Roman"/>
              </a:rPr>
              <a:t>rather, </a:t>
            </a:r>
            <a:r>
              <a:rPr dirty="0" sz="1450" spc="-10">
                <a:latin typeface="Times New Roman"/>
                <a:cs typeface="Times New Roman"/>
              </a:rPr>
              <a:t>aroused my compassion; </a:t>
            </a:r>
            <a:r>
              <a:rPr dirty="0" sz="1450" spc="-5">
                <a:latin typeface="Times New Roman"/>
                <a:cs typeface="Times New Roman"/>
              </a:rPr>
              <a:t>he </a:t>
            </a:r>
            <a:r>
              <a:rPr dirty="0" sz="1450" spc="-10">
                <a:latin typeface="Times New Roman"/>
                <a:cs typeface="Times New Roman"/>
              </a:rPr>
              <a:t>looked like </a:t>
            </a:r>
            <a:r>
              <a:rPr dirty="0" sz="1450" spc="-5">
                <a:latin typeface="Times New Roman"/>
                <a:cs typeface="Times New Roman"/>
              </a:rPr>
              <a:t>a  </a:t>
            </a:r>
            <a:r>
              <a:rPr dirty="0" sz="1450" spc="-10">
                <a:latin typeface="Times New Roman"/>
                <a:cs typeface="Times New Roman"/>
              </a:rPr>
              <a:t>creature whom nature herself had given </a:t>
            </a:r>
            <a:r>
              <a:rPr dirty="0" sz="1450" spc="-5">
                <a:latin typeface="Times New Roman"/>
                <a:cs typeface="Times New Roman"/>
              </a:rPr>
              <a:t>a </a:t>
            </a:r>
            <a:r>
              <a:rPr dirty="0" sz="1450" spc="-10">
                <a:latin typeface="Times New Roman"/>
                <a:cs typeface="Times New Roman"/>
              </a:rPr>
              <a:t>furious, disgusted kick in the face at  birth), </a:t>
            </a:r>
            <a:r>
              <a:rPr dirty="0" sz="1450" spc="-5">
                <a:latin typeface="Times New Roman"/>
                <a:cs typeface="Times New Roman"/>
              </a:rPr>
              <a:t>but </a:t>
            </a:r>
            <a:r>
              <a:rPr dirty="0" sz="1450" spc="-10">
                <a:latin typeface="Times New Roman"/>
                <a:cs typeface="Times New Roman"/>
              </a:rPr>
              <a:t>something else, some indefinable aura </a:t>
            </a:r>
            <a:r>
              <a:rPr dirty="0" sz="1450" spc="-5">
                <a:latin typeface="Times New Roman"/>
                <a:cs typeface="Times New Roman"/>
              </a:rPr>
              <a:t>he </a:t>
            </a:r>
            <a:r>
              <a:rPr dirty="0" sz="1450" spc="-10">
                <a:latin typeface="Times New Roman"/>
                <a:cs typeface="Times New Roman"/>
              </a:rPr>
              <a:t>gave </a:t>
            </a:r>
            <a:r>
              <a:rPr dirty="0" sz="1450" spc="-15">
                <a:latin typeface="Times New Roman"/>
                <a:cs typeface="Times New Roman"/>
              </a:rPr>
              <a:t>off. </a:t>
            </a:r>
            <a:r>
              <a:rPr dirty="0" sz="1450" spc="-10">
                <a:latin typeface="Times New Roman"/>
                <a:cs typeface="Times New Roman"/>
              </a:rPr>
              <a:t>The influence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'blood' </a:t>
            </a:r>
            <a:r>
              <a:rPr dirty="0" sz="1450" spc="-10">
                <a:latin typeface="Times New Roman"/>
                <a:cs typeface="Times New Roman"/>
              </a:rPr>
              <a:t>as Charousek had so aptly formulated</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05"/>
              </a:spcBef>
            </a:pPr>
            <a:r>
              <a:rPr dirty="0" sz="1450" spc="-15">
                <a:latin typeface="Times New Roman"/>
                <a:cs typeface="Times New Roman"/>
              </a:rPr>
              <a:t>Involuntarily, </a:t>
            </a:r>
            <a:r>
              <a:rPr dirty="0" sz="1450" spc="-5">
                <a:latin typeface="Times New Roman"/>
                <a:cs typeface="Times New Roman"/>
              </a:rPr>
              <a:t>I </a:t>
            </a:r>
            <a:r>
              <a:rPr dirty="0" sz="1450" spc="-10">
                <a:latin typeface="Times New Roman"/>
                <a:cs typeface="Times New Roman"/>
              </a:rPr>
              <a:t>wiped the hand that had shaken his when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in. I </a:t>
            </a:r>
            <a:r>
              <a:rPr dirty="0" sz="1450" spc="-10">
                <a:latin typeface="Times New Roman"/>
                <a:cs typeface="Times New Roman"/>
              </a:rPr>
              <a:t>tried  to </a:t>
            </a:r>
            <a:r>
              <a:rPr dirty="0" sz="1450" spc="-5">
                <a:latin typeface="Times New Roman"/>
                <a:cs typeface="Times New Roman"/>
              </a:rPr>
              <a:t>do </a:t>
            </a:r>
            <a:r>
              <a:rPr dirty="0" sz="1450" spc="-10">
                <a:latin typeface="Times New Roman"/>
                <a:cs typeface="Times New Roman"/>
              </a:rPr>
              <a:t>it </a:t>
            </a:r>
            <a:r>
              <a:rPr dirty="0" sz="1450" spc="-15">
                <a:latin typeface="Times New Roman"/>
                <a:cs typeface="Times New Roman"/>
              </a:rPr>
              <a:t>unobtrusively, </a:t>
            </a:r>
            <a:r>
              <a:rPr dirty="0" sz="1450" spc="-5">
                <a:latin typeface="Times New Roman"/>
                <a:cs typeface="Times New Roman"/>
              </a:rPr>
              <a:t>but he </a:t>
            </a:r>
            <a:r>
              <a:rPr dirty="0" sz="1450" spc="-10">
                <a:latin typeface="Times New Roman"/>
                <a:cs typeface="Times New Roman"/>
              </a:rPr>
              <a:t>must have noticed; </a:t>
            </a:r>
            <a:r>
              <a:rPr dirty="0" sz="1450" spc="-5">
                <a:latin typeface="Times New Roman"/>
                <a:cs typeface="Times New Roman"/>
              </a:rPr>
              <a:t>he </a:t>
            </a:r>
            <a:r>
              <a:rPr dirty="0" sz="1450" spc="-10">
                <a:latin typeface="Times New Roman"/>
                <a:cs typeface="Times New Roman"/>
              </a:rPr>
              <a:t>had to force himself to  suppress the flash </a:t>
            </a:r>
            <a:r>
              <a:rPr dirty="0" sz="1450" spc="-5">
                <a:latin typeface="Times New Roman"/>
                <a:cs typeface="Times New Roman"/>
              </a:rPr>
              <a:t>of </a:t>
            </a:r>
            <a:r>
              <a:rPr dirty="0" sz="1450" spc="-10">
                <a:latin typeface="Times New Roman"/>
                <a:cs typeface="Times New Roman"/>
              </a:rPr>
              <a:t>hatred which threatened to </a:t>
            </a:r>
            <a:r>
              <a:rPr dirty="0" sz="1450" spc="-15">
                <a:latin typeface="Times New Roman"/>
                <a:cs typeface="Times New Roman"/>
              </a:rPr>
              <a:t>suffuse </a:t>
            </a:r>
            <a:r>
              <a:rPr dirty="0" sz="1450" spc="-10">
                <a:latin typeface="Times New Roman"/>
                <a:cs typeface="Times New Roman"/>
              </a:rPr>
              <a:t>his</a:t>
            </a:r>
            <a:r>
              <a:rPr dirty="0" sz="1450" spc="70">
                <a:latin typeface="Times New Roman"/>
                <a:cs typeface="Times New Roman"/>
              </a:rPr>
              <a:t> </a:t>
            </a:r>
            <a:r>
              <a:rPr dirty="0" sz="1450" spc="-10">
                <a:latin typeface="Times New Roman"/>
                <a:cs typeface="Times New Roman"/>
              </a:rPr>
              <a:t>features.</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"Nice place </a:t>
            </a:r>
            <a:r>
              <a:rPr dirty="0" sz="1450" spc="-5">
                <a:latin typeface="Times New Roman"/>
                <a:cs typeface="Times New Roman"/>
              </a:rPr>
              <a:t>you've got </a:t>
            </a:r>
            <a:r>
              <a:rPr dirty="0" sz="1450" spc="-10">
                <a:latin typeface="Times New Roman"/>
                <a:cs typeface="Times New Roman"/>
              </a:rPr>
              <a:t>'ere",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hesitantly,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realised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going to </a:t>
            </a:r>
            <a:r>
              <a:rPr dirty="0" sz="1450" spc="-5">
                <a:latin typeface="Times New Roman"/>
                <a:cs typeface="Times New Roman"/>
              </a:rPr>
              <a:t>do </a:t>
            </a:r>
            <a:r>
              <a:rPr dirty="0" sz="1450" spc="-10">
                <a:latin typeface="Times New Roman"/>
                <a:cs typeface="Times New Roman"/>
              </a:rPr>
              <a:t>him the favour </a:t>
            </a:r>
            <a:r>
              <a:rPr dirty="0" sz="1450" spc="-5">
                <a:latin typeface="Times New Roman"/>
                <a:cs typeface="Times New Roman"/>
              </a:rPr>
              <a:t>of </a:t>
            </a:r>
            <a:r>
              <a:rPr dirty="0" sz="1450" spc="-10">
                <a:latin typeface="Times New Roman"/>
                <a:cs typeface="Times New Roman"/>
              </a:rPr>
              <a:t>opening the conversation. He rather contradicted  what </a:t>
            </a:r>
            <a:r>
              <a:rPr dirty="0" sz="1450" spc="-5">
                <a:latin typeface="Times New Roman"/>
                <a:cs typeface="Times New Roman"/>
              </a:rPr>
              <a:t>he </a:t>
            </a:r>
            <a:r>
              <a:rPr dirty="0" sz="1450" spc="-10">
                <a:latin typeface="Times New Roman"/>
                <a:cs typeface="Times New Roman"/>
              </a:rPr>
              <a:t>was saying </a:t>
            </a:r>
            <a:r>
              <a:rPr dirty="0" sz="1450" spc="-5">
                <a:latin typeface="Times New Roman"/>
                <a:cs typeface="Times New Roman"/>
              </a:rPr>
              <a:t>by </a:t>
            </a:r>
            <a:r>
              <a:rPr dirty="0" sz="1450" spc="-10">
                <a:latin typeface="Times New Roman"/>
                <a:cs typeface="Times New Roman"/>
              </a:rPr>
              <a:t>closing his eyes, perhaps to avoid having to meet mine.  Or did </a:t>
            </a:r>
            <a:r>
              <a:rPr dirty="0" sz="1450" spc="-5">
                <a:latin typeface="Times New Roman"/>
                <a:cs typeface="Times New Roman"/>
              </a:rPr>
              <a:t>he </a:t>
            </a:r>
            <a:r>
              <a:rPr dirty="0" sz="1450" spc="-10">
                <a:latin typeface="Times New Roman"/>
                <a:cs typeface="Times New Roman"/>
              </a:rPr>
              <a:t>think it would give </a:t>
            </a:r>
            <a:r>
              <a:rPr dirty="0" sz="1450" spc="-5">
                <a:latin typeface="Times New Roman"/>
                <a:cs typeface="Times New Roman"/>
              </a:rPr>
              <a:t>his </a:t>
            </a:r>
            <a:r>
              <a:rPr dirty="0" sz="1450" spc="-10">
                <a:latin typeface="Times New Roman"/>
                <a:cs typeface="Times New Roman"/>
              </a:rPr>
              <a:t>face </a:t>
            </a:r>
            <a:r>
              <a:rPr dirty="0" sz="1450" spc="-5">
                <a:latin typeface="Times New Roman"/>
                <a:cs typeface="Times New Roman"/>
              </a:rPr>
              <a:t>a </a:t>
            </a:r>
            <a:r>
              <a:rPr dirty="0" sz="1450" spc="-10">
                <a:latin typeface="Times New Roman"/>
                <a:cs typeface="Times New Roman"/>
              </a:rPr>
              <a:t>harmless expression? </a:t>
            </a:r>
            <a:r>
              <a:rPr dirty="0" sz="1450" spc="-60">
                <a:latin typeface="Times New Roman"/>
                <a:cs typeface="Times New Roman"/>
              </a:rPr>
              <a:t>You </a:t>
            </a:r>
            <a:r>
              <a:rPr dirty="0" sz="1450" spc="-10">
                <a:latin typeface="Times New Roman"/>
                <a:cs typeface="Times New Roman"/>
              </a:rPr>
              <a:t>could hear  the conscious </a:t>
            </a:r>
            <a:r>
              <a:rPr dirty="0" sz="1450" spc="-15">
                <a:latin typeface="Times New Roman"/>
                <a:cs typeface="Times New Roman"/>
              </a:rPr>
              <a:t>effort </a:t>
            </a:r>
            <a:r>
              <a:rPr dirty="0" sz="1450" spc="-5">
                <a:latin typeface="Times New Roman"/>
                <a:cs typeface="Times New Roman"/>
              </a:rPr>
              <a:t>he </a:t>
            </a:r>
            <a:r>
              <a:rPr dirty="0" sz="1450" spc="-10">
                <a:latin typeface="Times New Roman"/>
                <a:cs typeface="Times New Roman"/>
              </a:rPr>
              <a:t>was making to speak standard</a:t>
            </a:r>
            <a:r>
              <a:rPr dirty="0" sz="1450" spc="45">
                <a:latin typeface="Times New Roman"/>
                <a:cs typeface="Times New Roman"/>
              </a:rPr>
              <a:t> </a:t>
            </a:r>
            <a:r>
              <a:rPr dirty="0" sz="1450" spc="-10">
                <a:latin typeface="Times New Roman"/>
                <a:cs typeface="Times New Roman"/>
              </a:rPr>
              <a:t>German.</a:t>
            </a:r>
            <a:endParaRPr sz="1450">
              <a:latin typeface="Times New Roman"/>
              <a:cs typeface="Times New Roman"/>
            </a:endParaRPr>
          </a:p>
          <a:p>
            <a:pPr algn="just" marL="12700" marR="10160" indent="255904">
              <a:lnSpc>
                <a:spcPts val="1730"/>
              </a:lnSpc>
              <a:spcBef>
                <a:spcPts val="785"/>
              </a:spcBef>
            </a:pP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feel obliged to reply to this, and waited to see what </a:t>
            </a:r>
            <a:r>
              <a:rPr dirty="0" sz="1450" spc="-5">
                <a:latin typeface="Times New Roman"/>
                <a:cs typeface="Times New Roman"/>
              </a:rPr>
              <a:t>he </a:t>
            </a:r>
            <a:r>
              <a:rPr dirty="0" sz="1450" spc="-10">
                <a:latin typeface="Times New Roman"/>
                <a:cs typeface="Times New Roman"/>
              </a:rPr>
              <a:t>would say  next.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In his embarrassment </a:t>
            </a:r>
            <a:r>
              <a:rPr dirty="0" sz="1450" spc="-5">
                <a:latin typeface="Times New Roman"/>
                <a:cs typeface="Times New Roman"/>
              </a:rPr>
              <a:t>he put </a:t>
            </a:r>
            <a:r>
              <a:rPr dirty="0" sz="1450" spc="-10">
                <a:latin typeface="Times New Roman"/>
                <a:cs typeface="Times New Roman"/>
              </a:rPr>
              <a:t>his hand </a:t>
            </a:r>
            <a:r>
              <a:rPr dirty="0" sz="1450" spc="-5">
                <a:latin typeface="Times New Roman"/>
                <a:cs typeface="Times New Roman"/>
              </a:rPr>
              <a:t>out </a:t>
            </a:r>
            <a:r>
              <a:rPr dirty="0" sz="1450" spc="-10">
                <a:latin typeface="Times New Roman"/>
                <a:cs typeface="Times New Roman"/>
              </a:rPr>
              <a:t>towards the file which, God  knows </a:t>
            </a:r>
            <a:r>
              <a:rPr dirty="0" sz="1450" spc="-30">
                <a:latin typeface="Times New Roman"/>
                <a:cs typeface="Times New Roman"/>
              </a:rPr>
              <a:t>why, </a:t>
            </a:r>
            <a:r>
              <a:rPr dirty="0" sz="1450" spc="-10">
                <a:latin typeface="Times New Roman"/>
                <a:cs typeface="Times New Roman"/>
              </a:rPr>
              <a:t>had been left lying </a:t>
            </a:r>
            <a:r>
              <a:rPr dirty="0" sz="1450" spc="-5">
                <a:latin typeface="Times New Roman"/>
                <a:cs typeface="Times New Roman"/>
              </a:rPr>
              <a:t>on </a:t>
            </a:r>
            <a:r>
              <a:rPr dirty="0" sz="1450" spc="-10">
                <a:latin typeface="Times New Roman"/>
                <a:cs typeface="Times New Roman"/>
              </a:rPr>
              <a:t>the table since Charousek's visit, </a:t>
            </a:r>
            <a:r>
              <a:rPr dirty="0" sz="1450" spc="-5">
                <a:latin typeface="Times New Roman"/>
                <a:cs typeface="Times New Roman"/>
              </a:rPr>
              <a:t>but  </a:t>
            </a:r>
            <a:r>
              <a:rPr dirty="0" sz="1450" spc="-10">
                <a:latin typeface="Times New Roman"/>
                <a:cs typeface="Times New Roman"/>
              </a:rPr>
              <a:t>immediately drew back </a:t>
            </a:r>
            <a:r>
              <a:rPr dirty="0" sz="1450" spc="-15">
                <a:latin typeface="Times New Roman"/>
                <a:cs typeface="Times New Roman"/>
              </a:rPr>
              <a:t>involuntarily, </a:t>
            </a:r>
            <a:r>
              <a:rPr dirty="0" sz="1450" spc="-10">
                <a:latin typeface="Times New Roman"/>
                <a:cs typeface="Times New Roman"/>
              </a:rPr>
              <a:t>as if </a:t>
            </a:r>
            <a:r>
              <a:rPr dirty="0" sz="1450" spc="-5">
                <a:latin typeface="Times New Roman"/>
                <a:cs typeface="Times New Roman"/>
              </a:rPr>
              <a:t>he </a:t>
            </a:r>
            <a:r>
              <a:rPr dirty="0" sz="1450" spc="-10">
                <a:latin typeface="Times New Roman"/>
                <a:cs typeface="Times New Roman"/>
              </a:rPr>
              <a:t>had been bitten </a:t>
            </a:r>
            <a:r>
              <a:rPr dirty="0" sz="1450" spc="-5">
                <a:latin typeface="Times New Roman"/>
                <a:cs typeface="Times New Roman"/>
              </a:rPr>
              <a:t>by a </a:t>
            </a:r>
            <a:r>
              <a:rPr dirty="0" sz="1450" spc="-10">
                <a:latin typeface="Times New Roman"/>
                <a:cs typeface="Times New Roman"/>
              </a:rPr>
              <a:t>snake.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rush </a:t>
            </a:r>
            <a:r>
              <a:rPr dirty="0" sz="1450" spc="-5">
                <a:latin typeface="Times New Roman"/>
                <a:cs typeface="Times New Roman"/>
              </a:rPr>
              <a:t>of </a:t>
            </a:r>
            <a:r>
              <a:rPr dirty="0" sz="1450" spc="-10">
                <a:latin typeface="Times New Roman"/>
                <a:cs typeface="Times New Roman"/>
              </a:rPr>
              <a:t>astonishment at such subconscious psychical</a:t>
            </a:r>
            <a:r>
              <a:rPr dirty="0" sz="1450" spc="30">
                <a:latin typeface="Times New Roman"/>
                <a:cs typeface="Times New Roman"/>
              </a:rPr>
              <a:t> </a:t>
            </a:r>
            <a:r>
              <a:rPr dirty="0" sz="1450" spc="-15">
                <a:latin typeface="Times New Roman"/>
                <a:cs typeface="Times New Roman"/>
              </a:rPr>
              <a:t>sensitivity.</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He finally roused himself to speech. "Of course, it's part </a:t>
            </a:r>
            <a:r>
              <a:rPr dirty="0" sz="1450" spc="-5">
                <a:latin typeface="Times New Roman"/>
                <a:cs typeface="Times New Roman"/>
              </a:rPr>
              <a:t>of </a:t>
            </a:r>
            <a:r>
              <a:rPr dirty="0" sz="1450" spc="-10">
                <a:latin typeface="Times New Roman"/>
                <a:cs typeface="Times New Roman"/>
              </a:rPr>
              <a:t>the business, to  'ave an elegant establishment like this when </a:t>
            </a:r>
            <a:r>
              <a:rPr dirty="0" sz="1450" spc="-5">
                <a:latin typeface="Times New Roman"/>
                <a:cs typeface="Times New Roman"/>
              </a:rPr>
              <a:t>you </a:t>
            </a:r>
            <a:r>
              <a:rPr dirty="0" sz="1450" spc="-10">
                <a:latin typeface="Times New Roman"/>
                <a:cs typeface="Times New Roman"/>
              </a:rPr>
              <a:t>get such </a:t>
            </a:r>
            <a:r>
              <a:rPr dirty="0" sz="1450" spc="-5">
                <a:latin typeface="Times New Roman"/>
                <a:cs typeface="Times New Roman"/>
              </a:rPr>
              <a:t>. . . </a:t>
            </a:r>
            <a:r>
              <a:rPr dirty="0" sz="1450" spc="-10">
                <a:latin typeface="Times New Roman"/>
                <a:cs typeface="Times New Roman"/>
              </a:rPr>
              <a:t>fine visitors." He  opened his eyes, to see what impression his words had had </a:t>
            </a:r>
            <a:r>
              <a:rPr dirty="0" sz="1450" spc="-5">
                <a:latin typeface="Times New Roman"/>
                <a:cs typeface="Times New Roman"/>
              </a:rPr>
              <a:t>on </a:t>
            </a:r>
            <a:r>
              <a:rPr dirty="0" sz="1450" spc="-10">
                <a:latin typeface="Times New Roman"/>
                <a:cs typeface="Times New Roman"/>
              </a:rPr>
              <a:t>me, </a:t>
            </a:r>
            <a:r>
              <a:rPr dirty="0" sz="1450" spc="-5">
                <a:latin typeface="Times New Roman"/>
                <a:cs typeface="Times New Roman"/>
              </a:rPr>
              <a:t>but  </a:t>
            </a:r>
            <a:r>
              <a:rPr dirty="0" sz="1450" spc="-10">
                <a:latin typeface="Times New Roman"/>
                <a:cs typeface="Times New Roman"/>
              </a:rPr>
              <a:t>evidently decided it was premature and quickly closed them</a:t>
            </a:r>
            <a:r>
              <a:rPr dirty="0" sz="1450" spc="5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12700" indent="255904">
              <a:lnSpc>
                <a:spcPts val="1730"/>
              </a:lnSpc>
              <a:spcBef>
                <a:spcPts val="790"/>
              </a:spcBef>
            </a:pPr>
            <a:r>
              <a:rPr dirty="0" sz="1450" spc="-5">
                <a:latin typeface="Times New Roman"/>
                <a:cs typeface="Times New Roman"/>
              </a:rPr>
              <a:t>I </a:t>
            </a:r>
            <a:r>
              <a:rPr dirty="0" sz="1450" spc="-10">
                <a:latin typeface="Times New Roman"/>
                <a:cs typeface="Times New Roman"/>
              </a:rPr>
              <a:t>tried to force him into </a:t>
            </a:r>
            <a:r>
              <a:rPr dirty="0" sz="1450" spc="-5">
                <a:latin typeface="Times New Roman"/>
                <a:cs typeface="Times New Roman"/>
              </a:rPr>
              <a:t>a </a:t>
            </a:r>
            <a:r>
              <a:rPr dirty="0" sz="1450" spc="-15">
                <a:latin typeface="Times New Roman"/>
                <a:cs typeface="Times New Roman"/>
              </a:rPr>
              <a:t>corner, </a:t>
            </a:r>
            <a:r>
              <a:rPr dirty="0" sz="1450" spc="-45">
                <a:latin typeface="Times New Roman"/>
                <a:cs typeface="Times New Roman"/>
              </a:rPr>
              <a:t>"You </a:t>
            </a:r>
            <a:r>
              <a:rPr dirty="0" sz="1450" spc="-10">
                <a:latin typeface="Times New Roman"/>
                <a:cs typeface="Times New Roman"/>
              </a:rPr>
              <a:t>mean the lady who came here in her  carriage recently?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Why </a:t>
            </a:r>
            <a:r>
              <a:rPr dirty="0" sz="1450" spc="-5">
                <a:latin typeface="Times New Roman"/>
                <a:cs typeface="Times New Roman"/>
              </a:rPr>
              <a:t>don't you </a:t>
            </a:r>
            <a:r>
              <a:rPr dirty="0" sz="1450" spc="-10">
                <a:latin typeface="Times New Roman"/>
                <a:cs typeface="Times New Roman"/>
              </a:rPr>
              <a:t>say what </a:t>
            </a:r>
            <a:r>
              <a:rPr dirty="0" sz="1450" spc="-5">
                <a:latin typeface="Times New Roman"/>
                <a:cs typeface="Times New Roman"/>
              </a:rPr>
              <a:t>you</a:t>
            </a:r>
            <a:r>
              <a:rPr dirty="0" sz="1450" spc="5">
                <a:latin typeface="Times New Roman"/>
                <a:cs typeface="Times New Roman"/>
              </a:rPr>
              <a:t> </a:t>
            </a:r>
            <a:r>
              <a:rPr dirty="0" sz="1450" spc="-10">
                <a:latin typeface="Times New Roman"/>
                <a:cs typeface="Times New Roman"/>
              </a:rPr>
              <a:t>mean?"</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He hesitated for </a:t>
            </a:r>
            <a:r>
              <a:rPr dirty="0" sz="1450" spc="-5">
                <a:latin typeface="Times New Roman"/>
                <a:cs typeface="Times New Roman"/>
              </a:rPr>
              <a:t>a </a:t>
            </a:r>
            <a:r>
              <a:rPr dirty="0" sz="1450" spc="-10">
                <a:latin typeface="Times New Roman"/>
                <a:cs typeface="Times New Roman"/>
              </a:rPr>
              <a:t>moment, then grasped me fiercely </a:t>
            </a:r>
            <a:r>
              <a:rPr dirty="0" sz="1450" spc="-5">
                <a:latin typeface="Times New Roman"/>
                <a:cs typeface="Times New Roman"/>
              </a:rPr>
              <a:t>by </a:t>
            </a:r>
            <a:r>
              <a:rPr dirty="0" sz="1450" spc="-10">
                <a:latin typeface="Times New Roman"/>
                <a:cs typeface="Times New Roman"/>
              </a:rPr>
              <a:t>the wrist and  dragged me to the</a:t>
            </a:r>
            <a:r>
              <a:rPr dirty="0" sz="1450" spc="5">
                <a:latin typeface="Times New Roman"/>
                <a:cs typeface="Times New Roman"/>
              </a:rPr>
              <a:t> </a:t>
            </a:r>
            <a:r>
              <a:rPr dirty="0" sz="1450" spc="-20">
                <a:latin typeface="Times New Roman"/>
                <a:cs typeface="Times New Roman"/>
              </a:rPr>
              <a:t>window.</a:t>
            </a:r>
            <a:endParaRPr sz="1450">
              <a:latin typeface="Times New Roman"/>
              <a:cs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9000" y="600099"/>
            <a:ext cx="5781675" cy="9418955"/>
          </a:xfrm>
          <a:prstGeom prst="rect">
            <a:avLst/>
          </a:prstGeom>
        </p:spPr>
        <p:txBody>
          <a:bodyPr wrap="square" lIns="0" tIns="19685" rIns="0" bIns="0" rtlCol="0" vert="horz">
            <a:spAutoFit/>
          </a:bodyPr>
          <a:lstStyle/>
          <a:p>
            <a:pPr algn="just" marR="249554" indent="255904">
              <a:lnSpc>
                <a:spcPts val="1730"/>
              </a:lnSpc>
              <a:spcBef>
                <a:spcPts val="155"/>
              </a:spcBef>
            </a:pPr>
            <a:r>
              <a:rPr dirty="0" sz="1450" spc="-10">
                <a:latin typeface="Times New Roman"/>
                <a:cs typeface="Times New Roman"/>
              </a:rPr>
              <a:t>The strange, abrupt way </a:t>
            </a:r>
            <a:r>
              <a:rPr dirty="0" sz="1450" spc="-5">
                <a:latin typeface="Times New Roman"/>
                <a:cs typeface="Times New Roman"/>
              </a:rPr>
              <a:t>he </a:t>
            </a:r>
            <a:r>
              <a:rPr dirty="0" sz="1450" spc="-10">
                <a:latin typeface="Times New Roman"/>
                <a:cs typeface="Times New Roman"/>
              </a:rPr>
              <a:t>did it reminded me </a:t>
            </a:r>
            <a:r>
              <a:rPr dirty="0" sz="1450" spc="-5">
                <a:latin typeface="Times New Roman"/>
                <a:cs typeface="Times New Roman"/>
              </a:rPr>
              <a:t>of </a:t>
            </a:r>
            <a:r>
              <a:rPr dirty="0" sz="1450" spc="-10">
                <a:latin typeface="Times New Roman"/>
                <a:cs typeface="Times New Roman"/>
              </a:rPr>
              <a:t>the way </a:t>
            </a:r>
            <a:r>
              <a:rPr dirty="0" sz="1450" spc="-5">
                <a:latin typeface="Times New Roman"/>
                <a:cs typeface="Times New Roman"/>
              </a:rPr>
              <a:t>he </a:t>
            </a:r>
            <a:r>
              <a:rPr dirty="0" sz="1450" spc="-10">
                <a:latin typeface="Times New Roman"/>
                <a:cs typeface="Times New Roman"/>
              </a:rPr>
              <a:t>had pulled  the deaf-mute, </a:t>
            </a:r>
            <a:r>
              <a:rPr dirty="0" sz="1450" spc="-15">
                <a:latin typeface="Times New Roman"/>
                <a:cs typeface="Times New Roman"/>
              </a:rPr>
              <a:t>Jaromir, </a:t>
            </a:r>
            <a:r>
              <a:rPr dirty="0" sz="1450" spc="-10">
                <a:latin typeface="Times New Roman"/>
                <a:cs typeface="Times New Roman"/>
              </a:rPr>
              <a:t>into his den </a:t>
            </a:r>
            <a:r>
              <a:rPr dirty="0" sz="1450" spc="-5">
                <a:latin typeface="Times New Roman"/>
                <a:cs typeface="Times New Roman"/>
              </a:rPr>
              <a:t>a </a:t>
            </a:r>
            <a:r>
              <a:rPr dirty="0" sz="1450" spc="-10">
                <a:latin typeface="Times New Roman"/>
                <a:cs typeface="Times New Roman"/>
              </a:rPr>
              <a:t>few days ago. He held </a:t>
            </a:r>
            <a:r>
              <a:rPr dirty="0" sz="1450" spc="-5">
                <a:latin typeface="Times New Roman"/>
                <a:cs typeface="Times New Roman"/>
              </a:rPr>
              <a:t>out a </a:t>
            </a:r>
            <a:r>
              <a:rPr dirty="0" sz="1450" spc="-10">
                <a:latin typeface="Times New Roman"/>
                <a:cs typeface="Times New Roman"/>
              </a:rPr>
              <a:t>glittering  object to me in his crooked fingers. "What </a:t>
            </a:r>
            <a:r>
              <a:rPr dirty="0" sz="1450" spc="-5">
                <a:latin typeface="Times New Roman"/>
                <a:cs typeface="Times New Roman"/>
              </a:rPr>
              <a:t>do you </a:t>
            </a:r>
            <a:r>
              <a:rPr dirty="0" sz="1450" spc="-10">
                <a:latin typeface="Times New Roman"/>
                <a:cs typeface="Times New Roman"/>
              </a:rPr>
              <a:t>think, Herr Pernath, can  anything </a:t>
            </a:r>
            <a:r>
              <a:rPr dirty="0" sz="1450" spc="-5">
                <a:latin typeface="Times New Roman"/>
                <a:cs typeface="Times New Roman"/>
              </a:rPr>
              <a:t>be done </a:t>
            </a:r>
            <a:r>
              <a:rPr dirty="0" sz="1450" spc="-10">
                <a:latin typeface="Times New Roman"/>
                <a:cs typeface="Times New Roman"/>
              </a:rPr>
              <a:t>with</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indent="255904">
              <a:lnSpc>
                <a:spcPts val="1730"/>
              </a:lnSpc>
              <a:spcBef>
                <a:spcPts val="785"/>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gold watch, the covers </a:t>
            </a:r>
            <a:r>
              <a:rPr dirty="0" sz="1450" spc="-5">
                <a:latin typeface="Times New Roman"/>
                <a:cs typeface="Times New Roman"/>
              </a:rPr>
              <a:t>of </a:t>
            </a:r>
            <a:r>
              <a:rPr dirty="0" sz="1450" spc="-10">
                <a:latin typeface="Times New Roman"/>
                <a:cs typeface="Times New Roman"/>
              </a:rPr>
              <a:t>which were so bent that it almost looked  as if someone had damaged them </a:t>
            </a:r>
            <a:r>
              <a:rPr dirty="0" sz="1450" spc="-15">
                <a:latin typeface="Times New Roman"/>
                <a:cs typeface="Times New Roman"/>
              </a:rPr>
              <a:t>deliberately. </a:t>
            </a:r>
            <a:r>
              <a:rPr dirty="0" sz="1450" spc="-5">
                <a:latin typeface="Times New Roman"/>
                <a:cs typeface="Times New Roman"/>
              </a:rPr>
              <a:t>I </a:t>
            </a:r>
            <a:r>
              <a:rPr dirty="0" sz="1450" spc="-10">
                <a:latin typeface="Times New Roman"/>
                <a:cs typeface="Times New Roman"/>
              </a:rPr>
              <a:t>took my magnifying glass.  The hinges were half torn </a:t>
            </a:r>
            <a:r>
              <a:rPr dirty="0" sz="1450" spc="-15">
                <a:latin typeface="Times New Roman"/>
                <a:cs typeface="Times New Roman"/>
              </a:rPr>
              <a:t>off </a:t>
            </a:r>
            <a:r>
              <a:rPr dirty="0" sz="1450" spc="-10">
                <a:latin typeface="Times New Roman"/>
                <a:cs typeface="Times New Roman"/>
              </a:rPr>
              <a:t>and inside </a:t>
            </a:r>
            <a:r>
              <a:rPr dirty="0" sz="1450" spc="-5">
                <a:latin typeface="Times New Roman"/>
                <a:cs typeface="Times New Roman"/>
              </a:rPr>
              <a:t>. . . </a:t>
            </a:r>
            <a:r>
              <a:rPr dirty="0" sz="1450" spc="-10">
                <a:latin typeface="Times New Roman"/>
                <a:cs typeface="Times New Roman"/>
              </a:rPr>
              <a:t>wasn't there something engraved  </a:t>
            </a:r>
            <a:r>
              <a:rPr dirty="0" sz="1450" spc="-5">
                <a:latin typeface="Times New Roman"/>
                <a:cs typeface="Times New Roman"/>
              </a:rPr>
              <a:t>on </a:t>
            </a:r>
            <a:r>
              <a:rPr dirty="0" sz="1450" spc="-10">
                <a:latin typeface="Times New Roman"/>
                <a:cs typeface="Times New Roman"/>
              </a:rPr>
              <a:t>it? It was scarcely legible </a:t>
            </a:r>
            <a:r>
              <a:rPr dirty="0" sz="1450" spc="-25">
                <a:latin typeface="Times New Roman"/>
                <a:cs typeface="Times New Roman"/>
              </a:rPr>
              <a:t>anyway,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good </a:t>
            </a:r>
            <a:r>
              <a:rPr dirty="0" sz="1450" spc="-10">
                <a:latin typeface="Times New Roman"/>
                <a:cs typeface="Times New Roman"/>
              </a:rPr>
              <a:t>measure someone had  covered</a:t>
            </a:r>
            <a:r>
              <a:rPr dirty="0" sz="1450" spc="65">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with</a:t>
            </a:r>
            <a:r>
              <a:rPr dirty="0" sz="1450" spc="7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5">
                <a:latin typeface="Times New Roman"/>
                <a:cs typeface="Times New Roman"/>
              </a:rPr>
              <a:t>lot</a:t>
            </a:r>
            <a:r>
              <a:rPr dirty="0" sz="1450" spc="65">
                <a:latin typeface="Times New Roman"/>
                <a:cs typeface="Times New Roman"/>
              </a:rPr>
              <a:t>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fresh</a:t>
            </a:r>
            <a:r>
              <a:rPr dirty="0" sz="1450" spc="65">
                <a:latin typeface="Times New Roman"/>
                <a:cs typeface="Times New Roman"/>
              </a:rPr>
              <a:t> </a:t>
            </a:r>
            <a:r>
              <a:rPr dirty="0" sz="1450" spc="-10">
                <a:latin typeface="Times New Roman"/>
                <a:cs typeface="Times New Roman"/>
              </a:rPr>
              <a:t>scratches.</a:t>
            </a:r>
            <a:r>
              <a:rPr dirty="0" sz="1450" spc="70">
                <a:latin typeface="Times New Roman"/>
                <a:cs typeface="Times New Roman"/>
              </a:rPr>
              <a:t> </a:t>
            </a:r>
            <a:r>
              <a:rPr dirty="0" sz="1450" spc="-10">
                <a:latin typeface="Times New Roman"/>
                <a:cs typeface="Times New Roman"/>
              </a:rPr>
              <a:t>Slowly</a:t>
            </a:r>
            <a:r>
              <a:rPr dirty="0" sz="1450" spc="70">
                <a:latin typeface="Times New Roman"/>
                <a:cs typeface="Times New Roman"/>
              </a:rPr>
              <a:t> </a:t>
            </a:r>
            <a:r>
              <a:rPr dirty="0" sz="1450" spc="-5">
                <a:latin typeface="Times New Roman"/>
                <a:cs typeface="Times New Roman"/>
              </a:rPr>
              <a:t>I</a:t>
            </a:r>
            <a:r>
              <a:rPr dirty="0" sz="1450" spc="65">
                <a:latin typeface="Times New Roman"/>
                <a:cs typeface="Times New Roman"/>
              </a:rPr>
              <a:t> </a:t>
            </a:r>
            <a:r>
              <a:rPr dirty="0" sz="1450" spc="-10">
                <a:latin typeface="Times New Roman"/>
                <a:cs typeface="Times New Roman"/>
              </a:rPr>
              <a:t>deciphered</a:t>
            </a:r>
            <a:r>
              <a:rPr dirty="0" sz="1450" spc="70">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Ka.</a:t>
            </a:r>
            <a:r>
              <a:rPr dirty="0" sz="1450" spc="65">
                <a:latin typeface="Times New Roman"/>
                <a:cs typeface="Times New Roman"/>
              </a:rPr>
              <a:t> </a:t>
            </a:r>
            <a:r>
              <a:rPr dirty="0" sz="1450" spc="-5">
                <a:latin typeface="Times New Roman"/>
                <a:cs typeface="Times New Roman"/>
              </a:rPr>
              <a:t>.</a:t>
            </a:r>
            <a:r>
              <a:rPr dirty="0" sz="1450" spc="70">
                <a:latin typeface="Times New Roman"/>
                <a:cs typeface="Times New Roman"/>
              </a:rPr>
              <a:t> </a:t>
            </a:r>
            <a:r>
              <a:rPr dirty="0" sz="1450" spc="-5">
                <a:latin typeface="Times New Roman"/>
                <a:cs typeface="Times New Roman"/>
              </a:rPr>
              <a:t>.rl</a:t>
            </a:r>
            <a:r>
              <a:rPr dirty="0" sz="1450" spc="65">
                <a:latin typeface="Times New Roman"/>
                <a:cs typeface="Times New Roman"/>
              </a:rPr>
              <a:t> </a:t>
            </a:r>
            <a:r>
              <a:rPr dirty="0" sz="1450" spc="-10">
                <a:latin typeface="Times New Roman"/>
                <a:cs typeface="Times New Roman"/>
              </a:rPr>
              <a:t>Zott.</a:t>
            </a:r>
            <a:r>
              <a:rPr dirty="0" sz="1450" spc="7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a:lnSpc>
                <a:spcPts val="1660"/>
              </a:lnSpc>
            </a:pPr>
            <a:r>
              <a:rPr dirty="0" sz="1450" spc="-10">
                <a:latin typeface="Times New Roman"/>
                <a:cs typeface="Times New Roman"/>
              </a:rPr>
              <a:t>.mann  Zottmann?  Zottmann?  Now  where  had  </a:t>
            </a:r>
            <a:r>
              <a:rPr dirty="0" sz="1450" spc="-5">
                <a:latin typeface="Times New Roman"/>
                <a:cs typeface="Times New Roman"/>
              </a:rPr>
              <a:t>I </a:t>
            </a:r>
            <a:r>
              <a:rPr dirty="0" sz="1450" spc="-10">
                <a:latin typeface="Times New Roman"/>
                <a:cs typeface="Times New Roman"/>
              </a:rPr>
              <a:t>seen  that  name?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couldn't</a:t>
            </a:r>
            <a:endParaRPr sz="1450">
              <a:latin typeface="Times New Roman"/>
              <a:cs typeface="Times New Roman"/>
            </a:endParaRPr>
          </a:p>
          <a:p>
            <a:pPr algn="just">
              <a:lnSpc>
                <a:spcPts val="1730"/>
              </a:lnSpc>
              <a:spcBef>
                <a:spcPts val="60"/>
              </a:spcBef>
            </a:pPr>
            <a:r>
              <a:rPr dirty="0" sz="1450" spc="-20">
                <a:latin typeface="Times New Roman"/>
                <a:cs typeface="Times New Roman"/>
              </a:rPr>
              <a:t>remember. </a:t>
            </a:r>
            <a:r>
              <a:rPr dirty="0" sz="1450" spc="-10">
                <a:latin typeface="Times New Roman"/>
                <a:cs typeface="Times New Roman"/>
              </a:rPr>
              <a:t>Zottmann </a:t>
            </a:r>
            <a:r>
              <a:rPr dirty="0" sz="1450" spc="-20">
                <a:latin typeface="Times New Roman"/>
                <a:cs typeface="Times New Roman"/>
              </a:rPr>
              <a:t>Wassertrum </a:t>
            </a:r>
            <a:r>
              <a:rPr dirty="0" sz="1450" spc="-10">
                <a:latin typeface="Times New Roman"/>
                <a:cs typeface="Times New Roman"/>
              </a:rPr>
              <a:t>almost knocked the magnifying glass </a:t>
            </a:r>
            <a:r>
              <a:rPr dirty="0" sz="1450" spc="-5">
                <a:latin typeface="Times New Roman"/>
                <a:cs typeface="Times New Roman"/>
              </a:rPr>
              <a:t>out of  </a:t>
            </a:r>
            <a:r>
              <a:rPr dirty="0" sz="1450" spc="-10">
                <a:latin typeface="Times New Roman"/>
                <a:cs typeface="Times New Roman"/>
              </a:rPr>
              <a:t>my hand. "The mechanism's all right, I've 'ad </a:t>
            </a:r>
            <a:r>
              <a:rPr dirty="0" sz="1450" spc="-5">
                <a:latin typeface="Times New Roman"/>
                <a:cs typeface="Times New Roman"/>
              </a:rPr>
              <a:t>a </a:t>
            </a:r>
            <a:r>
              <a:rPr dirty="0" sz="1450" spc="-10">
                <a:latin typeface="Times New Roman"/>
                <a:cs typeface="Times New Roman"/>
              </a:rPr>
              <a:t>look meself. But the cases's  buggered."</a:t>
            </a:r>
            <a:endParaRPr sz="1450">
              <a:latin typeface="Times New Roman"/>
              <a:cs typeface="Times New Roman"/>
            </a:endParaRPr>
          </a:p>
          <a:p>
            <a:pPr algn="just" indent="255904">
              <a:lnSpc>
                <a:spcPts val="1730"/>
              </a:lnSpc>
              <a:spcBef>
                <a:spcPts val="715"/>
              </a:spcBef>
            </a:pPr>
            <a:r>
              <a:rPr dirty="0" sz="1450" spc="-10">
                <a:latin typeface="Times New Roman"/>
                <a:cs typeface="Times New Roman"/>
              </a:rPr>
              <a:t>"Just needs hammering </a:t>
            </a:r>
            <a:r>
              <a:rPr dirty="0" sz="1450" spc="-5">
                <a:latin typeface="Times New Roman"/>
                <a:cs typeface="Times New Roman"/>
              </a:rPr>
              <a:t>out </a:t>
            </a:r>
            <a:r>
              <a:rPr dirty="0" sz="1450" spc="-10">
                <a:latin typeface="Times New Roman"/>
                <a:cs typeface="Times New Roman"/>
              </a:rPr>
              <a:t>again, perhaps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welds. Any  goldsmith could </a:t>
            </a:r>
            <a:r>
              <a:rPr dirty="0" sz="1450" spc="-5">
                <a:latin typeface="Times New Roman"/>
                <a:cs typeface="Times New Roman"/>
              </a:rPr>
              <a:t>do </a:t>
            </a:r>
            <a:r>
              <a:rPr dirty="0" sz="1450" spc="-10">
                <a:latin typeface="Times New Roman"/>
                <a:cs typeface="Times New Roman"/>
              </a:rPr>
              <a:t>that for </a:t>
            </a:r>
            <a:r>
              <a:rPr dirty="0" sz="1450" spc="-5">
                <a:latin typeface="Times New Roman"/>
                <a:cs typeface="Times New Roman"/>
              </a:rPr>
              <a:t>you, </a:t>
            </a:r>
            <a:r>
              <a:rPr dirty="0" sz="1450" spc="-10">
                <a:latin typeface="Times New Roman"/>
                <a:cs typeface="Times New Roman"/>
              </a:rPr>
              <a:t>Herr</a:t>
            </a:r>
            <a:r>
              <a:rPr dirty="0" sz="1450" spc="15">
                <a:latin typeface="Times New Roman"/>
                <a:cs typeface="Times New Roman"/>
              </a:rPr>
              <a:t> </a:t>
            </a:r>
            <a:r>
              <a:rPr dirty="0" sz="1450" spc="-20">
                <a:latin typeface="Times New Roman"/>
                <a:cs typeface="Times New Roman"/>
              </a:rPr>
              <a:t>Wassertrum."</a:t>
            </a:r>
            <a:endParaRPr sz="1450">
              <a:latin typeface="Times New Roman"/>
              <a:cs typeface="Times New Roman"/>
            </a:endParaRPr>
          </a:p>
          <a:p>
            <a:pPr algn="just" indent="255904">
              <a:lnSpc>
                <a:spcPts val="1730"/>
              </a:lnSpc>
              <a:spcBef>
                <a:spcPts val="790"/>
              </a:spcBef>
            </a:pPr>
            <a:r>
              <a:rPr dirty="0" sz="1450" spc="-10">
                <a:latin typeface="Times New Roman"/>
                <a:cs typeface="Times New Roman"/>
              </a:rPr>
              <a:t>"But I'd like it </a:t>
            </a:r>
            <a:r>
              <a:rPr dirty="0" sz="1450" spc="-5">
                <a:latin typeface="Times New Roman"/>
                <a:cs typeface="Times New Roman"/>
              </a:rPr>
              <a:t>done </a:t>
            </a:r>
            <a:r>
              <a:rPr dirty="0" sz="1450" spc="-15">
                <a:latin typeface="Times New Roman"/>
                <a:cs typeface="Times New Roman"/>
              </a:rPr>
              <a:t>proper, </a:t>
            </a:r>
            <a:r>
              <a:rPr dirty="0" sz="1450" spc="-10">
                <a:latin typeface="Times New Roman"/>
                <a:cs typeface="Times New Roman"/>
              </a:rPr>
              <a:t>artistic as </a:t>
            </a:r>
            <a:r>
              <a:rPr dirty="0" sz="1450" spc="-5">
                <a:latin typeface="Times New Roman"/>
                <a:cs typeface="Times New Roman"/>
              </a:rPr>
              <a:t>you </a:t>
            </a:r>
            <a:r>
              <a:rPr dirty="0" sz="1450" spc="-10">
                <a:latin typeface="Times New Roman"/>
                <a:cs typeface="Times New Roman"/>
              </a:rPr>
              <a:t>might say", </a:t>
            </a:r>
            <a:r>
              <a:rPr dirty="0" sz="1450" spc="-5">
                <a:latin typeface="Times New Roman"/>
                <a:cs typeface="Times New Roman"/>
              </a:rPr>
              <a:t>he put </a:t>
            </a:r>
            <a:r>
              <a:rPr dirty="0" sz="1450" spc="-10">
                <a:latin typeface="Times New Roman"/>
                <a:cs typeface="Times New Roman"/>
              </a:rPr>
              <a:t>in </a:t>
            </a:r>
            <a:r>
              <a:rPr dirty="0" sz="1450" spc="-20">
                <a:latin typeface="Times New Roman"/>
                <a:cs typeface="Times New Roman"/>
              </a:rPr>
              <a:t>hastily,  </a:t>
            </a:r>
            <a:r>
              <a:rPr dirty="0" sz="1450" spc="-10">
                <a:latin typeface="Times New Roman"/>
                <a:cs typeface="Times New Roman"/>
              </a:rPr>
              <a:t>almost </a:t>
            </a:r>
            <a:r>
              <a:rPr dirty="0" sz="1450" spc="-20">
                <a:latin typeface="Times New Roman"/>
                <a:cs typeface="Times New Roman"/>
              </a:rPr>
              <a:t>anxiously.</a:t>
            </a:r>
            <a:endParaRPr sz="1450">
              <a:latin typeface="Times New Roman"/>
              <a:cs typeface="Times New Roman"/>
            </a:endParaRPr>
          </a:p>
          <a:p>
            <a:pPr algn="just" marL="255904">
              <a:lnSpc>
                <a:spcPct val="100000"/>
              </a:lnSpc>
              <a:spcBef>
                <a:spcPts val="725"/>
              </a:spcBef>
            </a:pPr>
            <a:r>
              <a:rPr dirty="0" sz="1450" spc="-45">
                <a:latin typeface="Times New Roman"/>
                <a:cs typeface="Times New Roman"/>
              </a:rPr>
              <a:t>"Very </a:t>
            </a:r>
            <a:r>
              <a:rPr dirty="0" sz="1450" spc="-10">
                <a:latin typeface="Times New Roman"/>
                <a:cs typeface="Times New Roman"/>
              </a:rPr>
              <a:t>well then, if it's that important to </a:t>
            </a:r>
            <a:r>
              <a:rPr dirty="0" sz="1450" spc="-5">
                <a:latin typeface="Times New Roman"/>
                <a:cs typeface="Times New Roman"/>
              </a:rPr>
              <a:t>you . .</a:t>
            </a:r>
            <a:r>
              <a:rPr dirty="0" sz="1450" spc="7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indent="255904">
              <a:lnSpc>
                <a:spcPts val="1730"/>
              </a:lnSpc>
              <a:spcBef>
                <a:spcPts val="775"/>
              </a:spcBef>
            </a:pPr>
            <a:r>
              <a:rPr dirty="0" sz="1450" spc="-10">
                <a:latin typeface="Times New Roman"/>
                <a:cs typeface="Times New Roman"/>
              </a:rPr>
              <a:t>"Important!" His voice cracked with eagerness. "Important? I'm </a:t>
            </a:r>
            <a:r>
              <a:rPr dirty="0" sz="1450" spc="-5">
                <a:latin typeface="Times New Roman"/>
                <a:cs typeface="Times New Roman"/>
              </a:rPr>
              <a:t>goin' </a:t>
            </a:r>
            <a:r>
              <a:rPr dirty="0" sz="1450" spc="-10">
                <a:latin typeface="Times New Roman"/>
                <a:cs typeface="Times New Roman"/>
              </a:rPr>
              <a:t>to  wear it meself, that watch. And whenever </a:t>
            </a:r>
            <a:r>
              <a:rPr dirty="0" sz="1450" spc="-5">
                <a:latin typeface="Times New Roman"/>
                <a:cs typeface="Times New Roman"/>
              </a:rPr>
              <a:t>I </a:t>
            </a:r>
            <a:r>
              <a:rPr dirty="0" sz="1450" spc="-10">
                <a:latin typeface="Times New Roman"/>
                <a:cs typeface="Times New Roman"/>
              </a:rPr>
              <a:t>show it to anyone </a:t>
            </a:r>
            <a:r>
              <a:rPr dirty="0" sz="1450" spc="-5">
                <a:latin typeface="Times New Roman"/>
                <a:cs typeface="Times New Roman"/>
              </a:rPr>
              <a:t>I </a:t>
            </a:r>
            <a:r>
              <a:rPr dirty="0" sz="1450" spc="-10">
                <a:latin typeface="Times New Roman"/>
                <a:cs typeface="Times New Roman"/>
              </a:rPr>
              <a:t>want to </a:t>
            </a:r>
            <a:r>
              <a:rPr dirty="0" sz="1450" spc="-5">
                <a:latin typeface="Times New Roman"/>
                <a:cs typeface="Times New Roman"/>
              </a:rPr>
              <a:t>be </a:t>
            </a:r>
            <a:r>
              <a:rPr dirty="0" sz="1450" spc="-10">
                <a:latin typeface="Times New Roman"/>
                <a:cs typeface="Times New Roman"/>
              </a:rPr>
              <a:t>able  to </a:t>
            </a:r>
            <a:r>
              <a:rPr dirty="0" sz="1450" spc="-30">
                <a:latin typeface="Times New Roman"/>
                <a:cs typeface="Times New Roman"/>
              </a:rPr>
              <a:t>say, </a:t>
            </a:r>
            <a:r>
              <a:rPr dirty="0" sz="1450" spc="-10">
                <a:latin typeface="Times New Roman"/>
                <a:cs typeface="Times New Roman"/>
              </a:rPr>
              <a:t>'Look, that's Herr Pernath's workmanship, that</a:t>
            </a:r>
            <a:r>
              <a:rPr dirty="0" sz="1450" spc="6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255904" marR="841375">
              <a:lnSpc>
                <a:spcPts val="2520"/>
              </a:lnSpc>
              <a:spcBef>
                <a:spcPts val="155"/>
              </a:spcBef>
            </a:pPr>
            <a:r>
              <a:rPr dirty="0" sz="1450" spc="-10">
                <a:latin typeface="Times New Roman"/>
                <a:cs typeface="Times New Roman"/>
              </a:rPr>
              <a:t>The fellow was nauseating, smearing me with his slimy </a:t>
            </a:r>
            <a:r>
              <a:rPr dirty="0" sz="1450" spc="-20">
                <a:latin typeface="Times New Roman"/>
                <a:cs typeface="Times New Roman"/>
              </a:rPr>
              <a:t>flattery.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come back in an </a:t>
            </a:r>
            <a:r>
              <a:rPr dirty="0" sz="1450" spc="-5">
                <a:latin typeface="Times New Roman"/>
                <a:cs typeface="Times New Roman"/>
              </a:rPr>
              <a:t>hour </a:t>
            </a:r>
            <a:r>
              <a:rPr dirty="0" sz="1450" spc="-10">
                <a:latin typeface="Times New Roman"/>
                <a:cs typeface="Times New Roman"/>
              </a:rPr>
              <a:t>it'll </a:t>
            </a:r>
            <a:r>
              <a:rPr dirty="0" sz="1450" spc="-5">
                <a:latin typeface="Times New Roman"/>
                <a:cs typeface="Times New Roman"/>
              </a:rPr>
              <a:t>be </a:t>
            </a:r>
            <a:r>
              <a:rPr dirty="0" sz="1450" spc="-10">
                <a:latin typeface="Times New Roman"/>
                <a:cs typeface="Times New Roman"/>
              </a:rPr>
              <a:t>ready for</a:t>
            </a:r>
            <a:r>
              <a:rPr dirty="0" sz="1450" spc="3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indent="255904">
              <a:lnSpc>
                <a:spcPts val="1730"/>
              </a:lnSpc>
              <a:spcBef>
                <a:spcPts val="560"/>
              </a:spcBef>
            </a:pPr>
            <a:r>
              <a:rPr dirty="0" sz="1450" spc="-20">
                <a:latin typeface="Times New Roman"/>
                <a:cs typeface="Times New Roman"/>
              </a:rPr>
              <a:t>Wassertrum </a:t>
            </a:r>
            <a:r>
              <a:rPr dirty="0" sz="1450" spc="-10">
                <a:latin typeface="Times New Roman"/>
                <a:cs typeface="Times New Roman"/>
              </a:rPr>
              <a:t>squirmed until </a:t>
            </a:r>
            <a:r>
              <a:rPr dirty="0" sz="1450" spc="-5">
                <a:latin typeface="Times New Roman"/>
                <a:cs typeface="Times New Roman"/>
              </a:rPr>
              <a:t>he </a:t>
            </a:r>
            <a:r>
              <a:rPr dirty="0" sz="1450" spc="-10">
                <a:latin typeface="Times New Roman"/>
                <a:cs typeface="Times New Roman"/>
              </a:rPr>
              <a:t>almost tied himself in knots. "No, </a:t>
            </a:r>
            <a:r>
              <a:rPr dirty="0" sz="1450" spc="-5">
                <a:latin typeface="Times New Roman"/>
                <a:cs typeface="Times New Roman"/>
              </a:rPr>
              <a:t>no . . . I  don't </a:t>
            </a:r>
            <a:r>
              <a:rPr dirty="0" sz="1450" spc="-10">
                <a:latin typeface="Times New Roman"/>
                <a:cs typeface="Times New Roman"/>
              </a:rPr>
              <a:t>want </a:t>
            </a:r>
            <a:r>
              <a:rPr dirty="0" sz="1450" spc="-5">
                <a:latin typeface="Times New Roman"/>
                <a:cs typeface="Times New Roman"/>
              </a:rPr>
              <a:t>you . . . </a:t>
            </a:r>
            <a:r>
              <a:rPr dirty="0" sz="1450" spc="-10">
                <a:latin typeface="Times New Roman"/>
                <a:cs typeface="Times New Roman"/>
              </a:rPr>
              <a:t>to </a:t>
            </a:r>
            <a:r>
              <a:rPr dirty="0" sz="1450" spc="-5">
                <a:latin typeface="Times New Roman"/>
                <a:cs typeface="Times New Roman"/>
              </a:rPr>
              <a:t>put </a:t>
            </a:r>
            <a:r>
              <a:rPr dirty="0" sz="1450" spc="-10">
                <a:latin typeface="Times New Roman"/>
                <a:cs typeface="Times New Roman"/>
              </a:rPr>
              <a:t>yourself </a:t>
            </a:r>
            <a:r>
              <a:rPr dirty="0" sz="1450" spc="-5">
                <a:latin typeface="Times New Roman"/>
                <a:cs typeface="Times New Roman"/>
              </a:rPr>
              <a:t>out. . . </a:t>
            </a:r>
            <a:r>
              <a:rPr dirty="0" sz="1450" spc="-10">
                <a:latin typeface="Times New Roman"/>
                <a:cs typeface="Times New Roman"/>
              </a:rPr>
              <a:t>Three days, four days. </a:t>
            </a:r>
            <a:r>
              <a:rPr dirty="0" sz="1450" spc="-5">
                <a:latin typeface="Times New Roman"/>
                <a:cs typeface="Times New Roman"/>
              </a:rPr>
              <a:t>. . </a:t>
            </a:r>
            <a:r>
              <a:rPr dirty="0" sz="1450" spc="-10">
                <a:latin typeface="Times New Roman"/>
                <a:cs typeface="Times New Roman"/>
              </a:rPr>
              <a:t>next week's  soon </a:t>
            </a:r>
            <a:r>
              <a:rPr dirty="0" sz="1450" spc="-5">
                <a:latin typeface="Times New Roman"/>
                <a:cs typeface="Times New Roman"/>
              </a:rPr>
              <a:t>enough. </a:t>
            </a:r>
            <a:r>
              <a:rPr dirty="0" sz="1450" spc="-10">
                <a:latin typeface="Times New Roman"/>
                <a:cs typeface="Times New Roman"/>
              </a:rPr>
              <a:t>I'd never forgive myself, if </a:t>
            </a:r>
            <a:r>
              <a:rPr dirty="0" sz="1450" spc="-5">
                <a:latin typeface="Times New Roman"/>
                <a:cs typeface="Times New Roman"/>
              </a:rPr>
              <a:t>I thought I </a:t>
            </a:r>
            <a:r>
              <a:rPr dirty="0" sz="1450" spc="-10">
                <a:latin typeface="Times New Roman"/>
                <a:cs typeface="Times New Roman"/>
              </a:rPr>
              <a:t>was imposing </a:t>
            </a:r>
            <a:r>
              <a:rPr dirty="0" sz="1450" spc="-5">
                <a:latin typeface="Times New Roman"/>
                <a:cs typeface="Times New Roman"/>
              </a:rPr>
              <a:t>on</a:t>
            </a:r>
            <a:r>
              <a:rPr dirty="0" sz="1450" spc="4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indent="255904">
              <a:lnSpc>
                <a:spcPts val="1730"/>
              </a:lnSpc>
              <a:spcBef>
                <a:spcPts val="785"/>
              </a:spcBef>
            </a:pPr>
            <a:r>
              <a:rPr dirty="0" sz="1450" spc="-10">
                <a:latin typeface="Times New Roman"/>
                <a:cs typeface="Times New Roman"/>
              </a:rPr>
              <a:t>What was </a:t>
            </a:r>
            <a:r>
              <a:rPr dirty="0" sz="1450" spc="-5">
                <a:latin typeface="Times New Roman"/>
                <a:cs typeface="Times New Roman"/>
              </a:rPr>
              <a:t>he </a:t>
            </a:r>
            <a:r>
              <a:rPr dirty="0" sz="1450" spc="-20">
                <a:latin typeface="Times New Roman"/>
                <a:cs typeface="Times New Roman"/>
              </a:rPr>
              <a:t>after, </a:t>
            </a:r>
            <a:r>
              <a:rPr dirty="0" sz="1450" spc="-10">
                <a:latin typeface="Times New Roman"/>
                <a:cs typeface="Times New Roman"/>
              </a:rPr>
              <a:t>getting into such </a:t>
            </a:r>
            <a:r>
              <a:rPr dirty="0" sz="1450" spc="-5">
                <a:latin typeface="Times New Roman"/>
                <a:cs typeface="Times New Roman"/>
              </a:rPr>
              <a:t>a </a:t>
            </a:r>
            <a:r>
              <a:rPr dirty="0" sz="1450" spc="-10">
                <a:latin typeface="Times New Roman"/>
                <a:cs typeface="Times New Roman"/>
              </a:rPr>
              <a:t>state? </a:t>
            </a:r>
            <a:r>
              <a:rPr dirty="0" sz="1450" spc="-5">
                <a:latin typeface="Times New Roman"/>
                <a:cs typeface="Times New Roman"/>
              </a:rPr>
              <a:t>I </a:t>
            </a:r>
            <a:r>
              <a:rPr dirty="0" sz="1450" spc="-10">
                <a:latin typeface="Times New Roman"/>
                <a:cs typeface="Times New Roman"/>
              </a:rPr>
              <a:t>stepped into the next room  and locked the watch in my iron </a:t>
            </a:r>
            <a:r>
              <a:rPr dirty="0" sz="1450" spc="-5">
                <a:latin typeface="Times New Roman"/>
                <a:cs typeface="Times New Roman"/>
              </a:rPr>
              <a:t>box. </a:t>
            </a:r>
            <a:r>
              <a:rPr dirty="0" sz="1450" spc="-10">
                <a:latin typeface="Times New Roman"/>
                <a:cs typeface="Times New Roman"/>
              </a:rPr>
              <a:t>On top was Angelina's picture. </a:t>
            </a:r>
            <a:r>
              <a:rPr dirty="0" sz="1450" spc="-5">
                <a:latin typeface="Times New Roman"/>
                <a:cs typeface="Times New Roman"/>
              </a:rPr>
              <a:t>I </a:t>
            </a:r>
            <a:r>
              <a:rPr dirty="0" sz="1450" spc="-10">
                <a:latin typeface="Times New Roman"/>
                <a:cs typeface="Times New Roman"/>
              </a:rPr>
              <a:t>quickly  closed the lid in case </a:t>
            </a:r>
            <a:r>
              <a:rPr dirty="0" sz="1450" spc="-20">
                <a:latin typeface="Times New Roman"/>
                <a:cs typeface="Times New Roman"/>
              </a:rPr>
              <a:t>Wassertrum </a:t>
            </a:r>
            <a:r>
              <a:rPr dirty="0" sz="1450" spc="-10">
                <a:latin typeface="Times New Roman"/>
                <a:cs typeface="Times New Roman"/>
              </a:rPr>
              <a:t>should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watching.</a:t>
            </a:r>
            <a:endParaRPr sz="1450">
              <a:latin typeface="Times New Roman"/>
              <a:cs typeface="Times New Roman"/>
            </a:endParaRPr>
          </a:p>
          <a:p>
            <a:pPr marL="255904">
              <a:lnSpc>
                <a:spcPct val="100000"/>
              </a:lnSpc>
              <a:spcBef>
                <a:spcPts val="725"/>
              </a:spcBef>
            </a:pPr>
            <a:r>
              <a:rPr dirty="0" sz="1450" spc="-5">
                <a:latin typeface="Times New Roman"/>
                <a:cs typeface="Times New Roman"/>
              </a:rPr>
              <a:t>*</a:t>
            </a:r>
            <a:endParaRPr sz="1450">
              <a:latin typeface="Times New Roman"/>
              <a:cs typeface="Times New Roman"/>
            </a:endParaRPr>
          </a:p>
          <a:p>
            <a:pPr marR="62230" indent="255904">
              <a:lnSpc>
                <a:spcPts val="1730"/>
              </a:lnSpc>
              <a:spcBef>
                <a:spcPts val="77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went back </a:t>
            </a:r>
            <a:r>
              <a:rPr dirty="0" sz="1450" spc="-5">
                <a:latin typeface="Times New Roman"/>
                <a:cs typeface="Times New Roman"/>
              </a:rPr>
              <a:t>I </a:t>
            </a:r>
            <a:r>
              <a:rPr dirty="0" sz="1450" spc="-10">
                <a:latin typeface="Times New Roman"/>
                <a:cs typeface="Times New Roman"/>
              </a:rPr>
              <a:t>noticed that </a:t>
            </a:r>
            <a:r>
              <a:rPr dirty="0" sz="1450" spc="-5">
                <a:latin typeface="Times New Roman"/>
                <a:cs typeface="Times New Roman"/>
              </a:rPr>
              <a:t>he </a:t>
            </a:r>
            <a:r>
              <a:rPr dirty="0" sz="1450" spc="-10">
                <a:latin typeface="Times New Roman"/>
                <a:cs typeface="Times New Roman"/>
              </a:rPr>
              <a:t>had changed </a:t>
            </a:r>
            <a:r>
              <a:rPr dirty="0" sz="1450" spc="-20">
                <a:latin typeface="Times New Roman"/>
                <a:cs typeface="Times New Roman"/>
              </a:rPr>
              <a:t>colour. </a:t>
            </a:r>
            <a:r>
              <a:rPr dirty="0" sz="1450" spc="-5">
                <a:latin typeface="Times New Roman"/>
                <a:cs typeface="Times New Roman"/>
              </a:rPr>
              <a:t>I </a:t>
            </a:r>
            <a:r>
              <a:rPr dirty="0" sz="1450" spc="-10">
                <a:latin typeface="Times New Roman"/>
                <a:cs typeface="Times New Roman"/>
              </a:rPr>
              <a:t>gave him </a:t>
            </a:r>
            <a:r>
              <a:rPr dirty="0" sz="1450" spc="-5">
                <a:latin typeface="Times New Roman"/>
                <a:cs typeface="Times New Roman"/>
              </a:rPr>
              <a:t>a </a:t>
            </a:r>
            <a:r>
              <a:rPr dirty="0" sz="1450" spc="-10">
                <a:latin typeface="Times New Roman"/>
                <a:cs typeface="Times New Roman"/>
              </a:rPr>
              <a:t>close  </a:t>
            </a:r>
            <a:r>
              <a:rPr dirty="0" sz="1450" spc="-5">
                <a:latin typeface="Times New Roman"/>
                <a:cs typeface="Times New Roman"/>
              </a:rPr>
              <a:t>look, but </a:t>
            </a:r>
            <a:r>
              <a:rPr dirty="0" sz="1450" spc="-10">
                <a:latin typeface="Times New Roman"/>
                <a:cs typeface="Times New Roman"/>
              </a:rPr>
              <a:t>immediately abandoned my suspicion. He couldn't have seen  anything.</a:t>
            </a:r>
            <a:endParaRPr sz="1450">
              <a:latin typeface="Times New Roman"/>
              <a:cs typeface="Times New Roman"/>
            </a:endParaRPr>
          </a:p>
          <a:p>
            <a:pPr indent="255904">
              <a:lnSpc>
                <a:spcPts val="1730"/>
              </a:lnSpc>
              <a:spcBef>
                <a:spcPts val="785"/>
              </a:spcBef>
            </a:pPr>
            <a:r>
              <a:rPr dirty="0" sz="1450" spc="-10">
                <a:latin typeface="Times New Roman"/>
                <a:cs typeface="Times New Roman"/>
              </a:rPr>
              <a:t>"That's settled then; some time next week perhaps", </a:t>
            </a:r>
            <a:r>
              <a:rPr dirty="0" sz="1450" spc="-5">
                <a:latin typeface="Times New Roman"/>
                <a:cs typeface="Times New Roman"/>
              </a:rPr>
              <a:t>I </a:t>
            </a:r>
            <a:r>
              <a:rPr dirty="0" sz="1450" spc="-10">
                <a:latin typeface="Times New Roman"/>
                <a:cs typeface="Times New Roman"/>
              </a:rPr>
              <a:t>said, in order to bring  his visit to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close.</a:t>
            </a:r>
            <a:endParaRPr sz="1450">
              <a:latin typeface="Times New Roman"/>
              <a:cs typeface="Times New Roman"/>
            </a:endParaRPr>
          </a:p>
          <a:p>
            <a:pPr indent="255904">
              <a:lnSpc>
                <a:spcPts val="1730"/>
              </a:lnSpc>
              <a:spcBef>
                <a:spcPts val="790"/>
              </a:spcBef>
            </a:pPr>
            <a:r>
              <a:rPr dirty="0" sz="1450" spc="-20">
                <a:latin typeface="Times New Roman"/>
                <a:cs typeface="Times New Roman"/>
              </a:rPr>
              <a:t>Suddenly,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seemed in </a:t>
            </a:r>
            <a:r>
              <a:rPr dirty="0" sz="1450" spc="-5">
                <a:latin typeface="Times New Roman"/>
                <a:cs typeface="Times New Roman"/>
              </a:rPr>
              <a:t>no </a:t>
            </a:r>
            <a:r>
              <a:rPr dirty="0" sz="1450" spc="-10">
                <a:latin typeface="Times New Roman"/>
                <a:cs typeface="Times New Roman"/>
              </a:rPr>
              <a:t>hurry at all. He pulled </a:t>
            </a:r>
            <a:r>
              <a:rPr dirty="0" sz="1450" spc="-5">
                <a:latin typeface="Times New Roman"/>
                <a:cs typeface="Times New Roman"/>
              </a:rPr>
              <a:t>up a </a:t>
            </a:r>
            <a:r>
              <a:rPr dirty="0" sz="1450" spc="-10">
                <a:latin typeface="Times New Roman"/>
                <a:cs typeface="Times New Roman"/>
              </a:rPr>
              <a:t>chair and  sat</a:t>
            </a:r>
            <a:r>
              <a:rPr dirty="0" sz="1450" spc="125">
                <a:latin typeface="Times New Roman"/>
                <a:cs typeface="Times New Roman"/>
              </a:rPr>
              <a:t> </a:t>
            </a:r>
            <a:r>
              <a:rPr dirty="0" sz="1450" spc="-10">
                <a:latin typeface="Times New Roman"/>
                <a:cs typeface="Times New Roman"/>
              </a:rPr>
              <a:t>down.</a:t>
            </a:r>
            <a:r>
              <a:rPr dirty="0" sz="1450" spc="130">
                <a:latin typeface="Times New Roman"/>
                <a:cs typeface="Times New Roman"/>
              </a:rPr>
              <a:t> </a:t>
            </a:r>
            <a:r>
              <a:rPr dirty="0" sz="1450" spc="-10">
                <a:latin typeface="Times New Roman"/>
                <a:cs typeface="Times New Roman"/>
              </a:rPr>
              <a:t>Contrary</a:t>
            </a:r>
            <a:r>
              <a:rPr dirty="0" sz="1450" spc="130">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10">
                <a:latin typeface="Times New Roman"/>
                <a:cs typeface="Times New Roman"/>
              </a:rPr>
              <a:t>his</a:t>
            </a:r>
            <a:r>
              <a:rPr dirty="0" sz="1450" spc="135">
                <a:latin typeface="Times New Roman"/>
                <a:cs typeface="Times New Roman"/>
              </a:rPr>
              <a:t> </a:t>
            </a:r>
            <a:r>
              <a:rPr dirty="0" sz="1450" spc="-10">
                <a:latin typeface="Times New Roman"/>
                <a:cs typeface="Times New Roman"/>
              </a:rPr>
              <a:t>earlier</a:t>
            </a:r>
            <a:r>
              <a:rPr dirty="0" sz="1450" spc="130">
                <a:latin typeface="Times New Roman"/>
                <a:cs typeface="Times New Roman"/>
              </a:rPr>
              <a:t> </a:t>
            </a:r>
            <a:r>
              <a:rPr dirty="0" sz="1450" spc="-15">
                <a:latin typeface="Times New Roman"/>
                <a:cs typeface="Times New Roman"/>
              </a:rPr>
              <a:t>behaviour,</a:t>
            </a:r>
            <a:r>
              <a:rPr dirty="0" sz="1450" spc="125">
                <a:latin typeface="Times New Roman"/>
                <a:cs typeface="Times New Roman"/>
              </a:rPr>
              <a:t> </a:t>
            </a:r>
            <a:r>
              <a:rPr dirty="0" sz="1450" spc="-5">
                <a:latin typeface="Times New Roman"/>
                <a:cs typeface="Times New Roman"/>
              </a:rPr>
              <a:t>he</a:t>
            </a:r>
            <a:r>
              <a:rPr dirty="0" sz="1450" spc="130">
                <a:latin typeface="Times New Roman"/>
                <a:cs typeface="Times New Roman"/>
              </a:rPr>
              <a:t> </a:t>
            </a:r>
            <a:r>
              <a:rPr dirty="0" sz="1450" spc="-10">
                <a:latin typeface="Times New Roman"/>
                <a:cs typeface="Times New Roman"/>
              </a:rPr>
              <a:t>now</a:t>
            </a:r>
            <a:r>
              <a:rPr dirty="0" sz="1450" spc="135">
                <a:latin typeface="Times New Roman"/>
                <a:cs typeface="Times New Roman"/>
              </a:rPr>
              <a:t> </a:t>
            </a:r>
            <a:r>
              <a:rPr dirty="0" sz="1450" spc="-10">
                <a:latin typeface="Times New Roman"/>
                <a:cs typeface="Times New Roman"/>
              </a:rPr>
              <a:t>kept</a:t>
            </a:r>
            <a:r>
              <a:rPr dirty="0" sz="1450" spc="130">
                <a:latin typeface="Times New Roman"/>
                <a:cs typeface="Times New Roman"/>
              </a:rPr>
              <a:t> </a:t>
            </a:r>
            <a:r>
              <a:rPr dirty="0" sz="1450" spc="-10">
                <a:latin typeface="Times New Roman"/>
                <a:cs typeface="Times New Roman"/>
              </a:rPr>
              <a:t>his</a:t>
            </a:r>
            <a:r>
              <a:rPr dirty="0" sz="1450" spc="130">
                <a:latin typeface="Times New Roman"/>
                <a:cs typeface="Times New Roman"/>
              </a:rPr>
              <a:t> </a:t>
            </a:r>
            <a:r>
              <a:rPr dirty="0" sz="1450" spc="-10">
                <a:latin typeface="Times New Roman"/>
                <a:cs typeface="Times New Roman"/>
              </a:rPr>
              <a:t>fish's</a:t>
            </a:r>
            <a:r>
              <a:rPr dirty="0" sz="1450" spc="130">
                <a:latin typeface="Times New Roman"/>
                <a:cs typeface="Times New Roman"/>
              </a:rPr>
              <a:t> </a:t>
            </a:r>
            <a:r>
              <a:rPr dirty="0" sz="1450" spc="-10">
                <a:latin typeface="Times New Roman"/>
                <a:cs typeface="Times New Roman"/>
              </a:rPr>
              <a:t>eyes</a:t>
            </a:r>
            <a:r>
              <a:rPr dirty="0" sz="1450" spc="125">
                <a:latin typeface="Times New Roman"/>
                <a:cs typeface="Times New Roman"/>
              </a:rPr>
              <a:t> </a:t>
            </a:r>
            <a:r>
              <a:rPr dirty="0" sz="1450" spc="-10">
                <a:latin typeface="Times New Roman"/>
                <a:cs typeface="Times New Roman"/>
              </a:rPr>
              <a:t>wide</a:t>
            </a:r>
            <a:endParaRPr sz="1450">
              <a:latin typeface="Times New Roman"/>
              <a:cs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7075" cy="9529445"/>
          </a:xfrm>
          <a:prstGeom prst="rect">
            <a:avLst/>
          </a:prstGeom>
        </p:spPr>
        <p:txBody>
          <a:bodyPr wrap="square" lIns="0" tIns="107314" rIns="0" bIns="0" rtlCol="0" vert="horz">
            <a:spAutoFit/>
          </a:bodyPr>
          <a:lstStyle/>
          <a:p>
            <a:pPr algn="just" marL="12700">
              <a:lnSpc>
                <a:spcPct val="100000"/>
              </a:lnSpc>
              <a:spcBef>
                <a:spcPts val="844"/>
              </a:spcBef>
            </a:pPr>
            <a:r>
              <a:rPr dirty="0" sz="1450" spc="-10">
                <a:latin typeface="Times New Roman"/>
                <a:cs typeface="Times New Roman"/>
              </a:rPr>
              <a:t>open and fixed </a:t>
            </a:r>
            <a:r>
              <a:rPr dirty="0" sz="1450" spc="-5">
                <a:latin typeface="Times New Roman"/>
                <a:cs typeface="Times New Roman"/>
              </a:rPr>
              <a:t>on </a:t>
            </a:r>
            <a:r>
              <a:rPr dirty="0" sz="1450" spc="-10">
                <a:latin typeface="Times New Roman"/>
                <a:cs typeface="Times New Roman"/>
              </a:rPr>
              <a:t>the top button </a:t>
            </a:r>
            <a:r>
              <a:rPr dirty="0" sz="1450" spc="-5">
                <a:latin typeface="Times New Roman"/>
                <a:cs typeface="Times New Roman"/>
              </a:rPr>
              <a:t>of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waistcoat.</a:t>
            </a:r>
            <a:endParaRPr sz="1450">
              <a:latin typeface="Times New Roman"/>
              <a:cs typeface="Times New Roman"/>
            </a:endParaRPr>
          </a:p>
          <a:p>
            <a:pPr algn="just" marL="12700" marR="6985" indent="255904">
              <a:lnSpc>
                <a:spcPts val="1730"/>
              </a:lnSpc>
              <a:spcBef>
                <a:spcPts val="815"/>
              </a:spcBef>
            </a:pPr>
            <a:r>
              <a:rPr dirty="0" sz="1450" spc="-10">
                <a:latin typeface="Times New Roman"/>
                <a:cs typeface="Times New Roman"/>
              </a:rPr>
              <a:t>"I bet that baggage told </a:t>
            </a:r>
            <a:r>
              <a:rPr dirty="0" sz="1450" spc="-5">
                <a:latin typeface="Times New Roman"/>
                <a:cs typeface="Times New Roman"/>
              </a:rPr>
              <a:t>you </a:t>
            </a:r>
            <a:r>
              <a:rPr dirty="0" sz="1450" spc="-10">
                <a:latin typeface="Times New Roman"/>
                <a:cs typeface="Times New Roman"/>
              </a:rPr>
              <a:t>to say </a:t>
            </a:r>
            <a:r>
              <a:rPr dirty="0" sz="1450" spc="-5">
                <a:latin typeface="Times New Roman"/>
                <a:cs typeface="Times New Roman"/>
              </a:rPr>
              <a:t>you </a:t>
            </a:r>
            <a:r>
              <a:rPr dirty="0" sz="1450" spc="-10">
                <a:latin typeface="Times New Roman"/>
                <a:cs typeface="Times New Roman"/>
              </a:rPr>
              <a:t>know nothing, if it all came </a:t>
            </a:r>
            <a:r>
              <a:rPr dirty="0" sz="1450" spc="-5">
                <a:latin typeface="Times New Roman"/>
                <a:cs typeface="Times New Roman"/>
              </a:rPr>
              <a:t>out,  </a:t>
            </a:r>
            <a:r>
              <a:rPr dirty="0" sz="1450" spc="-10">
                <a:latin typeface="Times New Roman"/>
                <a:cs typeface="Times New Roman"/>
              </a:rPr>
              <a:t>didn't she, ey?" </a:t>
            </a:r>
            <a:r>
              <a:rPr dirty="0" sz="1450" spc="-15">
                <a:latin typeface="Times New Roman"/>
                <a:cs typeface="Times New Roman"/>
              </a:rPr>
              <a:t>Without </a:t>
            </a:r>
            <a:r>
              <a:rPr dirty="0" sz="1450" spc="-10">
                <a:latin typeface="Times New Roman"/>
                <a:cs typeface="Times New Roman"/>
              </a:rPr>
              <a:t>warning, </a:t>
            </a:r>
            <a:r>
              <a:rPr dirty="0" sz="1450" spc="-5">
                <a:latin typeface="Times New Roman"/>
                <a:cs typeface="Times New Roman"/>
              </a:rPr>
              <a:t>he </a:t>
            </a:r>
            <a:r>
              <a:rPr dirty="0" sz="1450" spc="-10">
                <a:latin typeface="Times New Roman"/>
                <a:cs typeface="Times New Roman"/>
              </a:rPr>
              <a:t>suddenly started ranting </a:t>
            </a:r>
            <a:r>
              <a:rPr dirty="0" sz="1450" spc="-5">
                <a:latin typeface="Times New Roman"/>
                <a:cs typeface="Times New Roman"/>
              </a:rPr>
              <a:t>on </a:t>
            </a:r>
            <a:r>
              <a:rPr dirty="0" sz="1450" spc="-10">
                <a:latin typeface="Times New Roman"/>
                <a:cs typeface="Times New Roman"/>
              </a:rPr>
              <a:t>at me,  thumping the table with his fist. There was something frightening in the abrupt  way </a:t>
            </a:r>
            <a:r>
              <a:rPr dirty="0" sz="1450" spc="-5">
                <a:latin typeface="Times New Roman"/>
                <a:cs typeface="Times New Roman"/>
              </a:rPr>
              <a:t>he </a:t>
            </a:r>
            <a:r>
              <a:rPr dirty="0" sz="1450" spc="-10">
                <a:latin typeface="Times New Roman"/>
                <a:cs typeface="Times New Roman"/>
              </a:rPr>
              <a:t>could shift from </a:t>
            </a:r>
            <a:r>
              <a:rPr dirty="0" sz="1450" spc="-5">
                <a:latin typeface="Times New Roman"/>
                <a:cs typeface="Times New Roman"/>
              </a:rPr>
              <a:t>one </a:t>
            </a:r>
            <a:r>
              <a:rPr dirty="0" sz="1450" spc="-10">
                <a:latin typeface="Times New Roman"/>
                <a:cs typeface="Times New Roman"/>
              </a:rPr>
              <a:t>tone to the </a:t>
            </a:r>
            <a:r>
              <a:rPr dirty="0" sz="1450" spc="-20">
                <a:latin typeface="Times New Roman"/>
                <a:cs typeface="Times New Roman"/>
              </a:rPr>
              <a:t>other, </a:t>
            </a:r>
            <a:r>
              <a:rPr dirty="0" sz="1450" spc="-10">
                <a:latin typeface="Times New Roman"/>
                <a:cs typeface="Times New Roman"/>
              </a:rPr>
              <a:t>switching like lightning from  flattery to </a:t>
            </a:r>
            <a:r>
              <a:rPr dirty="0" sz="1450" spc="-5">
                <a:latin typeface="Times New Roman"/>
                <a:cs typeface="Times New Roman"/>
              </a:rPr>
              <a:t>a </a:t>
            </a:r>
            <a:r>
              <a:rPr dirty="0" sz="1450" spc="-10">
                <a:latin typeface="Times New Roman"/>
                <a:cs typeface="Times New Roman"/>
              </a:rPr>
              <a:t>brutal verbal assault. </a:t>
            </a:r>
            <a:r>
              <a:rPr dirty="0" sz="1450" spc="-5">
                <a:latin typeface="Times New Roman"/>
                <a:cs typeface="Times New Roman"/>
              </a:rPr>
              <a:t>I </a:t>
            </a:r>
            <a:r>
              <a:rPr dirty="0" sz="1450" spc="-10">
                <a:latin typeface="Times New Roman"/>
                <a:cs typeface="Times New Roman"/>
              </a:rPr>
              <a:t>imagined it was quite likely that most  people, especially women, would </a:t>
            </a:r>
            <a:r>
              <a:rPr dirty="0" sz="1450" spc="-5">
                <a:latin typeface="Times New Roman"/>
                <a:cs typeface="Times New Roman"/>
              </a:rPr>
              <a:t>be </a:t>
            </a:r>
            <a:r>
              <a:rPr dirty="0" sz="1450" spc="-10">
                <a:latin typeface="Times New Roman"/>
                <a:cs typeface="Times New Roman"/>
              </a:rPr>
              <a:t>in his power in </a:t>
            </a:r>
            <a:r>
              <a:rPr dirty="0" sz="1450" spc="-5">
                <a:latin typeface="Times New Roman"/>
                <a:cs typeface="Times New Roman"/>
              </a:rPr>
              <a:t>no </a:t>
            </a:r>
            <a:r>
              <a:rPr dirty="0" sz="1450" spc="-10">
                <a:latin typeface="Times New Roman"/>
                <a:cs typeface="Times New Roman"/>
              </a:rPr>
              <a:t>time at all, if there was  the least thing </a:t>
            </a:r>
            <a:r>
              <a:rPr dirty="0" sz="1450" spc="-5">
                <a:latin typeface="Times New Roman"/>
                <a:cs typeface="Times New Roman"/>
              </a:rPr>
              <a:t>he </a:t>
            </a:r>
            <a:r>
              <a:rPr dirty="0" sz="1450" spc="-10">
                <a:latin typeface="Times New Roman"/>
                <a:cs typeface="Times New Roman"/>
              </a:rPr>
              <a:t>could use against</a:t>
            </a:r>
            <a:r>
              <a:rPr dirty="0" sz="1450" spc="2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2700" indent="255904">
              <a:lnSpc>
                <a:spcPts val="1730"/>
              </a:lnSpc>
              <a:spcBef>
                <a:spcPts val="710"/>
              </a:spcBef>
            </a:pPr>
            <a:r>
              <a:rPr dirty="0" sz="1450" spc="-10">
                <a:latin typeface="Times New Roman"/>
                <a:cs typeface="Times New Roman"/>
              </a:rPr>
              <a:t>My first </a:t>
            </a:r>
            <a:r>
              <a:rPr dirty="0" sz="1450" spc="-5">
                <a:latin typeface="Times New Roman"/>
                <a:cs typeface="Times New Roman"/>
              </a:rPr>
              <a:t>thought </a:t>
            </a:r>
            <a:r>
              <a:rPr dirty="0" sz="1450" spc="-10">
                <a:latin typeface="Times New Roman"/>
                <a:cs typeface="Times New Roman"/>
              </a:rPr>
              <a:t>was to grab him </a:t>
            </a:r>
            <a:r>
              <a:rPr dirty="0" sz="1450" spc="-5">
                <a:latin typeface="Times New Roman"/>
                <a:cs typeface="Times New Roman"/>
              </a:rPr>
              <a:t>by </a:t>
            </a:r>
            <a:r>
              <a:rPr dirty="0" sz="1450" spc="-10">
                <a:latin typeface="Times New Roman"/>
                <a:cs typeface="Times New Roman"/>
              </a:rPr>
              <a:t>the throat and throw him </a:t>
            </a:r>
            <a:r>
              <a:rPr dirty="0" sz="1450" spc="-5">
                <a:latin typeface="Times New Roman"/>
                <a:cs typeface="Times New Roman"/>
              </a:rPr>
              <a:t>out, but on  </a:t>
            </a:r>
            <a:r>
              <a:rPr dirty="0" sz="1450" spc="-10">
                <a:latin typeface="Times New Roman"/>
                <a:cs typeface="Times New Roman"/>
              </a:rPr>
              <a:t>reflection </a:t>
            </a:r>
            <a:r>
              <a:rPr dirty="0" sz="1450" spc="-5">
                <a:latin typeface="Times New Roman"/>
                <a:cs typeface="Times New Roman"/>
              </a:rPr>
              <a:t>I </a:t>
            </a:r>
            <a:r>
              <a:rPr dirty="0" sz="1450" spc="-10">
                <a:latin typeface="Times New Roman"/>
                <a:cs typeface="Times New Roman"/>
              </a:rPr>
              <a:t>decided it would </a:t>
            </a:r>
            <a:r>
              <a:rPr dirty="0" sz="1450" spc="-5">
                <a:latin typeface="Times New Roman"/>
                <a:cs typeface="Times New Roman"/>
              </a:rPr>
              <a:t>be </a:t>
            </a:r>
            <a:r>
              <a:rPr dirty="0" sz="1450" spc="-10">
                <a:latin typeface="Times New Roman"/>
                <a:cs typeface="Times New Roman"/>
              </a:rPr>
              <a:t>wiser first </a:t>
            </a:r>
            <a:r>
              <a:rPr dirty="0" sz="1450" spc="-5">
                <a:latin typeface="Times New Roman"/>
                <a:cs typeface="Times New Roman"/>
              </a:rPr>
              <a:t>of </a:t>
            </a:r>
            <a:r>
              <a:rPr dirty="0" sz="1450" spc="-10">
                <a:latin typeface="Times New Roman"/>
                <a:cs typeface="Times New Roman"/>
              </a:rPr>
              <a:t>all to find </a:t>
            </a:r>
            <a:r>
              <a:rPr dirty="0" sz="1450" spc="-5">
                <a:latin typeface="Times New Roman"/>
                <a:cs typeface="Times New Roman"/>
              </a:rPr>
              <a:t>out </a:t>
            </a:r>
            <a:r>
              <a:rPr dirty="0" sz="1450" spc="-10">
                <a:latin typeface="Times New Roman"/>
                <a:cs typeface="Times New Roman"/>
              </a:rPr>
              <a:t>what </a:t>
            </a:r>
            <a:r>
              <a:rPr dirty="0" sz="1450" spc="-5">
                <a:latin typeface="Times New Roman"/>
                <a:cs typeface="Times New Roman"/>
              </a:rPr>
              <a:t>he</a:t>
            </a:r>
            <a:r>
              <a:rPr dirty="0" sz="1450" spc="80">
                <a:latin typeface="Times New Roman"/>
                <a:cs typeface="Times New Roman"/>
              </a:rPr>
              <a:t> </a:t>
            </a:r>
            <a:r>
              <a:rPr dirty="0" sz="1450" spc="-25">
                <a:latin typeface="Times New Roman"/>
                <a:cs typeface="Times New Roman"/>
              </a:rPr>
              <a:t>knew.</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have really </a:t>
            </a:r>
            <a:r>
              <a:rPr dirty="0" sz="1450" spc="-5">
                <a:latin typeface="Times New Roman"/>
                <a:cs typeface="Times New Roman"/>
              </a:rPr>
              <a:t>no </a:t>
            </a:r>
            <a:r>
              <a:rPr dirty="0" sz="1450" spc="-10">
                <a:latin typeface="Times New Roman"/>
                <a:cs typeface="Times New Roman"/>
              </a:rPr>
              <a:t>idea what </a:t>
            </a:r>
            <a:r>
              <a:rPr dirty="0" sz="1450" spc="-5">
                <a:latin typeface="Times New Roman"/>
                <a:cs typeface="Times New Roman"/>
              </a:rPr>
              <a:t>you </a:t>
            </a:r>
            <a:r>
              <a:rPr dirty="0" sz="1450" spc="-10">
                <a:latin typeface="Times New Roman"/>
                <a:cs typeface="Times New Roman"/>
              </a:rPr>
              <a:t>mean, Herr </a:t>
            </a:r>
            <a:r>
              <a:rPr dirty="0" sz="1450" spc="-20">
                <a:latin typeface="Times New Roman"/>
                <a:cs typeface="Times New Roman"/>
              </a:rPr>
              <a:t>Wassertrum", </a:t>
            </a:r>
            <a:r>
              <a:rPr dirty="0" sz="1450" spc="-5">
                <a:latin typeface="Times New Roman"/>
                <a:cs typeface="Times New Roman"/>
              </a:rPr>
              <a:t>I </a:t>
            </a:r>
            <a:r>
              <a:rPr dirty="0" sz="1450" spc="-10">
                <a:latin typeface="Times New Roman"/>
                <a:cs typeface="Times New Roman"/>
              </a:rPr>
              <a:t>said, looking as  blank as</a:t>
            </a:r>
            <a:r>
              <a:rPr dirty="0" sz="1450" spc="-5">
                <a:latin typeface="Times New Roman"/>
                <a:cs typeface="Times New Roman"/>
              </a:rPr>
              <a:t> </a:t>
            </a:r>
            <a:r>
              <a:rPr dirty="0" sz="1450" spc="-10">
                <a:latin typeface="Times New Roman"/>
                <a:cs typeface="Times New Roman"/>
              </a:rPr>
              <a:t>possible.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"Baggage? What, some kind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luggage?"</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"I'll </a:t>
            </a:r>
            <a:r>
              <a:rPr dirty="0" sz="1450" spc="-5">
                <a:latin typeface="Times New Roman"/>
                <a:cs typeface="Times New Roman"/>
              </a:rPr>
              <a:t>be </a:t>
            </a:r>
            <a:r>
              <a:rPr dirty="0" sz="1450" spc="-10">
                <a:latin typeface="Times New Roman"/>
                <a:cs typeface="Times New Roman"/>
              </a:rPr>
              <a:t>teachin' </a:t>
            </a:r>
            <a:r>
              <a:rPr dirty="0" sz="1450" spc="-5">
                <a:latin typeface="Times New Roman"/>
                <a:cs typeface="Times New Roman"/>
              </a:rPr>
              <a:t>you your </a:t>
            </a:r>
            <a:r>
              <a:rPr dirty="0" sz="1450" spc="-10">
                <a:latin typeface="Times New Roman"/>
                <a:cs typeface="Times New Roman"/>
              </a:rPr>
              <a:t>own language next", </a:t>
            </a:r>
            <a:r>
              <a:rPr dirty="0" sz="1450" spc="-5">
                <a:latin typeface="Times New Roman"/>
                <a:cs typeface="Times New Roman"/>
              </a:rPr>
              <a:t>he </a:t>
            </a:r>
            <a:r>
              <a:rPr dirty="0" sz="1450" spc="-10">
                <a:latin typeface="Times New Roman"/>
                <a:cs typeface="Times New Roman"/>
              </a:rPr>
              <a:t>snorted. </a:t>
            </a:r>
            <a:r>
              <a:rPr dirty="0" sz="1450" spc="-30">
                <a:latin typeface="Times New Roman"/>
                <a:cs typeface="Times New Roman"/>
              </a:rPr>
              <a:t>"You'll </a:t>
            </a:r>
            <a:r>
              <a:rPr dirty="0" sz="1450" spc="-10">
                <a:latin typeface="Times New Roman"/>
                <a:cs typeface="Times New Roman"/>
              </a:rPr>
              <a:t>have to  swear </a:t>
            </a:r>
            <a:r>
              <a:rPr dirty="0" sz="1450" spc="-5">
                <a:latin typeface="Times New Roman"/>
                <a:cs typeface="Times New Roman"/>
              </a:rPr>
              <a:t>on </a:t>
            </a:r>
            <a:r>
              <a:rPr dirty="0" sz="1450" spc="-10">
                <a:latin typeface="Times New Roman"/>
                <a:cs typeface="Times New Roman"/>
              </a:rPr>
              <a:t>the Bible in court, </a:t>
            </a:r>
            <a:r>
              <a:rPr dirty="0" sz="1450" spc="-5">
                <a:latin typeface="Times New Roman"/>
                <a:cs typeface="Times New Roman"/>
              </a:rPr>
              <a:t>you </a:t>
            </a:r>
            <a:r>
              <a:rPr dirty="0" sz="1450" spc="-10">
                <a:latin typeface="Times New Roman"/>
                <a:cs typeface="Times New Roman"/>
              </a:rPr>
              <a:t>will, when it comes down to it. I'm tellin' </a:t>
            </a:r>
            <a:r>
              <a:rPr dirty="0" sz="1450" spc="-5">
                <a:latin typeface="Times New Roman"/>
                <a:cs typeface="Times New Roman"/>
              </a:rPr>
              <a:t>you,  d'you </a:t>
            </a:r>
            <a:r>
              <a:rPr dirty="0" sz="1450" spc="-10">
                <a:latin typeface="Times New Roman"/>
                <a:cs typeface="Times New Roman"/>
              </a:rPr>
              <a:t>understand?" He started to</a:t>
            </a:r>
            <a:r>
              <a:rPr dirty="0" sz="1450" spc="5">
                <a:latin typeface="Times New Roman"/>
                <a:cs typeface="Times New Roman"/>
              </a:rPr>
              <a:t> </a:t>
            </a:r>
            <a:r>
              <a:rPr dirty="0" sz="1450" spc="-10">
                <a:latin typeface="Times New Roman"/>
                <a:cs typeface="Times New Roman"/>
              </a:rPr>
              <a:t>shout,</a:t>
            </a:r>
            <a:endParaRPr sz="1450">
              <a:latin typeface="Times New Roman"/>
              <a:cs typeface="Times New Roman"/>
            </a:endParaRPr>
          </a:p>
          <a:p>
            <a:pPr algn="just" marL="12700" marR="5715" indent="255904">
              <a:lnSpc>
                <a:spcPts val="1730"/>
              </a:lnSpc>
              <a:spcBef>
                <a:spcPts val="790"/>
              </a:spcBef>
            </a:pPr>
            <a:r>
              <a:rPr dirty="0" sz="1450" spc="-45">
                <a:latin typeface="Times New Roman"/>
                <a:cs typeface="Times New Roman"/>
              </a:rPr>
              <a:t>"You </a:t>
            </a:r>
            <a:r>
              <a:rPr dirty="0" sz="1450" spc="-10">
                <a:latin typeface="Times New Roman"/>
                <a:cs typeface="Times New Roman"/>
              </a:rPr>
              <a:t>can't look me in the face and tell me that her from over there", </a:t>
            </a:r>
            <a:r>
              <a:rPr dirty="0" sz="1450" spc="-5">
                <a:latin typeface="Times New Roman"/>
                <a:cs typeface="Times New Roman"/>
              </a:rPr>
              <a:t>he  </a:t>
            </a:r>
            <a:r>
              <a:rPr dirty="0" sz="1450" spc="-10">
                <a:latin typeface="Times New Roman"/>
                <a:cs typeface="Times New Roman"/>
              </a:rPr>
              <a:t>jerked his thumb in the direction </a:t>
            </a:r>
            <a:r>
              <a:rPr dirty="0" sz="1450" spc="-5">
                <a:latin typeface="Times New Roman"/>
                <a:cs typeface="Times New Roman"/>
              </a:rPr>
              <a:t>of </a:t>
            </a:r>
            <a:r>
              <a:rPr dirty="0" sz="1450" spc="-10">
                <a:latin typeface="Times New Roman"/>
                <a:cs typeface="Times New Roman"/>
              </a:rPr>
              <a:t>the studio, "didn't come runnin' in 'ere,  with </a:t>
            </a:r>
            <a:r>
              <a:rPr dirty="0" sz="1450" spc="-5">
                <a:latin typeface="Times New Roman"/>
                <a:cs typeface="Times New Roman"/>
              </a:rPr>
              <a:t>nothin' on but a bit of</a:t>
            </a:r>
            <a:r>
              <a:rPr dirty="0" sz="1450" spc="-10">
                <a:latin typeface="Times New Roman"/>
                <a:cs typeface="Times New Roman"/>
              </a:rPr>
              <a:t> carpet?"</a:t>
            </a:r>
            <a:endParaRPr sz="1450">
              <a:latin typeface="Times New Roman"/>
              <a:cs typeface="Times New Roman"/>
            </a:endParaRPr>
          </a:p>
          <a:p>
            <a:pPr algn="just" marL="12700" marR="6985" indent="255904">
              <a:lnSpc>
                <a:spcPts val="1730"/>
              </a:lnSpc>
              <a:spcBef>
                <a:spcPts val="785"/>
              </a:spcBef>
            </a:pPr>
            <a:r>
              <a:rPr dirty="0" sz="1450" spc="-5">
                <a:latin typeface="Times New Roman"/>
                <a:cs typeface="Times New Roman"/>
              </a:rPr>
              <a:t>I </a:t>
            </a:r>
            <a:r>
              <a:rPr dirty="0" sz="1450" spc="-10">
                <a:latin typeface="Times New Roman"/>
                <a:cs typeface="Times New Roman"/>
              </a:rPr>
              <a:t>saw red, grabbed the rogue </a:t>
            </a:r>
            <a:r>
              <a:rPr dirty="0" sz="1450" spc="-5">
                <a:latin typeface="Times New Roman"/>
                <a:cs typeface="Times New Roman"/>
              </a:rPr>
              <a:t>by </a:t>
            </a:r>
            <a:r>
              <a:rPr dirty="0" sz="1450" spc="-10">
                <a:latin typeface="Times New Roman"/>
                <a:cs typeface="Times New Roman"/>
              </a:rPr>
              <a:t>the chest and shook him. "One more word  in that tone </a:t>
            </a:r>
            <a:r>
              <a:rPr dirty="0" sz="1450" spc="-5">
                <a:latin typeface="Times New Roman"/>
                <a:cs typeface="Times New Roman"/>
              </a:rPr>
              <a:t>of </a:t>
            </a:r>
            <a:r>
              <a:rPr dirty="0" sz="1450" spc="-10">
                <a:latin typeface="Times New Roman"/>
                <a:cs typeface="Times New Roman"/>
              </a:rPr>
              <a:t>voice and I'll break every </a:t>
            </a:r>
            <a:r>
              <a:rPr dirty="0" sz="1450" spc="-5">
                <a:latin typeface="Times New Roman"/>
                <a:cs typeface="Times New Roman"/>
              </a:rPr>
              <a:t>bone </a:t>
            </a:r>
            <a:r>
              <a:rPr dirty="0" sz="1450" spc="-10">
                <a:latin typeface="Times New Roman"/>
                <a:cs typeface="Times New Roman"/>
              </a:rPr>
              <a:t>in </a:t>
            </a:r>
            <a:r>
              <a:rPr dirty="0" sz="1450" spc="-5">
                <a:latin typeface="Times New Roman"/>
                <a:cs typeface="Times New Roman"/>
              </a:rPr>
              <a:t>your </a:t>
            </a:r>
            <a:r>
              <a:rPr dirty="0" sz="1450" spc="-25">
                <a:latin typeface="Times New Roman"/>
                <a:cs typeface="Times New Roman"/>
              </a:rPr>
              <a:t>body, </a:t>
            </a:r>
            <a:r>
              <a:rPr dirty="0" sz="1450" spc="-5">
                <a:latin typeface="Times New Roman"/>
                <a:cs typeface="Times New Roman"/>
              </a:rPr>
              <a:t>do you  </a:t>
            </a:r>
            <a:r>
              <a:rPr dirty="0" sz="1450" spc="-10">
                <a:latin typeface="Times New Roman"/>
                <a:cs typeface="Times New Roman"/>
              </a:rPr>
              <a:t>understand?"</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Ashen </a:t>
            </a:r>
            <a:r>
              <a:rPr dirty="0" sz="1450" spc="-25">
                <a:latin typeface="Times New Roman"/>
                <a:cs typeface="Times New Roman"/>
              </a:rPr>
              <a:t>grey, </a:t>
            </a:r>
            <a:r>
              <a:rPr dirty="0" sz="1450" spc="-5">
                <a:latin typeface="Times New Roman"/>
                <a:cs typeface="Times New Roman"/>
              </a:rPr>
              <a:t>he </a:t>
            </a:r>
            <a:r>
              <a:rPr dirty="0" sz="1450" spc="-10">
                <a:latin typeface="Times New Roman"/>
                <a:cs typeface="Times New Roman"/>
              </a:rPr>
              <a:t>sank down into the chair and stammered, "What? What's  the matter? What </a:t>
            </a:r>
            <a:r>
              <a:rPr dirty="0" sz="1450" spc="-5">
                <a:latin typeface="Times New Roman"/>
                <a:cs typeface="Times New Roman"/>
              </a:rPr>
              <a:t>d'you </a:t>
            </a:r>
            <a:r>
              <a:rPr dirty="0" sz="1450" spc="-10">
                <a:latin typeface="Times New Roman"/>
                <a:cs typeface="Times New Roman"/>
              </a:rPr>
              <a:t>want? </a:t>
            </a:r>
            <a:r>
              <a:rPr dirty="0" sz="1450" spc="-5">
                <a:latin typeface="Times New Roman"/>
                <a:cs typeface="Times New Roman"/>
              </a:rPr>
              <a:t>I </a:t>
            </a:r>
            <a:r>
              <a:rPr dirty="0" sz="1450" spc="-10">
                <a:latin typeface="Times New Roman"/>
                <a:cs typeface="Times New Roman"/>
              </a:rPr>
              <a:t>was only</a:t>
            </a:r>
            <a:r>
              <a:rPr dirty="0" sz="1450" spc="20">
                <a:latin typeface="Times New Roman"/>
                <a:cs typeface="Times New Roman"/>
              </a:rPr>
              <a:t> </a:t>
            </a:r>
            <a:r>
              <a:rPr dirty="0" sz="1450" spc="-10">
                <a:latin typeface="Times New Roman"/>
                <a:cs typeface="Times New Roman"/>
              </a:rPr>
              <a:t>saying."</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strode </a:t>
            </a:r>
            <a:r>
              <a:rPr dirty="0" sz="1450" spc="-5">
                <a:latin typeface="Times New Roman"/>
                <a:cs typeface="Times New Roman"/>
              </a:rPr>
              <a:t>up </a:t>
            </a:r>
            <a:r>
              <a:rPr dirty="0" sz="1450" spc="-10">
                <a:latin typeface="Times New Roman"/>
                <a:cs typeface="Times New Roman"/>
              </a:rPr>
              <a:t>and down the room </a:t>
            </a:r>
            <a:r>
              <a:rPr dirty="0" sz="1450" spc="-5">
                <a:latin typeface="Times New Roman"/>
                <a:cs typeface="Times New Roman"/>
              </a:rPr>
              <a:t>a </a:t>
            </a:r>
            <a:r>
              <a:rPr dirty="0" sz="1450" spc="-10">
                <a:latin typeface="Times New Roman"/>
                <a:cs typeface="Times New Roman"/>
              </a:rPr>
              <a:t>few times to recover my composure, </a:t>
            </a:r>
            <a:r>
              <a:rPr dirty="0" sz="1450" spc="-5">
                <a:latin typeface="Times New Roman"/>
                <a:cs typeface="Times New Roman"/>
              </a:rPr>
              <a:t>not  </a:t>
            </a:r>
            <a:r>
              <a:rPr dirty="0" sz="1450" spc="-10">
                <a:latin typeface="Times New Roman"/>
                <a:cs typeface="Times New Roman"/>
              </a:rPr>
              <a:t>listening to the continuous dribble </a:t>
            </a:r>
            <a:r>
              <a:rPr dirty="0" sz="1450" spc="-5">
                <a:latin typeface="Times New Roman"/>
                <a:cs typeface="Times New Roman"/>
              </a:rPr>
              <a:t>of </a:t>
            </a:r>
            <a:r>
              <a:rPr dirty="0" sz="1450" spc="-10">
                <a:latin typeface="Times New Roman"/>
                <a:cs typeface="Times New Roman"/>
              </a:rPr>
              <a:t>excuses slobbering from his lips. Then </a:t>
            </a:r>
            <a:r>
              <a:rPr dirty="0" sz="1450" spc="-5">
                <a:latin typeface="Times New Roman"/>
                <a:cs typeface="Times New Roman"/>
              </a:rPr>
              <a:t>I  </a:t>
            </a:r>
            <a:r>
              <a:rPr dirty="0" sz="1450" spc="-10">
                <a:latin typeface="Times New Roman"/>
                <a:cs typeface="Times New Roman"/>
              </a:rPr>
              <a:t>sat down facing him, knee to knee, determined to clear </a:t>
            </a:r>
            <a:r>
              <a:rPr dirty="0" sz="1450" spc="-5">
                <a:latin typeface="Times New Roman"/>
                <a:cs typeface="Times New Roman"/>
              </a:rPr>
              <a:t>up </a:t>
            </a:r>
            <a:r>
              <a:rPr dirty="0" sz="1450" spc="-10">
                <a:latin typeface="Times New Roman"/>
                <a:cs typeface="Times New Roman"/>
              </a:rPr>
              <a:t>the </a:t>
            </a:r>
            <a:r>
              <a:rPr dirty="0" sz="1450" spc="-20">
                <a:latin typeface="Times New Roman"/>
                <a:cs typeface="Times New Roman"/>
              </a:rPr>
              <a:t>matter, </a:t>
            </a:r>
            <a:r>
              <a:rPr dirty="0" sz="1450" spc="-10">
                <a:latin typeface="Times New Roman"/>
                <a:cs typeface="Times New Roman"/>
              </a:rPr>
              <a:t>so far as  it concerned Angelina, once and for all. If </a:t>
            </a:r>
            <a:r>
              <a:rPr dirty="0" sz="1450" spc="-5">
                <a:latin typeface="Times New Roman"/>
                <a:cs typeface="Times New Roman"/>
              </a:rPr>
              <a:t>a </a:t>
            </a:r>
            <a:r>
              <a:rPr dirty="0" sz="1450" spc="-10">
                <a:latin typeface="Times New Roman"/>
                <a:cs typeface="Times New Roman"/>
              </a:rPr>
              <a:t>peaceful solution was </a:t>
            </a:r>
            <a:r>
              <a:rPr dirty="0" sz="1450" spc="-5">
                <a:latin typeface="Times New Roman"/>
                <a:cs typeface="Times New Roman"/>
              </a:rPr>
              <a:t>not  </a:t>
            </a:r>
            <a:r>
              <a:rPr dirty="0" sz="1450" spc="-10">
                <a:latin typeface="Times New Roman"/>
                <a:cs typeface="Times New Roman"/>
              </a:rPr>
              <a:t>possible, </a:t>
            </a:r>
            <a:r>
              <a:rPr dirty="0" sz="1450" spc="-5">
                <a:latin typeface="Times New Roman"/>
                <a:cs typeface="Times New Roman"/>
              </a:rPr>
              <a:t>I </a:t>
            </a:r>
            <a:r>
              <a:rPr dirty="0" sz="1450" spc="-10">
                <a:latin typeface="Times New Roman"/>
                <a:cs typeface="Times New Roman"/>
              </a:rPr>
              <a:t>hoped to force him finally to open hostilities and perhaps waste  some </a:t>
            </a:r>
            <a:r>
              <a:rPr dirty="0" sz="1450" spc="-5">
                <a:latin typeface="Times New Roman"/>
                <a:cs typeface="Times New Roman"/>
              </a:rPr>
              <a:t>of </a:t>
            </a:r>
            <a:r>
              <a:rPr dirty="0" sz="1450" spc="-10">
                <a:latin typeface="Times New Roman"/>
                <a:cs typeface="Times New Roman"/>
              </a:rPr>
              <a:t>the arrows in his quiver in </a:t>
            </a:r>
            <a:r>
              <a:rPr dirty="0" sz="1450" spc="-5">
                <a:latin typeface="Times New Roman"/>
                <a:cs typeface="Times New Roman"/>
              </a:rPr>
              <a:t>a </a:t>
            </a:r>
            <a:r>
              <a:rPr dirty="0" sz="1450" spc="-10">
                <a:latin typeface="Times New Roman"/>
                <a:cs typeface="Times New Roman"/>
              </a:rPr>
              <a:t>premature</a:t>
            </a:r>
            <a:r>
              <a:rPr dirty="0" sz="1450" spc="35">
                <a:latin typeface="Times New Roman"/>
                <a:cs typeface="Times New Roman"/>
              </a:rPr>
              <a:t> </a:t>
            </a:r>
            <a:r>
              <a:rPr dirty="0" sz="1450" spc="-20">
                <a:latin typeface="Times New Roman"/>
                <a:cs typeface="Times New Roman"/>
              </a:rPr>
              <a:t>volley.</a:t>
            </a:r>
            <a:endParaRPr sz="1450">
              <a:latin typeface="Times New Roman"/>
              <a:cs typeface="Times New Roman"/>
            </a:endParaRPr>
          </a:p>
          <a:p>
            <a:pPr marL="12700" marR="36195" indent="255904">
              <a:lnSpc>
                <a:spcPts val="1730"/>
              </a:lnSpc>
              <a:spcBef>
                <a:spcPts val="785"/>
              </a:spcBef>
            </a:pPr>
            <a:r>
              <a:rPr dirty="0" sz="1450" spc="-15">
                <a:latin typeface="Times New Roman"/>
                <a:cs typeface="Times New Roman"/>
              </a:rPr>
              <a:t>Without </a:t>
            </a:r>
            <a:r>
              <a:rPr dirty="0" sz="1450" spc="-10">
                <a:latin typeface="Times New Roman"/>
                <a:cs typeface="Times New Roman"/>
              </a:rPr>
              <a:t>paying the least attention to his interruptions, </a:t>
            </a:r>
            <a:r>
              <a:rPr dirty="0" sz="1450" spc="-5">
                <a:latin typeface="Times New Roman"/>
                <a:cs typeface="Times New Roman"/>
              </a:rPr>
              <a:t>I </a:t>
            </a:r>
            <a:r>
              <a:rPr dirty="0" sz="1450" spc="-10">
                <a:latin typeface="Times New Roman"/>
                <a:cs typeface="Times New Roman"/>
              </a:rPr>
              <a:t>told him in </a:t>
            </a:r>
            <a:r>
              <a:rPr dirty="0" sz="1450" spc="-5">
                <a:latin typeface="Times New Roman"/>
                <a:cs typeface="Times New Roman"/>
              </a:rPr>
              <a:t>no  </a:t>
            </a:r>
            <a:r>
              <a:rPr dirty="0" sz="1450" spc="-10">
                <a:latin typeface="Times New Roman"/>
                <a:cs typeface="Times New Roman"/>
              </a:rPr>
              <a:t>uncertain terms that blackmail </a:t>
            </a:r>
            <a:r>
              <a:rPr dirty="0" sz="1450" spc="-5">
                <a:latin typeface="Times New Roman"/>
                <a:cs typeface="Times New Roman"/>
              </a:rPr>
              <a:t>of </a:t>
            </a:r>
            <a:r>
              <a:rPr dirty="0" sz="1450" spc="-10">
                <a:latin typeface="Times New Roman"/>
                <a:cs typeface="Times New Roman"/>
              </a:rPr>
              <a:t>any kind was doomed to failure, since there  was </a:t>
            </a:r>
            <a:r>
              <a:rPr dirty="0" sz="1450" spc="-5">
                <a:latin typeface="Times New Roman"/>
                <a:cs typeface="Times New Roman"/>
              </a:rPr>
              <a:t>no </a:t>
            </a:r>
            <a:r>
              <a:rPr dirty="0" sz="1450" spc="-10">
                <a:latin typeface="Times New Roman"/>
                <a:cs typeface="Times New Roman"/>
              </a:rPr>
              <a:t>accusation </a:t>
            </a:r>
            <a:r>
              <a:rPr dirty="0" sz="1450" spc="-5">
                <a:latin typeface="Times New Roman"/>
                <a:cs typeface="Times New Roman"/>
              </a:rPr>
              <a:t>he </a:t>
            </a:r>
            <a:r>
              <a:rPr dirty="0" sz="1450" spc="-10">
                <a:latin typeface="Times New Roman"/>
                <a:cs typeface="Times New Roman"/>
              </a:rPr>
              <a:t>could back </a:t>
            </a:r>
            <a:r>
              <a:rPr dirty="0" sz="1450" spc="-5">
                <a:latin typeface="Times New Roman"/>
                <a:cs typeface="Times New Roman"/>
              </a:rPr>
              <a:t>up </a:t>
            </a:r>
            <a:r>
              <a:rPr dirty="0" sz="1450" spc="-10">
                <a:latin typeface="Times New Roman"/>
                <a:cs typeface="Times New Roman"/>
              </a:rPr>
              <a:t>with hard facts, and </a:t>
            </a:r>
            <a:r>
              <a:rPr dirty="0" sz="1450" spc="-5">
                <a:latin typeface="Times New Roman"/>
                <a:cs typeface="Times New Roman"/>
              </a:rPr>
              <a:t>I </a:t>
            </a:r>
            <a:r>
              <a:rPr dirty="0" sz="1450" spc="-10">
                <a:latin typeface="Times New Roman"/>
                <a:cs typeface="Times New Roman"/>
              </a:rPr>
              <a:t>(in the extremely  unlikely event </a:t>
            </a:r>
            <a:r>
              <a:rPr dirty="0" sz="1450" spc="-5">
                <a:latin typeface="Times New Roman"/>
                <a:cs typeface="Times New Roman"/>
              </a:rPr>
              <a:t>of </a:t>
            </a:r>
            <a:r>
              <a:rPr dirty="0" sz="1450" spc="-10">
                <a:latin typeface="Times New Roman"/>
                <a:cs typeface="Times New Roman"/>
              </a:rPr>
              <a:t>it ever coming to court) would definitely avoid giving  evidence. Angelina, </a:t>
            </a:r>
            <a:r>
              <a:rPr dirty="0" sz="1450" spc="-5">
                <a:latin typeface="Times New Roman"/>
                <a:cs typeface="Times New Roman"/>
              </a:rPr>
              <a:t>I </a:t>
            </a:r>
            <a:r>
              <a:rPr dirty="0" sz="1450" spc="-10">
                <a:latin typeface="Times New Roman"/>
                <a:cs typeface="Times New Roman"/>
              </a:rPr>
              <a:t>emphasised, was much too close </a:t>
            </a:r>
            <a:r>
              <a:rPr dirty="0" sz="1450" spc="-5">
                <a:latin typeface="Times New Roman"/>
                <a:cs typeface="Times New Roman"/>
              </a:rPr>
              <a:t>a </a:t>
            </a:r>
            <a:r>
              <a:rPr dirty="0" sz="1450" spc="-10">
                <a:latin typeface="Times New Roman"/>
                <a:cs typeface="Times New Roman"/>
              </a:rPr>
              <a:t>friend for me to leave  her in the lurch when she was in </a:t>
            </a:r>
            <a:r>
              <a:rPr dirty="0" sz="1450" spc="-20">
                <a:latin typeface="Times New Roman"/>
                <a:cs typeface="Times New Roman"/>
              </a:rPr>
              <a:t>danger. </a:t>
            </a:r>
            <a:r>
              <a:rPr dirty="0" sz="1450" spc="-5">
                <a:latin typeface="Times New Roman"/>
                <a:cs typeface="Times New Roman"/>
              </a:rPr>
              <a:t>I </a:t>
            </a:r>
            <a:r>
              <a:rPr dirty="0" sz="1450" spc="-10">
                <a:latin typeface="Times New Roman"/>
                <a:cs typeface="Times New Roman"/>
              </a:rPr>
              <a:t>was prepared to pay any price to  save </a:t>
            </a:r>
            <a:r>
              <a:rPr dirty="0" sz="1450" spc="-20">
                <a:latin typeface="Times New Roman"/>
                <a:cs typeface="Times New Roman"/>
              </a:rPr>
              <a:t>her, </a:t>
            </a:r>
            <a:r>
              <a:rPr dirty="0" sz="1450" spc="-10">
                <a:latin typeface="Times New Roman"/>
                <a:cs typeface="Times New Roman"/>
              </a:rPr>
              <a:t>even</a:t>
            </a:r>
            <a:r>
              <a:rPr dirty="0" sz="1450" spc="10">
                <a:latin typeface="Times New Roman"/>
                <a:cs typeface="Times New Roman"/>
              </a:rPr>
              <a:t> </a:t>
            </a:r>
            <a:r>
              <a:rPr dirty="0" sz="1450" spc="-10">
                <a:latin typeface="Times New Roman"/>
                <a:cs typeface="Times New Roman"/>
              </a:rPr>
              <a:t>perjury!</a:t>
            </a:r>
            <a:endParaRPr sz="1450">
              <a:latin typeface="Times New Roman"/>
              <a:cs typeface="Times New Roman"/>
            </a:endParaRPr>
          </a:p>
          <a:p>
            <a:pPr marL="268605">
              <a:lnSpc>
                <a:spcPct val="100000"/>
              </a:lnSpc>
              <a:spcBef>
                <a:spcPts val="640"/>
              </a:spcBef>
            </a:pPr>
            <a:r>
              <a:rPr dirty="0" sz="1450" spc="-10">
                <a:latin typeface="Times New Roman"/>
                <a:cs typeface="Times New Roman"/>
              </a:rPr>
              <a:t>Every muscle in his face was twitching, his hare-lip turned </a:t>
            </a:r>
            <a:r>
              <a:rPr dirty="0" sz="1450" spc="-5">
                <a:latin typeface="Times New Roman"/>
                <a:cs typeface="Times New Roman"/>
              </a:rPr>
              <a:t>up </a:t>
            </a:r>
            <a:r>
              <a:rPr dirty="0" sz="1450" spc="-10">
                <a:latin typeface="Times New Roman"/>
                <a:cs typeface="Times New Roman"/>
              </a:rPr>
              <a:t>until</a:t>
            </a:r>
            <a:r>
              <a:rPr dirty="0" sz="1450" spc="-6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075" cy="9347835"/>
          </a:xfrm>
          <a:prstGeom prst="rect">
            <a:avLst/>
          </a:prstGeom>
        </p:spPr>
        <p:txBody>
          <a:bodyPr wrap="square" lIns="0" tIns="12700" rIns="0" bIns="0" rtlCol="0" vert="horz">
            <a:spAutoFit/>
          </a:bodyPr>
          <a:lstStyle/>
          <a:p>
            <a:pPr algn="just" marL="12700" marR="5715">
              <a:lnSpc>
                <a:spcPct val="99500"/>
              </a:lnSpc>
              <a:spcBef>
                <a:spcPts val="100"/>
              </a:spcBef>
            </a:pPr>
            <a:r>
              <a:rPr dirty="0" sz="1450" spc="-10">
                <a:latin typeface="Times New Roman"/>
                <a:cs typeface="Times New Roman"/>
              </a:rPr>
              <a:t>touched his nose and </a:t>
            </a:r>
            <a:r>
              <a:rPr dirty="0" sz="1450" spc="-5">
                <a:latin typeface="Times New Roman"/>
                <a:cs typeface="Times New Roman"/>
              </a:rPr>
              <a:t>he </a:t>
            </a:r>
            <a:r>
              <a:rPr dirty="0" sz="1450" spc="-10">
                <a:latin typeface="Times New Roman"/>
                <a:cs typeface="Times New Roman"/>
              </a:rPr>
              <a:t>bared his teeth, gobbling all the time like </a:t>
            </a:r>
            <a:r>
              <a:rPr dirty="0" sz="1450" spc="-5">
                <a:latin typeface="Times New Roman"/>
                <a:cs typeface="Times New Roman"/>
              </a:rPr>
              <a:t>a </a:t>
            </a:r>
            <a:r>
              <a:rPr dirty="0" sz="1450" spc="-10">
                <a:latin typeface="Times New Roman"/>
                <a:cs typeface="Times New Roman"/>
              </a:rPr>
              <a:t>turkey-  cock in his attempts to interrupt. "Did </a:t>
            </a:r>
            <a:r>
              <a:rPr dirty="0" sz="1450" spc="-5">
                <a:latin typeface="Times New Roman"/>
                <a:cs typeface="Times New Roman"/>
              </a:rPr>
              <a:t>I </a:t>
            </a:r>
            <a:r>
              <a:rPr dirty="0" sz="1450" spc="-10">
                <a:latin typeface="Times New Roman"/>
                <a:cs typeface="Times New Roman"/>
              </a:rPr>
              <a:t>ever say </a:t>
            </a:r>
            <a:r>
              <a:rPr dirty="0" sz="1450" spc="-5">
                <a:latin typeface="Times New Roman"/>
                <a:cs typeface="Times New Roman"/>
              </a:rPr>
              <a:t>I </a:t>
            </a:r>
            <a:r>
              <a:rPr dirty="0" sz="1450" spc="-10">
                <a:latin typeface="Times New Roman"/>
                <a:cs typeface="Times New Roman"/>
              </a:rPr>
              <a:t>wanted anythin' from the  baggage? </a:t>
            </a:r>
            <a:r>
              <a:rPr dirty="0" sz="1450" spc="-25">
                <a:latin typeface="Times New Roman"/>
                <a:cs typeface="Times New Roman"/>
              </a:rPr>
              <a:t>Will </a:t>
            </a:r>
            <a:r>
              <a:rPr dirty="0" sz="1450" spc="-5">
                <a:latin typeface="Times New Roman"/>
                <a:cs typeface="Times New Roman"/>
              </a:rPr>
              <a:t>you </a:t>
            </a:r>
            <a:r>
              <a:rPr dirty="0" sz="1450" spc="-10">
                <a:latin typeface="Times New Roman"/>
                <a:cs typeface="Times New Roman"/>
              </a:rPr>
              <a:t>just listen." </a:t>
            </a:r>
            <a:r>
              <a:rPr dirty="0" sz="1450" spc="-5">
                <a:latin typeface="Times New Roman"/>
                <a:cs typeface="Times New Roman"/>
              </a:rPr>
              <a:t>I </a:t>
            </a:r>
            <a:r>
              <a:rPr dirty="0" sz="1450" spc="-10">
                <a:latin typeface="Times New Roman"/>
                <a:cs typeface="Times New Roman"/>
              </a:rPr>
              <a:t>refused to let myself </a:t>
            </a:r>
            <a:r>
              <a:rPr dirty="0" sz="1450" spc="-5">
                <a:latin typeface="Times New Roman"/>
                <a:cs typeface="Times New Roman"/>
              </a:rPr>
              <a:t>be put </a:t>
            </a:r>
            <a:r>
              <a:rPr dirty="0" sz="1450" spc="-15">
                <a:latin typeface="Times New Roman"/>
                <a:cs typeface="Times New Roman"/>
              </a:rPr>
              <a:t>off </a:t>
            </a:r>
            <a:r>
              <a:rPr dirty="0" sz="1450" spc="-10">
                <a:latin typeface="Times New Roman"/>
                <a:cs typeface="Times New Roman"/>
              </a:rPr>
              <a:t>my stride, and  that sent him beside himself with impatience. Suddenly </a:t>
            </a:r>
            <a:r>
              <a:rPr dirty="0" sz="1450" spc="-5">
                <a:latin typeface="Times New Roman"/>
                <a:cs typeface="Times New Roman"/>
              </a:rPr>
              <a:t>he </a:t>
            </a:r>
            <a:r>
              <a:rPr dirty="0" sz="1450" spc="-10">
                <a:latin typeface="Times New Roman"/>
                <a:cs typeface="Times New Roman"/>
              </a:rPr>
              <a:t>erupted in </a:t>
            </a:r>
            <a:r>
              <a:rPr dirty="0" sz="1450" spc="-5">
                <a:latin typeface="Times New Roman"/>
                <a:cs typeface="Times New Roman"/>
              </a:rPr>
              <a:t>a </a:t>
            </a:r>
            <a:r>
              <a:rPr dirty="0" sz="1450" spc="-20">
                <a:latin typeface="Times New Roman"/>
                <a:cs typeface="Times New Roman"/>
              </a:rPr>
              <a:t>roar, </a:t>
            </a:r>
            <a:r>
              <a:rPr dirty="0" sz="1450" spc="320">
                <a:latin typeface="Times New Roman"/>
                <a:cs typeface="Times New Roman"/>
              </a:rPr>
              <a:t> </a:t>
            </a:r>
            <a:r>
              <a:rPr dirty="0" sz="1450" spc="-10">
                <a:latin typeface="Times New Roman"/>
                <a:cs typeface="Times New Roman"/>
              </a:rPr>
              <a:t>"It's that Savioli </a:t>
            </a:r>
            <a:r>
              <a:rPr dirty="0" sz="1450" spc="-5">
                <a:latin typeface="Times New Roman"/>
                <a:cs typeface="Times New Roman"/>
              </a:rPr>
              <a:t>I </a:t>
            </a:r>
            <a:r>
              <a:rPr dirty="0" sz="1450" spc="-10">
                <a:latin typeface="Times New Roman"/>
                <a:cs typeface="Times New Roman"/>
              </a:rPr>
              <a:t>want, the goddamned swine </a:t>
            </a:r>
            <a:r>
              <a:rPr dirty="0" sz="1450" spc="-5">
                <a:latin typeface="Times New Roman"/>
                <a:cs typeface="Times New Roman"/>
              </a:rPr>
              <a:t>. . . </a:t>
            </a:r>
            <a:r>
              <a:rPr dirty="0" sz="1450" spc="-10">
                <a:latin typeface="Times New Roman"/>
                <a:cs typeface="Times New Roman"/>
              </a:rPr>
              <a:t>the </a:t>
            </a:r>
            <a:r>
              <a:rPr dirty="0" sz="1450" spc="-5">
                <a:latin typeface="Times New Roman"/>
                <a:cs typeface="Times New Roman"/>
              </a:rPr>
              <a:t>. . . </a:t>
            </a:r>
            <a:r>
              <a:rPr dirty="0" sz="1450" spc="-10">
                <a:latin typeface="Times New Roman"/>
                <a:cs typeface="Times New Roman"/>
              </a:rPr>
              <a:t>the </a:t>
            </a:r>
            <a:r>
              <a:rPr dirty="0" sz="1450" spc="-5">
                <a:latin typeface="Times New Roman"/>
                <a:cs typeface="Times New Roman"/>
              </a:rPr>
              <a:t>. . ." </a:t>
            </a:r>
            <a:r>
              <a:rPr dirty="0" sz="1450" spc="-10">
                <a:latin typeface="Times New Roman"/>
                <a:cs typeface="Times New Roman"/>
              </a:rPr>
              <a:t>He was  gasping for </a:t>
            </a:r>
            <a:r>
              <a:rPr dirty="0" sz="1450" spc="-30">
                <a:latin typeface="Times New Roman"/>
                <a:cs typeface="Times New Roman"/>
              </a:rPr>
              <a:t>air. </a:t>
            </a:r>
            <a:r>
              <a:rPr dirty="0" sz="1450" spc="-5">
                <a:latin typeface="Times New Roman"/>
                <a:cs typeface="Times New Roman"/>
              </a:rPr>
              <a:t>I </a:t>
            </a:r>
            <a:r>
              <a:rPr dirty="0" sz="1450" spc="-10">
                <a:latin typeface="Times New Roman"/>
                <a:cs typeface="Times New Roman"/>
              </a:rPr>
              <a:t>stopped immediately; now </a:t>
            </a:r>
            <a:r>
              <a:rPr dirty="0" sz="1450" spc="-5">
                <a:latin typeface="Times New Roman"/>
                <a:cs typeface="Times New Roman"/>
              </a:rPr>
              <a:t>I </a:t>
            </a:r>
            <a:r>
              <a:rPr dirty="0" sz="1450" spc="-10">
                <a:latin typeface="Times New Roman"/>
                <a:cs typeface="Times New Roman"/>
              </a:rPr>
              <a:t>had him where </a:t>
            </a:r>
            <a:r>
              <a:rPr dirty="0" sz="1450" spc="-5">
                <a:latin typeface="Times New Roman"/>
                <a:cs typeface="Times New Roman"/>
              </a:rPr>
              <a:t>I </a:t>
            </a:r>
            <a:r>
              <a:rPr dirty="0" sz="1450" spc="-10">
                <a:latin typeface="Times New Roman"/>
                <a:cs typeface="Times New Roman"/>
              </a:rPr>
              <a:t>wanted him.  But the next moment </a:t>
            </a:r>
            <a:r>
              <a:rPr dirty="0" sz="1450" spc="-5">
                <a:latin typeface="Times New Roman"/>
                <a:cs typeface="Times New Roman"/>
              </a:rPr>
              <a:t>he </a:t>
            </a:r>
            <a:r>
              <a:rPr dirty="0" sz="1450" spc="-10">
                <a:latin typeface="Times New Roman"/>
                <a:cs typeface="Times New Roman"/>
              </a:rPr>
              <a:t>had himself under control again and was staring at my  waistcoat.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"Listen, Pernath"—he forced himself to adopt the cool, calculating tone </a:t>
            </a:r>
            <a:r>
              <a:rPr dirty="0" sz="1450" spc="-5">
                <a:latin typeface="Times New Roman"/>
                <a:cs typeface="Times New Roman"/>
              </a:rPr>
              <a:t>of  a </a:t>
            </a:r>
            <a:r>
              <a:rPr dirty="0" sz="1450" spc="-10">
                <a:latin typeface="Times New Roman"/>
                <a:cs typeface="Times New Roman"/>
              </a:rPr>
              <a:t>businessman—"you keep </a:t>
            </a:r>
            <a:r>
              <a:rPr dirty="0" sz="1450" spc="-5">
                <a:latin typeface="Times New Roman"/>
                <a:cs typeface="Times New Roman"/>
              </a:rPr>
              <a:t>on </a:t>
            </a:r>
            <a:r>
              <a:rPr dirty="0" sz="1450" spc="-10">
                <a:latin typeface="Times New Roman"/>
                <a:cs typeface="Times New Roman"/>
              </a:rPr>
              <a:t>talking about that bag—. </a:t>
            </a:r>
            <a:r>
              <a:rPr dirty="0" sz="1450" spc="-5">
                <a:latin typeface="Times New Roman"/>
                <a:cs typeface="Times New Roman"/>
              </a:rPr>
              <a:t>. . </a:t>
            </a:r>
            <a:r>
              <a:rPr dirty="0" sz="1450" spc="-10">
                <a:latin typeface="Times New Roman"/>
                <a:cs typeface="Times New Roman"/>
              </a:rPr>
              <a:t>the </a:t>
            </a:r>
            <a:r>
              <a:rPr dirty="0" sz="1450" spc="-25">
                <a:latin typeface="Times New Roman"/>
                <a:cs typeface="Times New Roman"/>
              </a:rPr>
              <a:t>lady. </a:t>
            </a:r>
            <a:r>
              <a:rPr dirty="0" sz="1450" spc="-10">
                <a:latin typeface="Times New Roman"/>
                <a:cs typeface="Times New Roman"/>
              </a:rPr>
              <a:t>Fine! She's  married. Fine! She's taken </a:t>
            </a:r>
            <a:r>
              <a:rPr dirty="0" sz="1450" spc="-5">
                <a:latin typeface="Times New Roman"/>
                <a:cs typeface="Times New Roman"/>
              </a:rPr>
              <a:t>up </a:t>
            </a:r>
            <a:r>
              <a:rPr dirty="0" sz="1450" spc="-10">
                <a:latin typeface="Times New Roman"/>
                <a:cs typeface="Times New Roman"/>
              </a:rPr>
              <a:t>with that </a:t>
            </a:r>
            <a:r>
              <a:rPr dirty="0" sz="1450" spc="-5">
                <a:latin typeface="Times New Roman"/>
                <a:cs typeface="Times New Roman"/>
              </a:rPr>
              <a:t>young . . . </a:t>
            </a:r>
            <a:r>
              <a:rPr dirty="0" sz="1450" spc="-10">
                <a:latin typeface="Times New Roman"/>
                <a:cs typeface="Times New Roman"/>
              </a:rPr>
              <a:t>rascal. What has it to </a:t>
            </a:r>
            <a:r>
              <a:rPr dirty="0" sz="1450" spc="-5">
                <a:latin typeface="Times New Roman"/>
                <a:cs typeface="Times New Roman"/>
              </a:rPr>
              <a:t>do  </a:t>
            </a:r>
            <a:r>
              <a:rPr dirty="0" sz="1450" spc="-10">
                <a:latin typeface="Times New Roman"/>
                <a:cs typeface="Times New Roman"/>
              </a:rPr>
              <a:t>with me?" He was waving his hands to and fro in front </a:t>
            </a:r>
            <a:r>
              <a:rPr dirty="0" sz="1450" spc="-5">
                <a:latin typeface="Times New Roman"/>
                <a:cs typeface="Times New Roman"/>
              </a:rPr>
              <a:t>of </a:t>
            </a:r>
            <a:r>
              <a:rPr dirty="0" sz="1450" spc="-10">
                <a:latin typeface="Times New Roman"/>
                <a:cs typeface="Times New Roman"/>
              </a:rPr>
              <a:t>my face, the tips </a:t>
            </a:r>
            <a:r>
              <a:rPr dirty="0" sz="1450" spc="-5">
                <a:latin typeface="Times New Roman"/>
                <a:cs typeface="Times New Roman"/>
              </a:rPr>
              <a:t>of  </a:t>
            </a:r>
            <a:r>
              <a:rPr dirty="0" sz="1450" spc="-10">
                <a:latin typeface="Times New Roman"/>
                <a:cs typeface="Times New Roman"/>
              </a:rPr>
              <a:t>his fingers and thumbs pressed </a:t>
            </a:r>
            <a:r>
              <a:rPr dirty="0" sz="1450" spc="-15">
                <a:latin typeface="Times New Roman"/>
                <a:cs typeface="Times New Roman"/>
              </a:rPr>
              <a:t>together, </a:t>
            </a:r>
            <a:r>
              <a:rPr dirty="0" sz="1450" spc="-10">
                <a:latin typeface="Times New Roman"/>
                <a:cs typeface="Times New Roman"/>
              </a:rPr>
              <a:t>as if </a:t>
            </a:r>
            <a:r>
              <a:rPr dirty="0" sz="1450" spc="-5">
                <a:latin typeface="Times New Roman"/>
                <a:cs typeface="Times New Roman"/>
              </a:rPr>
              <a:t>he </a:t>
            </a:r>
            <a:r>
              <a:rPr dirty="0" sz="1450" spc="-10">
                <a:latin typeface="Times New Roman"/>
                <a:cs typeface="Times New Roman"/>
              </a:rPr>
              <a:t>were holding </a:t>
            </a:r>
            <a:r>
              <a:rPr dirty="0" sz="1450" spc="-5">
                <a:latin typeface="Times New Roman"/>
                <a:cs typeface="Times New Roman"/>
              </a:rPr>
              <a:t>a </a:t>
            </a:r>
            <a:r>
              <a:rPr dirty="0" sz="1450" spc="-10">
                <a:latin typeface="Times New Roman"/>
                <a:cs typeface="Times New Roman"/>
              </a:rPr>
              <a:t>pinch </a:t>
            </a:r>
            <a:r>
              <a:rPr dirty="0" sz="1450" spc="-5">
                <a:latin typeface="Times New Roman"/>
                <a:cs typeface="Times New Roman"/>
              </a:rPr>
              <a:t>of </a:t>
            </a:r>
            <a:r>
              <a:rPr dirty="0" sz="1450" spc="-10">
                <a:latin typeface="Times New Roman"/>
                <a:cs typeface="Times New Roman"/>
              </a:rPr>
              <a:t>salt  in them. "That's between 'er and 'er conscience, the little baggage. I'm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world and you're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the world. </a:t>
            </a:r>
            <a:r>
              <a:rPr dirty="0" sz="1450" spc="-70">
                <a:latin typeface="Times New Roman"/>
                <a:cs typeface="Times New Roman"/>
              </a:rPr>
              <a:t>We </a:t>
            </a:r>
            <a:r>
              <a:rPr dirty="0" sz="1450" spc="-10">
                <a:latin typeface="Times New Roman"/>
                <a:cs typeface="Times New Roman"/>
              </a:rPr>
              <a:t>both know what's what. All </a:t>
            </a:r>
            <a:r>
              <a:rPr dirty="0" sz="1450" spc="-5">
                <a:latin typeface="Times New Roman"/>
                <a:cs typeface="Times New Roman"/>
              </a:rPr>
              <a:t>I  </a:t>
            </a:r>
            <a:r>
              <a:rPr dirty="0" sz="1450" spc="-10">
                <a:latin typeface="Times New Roman"/>
                <a:cs typeface="Times New Roman"/>
              </a:rPr>
              <a:t>want is to get my money back. Now </a:t>
            </a:r>
            <a:r>
              <a:rPr dirty="0" sz="1450" spc="-5">
                <a:latin typeface="Times New Roman"/>
                <a:cs typeface="Times New Roman"/>
              </a:rPr>
              <a:t>d'you </a:t>
            </a:r>
            <a:r>
              <a:rPr dirty="0" sz="1450" spc="-10">
                <a:latin typeface="Times New Roman"/>
                <a:cs typeface="Times New Roman"/>
              </a:rPr>
              <a:t>understand,</a:t>
            </a:r>
            <a:r>
              <a:rPr dirty="0" sz="1450" spc="50">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12700" marR="8255" indent="255904">
              <a:lnSpc>
                <a:spcPts val="1730"/>
              </a:lnSpc>
              <a:spcBef>
                <a:spcPts val="705"/>
              </a:spcBef>
            </a:pPr>
            <a:r>
              <a:rPr dirty="0" sz="1450" spc="-5">
                <a:latin typeface="Times New Roman"/>
                <a:cs typeface="Times New Roman"/>
              </a:rPr>
              <a:t>I </a:t>
            </a:r>
            <a:r>
              <a:rPr dirty="0" sz="1450" spc="-10">
                <a:latin typeface="Times New Roman"/>
                <a:cs typeface="Times New Roman"/>
              </a:rPr>
              <a:t>started in astonishment. "Money? What money? Is </a:t>
            </a:r>
            <a:r>
              <a:rPr dirty="0" sz="1450" spc="-35">
                <a:latin typeface="Times New Roman"/>
                <a:cs typeface="Times New Roman"/>
              </a:rPr>
              <a:t>Dr. </a:t>
            </a:r>
            <a:r>
              <a:rPr dirty="0" sz="1450" spc="-10">
                <a:latin typeface="Times New Roman"/>
                <a:cs typeface="Times New Roman"/>
              </a:rPr>
              <a:t>Savioli in </a:t>
            </a:r>
            <a:r>
              <a:rPr dirty="0" sz="1450" spc="-5">
                <a:latin typeface="Times New Roman"/>
                <a:cs typeface="Times New Roman"/>
              </a:rPr>
              <a:t>your  </a:t>
            </a:r>
            <a:r>
              <a:rPr dirty="0" sz="1450" spc="-10">
                <a:latin typeface="Times New Roman"/>
                <a:cs typeface="Times New Roman"/>
              </a:rPr>
              <a:t>debt?"</a:t>
            </a:r>
            <a:endParaRPr sz="1450">
              <a:latin typeface="Times New Roman"/>
              <a:cs typeface="Times New Roman"/>
            </a:endParaRPr>
          </a:p>
          <a:p>
            <a:pPr algn="just" marL="12700" marR="10795" indent="255904">
              <a:lnSpc>
                <a:spcPts val="1730"/>
              </a:lnSpc>
              <a:spcBef>
                <a:spcPts val="790"/>
              </a:spcBef>
            </a:pPr>
            <a:r>
              <a:rPr dirty="0" sz="1450" spc="-20">
                <a:latin typeface="Times New Roman"/>
                <a:cs typeface="Times New Roman"/>
              </a:rPr>
              <a:t>Wassertrum </a:t>
            </a:r>
            <a:r>
              <a:rPr dirty="0" sz="1450" spc="-10">
                <a:latin typeface="Times New Roman"/>
                <a:cs typeface="Times New Roman"/>
              </a:rPr>
              <a:t>evaded the point. "I've things to settle with 'im. It all boils  down to the same</a:t>
            </a:r>
            <a:r>
              <a:rPr dirty="0" sz="1450" spc="5">
                <a:latin typeface="Times New Roman"/>
                <a:cs typeface="Times New Roman"/>
              </a:rPr>
              <a:t> </a:t>
            </a:r>
            <a:r>
              <a:rPr dirty="0" sz="1450" spc="-5">
                <a:latin typeface="Times New Roman"/>
                <a:cs typeface="Times New Roman"/>
              </a:rPr>
              <a:t>thing."</a:t>
            </a:r>
            <a:endParaRPr sz="1450">
              <a:latin typeface="Times New Roman"/>
              <a:cs typeface="Times New Roman"/>
            </a:endParaRPr>
          </a:p>
          <a:p>
            <a:pPr algn="just" marL="268605">
              <a:lnSpc>
                <a:spcPct val="100000"/>
              </a:lnSpc>
              <a:spcBef>
                <a:spcPts val="725"/>
              </a:spcBef>
            </a:pPr>
            <a:r>
              <a:rPr dirty="0" sz="1450" spc="-45">
                <a:latin typeface="Times New Roman"/>
                <a:cs typeface="Times New Roman"/>
              </a:rPr>
              <a:t>"You </a:t>
            </a:r>
            <a:r>
              <a:rPr dirty="0" sz="1450" spc="-10">
                <a:latin typeface="Times New Roman"/>
                <a:cs typeface="Times New Roman"/>
              </a:rPr>
              <a:t>mean to murder him",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shouted.</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He leapt </a:t>
            </a:r>
            <a:r>
              <a:rPr dirty="0" sz="1450" spc="-5">
                <a:latin typeface="Times New Roman"/>
                <a:cs typeface="Times New Roman"/>
              </a:rPr>
              <a:t>up, </a:t>
            </a:r>
            <a:r>
              <a:rPr dirty="0" sz="1450" spc="-10">
                <a:latin typeface="Times New Roman"/>
                <a:cs typeface="Times New Roman"/>
              </a:rPr>
              <a:t>staggered, and swallowed hard several</a:t>
            </a:r>
            <a:r>
              <a:rPr dirty="0" sz="1450" spc="30">
                <a:latin typeface="Times New Roman"/>
                <a:cs typeface="Times New Roman"/>
              </a:rPr>
              <a:t> </a:t>
            </a:r>
            <a:r>
              <a:rPr dirty="0" sz="1450" spc="-10">
                <a:latin typeface="Times New Roman"/>
                <a:cs typeface="Times New Roman"/>
              </a:rPr>
              <a:t>times.</a:t>
            </a:r>
            <a:endParaRPr sz="1450">
              <a:latin typeface="Times New Roman"/>
              <a:cs typeface="Times New Roman"/>
            </a:endParaRPr>
          </a:p>
          <a:p>
            <a:pPr algn="just" marL="12700" marR="6350" indent="255904">
              <a:lnSpc>
                <a:spcPts val="1730"/>
              </a:lnSpc>
              <a:spcBef>
                <a:spcPts val="844"/>
              </a:spcBef>
            </a:pPr>
            <a:r>
              <a:rPr dirty="0" sz="1450" spc="-40">
                <a:latin typeface="Times New Roman"/>
                <a:cs typeface="Times New Roman"/>
              </a:rPr>
              <a:t>"Yes! </a:t>
            </a:r>
            <a:r>
              <a:rPr dirty="0" sz="1450" spc="-10">
                <a:latin typeface="Times New Roman"/>
                <a:cs typeface="Times New Roman"/>
              </a:rPr>
              <a:t>Murder him! How long did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you </a:t>
            </a:r>
            <a:r>
              <a:rPr dirty="0" sz="1450" spc="-10">
                <a:latin typeface="Times New Roman"/>
                <a:cs typeface="Times New Roman"/>
              </a:rPr>
              <a:t>could keep </a:t>
            </a:r>
            <a:r>
              <a:rPr dirty="0" sz="1450" spc="-5">
                <a:latin typeface="Times New Roman"/>
                <a:cs typeface="Times New Roman"/>
              </a:rPr>
              <a:t>up </a:t>
            </a:r>
            <a:r>
              <a:rPr dirty="0" sz="1450" spc="-10">
                <a:latin typeface="Times New Roman"/>
                <a:cs typeface="Times New Roman"/>
              </a:rPr>
              <a:t>this act?" </a:t>
            </a:r>
            <a:r>
              <a:rPr dirty="0" sz="1450" spc="-5">
                <a:latin typeface="Times New Roman"/>
                <a:cs typeface="Times New Roman"/>
              </a:rPr>
              <a:t>I  </a:t>
            </a:r>
            <a:r>
              <a:rPr dirty="0" sz="1450" spc="-10">
                <a:latin typeface="Times New Roman"/>
                <a:cs typeface="Times New Roman"/>
              </a:rPr>
              <a:t>pointed to the</a:t>
            </a:r>
            <a:r>
              <a:rPr dirty="0" sz="145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"Out </a:t>
            </a:r>
            <a:r>
              <a:rPr dirty="0" sz="1450" spc="-5">
                <a:latin typeface="Times New Roman"/>
                <a:cs typeface="Times New Roman"/>
              </a:rPr>
              <a:t>you go."</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Slowly </a:t>
            </a:r>
            <a:r>
              <a:rPr dirty="0" sz="1450" spc="-5">
                <a:latin typeface="Times New Roman"/>
                <a:cs typeface="Times New Roman"/>
              </a:rPr>
              <a:t>he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his hat, </a:t>
            </a:r>
            <a:r>
              <a:rPr dirty="0" sz="1450" spc="-5">
                <a:latin typeface="Times New Roman"/>
                <a:cs typeface="Times New Roman"/>
              </a:rPr>
              <a:t>put </a:t>
            </a:r>
            <a:r>
              <a:rPr dirty="0" sz="1450" spc="-10">
                <a:latin typeface="Times New Roman"/>
                <a:cs typeface="Times New Roman"/>
              </a:rPr>
              <a:t>it </a:t>
            </a:r>
            <a:r>
              <a:rPr dirty="0" sz="1450" spc="-5">
                <a:latin typeface="Times New Roman"/>
                <a:cs typeface="Times New Roman"/>
              </a:rPr>
              <a:t>on </a:t>
            </a:r>
            <a:r>
              <a:rPr dirty="0" sz="1450" spc="-10">
                <a:latin typeface="Times New Roman"/>
                <a:cs typeface="Times New Roman"/>
              </a:rPr>
              <a:t>and turned to leave. Then </a:t>
            </a:r>
            <a:r>
              <a:rPr dirty="0" sz="1450" spc="-5">
                <a:latin typeface="Times New Roman"/>
                <a:cs typeface="Times New Roman"/>
              </a:rPr>
              <a:t>he </a:t>
            </a:r>
            <a:r>
              <a:rPr dirty="0" sz="1450" spc="-10">
                <a:latin typeface="Times New Roman"/>
                <a:cs typeface="Times New Roman"/>
              </a:rPr>
              <a:t>stopped  and said, with </a:t>
            </a:r>
            <a:r>
              <a:rPr dirty="0" sz="1450" spc="-5">
                <a:latin typeface="Times New Roman"/>
                <a:cs typeface="Times New Roman"/>
              </a:rPr>
              <a:t>a </a:t>
            </a:r>
            <a:r>
              <a:rPr dirty="0" sz="1450" spc="-10">
                <a:latin typeface="Times New Roman"/>
                <a:cs typeface="Times New Roman"/>
              </a:rPr>
              <a:t>calm </a:t>
            </a:r>
            <a:r>
              <a:rPr dirty="0" sz="1450" spc="-5">
                <a:latin typeface="Times New Roman"/>
                <a:cs typeface="Times New Roman"/>
              </a:rPr>
              <a:t>I </a:t>
            </a:r>
            <a:r>
              <a:rPr dirty="0" sz="1450" spc="-10">
                <a:latin typeface="Times New Roman"/>
                <a:cs typeface="Times New Roman"/>
              </a:rPr>
              <a:t>would never have </a:t>
            </a:r>
            <a:r>
              <a:rPr dirty="0" sz="1450" spc="-5">
                <a:latin typeface="Times New Roman"/>
                <a:cs typeface="Times New Roman"/>
              </a:rPr>
              <a:t>thought </a:t>
            </a:r>
            <a:r>
              <a:rPr dirty="0" sz="1450" spc="-10">
                <a:latin typeface="Times New Roman"/>
                <a:cs typeface="Times New Roman"/>
              </a:rPr>
              <a:t>him capable </a:t>
            </a:r>
            <a:r>
              <a:rPr dirty="0" sz="1450" spc="-5">
                <a:latin typeface="Times New Roman"/>
                <a:cs typeface="Times New Roman"/>
              </a:rPr>
              <a:t>of, </a:t>
            </a:r>
            <a:r>
              <a:rPr dirty="0" sz="1450" spc="-10">
                <a:latin typeface="Times New Roman"/>
                <a:cs typeface="Times New Roman"/>
              </a:rPr>
              <a:t>"Right. If  that's how </a:t>
            </a:r>
            <a:r>
              <a:rPr dirty="0" sz="1450" spc="-5">
                <a:latin typeface="Times New Roman"/>
                <a:cs typeface="Times New Roman"/>
              </a:rPr>
              <a:t>you </a:t>
            </a:r>
            <a:r>
              <a:rPr dirty="0" sz="1450" spc="-10">
                <a:latin typeface="Times New Roman"/>
                <a:cs typeface="Times New Roman"/>
              </a:rPr>
              <a:t>want it. </a:t>
            </a:r>
            <a:r>
              <a:rPr dirty="0" sz="1450" spc="-5">
                <a:latin typeface="Times New Roman"/>
                <a:cs typeface="Times New Roman"/>
              </a:rPr>
              <a:t>I </a:t>
            </a:r>
            <a:r>
              <a:rPr dirty="0" sz="1450" spc="-10">
                <a:latin typeface="Times New Roman"/>
                <a:cs typeface="Times New Roman"/>
              </a:rPr>
              <a:t>wanted to leave </a:t>
            </a:r>
            <a:r>
              <a:rPr dirty="0" sz="1450" spc="-5">
                <a:latin typeface="Times New Roman"/>
                <a:cs typeface="Times New Roman"/>
              </a:rPr>
              <a:t>you out of </a:t>
            </a:r>
            <a:r>
              <a:rPr dirty="0" sz="1450" spc="-10">
                <a:latin typeface="Times New Roman"/>
                <a:cs typeface="Times New Roman"/>
              </a:rPr>
              <a:t>it. Why not? But if </a:t>
            </a:r>
            <a:r>
              <a:rPr dirty="0" sz="1450" spc="-5">
                <a:latin typeface="Times New Roman"/>
                <a:cs typeface="Times New Roman"/>
              </a:rPr>
              <a:t>you  </a:t>
            </a:r>
            <a:r>
              <a:rPr dirty="0" sz="1450" spc="-10">
                <a:latin typeface="Times New Roman"/>
                <a:cs typeface="Times New Roman"/>
              </a:rPr>
              <a:t>don't, then that's all right </a:t>
            </a:r>
            <a:r>
              <a:rPr dirty="0" sz="1450" spc="-5">
                <a:latin typeface="Times New Roman"/>
                <a:cs typeface="Times New Roman"/>
              </a:rPr>
              <a:t>by </a:t>
            </a:r>
            <a:r>
              <a:rPr dirty="0" sz="1450" spc="-10">
                <a:latin typeface="Times New Roman"/>
                <a:cs typeface="Times New Roman"/>
              </a:rPr>
              <a:t>me. It's the tender-'earted sawbones what makes  the worst cuts. I've 'ad it </a:t>
            </a:r>
            <a:r>
              <a:rPr dirty="0" sz="1450" spc="-5">
                <a:latin typeface="Times New Roman"/>
                <a:cs typeface="Times New Roman"/>
              </a:rPr>
              <a:t>up </a:t>
            </a:r>
            <a:r>
              <a:rPr dirty="0" sz="1450" spc="-10">
                <a:latin typeface="Times New Roman"/>
                <a:cs typeface="Times New Roman"/>
              </a:rPr>
              <a:t>to about 'ere. If </a:t>
            </a:r>
            <a:r>
              <a:rPr dirty="0" sz="1450" spc="-5">
                <a:latin typeface="Times New Roman"/>
                <a:cs typeface="Times New Roman"/>
              </a:rPr>
              <a:t>you'd </a:t>
            </a:r>
            <a:r>
              <a:rPr dirty="0" sz="1450" spc="-10">
                <a:latin typeface="Times New Roman"/>
                <a:cs typeface="Times New Roman"/>
              </a:rPr>
              <a:t>shown </a:t>
            </a:r>
            <a:r>
              <a:rPr dirty="0" sz="1450" spc="-5">
                <a:latin typeface="Times New Roman"/>
                <a:cs typeface="Times New Roman"/>
              </a:rPr>
              <a:t>a bit </a:t>
            </a:r>
            <a:r>
              <a:rPr dirty="0" sz="1450" spc="-10">
                <a:latin typeface="Times New Roman"/>
                <a:cs typeface="Times New Roman"/>
              </a:rPr>
              <a:t>more sense</a:t>
            </a:r>
            <a:r>
              <a:rPr dirty="0" sz="1450" spc="110">
                <a:latin typeface="Times New Roman"/>
                <a:cs typeface="Times New Roman"/>
              </a:rPr>
              <a:t> </a:t>
            </a:r>
            <a:r>
              <a:rPr dirty="0" sz="1450" spc="-5">
                <a:latin typeface="Times New Roman"/>
                <a:cs typeface="Times New Roman"/>
              </a:rPr>
              <a:t>.</a:t>
            </a:r>
            <a:endParaRPr sz="1450">
              <a:latin typeface="Times New Roman"/>
              <a:cs typeface="Times New Roman"/>
            </a:endParaRPr>
          </a:p>
          <a:p>
            <a:pPr marL="12700" marR="130175" indent="255904">
              <a:lnSpc>
                <a:spcPts val="1730"/>
              </a:lnSpc>
              <a:spcBef>
                <a:spcPts val="785"/>
              </a:spcBef>
            </a:pPr>
            <a:r>
              <a:rPr dirty="0" sz="1450" spc="-5">
                <a:latin typeface="Times New Roman"/>
                <a:cs typeface="Times New Roman"/>
              </a:rPr>
              <a:t>. . </a:t>
            </a:r>
            <a:r>
              <a:rPr dirty="0" sz="1450" spc="-10">
                <a:latin typeface="Times New Roman"/>
                <a:cs typeface="Times New Roman"/>
              </a:rPr>
              <a:t>Savioli's only in </a:t>
            </a:r>
            <a:r>
              <a:rPr dirty="0" sz="1450" spc="-5">
                <a:latin typeface="Times New Roman"/>
                <a:cs typeface="Times New Roman"/>
              </a:rPr>
              <a:t>your </a:t>
            </a:r>
            <a:r>
              <a:rPr dirty="0" sz="1450" spc="-35">
                <a:latin typeface="Times New Roman"/>
                <a:cs typeface="Times New Roman"/>
              </a:rPr>
              <a:t>way, </a:t>
            </a:r>
            <a:r>
              <a:rPr dirty="0" sz="1450" spc="-10">
                <a:latin typeface="Times New Roman"/>
                <a:cs typeface="Times New Roman"/>
              </a:rPr>
              <a:t>isn't 'e? Now—I'm—going—to—make—  mincemeat </a:t>
            </a:r>
            <a:r>
              <a:rPr dirty="0" sz="1450" spc="-5">
                <a:latin typeface="Times New Roman"/>
                <a:cs typeface="Times New Roman"/>
              </a:rPr>
              <a:t>of </a:t>
            </a:r>
            <a:r>
              <a:rPr dirty="0" sz="1450" spc="-10">
                <a:latin typeface="Times New Roman"/>
                <a:cs typeface="Times New Roman"/>
              </a:rPr>
              <a:t>(to make his meaning absolutely </a:t>
            </a:r>
            <a:r>
              <a:rPr dirty="0" sz="1450" spc="-20">
                <a:latin typeface="Times New Roman"/>
                <a:cs typeface="Times New Roman"/>
              </a:rPr>
              <a:t>clear, </a:t>
            </a:r>
            <a:r>
              <a:rPr dirty="0" sz="1450" spc="-5">
                <a:latin typeface="Times New Roman"/>
                <a:cs typeface="Times New Roman"/>
              </a:rPr>
              <a:t>he </a:t>
            </a:r>
            <a:r>
              <a:rPr dirty="0" sz="1450" spc="-10">
                <a:latin typeface="Times New Roman"/>
                <a:cs typeface="Times New Roman"/>
              </a:rPr>
              <a:t>drew his hand across  his throat) all three </a:t>
            </a:r>
            <a:r>
              <a:rPr dirty="0" sz="1450" spc="-5">
                <a:latin typeface="Times New Roman"/>
                <a:cs typeface="Times New Roman"/>
              </a:rPr>
              <a:t>of</a:t>
            </a:r>
            <a:r>
              <a:rPr dirty="0" sz="1450" spc="1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There was an expression </a:t>
            </a:r>
            <a:r>
              <a:rPr dirty="0" sz="1450" spc="-5">
                <a:latin typeface="Times New Roman"/>
                <a:cs typeface="Times New Roman"/>
              </a:rPr>
              <a:t>of </a:t>
            </a:r>
            <a:r>
              <a:rPr dirty="0" sz="1450" spc="-10">
                <a:latin typeface="Times New Roman"/>
                <a:cs typeface="Times New Roman"/>
              </a:rPr>
              <a:t>such fiendish cruelty </a:t>
            </a:r>
            <a:r>
              <a:rPr dirty="0" sz="1450" spc="-5">
                <a:latin typeface="Times New Roman"/>
                <a:cs typeface="Times New Roman"/>
              </a:rPr>
              <a:t>on </a:t>
            </a:r>
            <a:r>
              <a:rPr dirty="0" sz="1450" spc="-10">
                <a:latin typeface="Times New Roman"/>
                <a:cs typeface="Times New Roman"/>
              </a:rPr>
              <a:t>his face, and </a:t>
            </a:r>
            <a:r>
              <a:rPr dirty="0" sz="1450" spc="-5">
                <a:latin typeface="Times New Roman"/>
                <a:cs typeface="Times New Roman"/>
              </a:rPr>
              <a:t>he  </a:t>
            </a:r>
            <a:r>
              <a:rPr dirty="0" sz="1450" spc="-10">
                <a:latin typeface="Times New Roman"/>
                <a:cs typeface="Times New Roman"/>
              </a:rPr>
              <a:t>seemed so sure </a:t>
            </a:r>
            <a:r>
              <a:rPr dirty="0" sz="1450" spc="-5">
                <a:latin typeface="Times New Roman"/>
                <a:cs typeface="Times New Roman"/>
              </a:rPr>
              <a:t>of </a:t>
            </a:r>
            <a:r>
              <a:rPr dirty="0" sz="1450" spc="-10">
                <a:latin typeface="Times New Roman"/>
                <a:cs typeface="Times New Roman"/>
              </a:rPr>
              <a:t>himself, that the blood froze in my veins. Obviously </a:t>
            </a:r>
            <a:r>
              <a:rPr dirty="0" sz="1450" spc="-5">
                <a:latin typeface="Times New Roman"/>
                <a:cs typeface="Times New Roman"/>
              </a:rPr>
              <a:t>he  </a:t>
            </a:r>
            <a:r>
              <a:rPr dirty="0" sz="1450" spc="-10">
                <a:latin typeface="Times New Roman"/>
                <a:cs typeface="Times New Roman"/>
              </a:rPr>
              <a:t>must have something </a:t>
            </a:r>
            <a:r>
              <a:rPr dirty="0" sz="1450" spc="-5">
                <a:latin typeface="Times New Roman"/>
                <a:cs typeface="Times New Roman"/>
              </a:rPr>
              <a:t>he </a:t>
            </a:r>
            <a:r>
              <a:rPr dirty="0" sz="1450" spc="-10">
                <a:latin typeface="Times New Roman"/>
                <a:cs typeface="Times New Roman"/>
              </a:rPr>
              <a:t>could use against us, something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the  existence </a:t>
            </a:r>
            <a:r>
              <a:rPr dirty="0" sz="1450" spc="-5">
                <a:latin typeface="Times New Roman"/>
                <a:cs typeface="Times New Roman"/>
              </a:rPr>
              <a:t>of </a:t>
            </a:r>
            <a:r>
              <a:rPr dirty="0" sz="1450" spc="-10">
                <a:latin typeface="Times New Roman"/>
                <a:cs typeface="Times New Roman"/>
              </a:rPr>
              <a:t>which even Charousek did </a:t>
            </a:r>
            <a:r>
              <a:rPr dirty="0" sz="1450" spc="-5">
                <a:latin typeface="Times New Roman"/>
                <a:cs typeface="Times New Roman"/>
              </a:rPr>
              <a:t>not </a:t>
            </a:r>
            <a:r>
              <a:rPr dirty="0" sz="1450" spc="-10">
                <a:latin typeface="Times New Roman"/>
                <a:cs typeface="Times New Roman"/>
              </a:rPr>
              <a:t>suspect. </a:t>
            </a:r>
            <a:r>
              <a:rPr dirty="0" sz="1450" spc="-5">
                <a:latin typeface="Times New Roman"/>
                <a:cs typeface="Times New Roman"/>
              </a:rPr>
              <a:t>I </a:t>
            </a:r>
            <a:r>
              <a:rPr dirty="0" sz="1450" spc="-10">
                <a:latin typeface="Times New Roman"/>
                <a:cs typeface="Times New Roman"/>
              </a:rPr>
              <a:t>felt the ground sway  under my</a:t>
            </a:r>
            <a:r>
              <a:rPr dirty="0" sz="1450" spc="-5">
                <a:latin typeface="Times New Roman"/>
                <a:cs typeface="Times New Roman"/>
              </a:rPr>
              <a:t> </a:t>
            </a:r>
            <a:r>
              <a:rPr dirty="0" sz="1450" spc="-10">
                <a:latin typeface="Times New Roman"/>
                <a:cs typeface="Times New Roman"/>
              </a:rPr>
              <a:t>feet.</a:t>
            </a:r>
            <a:endParaRPr sz="145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4626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"The file! The</a:t>
            </a:r>
            <a:r>
              <a:rPr dirty="0" sz="1450">
                <a:latin typeface="Times New Roman"/>
                <a:cs typeface="Times New Roman"/>
              </a:rPr>
              <a:t> </a:t>
            </a:r>
            <a:r>
              <a:rPr dirty="0" sz="1450" spc="-10">
                <a:latin typeface="Times New Roman"/>
                <a:cs typeface="Times New Roman"/>
              </a:rPr>
              <a:t>file!"</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whisper running through my brain. </a:t>
            </a:r>
            <a:r>
              <a:rPr dirty="0" sz="1450" spc="-5">
                <a:latin typeface="Times New Roman"/>
                <a:cs typeface="Times New Roman"/>
              </a:rPr>
              <a:t>I </a:t>
            </a:r>
            <a:r>
              <a:rPr dirty="0" sz="1450" spc="-10">
                <a:latin typeface="Times New Roman"/>
                <a:cs typeface="Times New Roman"/>
              </a:rPr>
              <a:t>gauged the distance: </a:t>
            </a:r>
            <a:r>
              <a:rPr dirty="0" sz="1450" spc="-5">
                <a:latin typeface="Times New Roman"/>
                <a:cs typeface="Times New Roman"/>
              </a:rPr>
              <a:t>one </a:t>
            </a:r>
            <a:r>
              <a:rPr dirty="0" sz="1450" spc="-10">
                <a:latin typeface="Times New Roman"/>
                <a:cs typeface="Times New Roman"/>
              </a:rPr>
              <a:t>step  to the table, two steps to reach </a:t>
            </a:r>
            <a:r>
              <a:rPr dirty="0" sz="1450" spc="-20">
                <a:latin typeface="Times New Roman"/>
                <a:cs typeface="Times New Roman"/>
              </a:rPr>
              <a:t>Wassertrum. </a:t>
            </a:r>
            <a:r>
              <a:rPr dirty="0" sz="1450" spc="-5">
                <a:latin typeface="Times New Roman"/>
                <a:cs typeface="Times New Roman"/>
              </a:rPr>
              <a:t>I </a:t>
            </a:r>
            <a:r>
              <a:rPr dirty="0" sz="1450" spc="-10">
                <a:latin typeface="Times New Roman"/>
                <a:cs typeface="Times New Roman"/>
              </a:rPr>
              <a:t>was about to spring when there  in the </a:t>
            </a:r>
            <a:r>
              <a:rPr dirty="0" sz="1450" spc="-20">
                <a:latin typeface="Times New Roman"/>
                <a:cs typeface="Times New Roman"/>
              </a:rPr>
              <a:t>doorway, </a:t>
            </a:r>
            <a:r>
              <a:rPr dirty="0" sz="1450" spc="-10">
                <a:latin typeface="Times New Roman"/>
                <a:cs typeface="Times New Roman"/>
              </a:rPr>
              <a:t>as if </a:t>
            </a:r>
            <a:r>
              <a:rPr dirty="0" sz="1450" spc="-5">
                <a:latin typeface="Times New Roman"/>
                <a:cs typeface="Times New Roman"/>
              </a:rPr>
              <a:t>by </a:t>
            </a:r>
            <a:r>
              <a:rPr dirty="0" sz="1450" spc="-10">
                <a:latin typeface="Times New Roman"/>
                <a:cs typeface="Times New Roman"/>
              </a:rPr>
              <a:t>magic, stood</a:t>
            </a:r>
            <a:r>
              <a:rPr dirty="0" sz="1450" spc="35">
                <a:latin typeface="Times New Roman"/>
                <a:cs typeface="Times New Roman"/>
              </a:rPr>
              <a:t> </a:t>
            </a:r>
            <a:r>
              <a:rPr dirty="0" sz="1450" spc="-10">
                <a:latin typeface="Times New Roman"/>
                <a:cs typeface="Times New Roman"/>
              </a:rPr>
              <a:t>Hillel.</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room was swimming before my eyes. </a:t>
            </a:r>
            <a:r>
              <a:rPr dirty="0" sz="1450" spc="-5">
                <a:latin typeface="Times New Roman"/>
                <a:cs typeface="Times New Roman"/>
              </a:rPr>
              <a:t>I </a:t>
            </a:r>
            <a:r>
              <a:rPr dirty="0" sz="1450" spc="-35">
                <a:latin typeface="Times New Roman"/>
                <a:cs typeface="Times New Roman"/>
              </a:rPr>
              <a:t>saw, </a:t>
            </a:r>
            <a:r>
              <a:rPr dirty="0" sz="1450" spc="-10">
                <a:latin typeface="Times New Roman"/>
                <a:cs typeface="Times New Roman"/>
              </a:rPr>
              <a:t>as if through </a:t>
            </a:r>
            <a:r>
              <a:rPr dirty="0" sz="1450" spc="-5">
                <a:latin typeface="Times New Roman"/>
                <a:cs typeface="Times New Roman"/>
              </a:rPr>
              <a:t>a </a:t>
            </a:r>
            <a:r>
              <a:rPr dirty="0" sz="1450" spc="-10">
                <a:latin typeface="Times New Roman"/>
                <a:cs typeface="Times New Roman"/>
              </a:rPr>
              <a:t>mist, that  Hillel remained motionless, while </a:t>
            </a:r>
            <a:r>
              <a:rPr dirty="0" sz="1450" spc="-20">
                <a:latin typeface="Times New Roman"/>
                <a:cs typeface="Times New Roman"/>
              </a:rPr>
              <a:t>Wassertrum </a:t>
            </a:r>
            <a:r>
              <a:rPr dirty="0" sz="1450" spc="-10">
                <a:latin typeface="Times New Roman"/>
                <a:cs typeface="Times New Roman"/>
              </a:rPr>
              <a:t>shrank back, step </a:t>
            </a:r>
            <a:r>
              <a:rPr dirty="0" sz="1450" spc="-5">
                <a:latin typeface="Times New Roman"/>
                <a:cs typeface="Times New Roman"/>
              </a:rPr>
              <a:t>by </a:t>
            </a:r>
            <a:r>
              <a:rPr dirty="0" sz="1450" spc="-10">
                <a:latin typeface="Times New Roman"/>
                <a:cs typeface="Times New Roman"/>
              </a:rPr>
              <a:t>step, until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up </a:t>
            </a:r>
            <a:r>
              <a:rPr dirty="0" sz="1450" spc="-10">
                <a:latin typeface="Times New Roman"/>
                <a:cs typeface="Times New Roman"/>
              </a:rPr>
              <a:t>against the</a:t>
            </a:r>
            <a:r>
              <a:rPr dirty="0" sz="145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heard Hillel </a:t>
            </a:r>
            <a:r>
              <a:rPr dirty="0" sz="1450" spc="-30">
                <a:latin typeface="Times New Roman"/>
                <a:cs typeface="Times New Roman"/>
              </a:rPr>
              <a:t>say, </a:t>
            </a:r>
            <a:r>
              <a:rPr dirty="0" sz="1450" spc="-45">
                <a:latin typeface="Times New Roman"/>
                <a:cs typeface="Times New Roman"/>
              </a:rPr>
              <a:t>"You </a:t>
            </a:r>
            <a:r>
              <a:rPr dirty="0" sz="1450" spc="-10">
                <a:latin typeface="Times New Roman"/>
                <a:cs typeface="Times New Roman"/>
              </a:rPr>
              <a:t>know the rule, Aaron, that all Jews must  vouch for each other? Do </a:t>
            </a:r>
            <a:r>
              <a:rPr dirty="0" sz="1450" spc="-5">
                <a:latin typeface="Times New Roman"/>
                <a:cs typeface="Times New Roman"/>
              </a:rPr>
              <a:t>not </a:t>
            </a:r>
            <a:r>
              <a:rPr dirty="0" sz="1450" spc="-10">
                <a:latin typeface="Times New Roman"/>
                <a:cs typeface="Times New Roman"/>
              </a:rPr>
              <a:t>make it too difficult for </a:t>
            </a:r>
            <a:r>
              <a:rPr dirty="0" sz="1450" spc="-5">
                <a:latin typeface="Times New Roman"/>
                <a:cs typeface="Times New Roman"/>
              </a:rPr>
              <a:t>us." </a:t>
            </a:r>
            <a:r>
              <a:rPr dirty="0" sz="1450" spc="-10">
                <a:latin typeface="Times New Roman"/>
                <a:cs typeface="Times New Roman"/>
              </a:rPr>
              <a:t>He added </a:t>
            </a:r>
            <a:r>
              <a:rPr dirty="0" sz="1450" spc="-5">
                <a:latin typeface="Times New Roman"/>
                <a:cs typeface="Times New Roman"/>
              </a:rPr>
              <a:t>a </a:t>
            </a:r>
            <a:r>
              <a:rPr dirty="0" sz="1450" spc="-10">
                <a:latin typeface="Times New Roman"/>
                <a:cs typeface="Times New Roman"/>
              </a:rPr>
              <a:t>few  words in Hebrew which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a:t>
            </a:r>
            <a:r>
              <a:rPr dirty="0" sz="1450" spc="20">
                <a:latin typeface="Times New Roman"/>
                <a:cs typeface="Times New Roman"/>
              </a:rPr>
              <a:t> </a:t>
            </a:r>
            <a:r>
              <a:rPr dirty="0" sz="1450" spc="-10">
                <a:latin typeface="Times New Roman"/>
                <a:cs typeface="Times New Roman"/>
              </a:rPr>
              <a:t>understand.</a:t>
            </a:r>
            <a:endParaRPr sz="1450">
              <a:latin typeface="Times New Roman"/>
              <a:cs typeface="Times New Roman"/>
            </a:endParaRPr>
          </a:p>
          <a:p>
            <a:pPr algn="just" marL="12700" marR="13335" indent="255904">
              <a:lnSpc>
                <a:spcPts val="1730"/>
              </a:lnSpc>
              <a:spcBef>
                <a:spcPts val="790"/>
              </a:spcBef>
            </a:pPr>
            <a:r>
              <a:rPr dirty="0" sz="1450" spc="-10">
                <a:latin typeface="Times New Roman"/>
                <a:cs typeface="Times New Roman"/>
              </a:rPr>
              <a:t>"Why </a:t>
            </a:r>
            <a:r>
              <a:rPr dirty="0" sz="1450" spc="-5">
                <a:latin typeface="Times New Roman"/>
                <a:cs typeface="Times New Roman"/>
              </a:rPr>
              <a:t>d'you </a:t>
            </a:r>
            <a:r>
              <a:rPr dirty="0" sz="1450" spc="-10">
                <a:latin typeface="Times New Roman"/>
                <a:cs typeface="Times New Roman"/>
              </a:rPr>
              <a:t>'ave to </a:t>
            </a:r>
            <a:r>
              <a:rPr dirty="0" sz="1450" spc="-5">
                <a:latin typeface="Times New Roman"/>
                <a:cs typeface="Times New Roman"/>
              </a:rPr>
              <a:t>go </a:t>
            </a:r>
            <a:r>
              <a:rPr dirty="0" sz="1450" spc="-10">
                <a:latin typeface="Times New Roman"/>
                <a:cs typeface="Times New Roman"/>
              </a:rPr>
              <a:t>snoopin' at doors?" the old junk-dealer spat </a:t>
            </a:r>
            <a:r>
              <a:rPr dirty="0" sz="1450" spc="-5">
                <a:latin typeface="Times New Roman"/>
                <a:cs typeface="Times New Roman"/>
              </a:rPr>
              <a:t>out  </a:t>
            </a:r>
            <a:r>
              <a:rPr dirty="0" sz="1450" spc="-15">
                <a:latin typeface="Times New Roman"/>
                <a:cs typeface="Times New Roman"/>
              </a:rPr>
              <a:t>venomously, </a:t>
            </a:r>
            <a:r>
              <a:rPr dirty="0" sz="1450" spc="-10">
                <a:latin typeface="Times New Roman"/>
                <a:cs typeface="Times New Roman"/>
              </a:rPr>
              <a:t>lips</a:t>
            </a:r>
            <a:r>
              <a:rPr dirty="0" sz="1450">
                <a:latin typeface="Times New Roman"/>
                <a:cs typeface="Times New Roman"/>
              </a:rPr>
              <a:t> </a:t>
            </a:r>
            <a:r>
              <a:rPr dirty="0" sz="1450" spc="-10">
                <a:latin typeface="Times New Roman"/>
                <a:cs typeface="Times New Roman"/>
              </a:rPr>
              <a:t>quivering.</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"Whether </a:t>
            </a:r>
            <a:r>
              <a:rPr dirty="0" sz="1450" spc="-5">
                <a:latin typeface="Times New Roman"/>
                <a:cs typeface="Times New Roman"/>
              </a:rPr>
              <a:t>I </a:t>
            </a:r>
            <a:r>
              <a:rPr dirty="0" sz="1450" spc="-10">
                <a:latin typeface="Times New Roman"/>
                <a:cs typeface="Times New Roman"/>
              </a:rPr>
              <a:t>was listening </a:t>
            </a:r>
            <a:r>
              <a:rPr dirty="0" sz="1450" spc="-5">
                <a:latin typeface="Times New Roman"/>
                <a:cs typeface="Times New Roman"/>
              </a:rPr>
              <a:t>or not </a:t>
            </a:r>
            <a:r>
              <a:rPr dirty="0" sz="1450" spc="-10">
                <a:latin typeface="Times New Roman"/>
                <a:cs typeface="Times New Roman"/>
              </a:rPr>
              <a:t>is </a:t>
            </a:r>
            <a:r>
              <a:rPr dirty="0" sz="1450" spc="-5">
                <a:latin typeface="Times New Roman"/>
                <a:cs typeface="Times New Roman"/>
              </a:rPr>
              <a:t>none of your </a:t>
            </a:r>
            <a:r>
              <a:rPr dirty="0" sz="1450" spc="-10">
                <a:latin typeface="Times New Roman"/>
                <a:cs typeface="Times New Roman"/>
              </a:rPr>
              <a:t>business." Again Hillel  added </a:t>
            </a:r>
            <a:r>
              <a:rPr dirty="0" sz="1450" spc="-5">
                <a:latin typeface="Times New Roman"/>
                <a:cs typeface="Times New Roman"/>
              </a:rPr>
              <a:t>a </a:t>
            </a:r>
            <a:r>
              <a:rPr dirty="0" sz="1450" spc="-10">
                <a:latin typeface="Times New Roman"/>
                <a:cs typeface="Times New Roman"/>
              </a:rPr>
              <a:t>sentence in Hebrew which, this time, sounded like </a:t>
            </a:r>
            <a:r>
              <a:rPr dirty="0" sz="1450" spc="-5">
                <a:latin typeface="Times New Roman"/>
                <a:cs typeface="Times New Roman"/>
              </a:rPr>
              <a:t>a </a:t>
            </a:r>
            <a:r>
              <a:rPr dirty="0" sz="1450" spc="-10">
                <a:latin typeface="Times New Roman"/>
                <a:cs typeface="Times New Roman"/>
              </a:rPr>
              <a:t>threat. </a:t>
            </a:r>
            <a:r>
              <a:rPr dirty="0" sz="1450" spc="-5">
                <a:latin typeface="Times New Roman"/>
                <a:cs typeface="Times New Roman"/>
              </a:rPr>
              <a:t>I </a:t>
            </a:r>
            <a:r>
              <a:rPr dirty="0" sz="1450" spc="-10">
                <a:latin typeface="Times New Roman"/>
                <a:cs typeface="Times New Roman"/>
              </a:rPr>
              <a:t>expected  it would lead to an argument, </a:t>
            </a:r>
            <a:r>
              <a:rPr dirty="0" sz="1450" spc="-5">
                <a:latin typeface="Times New Roman"/>
                <a:cs typeface="Times New Roman"/>
              </a:rPr>
              <a:t>but </a:t>
            </a:r>
            <a:r>
              <a:rPr dirty="0" sz="1450" spc="-20">
                <a:latin typeface="Times New Roman"/>
                <a:cs typeface="Times New Roman"/>
              </a:rPr>
              <a:t>Wassertrum </a:t>
            </a:r>
            <a:r>
              <a:rPr dirty="0" sz="1450" spc="-10">
                <a:latin typeface="Times New Roman"/>
                <a:cs typeface="Times New Roman"/>
              </a:rPr>
              <a:t>answered </a:t>
            </a:r>
            <a:r>
              <a:rPr dirty="0" sz="1450" spc="-5">
                <a:latin typeface="Times New Roman"/>
                <a:cs typeface="Times New Roman"/>
              </a:rPr>
              <a:t>not a </a:t>
            </a:r>
            <a:r>
              <a:rPr dirty="0" sz="1450" spc="-10">
                <a:latin typeface="Times New Roman"/>
                <a:cs typeface="Times New Roman"/>
              </a:rPr>
              <a:t>word; </a:t>
            </a:r>
            <a:r>
              <a:rPr dirty="0" sz="1450" spc="-5">
                <a:latin typeface="Times New Roman"/>
                <a:cs typeface="Times New Roman"/>
              </a:rPr>
              <a:t>he </a:t>
            </a:r>
            <a:r>
              <a:rPr dirty="0" sz="1450" spc="-10">
                <a:latin typeface="Times New Roman"/>
                <a:cs typeface="Times New Roman"/>
              </a:rPr>
              <a:t>just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and then went </a:t>
            </a:r>
            <a:r>
              <a:rPr dirty="0" sz="1450" spc="-5">
                <a:latin typeface="Times New Roman"/>
                <a:cs typeface="Times New Roman"/>
              </a:rPr>
              <a:t>out,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defiant look </a:t>
            </a:r>
            <a:r>
              <a:rPr dirty="0" sz="1450" spc="-5">
                <a:latin typeface="Times New Roman"/>
                <a:cs typeface="Times New Roman"/>
              </a:rPr>
              <a:t>on </a:t>
            </a:r>
            <a:r>
              <a:rPr dirty="0" sz="1450" spc="-10">
                <a:latin typeface="Times New Roman"/>
                <a:cs typeface="Times New Roman"/>
              </a:rPr>
              <a:t>his</a:t>
            </a:r>
            <a:r>
              <a:rPr dirty="0" sz="1450" spc="6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9525" indent="255904">
              <a:lnSpc>
                <a:spcPts val="1730"/>
              </a:lnSpc>
              <a:spcBef>
                <a:spcPts val="785"/>
              </a:spcBef>
            </a:pPr>
            <a:r>
              <a:rPr dirty="0" sz="1450" spc="-5">
                <a:latin typeface="Times New Roman"/>
                <a:cs typeface="Times New Roman"/>
              </a:rPr>
              <a:t>I </a:t>
            </a:r>
            <a:r>
              <a:rPr dirty="0" sz="1450" spc="-10">
                <a:latin typeface="Times New Roman"/>
                <a:cs typeface="Times New Roman"/>
              </a:rPr>
              <a:t>looked at Hillel </a:t>
            </a:r>
            <a:r>
              <a:rPr dirty="0" sz="1450" spc="-15">
                <a:latin typeface="Times New Roman"/>
                <a:cs typeface="Times New Roman"/>
              </a:rPr>
              <a:t>expectantly. </a:t>
            </a:r>
            <a:r>
              <a:rPr dirty="0" sz="1450" spc="-10">
                <a:latin typeface="Times New Roman"/>
                <a:cs typeface="Times New Roman"/>
              </a:rPr>
              <a:t>He signalled me to stay silent. Clearly </a:t>
            </a:r>
            <a:r>
              <a:rPr dirty="0" sz="1450" spc="-5">
                <a:latin typeface="Times New Roman"/>
                <a:cs typeface="Times New Roman"/>
              </a:rPr>
              <a:t>he  </a:t>
            </a:r>
            <a:r>
              <a:rPr dirty="0" sz="1450" spc="-10">
                <a:latin typeface="Times New Roman"/>
                <a:cs typeface="Times New Roman"/>
              </a:rPr>
              <a:t>was waiting for something, for </a:t>
            </a:r>
            <a:r>
              <a:rPr dirty="0" sz="1450" spc="-5">
                <a:latin typeface="Times New Roman"/>
                <a:cs typeface="Times New Roman"/>
              </a:rPr>
              <a:t>he </a:t>
            </a:r>
            <a:r>
              <a:rPr dirty="0" sz="1450" spc="-10">
                <a:latin typeface="Times New Roman"/>
                <a:cs typeface="Times New Roman"/>
              </a:rPr>
              <a:t>was listening for what was happening </a:t>
            </a:r>
            <a:r>
              <a:rPr dirty="0" sz="1450" spc="-5">
                <a:latin typeface="Times New Roman"/>
                <a:cs typeface="Times New Roman"/>
              </a:rPr>
              <a:t>out </a:t>
            </a:r>
            <a:r>
              <a:rPr dirty="0" sz="1450" spc="-10">
                <a:latin typeface="Times New Roman"/>
                <a:cs typeface="Times New Roman"/>
              </a:rPr>
              <a:t>in  the </a:t>
            </a:r>
            <a:r>
              <a:rPr dirty="0" sz="1450" spc="-20">
                <a:latin typeface="Times New Roman"/>
                <a:cs typeface="Times New Roman"/>
              </a:rPr>
              <a:t>corridor. </a:t>
            </a:r>
            <a:r>
              <a:rPr dirty="0" sz="1450" spc="-5">
                <a:latin typeface="Times New Roman"/>
                <a:cs typeface="Times New Roman"/>
              </a:rPr>
              <a:t>I </a:t>
            </a:r>
            <a:r>
              <a:rPr dirty="0" sz="1450" spc="-10">
                <a:latin typeface="Times New Roman"/>
                <a:cs typeface="Times New Roman"/>
              </a:rPr>
              <a:t>was about to </a:t>
            </a:r>
            <a:r>
              <a:rPr dirty="0" sz="1450" spc="-5">
                <a:latin typeface="Times New Roman"/>
                <a:cs typeface="Times New Roman"/>
              </a:rPr>
              <a:t>go </a:t>
            </a:r>
            <a:r>
              <a:rPr dirty="0" sz="1450" spc="-10">
                <a:latin typeface="Times New Roman"/>
                <a:cs typeface="Times New Roman"/>
              </a:rPr>
              <a:t>and close the </a:t>
            </a:r>
            <a:r>
              <a:rPr dirty="0" sz="1450" spc="-20">
                <a:latin typeface="Times New Roman"/>
                <a:cs typeface="Times New Roman"/>
              </a:rPr>
              <a:t>door, </a:t>
            </a:r>
            <a:r>
              <a:rPr dirty="0" sz="1450" spc="-5">
                <a:latin typeface="Times New Roman"/>
                <a:cs typeface="Times New Roman"/>
              </a:rPr>
              <a:t>but he </a:t>
            </a:r>
            <a:r>
              <a:rPr dirty="0" sz="1450" spc="-10">
                <a:latin typeface="Times New Roman"/>
                <a:cs typeface="Times New Roman"/>
              </a:rPr>
              <a:t>waved me back  </a:t>
            </a:r>
            <a:r>
              <a:rPr dirty="0" sz="1450" spc="-15">
                <a:latin typeface="Times New Roman"/>
                <a:cs typeface="Times New Roman"/>
              </a:rPr>
              <a:t>impatiently.</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A </a:t>
            </a:r>
            <a:r>
              <a:rPr dirty="0" sz="1450" spc="-5">
                <a:latin typeface="Times New Roman"/>
                <a:cs typeface="Times New Roman"/>
              </a:rPr>
              <a:t>good </a:t>
            </a:r>
            <a:r>
              <a:rPr dirty="0" sz="1450" spc="-10">
                <a:latin typeface="Times New Roman"/>
                <a:cs typeface="Times New Roman"/>
              </a:rPr>
              <a:t>minute passed, then we heard </a:t>
            </a:r>
            <a:r>
              <a:rPr dirty="0" sz="1450" spc="-20">
                <a:latin typeface="Times New Roman"/>
                <a:cs typeface="Times New Roman"/>
              </a:rPr>
              <a:t>Wassertrum's </a:t>
            </a:r>
            <a:r>
              <a:rPr dirty="0" sz="1450" spc="-10">
                <a:latin typeface="Times New Roman"/>
                <a:cs typeface="Times New Roman"/>
              </a:rPr>
              <a:t>shuffling steps coming  back </a:t>
            </a:r>
            <a:r>
              <a:rPr dirty="0" sz="1450" spc="-5">
                <a:latin typeface="Times New Roman"/>
                <a:cs typeface="Times New Roman"/>
              </a:rPr>
              <a:t>up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stairs.</a:t>
            </a:r>
            <a:endParaRPr sz="1450">
              <a:latin typeface="Times New Roman"/>
              <a:cs typeface="Times New Roman"/>
            </a:endParaRPr>
          </a:p>
          <a:p>
            <a:pPr algn="just" marL="268605">
              <a:lnSpc>
                <a:spcPct val="100000"/>
              </a:lnSpc>
              <a:spcBef>
                <a:spcPts val="655"/>
              </a:spcBef>
            </a:pPr>
            <a:r>
              <a:rPr dirty="0" sz="1450" spc="-15">
                <a:latin typeface="Times New Roman"/>
                <a:cs typeface="Times New Roman"/>
              </a:rPr>
              <a:t>Without </a:t>
            </a:r>
            <a:r>
              <a:rPr dirty="0" sz="1450" spc="-5">
                <a:latin typeface="Times New Roman"/>
                <a:cs typeface="Times New Roman"/>
              </a:rPr>
              <a:t>a </a:t>
            </a:r>
            <a:r>
              <a:rPr dirty="0" sz="1450" spc="-10">
                <a:latin typeface="Times New Roman"/>
                <a:cs typeface="Times New Roman"/>
              </a:rPr>
              <a:t>word, Hillel left and made way for</a:t>
            </a:r>
            <a:r>
              <a:rPr dirty="0" sz="1450" spc="3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marR="192405">
              <a:lnSpc>
                <a:spcPct val="144900"/>
              </a:lnSpc>
            </a:pPr>
            <a:r>
              <a:rPr dirty="0" sz="1450" spc="-20">
                <a:latin typeface="Times New Roman"/>
                <a:cs typeface="Times New Roman"/>
              </a:rPr>
              <a:t>Wassertrum </a:t>
            </a:r>
            <a:r>
              <a:rPr dirty="0" sz="1450" spc="-10">
                <a:latin typeface="Times New Roman"/>
                <a:cs typeface="Times New Roman"/>
              </a:rPr>
              <a:t>waited until Hillel was </a:t>
            </a:r>
            <a:r>
              <a:rPr dirty="0" sz="1450" spc="-5">
                <a:latin typeface="Times New Roman"/>
                <a:cs typeface="Times New Roman"/>
              </a:rPr>
              <a:t>out of </a:t>
            </a:r>
            <a:r>
              <a:rPr dirty="0" sz="1450" spc="-10">
                <a:latin typeface="Times New Roman"/>
                <a:cs typeface="Times New Roman"/>
              </a:rPr>
              <a:t>hearing, then </a:t>
            </a:r>
            <a:r>
              <a:rPr dirty="0" sz="1450" spc="-5">
                <a:latin typeface="Times New Roman"/>
                <a:cs typeface="Times New Roman"/>
              </a:rPr>
              <a:t>he </a:t>
            </a:r>
            <a:r>
              <a:rPr dirty="0" sz="1450" spc="-10">
                <a:latin typeface="Times New Roman"/>
                <a:cs typeface="Times New Roman"/>
              </a:rPr>
              <a:t>snarled at me,  "Gimme my watch</a:t>
            </a:r>
            <a:r>
              <a:rPr dirty="0" sz="145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nSpc>
                <a:spcPct val="100000"/>
              </a:lnSpc>
              <a:spcBef>
                <a:spcPts val="5"/>
              </a:spcBef>
            </a:pPr>
            <a:endParaRPr sz="2300">
              <a:latin typeface="Times New Roman"/>
              <a:cs typeface="Times New Roman"/>
            </a:endParaRPr>
          </a:p>
          <a:p>
            <a:pPr algn="ctr">
              <a:lnSpc>
                <a:spcPct val="100000"/>
              </a:lnSpc>
            </a:pPr>
            <a:r>
              <a:rPr dirty="0" sz="1450" spc="-10" b="1">
                <a:latin typeface="Times New Roman"/>
                <a:cs typeface="Times New Roman"/>
              </a:rPr>
              <a:t>EVE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9525" indent="255904">
              <a:lnSpc>
                <a:spcPts val="1730"/>
              </a:lnSpc>
              <a:spcBef>
                <a:spcPts val="5"/>
              </a:spcBef>
            </a:pPr>
            <a:r>
              <a:rPr dirty="0" sz="1450" spc="-10">
                <a:latin typeface="Times New Roman"/>
                <a:cs typeface="Times New Roman"/>
              </a:rPr>
              <a:t>Where </a:t>
            </a:r>
            <a:r>
              <a:rPr dirty="0" sz="1450" spc="-5">
                <a:latin typeface="Times New Roman"/>
                <a:cs typeface="Times New Roman"/>
              </a:rPr>
              <a:t>on </a:t>
            </a:r>
            <a:r>
              <a:rPr dirty="0" sz="1450" spc="-10">
                <a:latin typeface="Times New Roman"/>
                <a:cs typeface="Times New Roman"/>
              </a:rPr>
              <a:t>earth was Charousek? Almost twenty-four hours had passed and  still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appeared. Could </a:t>
            </a:r>
            <a:r>
              <a:rPr dirty="0" sz="1450" spc="-5">
                <a:latin typeface="Times New Roman"/>
                <a:cs typeface="Times New Roman"/>
              </a:rPr>
              <a:t>he </a:t>
            </a:r>
            <a:r>
              <a:rPr dirty="0" sz="1450" spc="-10">
                <a:latin typeface="Times New Roman"/>
                <a:cs typeface="Times New Roman"/>
              </a:rPr>
              <a:t>have forgotten the signal we had agreed  </a:t>
            </a:r>
            <a:r>
              <a:rPr dirty="0" sz="1450" spc="-5">
                <a:latin typeface="Times New Roman"/>
                <a:cs typeface="Times New Roman"/>
              </a:rPr>
              <a:t>on? </a:t>
            </a:r>
            <a:r>
              <a:rPr dirty="0" sz="1450" spc="-10">
                <a:latin typeface="Times New Roman"/>
                <a:cs typeface="Times New Roman"/>
              </a:rPr>
              <a:t>Or had </a:t>
            </a:r>
            <a:r>
              <a:rPr dirty="0" sz="1450" spc="-5">
                <a:latin typeface="Times New Roman"/>
                <a:cs typeface="Times New Roman"/>
              </a:rPr>
              <a:t>he </a:t>
            </a:r>
            <a:r>
              <a:rPr dirty="0" sz="1450" spc="-10">
                <a:latin typeface="Times New Roman"/>
                <a:cs typeface="Times New Roman"/>
              </a:rPr>
              <a:t>perhaps </a:t>
            </a:r>
            <a:r>
              <a:rPr dirty="0" sz="1450" spc="-5">
                <a:latin typeface="Times New Roman"/>
                <a:cs typeface="Times New Roman"/>
              </a:rPr>
              <a:t>not </a:t>
            </a:r>
            <a:r>
              <a:rPr dirty="0" sz="1450" spc="-10">
                <a:latin typeface="Times New Roman"/>
                <a:cs typeface="Times New Roman"/>
              </a:rPr>
              <a:t>seen</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indent="255904">
              <a:lnSpc>
                <a:spcPts val="1730"/>
              </a:lnSpc>
              <a:spcBef>
                <a:spcPts val="785"/>
              </a:spcBef>
            </a:pPr>
            <a:r>
              <a:rPr dirty="0" sz="1450" spc="-5">
                <a:latin typeface="Times New Roman"/>
                <a:cs typeface="Times New Roman"/>
              </a:rPr>
              <a:t>I </a:t>
            </a:r>
            <a:r>
              <a:rPr dirty="0" sz="1450" spc="-10">
                <a:latin typeface="Times New Roman"/>
                <a:cs typeface="Times New Roman"/>
              </a:rPr>
              <a:t>went to the window and adjusted the mirror so that the ray </a:t>
            </a:r>
            <a:r>
              <a:rPr dirty="0" sz="1450" spc="-5">
                <a:latin typeface="Times New Roman"/>
                <a:cs typeface="Times New Roman"/>
              </a:rPr>
              <a:t>of </a:t>
            </a:r>
            <a:r>
              <a:rPr dirty="0" sz="1450" spc="-10">
                <a:latin typeface="Times New Roman"/>
                <a:cs typeface="Times New Roman"/>
              </a:rPr>
              <a:t>sunlight  falling </a:t>
            </a:r>
            <a:r>
              <a:rPr dirty="0" sz="1450" spc="-5">
                <a:latin typeface="Times New Roman"/>
                <a:cs typeface="Times New Roman"/>
              </a:rPr>
              <a:t>on </a:t>
            </a:r>
            <a:r>
              <a:rPr dirty="0" sz="1450" spc="-10">
                <a:latin typeface="Times New Roman"/>
                <a:cs typeface="Times New Roman"/>
              </a:rPr>
              <a:t>it was reflected onto the tiny barred window </a:t>
            </a:r>
            <a:r>
              <a:rPr dirty="0" sz="1450" spc="-5">
                <a:latin typeface="Times New Roman"/>
                <a:cs typeface="Times New Roman"/>
              </a:rPr>
              <a:t>of </a:t>
            </a:r>
            <a:r>
              <a:rPr dirty="0" sz="1450" spc="-10">
                <a:latin typeface="Times New Roman"/>
                <a:cs typeface="Times New Roman"/>
              </a:rPr>
              <a:t>his</a:t>
            </a:r>
            <a:r>
              <a:rPr dirty="0" sz="1450" spc="75">
                <a:latin typeface="Times New Roman"/>
                <a:cs typeface="Times New Roman"/>
              </a:rPr>
              <a:t> </a:t>
            </a:r>
            <a:r>
              <a:rPr dirty="0" sz="1450" spc="-10">
                <a:latin typeface="Times New Roman"/>
                <a:cs typeface="Times New Roman"/>
              </a:rPr>
              <a:t>basement.</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Hillel's intervention yesterday had reassured me somewhat. </a:t>
            </a:r>
            <a:r>
              <a:rPr dirty="0" sz="1450" spc="-5">
                <a:latin typeface="Times New Roman"/>
                <a:cs typeface="Times New Roman"/>
              </a:rPr>
              <a:t>I </a:t>
            </a:r>
            <a:r>
              <a:rPr dirty="0" sz="1450" spc="-10">
                <a:latin typeface="Times New Roman"/>
                <a:cs typeface="Times New Roman"/>
              </a:rPr>
              <a:t>felt sure </a:t>
            </a:r>
            <a:r>
              <a:rPr dirty="0" sz="1450" spc="-5">
                <a:latin typeface="Times New Roman"/>
                <a:cs typeface="Times New Roman"/>
              </a:rPr>
              <a:t>he  </a:t>
            </a:r>
            <a:r>
              <a:rPr dirty="0" sz="1450" spc="-10">
                <a:latin typeface="Times New Roman"/>
                <a:cs typeface="Times New Roman"/>
              </a:rPr>
              <a:t>would have warned me if there were danger in the offing. And </a:t>
            </a:r>
            <a:r>
              <a:rPr dirty="0" sz="1450" spc="-25">
                <a:latin typeface="Times New Roman"/>
                <a:cs typeface="Times New Roman"/>
              </a:rPr>
              <a:t>anyway,  </a:t>
            </a:r>
            <a:r>
              <a:rPr dirty="0" sz="1450" spc="-20">
                <a:latin typeface="Times New Roman"/>
                <a:cs typeface="Times New Roman"/>
              </a:rPr>
              <a:t>Wassertrum</a:t>
            </a:r>
            <a:r>
              <a:rPr dirty="0" sz="1450" spc="220">
                <a:latin typeface="Times New Roman"/>
                <a:cs typeface="Times New Roman"/>
              </a:rPr>
              <a:t> </a:t>
            </a:r>
            <a:r>
              <a:rPr dirty="0" sz="1450" spc="-10">
                <a:latin typeface="Times New Roman"/>
                <a:cs typeface="Times New Roman"/>
              </a:rPr>
              <a:t>had</a:t>
            </a:r>
            <a:r>
              <a:rPr dirty="0" sz="1450" spc="220">
                <a:latin typeface="Times New Roman"/>
                <a:cs typeface="Times New Roman"/>
              </a:rPr>
              <a:t> </a:t>
            </a:r>
            <a:r>
              <a:rPr dirty="0" sz="1450" spc="-10">
                <a:latin typeface="Times New Roman"/>
                <a:cs typeface="Times New Roman"/>
              </a:rPr>
              <a:t>taken</a:t>
            </a:r>
            <a:r>
              <a:rPr dirty="0" sz="1450" spc="225">
                <a:latin typeface="Times New Roman"/>
                <a:cs typeface="Times New Roman"/>
              </a:rPr>
              <a:t> </a:t>
            </a:r>
            <a:r>
              <a:rPr dirty="0" sz="1450" spc="-5">
                <a:latin typeface="Times New Roman"/>
                <a:cs typeface="Times New Roman"/>
              </a:rPr>
              <a:t>no</a:t>
            </a:r>
            <a:r>
              <a:rPr dirty="0" sz="1450" spc="220">
                <a:latin typeface="Times New Roman"/>
                <a:cs typeface="Times New Roman"/>
              </a:rPr>
              <a:t> </a:t>
            </a:r>
            <a:r>
              <a:rPr dirty="0" sz="1450" spc="-10">
                <a:latin typeface="Times New Roman"/>
                <a:cs typeface="Times New Roman"/>
              </a:rPr>
              <a:t>steps</a:t>
            </a:r>
            <a:r>
              <a:rPr dirty="0" sz="1450" spc="225">
                <a:latin typeface="Times New Roman"/>
                <a:cs typeface="Times New Roman"/>
              </a:rPr>
              <a:t> </a:t>
            </a:r>
            <a:r>
              <a:rPr dirty="0" sz="1450" spc="-5">
                <a:latin typeface="Times New Roman"/>
                <a:cs typeface="Times New Roman"/>
              </a:rPr>
              <a:t>of</a:t>
            </a:r>
            <a:r>
              <a:rPr dirty="0" sz="1450" spc="220">
                <a:latin typeface="Times New Roman"/>
                <a:cs typeface="Times New Roman"/>
              </a:rPr>
              <a:t> </a:t>
            </a:r>
            <a:r>
              <a:rPr dirty="0" sz="1450" spc="-10">
                <a:latin typeface="Times New Roman"/>
                <a:cs typeface="Times New Roman"/>
              </a:rPr>
              <a:t>any</a:t>
            </a:r>
            <a:r>
              <a:rPr dirty="0" sz="1450" spc="225">
                <a:latin typeface="Times New Roman"/>
                <a:cs typeface="Times New Roman"/>
              </a:rPr>
              <a:t> </a:t>
            </a:r>
            <a:r>
              <a:rPr dirty="0" sz="1450" spc="-10">
                <a:latin typeface="Times New Roman"/>
                <a:cs typeface="Times New Roman"/>
              </a:rPr>
              <a:t>significance</a:t>
            </a:r>
            <a:r>
              <a:rPr dirty="0" sz="1450" spc="220">
                <a:latin typeface="Times New Roman"/>
                <a:cs typeface="Times New Roman"/>
              </a:rPr>
              <a:t> </a:t>
            </a:r>
            <a:r>
              <a:rPr dirty="0" sz="1450" spc="-10">
                <a:latin typeface="Times New Roman"/>
                <a:cs typeface="Times New Roman"/>
              </a:rPr>
              <a:t>since</a:t>
            </a:r>
            <a:r>
              <a:rPr dirty="0" sz="1450" spc="225">
                <a:latin typeface="Times New Roman"/>
                <a:cs typeface="Times New Roman"/>
              </a:rPr>
              <a:t> </a:t>
            </a:r>
            <a:r>
              <a:rPr dirty="0" sz="1450" spc="-10">
                <a:latin typeface="Times New Roman"/>
                <a:cs typeface="Times New Roman"/>
              </a:rPr>
              <a:t>then.</a:t>
            </a:r>
            <a:r>
              <a:rPr dirty="0" sz="1450" spc="220">
                <a:latin typeface="Times New Roman"/>
                <a:cs typeface="Times New Roman"/>
              </a:rPr>
              <a:t> </a:t>
            </a:r>
            <a:r>
              <a:rPr dirty="0" sz="1450" spc="-10">
                <a:latin typeface="Times New Roman"/>
                <a:cs typeface="Times New Roman"/>
              </a:rPr>
              <a:t>Immediately</a:t>
            </a:r>
            <a:endParaRPr sz="1450">
              <a:latin typeface="Times New Roman"/>
              <a:cs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672"/>
            <a:ext cx="5807075" cy="9267825"/>
          </a:xfrm>
          <a:prstGeom prst="rect">
            <a:avLst/>
          </a:prstGeom>
        </p:spPr>
        <p:txBody>
          <a:bodyPr wrap="square" lIns="0" tIns="10160" rIns="0" bIns="0" rtlCol="0" vert="horz">
            <a:spAutoFit/>
          </a:bodyPr>
          <a:lstStyle/>
          <a:p>
            <a:pPr algn="just" marL="12700" marR="5080">
              <a:lnSpc>
                <a:spcPct val="100400"/>
              </a:lnSpc>
              <a:spcBef>
                <a:spcPts val="80"/>
              </a:spcBef>
            </a:pPr>
            <a:r>
              <a:rPr dirty="0" sz="1450" spc="-10">
                <a:latin typeface="Times New Roman"/>
                <a:cs typeface="Times New Roman"/>
              </a:rPr>
              <a:t>after </a:t>
            </a:r>
            <a:r>
              <a:rPr dirty="0" sz="1450" spc="-5">
                <a:latin typeface="Times New Roman"/>
                <a:cs typeface="Times New Roman"/>
              </a:rPr>
              <a:t>he </a:t>
            </a:r>
            <a:r>
              <a:rPr dirty="0" sz="1450" spc="-10">
                <a:latin typeface="Times New Roman"/>
                <a:cs typeface="Times New Roman"/>
              </a:rPr>
              <a:t>left me </a:t>
            </a:r>
            <a:r>
              <a:rPr dirty="0" sz="1450" spc="-5">
                <a:latin typeface="Times New Roman"/>
                <a:cs typeface="Times New Roman"/>
              </a:rPr>
              <a:t>he </a:t>
            </a:r>
            <a:r>
              <a:rPr dirty="0" sz="1450" spc="-10">
                <a:latin typeface="Times New Roman"/>
                <a:cs typeface="Times New Roman"/>
              </a:rPr>
              <a:t>had returned to his </a:t>
            </a:r>
            <a:r>
              <a:rPr dirty="0" sz="1450" spc="-5">
                <a:latin typeface="Times New Roman"/>
                <a:cs typeface="Times New Roman"/>
              </a:rPr>
              <a:t>shop. I </a:t>
            </a:r>
            <a:r>
              <a:rPr dirty="0" sz="1450" spc="-10">
                <a:latin typeface="Times New Roman"/>
                <a:cs typeface="Times New Roman"/>
              </a:rPr>
              <a:t>glanced quickly down at it, yes,  there </a:t>
            </a:r>
            <a:r>
              <a:rPr dirty="0" sz="1450" spc="-5">
                <a:latin typeface="Times New Roman"/>
                <a:cs typeface="Times New Roman"/>
              </a:rPr>
              <a:t>he </a:t>
            </a:r>
            <a:r>
              <a:rPr dirty="0" sz="1450" spc="-10">
                <a:latin typeface="Times New Roman"/>
                <a:cs typeface="Times New Roman"/>
              </a:rPr>
              <a:t>was, slumped motionless behind his cast-iron hotplates just as </a:t>
            </a:r>
            <a:r>
              <a:rPr dirty="0" sz="1450" spc="-5">
                <a:latin typeface="Times New Roman"/>
                <a:cs typeface="Times New Roman"/>
              </a:rPr>
              <a:t>he </a:t>
            </a:r>
            <a:r>
              <a:rPr dirty="0" sz="1450" spc="-10">
                <a:latin typeface="Times New Roman"/>
                <a:cs typeface="Times New Roman"/>
              </a:rPr>
              <a:t>had  been when </a:t>
            </a:r>
            <a:r>
              <a:rPr dirty="0" sz="1450" spc="-5">
                <a:latin typeface="Times New Roman"/>
                <a:cs typeface="Times New Roman"/>
              </a:rPr>
              <a:t>I </a:t>
            </a:r>
            <a:r>
              <a:rPr dirty="0" sz="1450" spc="-10">
                <a:latin typeface="Times New Roman"/>
                <a:cs typeface="Times New Roman"/>
              </a:rPr>
              <a:t>had seen him first thing this</a:t>
            </a:r>
            <a:r>
              <a:rPr dirty="0" sz="1450" spc="35">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Unbearable, this eternal</a:t>
            </a:r>
            <a:r>
              <a:rPr dirty="0" sz="1450">
                <a:latin typeface="Times New Roman"/>
                <a:cs typeface="Times New Roman"/>
              </a:rPr>
              <a:t> </a:t>
            </a:r>
            <a:r>
              <a:rPr dirty="0" sz="1450" spc="-10">
                <a:latin typeface="Times New Roman"/>
                <a:cs typeface="Times New Roman"/>
              </a:rPr>
              <a:t>waiting!</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The mild spring air pouring in through the open window in the next room  was making me sick with yearning. The drip </a:t>
            </a:r>
            <a:r>
              <a:rPr dirty="0" sz="1450" spc="-5">
                <a:latin typeface="Times New Roman"/>
                <a:cs typeface="Times New Roman"/>
              </a:rPr>
              <a:t>of </a:t>
            </a:r>
            <a:r>
              <a:rPr dirty="0" sz="1450" spc="-10">
                <a:latin typeface="Times New Roman"/>
                <a:cs typeface="Times New Roman"/>
              </a:rPr>
              <a:t>melting ice from the roofs! All  those delicate filaments </a:t>
            </a:r>
            <a:r>
              <a:rPr dirty="0" sz="1450" spc="-5">
                <a:latin typeface="Times New Roman"/>
                <a:cs typeface="Times New Roman"/>
              </a:rPr>
              <a:t>of </a:t>
            </a:r>
            <a:r>
              <a:rPr dirty="0" sz="1450" spc="-10">
                <a:latin typeface="Times New Roman"/>
                <a:cs typeface="Times New Roman"/>
              </a:rPr>
              <a:t>water gleaming in the sun! It was as if invisible  threads were drawing me outside. Impatiently </a:t>
            </a:r>
            <a:r>
              <a:rPr dirty="0" sz="1450" spc="-5">
                <a:latin typeface="Times New Roman"/>
                <a:cs typeface="Times New Roman"/>
              </a:rPr>
              <a:t>I </a:t>
            </a:r>
            <a:r>
              <a:rPr dirty="0" sz="1450" spc="-10">
                <a:latin typeface="Times New Roman"/>
                <a:cs typeface="Times New Roman"/>
              </a:rPr>
              <a:t>paced </a:t>
            </a:r>
            <a:r>
              <a:rPr dirty="0" sz="1450" spc="-5">
                <a:latin typeface="Times New Roman"/>
                <a:cs typeface="Times New Roman"/>
              </a:rPr>
              <a:t>up </a:t>
            </a:r>
            <a:r>
              <a:rPr dirty="0" sz="1450" spc="-10">
                <a:latin typeface="Times New Roman"/>
                <a:cs typeface="Times New Roman"/>
              </a:rPr>
              <a:t>and down the room;  threw myself into </a:t>
            </a:r>
            <a:r>
              <a:rPr dirty="0" sz="1450" spc="-5">
                <a:latin typeface="Times New Roman"/>
                <a:cs typeface="Times New Roman"/>
              </a:rPr>
              <a:t>a </a:t>
            </a:r>
            <a:r>
              <a:rPr dirty="0" sz="1450" spc="-10">
                <a:latin typeface="Times New Roman"/>
                <a:cs typeface="Times New Roman"/>
              </a:rPr>
              <a:t>chair; stood </a:t>
            </a:r>
            <a:r>
              <a:rPr dirty="0" sz="1450" spc="-5">
                <a:latin typeface="Times New Roman"/>
                <a:cs typeface="Times New Roman"/>
              </a:rPr>
              <a:t>up</a:t>
            </a:r>
            <a:r>
              <a:rPr dirty="0" sz="1450" spc="2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My breast was filled with the sprouting shoots </a:t>
            </a:r>
            <a:r>
              <a:rPr dirty="0" sz="1450" spc="-5">
                <a:latin typeface="Times New Roman"/>
                <a:cs typeface="Times New Roman"/>
              </a:rPr>
              <a:t>of 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being in love  which had </a:t>
            </a:r>
            <a:r>
              <a:rPr dirty="0" sz="1450" spc="-5">
                <a:latin typeface="Times New Roman"/>
                <a:cs typeface="Times New Roman"/>
              </a:rPr>
              <a:t>no </a:t>
            </a:r>
            <a:r>
              <a:rPr dirty="0" sz="1450" spc="-10">
                <a:latin typeface="Times New Roman"/>
                <a:cs typeface="Times New Roman"/>
              </a:rPr>
              <a:t>precise object.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rid myself </a:t>
            </a:r>
            <a:r>
              <a:rPr dirty="0" sz="1450" spc="-5">
                <a:latin typeface="Times New Roman"/>
                <a:cs typeface="Times New Roman"/>
              </a:rPr>
              <a:t>of </a:t>
            </a:r>
            <a:r>
              <a:rPr dirty="0" sz="1450" spc="-10">
                <a:latin typeface="Times New Roman"/>
                <a:cs typeface="Times New Roman"/>
              </a:rPr>
              <a:t>it; the whole </a:t>
            </a:r>
            <a:r>
              <a:rPr dirty="0" sz="1450" spc="-5">
                <a:latin typeface="Times New Roman"/>
                <a:cs typeface="Times New Roman"/>
              </a:rPr>
              <a:t>night  </a:t>
            </a:r>
            <a:r>
              <a:rPr dirty="0" sz="1450" spc="-10">
                <a:latin typeface="Times New Roman"/>
                <a:cs typeface="Times New Roman"/>
              </a:rPr>
              <a:t>through it had tormented me. At first it had been Angelina's </a:t>
            </a:r>
            <a:r>
              <a:rPr dirty="0" sz="1450" spc="-5">
                <a:latin typeface="Times New Roman"/>
                <a:cs typeface="Times New Roman"/>
              </a:rPr>
              <a:t>body </a:t>
            </a:r>
            <a:r>
              <a:rPr dirty="0" sz="1450" spc="-10">
                <a:latin typeface="Times New Roman"/>
                <a:cs typeface="Times New Roman"/>
              </a:rPr>
              <a:t>nestling  against mine, then </a:t>
            </a:r>
            <a:r>
              <a:rPr dirty="0" sz="1450" spc="-5">
                <a:latin typeface="Times New Roman"/>
                <a:cs typeface="Times New Roman"/>
              </a:rPr>
              <a:t>I </a:t>
            </a:r>
            <a:r>
              <a:rPr dirty="0" sz="1450" spc="-10">
                <a:latin typeface="Times New Roman"/>
                <a:cs typeface="Times New Roman"/>
              </a:rPr>
              <a:t>was in the middle </a:t>
            </a:r>
            <a:r>
              <a:rPr dirty="0" sz="1450" spc="-5">
                <a:latin typeface="Times New Roman"/>
                <a:cs typeface="Times New Roman"/>
              </a:rPr>
              <a:t>of </a:t>
            </a:r>
            <a:r>
              <a:rPr dirty="0" sz="1450" spc="-10">
                <a:latin typeface="Times New Roman"/>
                <a:cs typeface="Times New Roman"/>
              </a:rPr>
              <a:t>an ostensibly innocent conversation  with Miriam; hardly had </a:t>
            </a:r>
            <a:r>
              <a:rPr dirty="0" sz="1450" spc="-5">
                <a:latin typeface="Times New Roman"/>
                <a:cs typeface="Times New Roman"/>
              </a:rPr>
              <a:t>I </a:t>
            </a:r>
            <a:r>
              <a:rPr dirty="0" sz="1450" spc="-10">
                <a:latin typeface="Times New Roman"/>
                <a:cs typeface="Times New Roman"/>
              </a:rPr>
              <a:t>torn </a:t>
            </a:r>
            <a:r>
              <a:rPr dirty="0" sz="1450" spc="-5">
                <a:latin typeface="Times New Roman"/>
                <a:cs typeface="Times New Roman"/>
              </a:rPr>
              <a:t>up </a:t>
            </a:r>
            <a:r>
              <a:rPr dirty="0" sz="1450" spc="-10">
                <a:latin typeface="Times New Roman"/>
                <a:cs typeface="Times New Roman"/>
              </a:rPr>
              <a:t>that image, than Angelina returned and  kissed me; </a:t>
            </a:r>
            <a:r>
              <a:rPr dirty="0" sz="1450" spc="-5">
                <a:latin typeface="Times New Roman"/>
                <a:cs typeface="Times New Roman"/>
              </a:rPr>
              <a:t>I </a:t>
            </a:r>
            <a:r>
              <a:rPr dirty="0" sz="1450" spc="-10">
                <a:latin typeface="Times New Roman"/>
                <a:cs typeface="Times New Roman"/>
              </a:rPr>
              <a:t>could smell the scent </a:t>
            </a:r>
            <a:r>
              <a:rPr dirty="0" sz="1450" spc="-5">
                <a:latin typeface="Times New Roman"/>
                <a:cs typeface="Times New Roman"/>
              </a:rPr>
              <a:t>of </a:t>
            </a:r>
            <a:r>
              <a:rPr dirty="0" sz="1450" spc="-10">
                <a:latin typeface="Times New Roman"/>
                <a:cs typeface="Times New Roman"/>
              </a:rPr>
              <a:t>her </a:t>
            </a:r>
            <a:r>
              <a:rPr dirty="0" sz="1450" spc="-20">
                <a:latin typeface="Times New Roman"/>
                <a:cs typeface="Times New Roman"/>
              </a:rPr>
              <a:t>hair, </a:t>
            </a:r>
            <a:r>
              <a:rPr dirty="0" sz="1450" spc="-10">
                <a:latin typeface="Times New Roman"/>
                <a:cs typeface="Times New Roman"/>
              </a:rPr>
              <a:t>and the soft sable she was  wearing tickled the skin </a:t>
            </a:r>
            <a:r>
              <a:rPr dirty="0" sz="1450" spc="-5">
                <a:latin typeface="Times New Roman"/>
                <a:cs typeface="Times New Roman"/>
              </a:rPr>
              <a:t>of </a:t>
            </a:r>
            <a:r>
              <a:rPr dirty="0" sz="1450" spc="-10">
                <a:latin typeface="Times New Roman"/>
                <a:cs typeface="Times New Roman"/>
              </a:rPr>
              <a:t>my neck, slipped from her bare shoulders and—she  turned into Rosina, dancing with drunken, half-closed eyes, wearing </a:t>
            </a:r>
            <a:r>
              <a:rPr dirty="0" sz="1450" spc="-5">
                <a:latin typeface="Times New Roman"/>
                <a:cs typeface="Times New Roman"/>
              </a:rPr>
              <a:t>a </a:t>
            </a:r>
            <a:r>
              <a:rPr dirty="0" sz="1450" spc="-10">
                <a:latin typeface="Times New Roman"/>
                <a:cs typeface="Times New Roman"/>
              </a:rPr>
              <a:t>tail-  coat, </a:t>
            </a:r>
            <a:r>
              <a:rPr dirty="0" sz="1450" spc="-5">
                <a:latin typeface="Times New Roman"/>
                <a:cs typeface="Times New Roman"/>
              </a:rPr>
              <a:t>but </a:t>
            </a:r>
            <a:r>
              <a:rPr dirty="0" sz="1450" spc="-10">
                <a:latin typeface="Times New Roman"/>
                <a:cs typeface="Times New Roman"/>
              </a:rPr>
              <a:t>otherwise naked. </a:t>
            </a:r>
            <a:r>
              <a:rPr dirty="0" sz="1450" spc="-5">
                <a:latin typeface="Times New Roman"/>
                <a:cs typeface="Times New Roman"/>
              </a:rPr>
              <a:t>I </a:t>
            </a:r>
            <a:r>
              <a:rPr dirty="0" sz="1450" spc="-10">
                <a:latin typeface="Times New Roman"/>
                <a:cs typeface="Times New Roman"/>
              </a:rPr>
              <a:t>seemed to </a:t>
            </a:r>
            <a:r>
              <a:rPr dirty="0" sz="1450" spc="-5">
                <a:latin typeface="Times New Roman"/>
                <a:cs typeface="Times New Roman"/>
              </a:rPr>
              <a:t>be </a:t>
            </a:r>
            <a:r>
              <a:rPr dirty="0" sz="1450" spc="-10">
                <a:latin typeface="Times New Roman"/>
                <a:cs typeface="Times New Roman"/>
              </a:rPr>
              <a:t>half asleep, yet at the same time it  was as if </a:t>
            </a:r>
            <a:r>
              <a:rPr dirty="0" sz="1450" spc="-5">
                <a:latin typeface="Times New Roman"/>
                <a:cs typeface="Times New Roman"/>
              </a:rPr>
              <a:t>I </a:t>
            </a:r>
            <a:r>
              <a:rPr dirty="0" sz="1450" spc="-10">
                <a:latin typeface="Times New Roman"/>
                <a:cs typeface="Times New Roman"/>
              </a:rPr>
              <a:t>were awake. </a:t>
            </a:r>
            <a:r>
              <a:rPr dirty="0" sz="1450" spc="-35">
                <a:latin typeface="Times New Roman"/>
                <a:cs typeface="Times New Roman"/>
              </a:rPr>
              <a:t>Awake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sweetly sapping twilight</a:t>
            </a:r>
            <a:r>
              <a:rPr dirty="0" sz="1450" spc="75">
                <a:latin typeface="Times New Roman"/>
                <a:cs typeface="Times New Roman"/>
              </a:rPr>
              <a:t> </a:t>
            </a:r>
            <a:r>
              <a:rPr dirty="0" sz="1450" spc="-10">
                <a:latin typeface="Times New Roman"/>
                <a:cs typeface="Times New Roman"/>
              </a:rPr>
              <a:t>state.</a:t>
            </a:r>
            <a:endParaRPr sz="1450">
              <a:latin typeface="Times New Roman"/>
              <a:cs typeface="Times New Roman"/>
            </a:endParaRPr>
          </a:p>
          <a:p>
            <a:pPr marL="12700" marR="16510" indent="255904">
              <a:lnSpc>
                <a:spcPts val="1730"/>
              </a:lnSpc>
              <a:spcBef>
                <a:spcPts val="775"/>
              </a:spcBef>
            </a:pPr>
            <a:r>
              <a:rPr dirty="0" sz="1450" spc="-25">
                <a:latin typeface="Times New Roman"/>
                <a:cs typeface="Times New Roman"/>
              </a:rPr>
              <a:t>Towards </a:t>
            </a:r>
            <a:r>
              <a:rPr dirty="0" sz="1450" spc="-10">
                <a:latin typeface="Times New Roman"/>
                <a:cs typeface="Times New Roman"/>
              </a:rPr>
              <a:t>morning my </a:t>
            </a:r>
            <a:r>
              <a:rPr dirty="0" sz="1450" spc="-5">
                <a:latin typeface="Times New Roman"/>
                <a:cs typeface="Times New Roman"/>
              </a:rPr>
              <a:t>double </a:t>
            </a:r>
            <a:r>
              <a:rPr dirty="0" sz="1450" spc="-10">
                <a:latin typeface="Times New Roman"/>
                <a:cs typeface="Times New Roman"/>
              </a:rPr>
              <a:t>appeared at my bedside, the spectral Habal  Garmin, the 'Breath </a:t>
            </a:r>
            <a:r>
              <a:rPr dirty="0" sz="1450" spc="-5">
                <a:latin typeface="Times New Roman"/>
                <a:cs typeface="Times New Roman"/>
              </a:rPr>
              <a:t>of </a:t>
            </a:r>
            <a:r>
              <a:rPr dirty="0" sz="1450" spc="-10">
                <a:latin typeface="Times New Roman"/>
                <a:cs typeface="Times New Roman"/>
              </a:rPr>
              <a:t>the Bones' </a:t>
            </a:r>
            <a:r>
              <a:rPr dirty="0" sz="1450" spc="-5">
                <a:latin typeface="Times New Roman"/>
                <a:cs typeface="Times New Roman"/>
              </a:rPr>
              <a:t>of </a:t>
            </a:r>
            <a:r>
              <a:rPr dirty="0" sz="1450" spc="-10">
                <a:latin typeface="Times New Roman"/>
                <a:cs typeface="Times New Roman"/>
              </a:rPr>
              <a:t>which Hillel had spoken.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by  </a:t>
            </a:r>
            <a:r>
              <a:rPr dirty="0" sz="1450" spc="-10">
                <a:latin typeface="Times New Roman"/>
                <a:cs typeface="Times New Roman"/>
              </a:rPr>
              <a:t>the look in its eyes that it was in my </a:t>
            </a:r>
            <a:r>
              <a:rPr dirty="0" sz="1450" spc="-20">
                <a:latin typeface="Times New Roman"/>
                <a:cs typeface="Times New Roman"/>
              </a:rPr>
              <a:t>power, </a:t>
            </a:r>
            <a:r>
              <a:rPr dirty="0" sz="1450" spc="-10">
                <a:latin typeface="Times New Roman"/>
                <a:cs typeface="Times New Roman"/>
              </a:rPr>
              <a:t>that it would </a:t>
            </a:r>
            <a:r>
              <a:rPr dirty="0" sz="1450" spc="-5">
                <a:latin typeface="Times New Roman"/>
                <a:cs typeface="Times New Roman"/>
              </a:rPr>
              <a:t>be </a:t>
            </a:r>
            <a:r>
              <a:rPr dirty="0" sz="1450" spc="-10">
                <a:latin typeface="Times New Roman"/>
                <a:cs typeface="Times New Roman"/>
              </a:rPr>
              <a:t>compelled to  answer any question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put </a:t>
            </a:r>
            <a:r>
              <a:rPr dirty="0" sz="1450" spc="-10">
                <a:latin typeface="Times New Roman"/>
                <a:cs typeface="Times New Roman"/>
              </a:rPr>
              <a:t>to it, </a:t>
            </a:r>
            <a:r>
              <a:rPr dirty="0" sz="1450" spc="-5">
                <a:latin typeface="Times New Roman"/>
                <a:cs typeface="Times New Roman"/>
              </a:rPr>
              <a:t>on </a:t>
            </a:r>
            <a:r>
              <a:rPr dirty="0" sz="1450" spc="-10">
                <a:latin typeface="Times New Roman"/>
                <a:cs typeface="Times New Roman"/>
              </a:rPr>
              <a:t>any matter concerning this world </a:t>
            </a:r>
            <a:r>
              <a:rPr dirty="0" sz="1450" spc="-5">
                <a:latin typeface="Times New Roman"/>
                <a:cs typeface="Times New Roman"/>
              </a:rPr>
              <a:t>or  </a:t>
            </a:r>
            <a:r>
              <a:rPr dirty="0" sz="1450" spc="-10">
                <a:latin typeface="Times New Roman"/>
                <a:cs typeface="Times New Roman"/>
              </a:rPr>
              <a:t>the world </a:t>
            </a:r>
            <a:r>
              <a:rPr dirty="0" sz="1450" spc="-5">
                <a:latin typeface="Times New Roman"/>
                <a:cs typeface="Times New Roman"/>
              </a:rPr>
              <a:t>beyond. I </a:t>
            </a:r>
            <a:r>
              <a:rPr dirty="0" sz="1450" spc="-10">
                <a:latin typeface="Times New Roman"/>
                <a:cs typeface="Times New Roman"/>
              </a:rPr>
              <a:t>knew that it was just waiting for me to ask, </a:t>
            </a:r>
            <a:r>
              <a:rPr dirty="0" sz="1450" spc="-5">
                <a:latin typeface="Times New Roman"/>
                <a:cs typeface="Times New Roman"/>
              </a:rPr>
              <a:t>but </a:t>
            </a:r>
            <a:r>
              <a:rPr dirty="0" sz="1450" spc="-10">
                <a:latin typeface="Times New Roman"/>
                <a:cs typeface="Times New Roman"/>
              </a:rPr>
              <a:t>my thirst  for knowledge </a:t>
            </a:r>
            <a:r>
              <a:rPr dirty="0" sz="1450" spc="-5">
                <a:latin typeface="Times New Roman"/>
                <a:cs typeface="Times New Roman"/>
              </a:rPr>
              <a:t>of </a:t>
            </a:r>
            <a:r>
              <a:rPr dirty="0" sz="1450" spc="-10">
                <a:latin typeface="Times New Roman"/>
                <a:cs typeface="Times New Roman"/>
              </a:rPr>
              <a:t>the mysteries was </a:t>
            </a:r>
            <a:r>
              <a:rPr dirty="0" sz="1450" spc="-5">
                <a:latin typeface="Times New Roman"/>
                <a:cs typeface="Times New Roman"/>
              </a:rPr>
              <a:t>no </a:t>
            </a:r>
            <a:r>
              <a:rPr dirty="0" sz="1450" spc="-10">
                <a:latin typeface="Times New Roman"/>
                <a:cs typeface="Times New Roman"/>
              </a:rPr>
              <a:t>match for the lascivious throbbing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blood, </a:t>
            </a:r>
            <a:r>
              <a:rPr dirty="0" sz="1450" spc="-10">
                <a:latin typeface="Times New Roman"/>
                <a:cs typeface="Times New Roman"/>
              </a:rPr>
              <a:t>and dried </a:t>
            </a:r>
            <a:r>
              <a:rPr dirty="0" sz="1450" spc="-5">
                <a:latin typeface="Times New Roman"/>
                <a:cs typeface="Times New Roman"/>
              </a:rPr>
              <a:t>up </a:t>
            </a:r>
            <a:r>
              <a:rPr dirty="0" sz="1450" spc="-10">
                <a:latin typeface="Times New Roman"/>
                <a:cs typeface="Times New Roman"/>
              </a:rPr>
              <a:t>in the arid soil </a:t>
            </a:r>
            <a:r>
              <a:rPr dirty="0" sz="1450" spc="-5">
                <a:latin typeface="Times New Roman"/>
                <a:cs typeface="Times New Roman"/>
              </a:rPr>
              <a:t>of </a:t>
            </a:r>
            <a:r>
              <a:rPr dirty="0" sz="1450" spc="-10">
                <a:latin typeface="Times New Roman"/>
                <a:cs typeface="Times New Roman"/>
              </a:rPr>
              <a:t>reason. </a:t>
            </a:r>
            <a:r>
              <a:rPr dirty="0" sz="1450" spc="-5">
                <a:latin typeface="Times New Roman"/>
                <a:cs typeface="Times New Roman"/>
              </a:rPr>
              <a:t>I </a:t>
            </a:r>
            <a:r>
              <a:rPr dirty="0" sz="1450" spc="-10">
                <a:latin typeface="Times New Roman"/>
                <a:cs typeface="Times New Roman"/>
              </a:rPr>
              <a:t>dismissed the phantom,  commanding it to turn into the image </a:t>
            </a:r>
            <a:r>
              <a:rPr dirty="0" sz="1450" spc="-5">
                <a:latin typeface="Times New Roman"/>
                <a:cs typeface="Times New Roman"/>
              </a:rPr>
              <a:t>of </a:t>
            </a:r>
            <a:r>
              <a:rPr dirty="0" sz="1450" spc="-10">
                <a:latin typeface="Times New Roman"/>
                <a:cs typeface="Times New Roman"/>
              </a:rPr>
              <a:t>Angelina. It shrank to the letter  'Aleph' and then grew again until it was the naked woman, gigantic as </a:t>
            </a:r>
            <a:r>
              <a:rPr dirty="0" sz="1450" spc="-5">
                <a:latin typeface="Times New Roman"/>
                <a:cs typeface="Times New Roman"/>
              </a:rPr>
              <a:t>a </a:t>
            </a:r>
            <a:r>
              <a:rPr dirty="0" sz="1450" spc="-10">
                <a:latin typeface="Times New Roman"/>
                <a:cs typeface="Times New Roman"/>
              </a:rPr>
              <a:t>brazen  colossus and with </a:t>
            </a:r>
            <a:r>
              <a:rPr dirty="0" sz="1450" spc="-5">
                <a:latin typeface="Times New Roman"/>
                <a:cs typeface="Times New Roman"/>
              </a:rPr>
              <a:t>a </a:t>
            </a:r>
            <a:r>
              <a:rPr dirty="0" sz="1450" spc="-10">
                <a:latin typeface="Times New Roman"/>
                <a:cs typeface="Times New Roman"/>
              </a:rPr>
              <a:t>pulse like an earthquake, that </a:t>
            </a:r>
            <a:r>
              <a:rPr dirty="0" sz="1450" spc="-5">
                <a:latin typeface="Times New Roman"/>
                <a:cs typeface="Times New Roman"/>
              </a:rPr>
              <a:t>I </a:t>
            </a:r>
            <a:r>
              <a:rPr dirty="0" sz="1450" spc="-10">
                <a:latin typeface="Times New Roman"/>
                <a:cs typeface="Times New Roman"/>
              </a:rPr>
              <a:t>had seen in the Book </a:t>
            </a:r>
            <a:r>
              <a:rPr dirty="0" sz="1450" spc="-5">
                <a:latin typeface="Times New Roman"/>
                <a:cs typeface="Times New Roman"/>
              </a:rPr>
              <a:t>of  </a:t>
            </a:r>
            <a:r>
              <a:rPr dirty="0" sz="1450" spc="-20">
                <a:latin typeface="Times New Roman"/>
                <a:cs typeface="Times New Roman"/>
              </a:rPr>
              <a:t>Ibbur. </a:t>
            </a:r>
            <a:r>
              <a:rPr dirty="0" sz="1450" spc="-10">
                <a:latin typeface="Times New Roman"/>
                <a:cs typeface="Times New Roman"/>
              </a:rPr>
              <a:t>She bent over me, and </a:t>
            </a:r>
            <a:r>
              <a:rPr dirty="0" sz="1450" spc="-5">
                <a:latin typeface="Times New Roman"/>
                <a:cs typeface="Times New Roman"/>
              </a:rPr>
              <a:t>I </a:t>
            </a:r>
            <a:r>
              <a:rPr dirty="0" sz="1450" spc="-10">
                <a:latin typeface="Times New Roman"/>
                <a:cs typeface="Times New Roman"/>
              </a:rPr>
              <a:t>inhaled the overpowering smell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hot  </a:t>
            </a:r>
            <a:r>
              <a:rPr dirty="0" sz="1450" spc="-10">
                <a:latin typeface="Times New Roman"/>
                <a:cs typeface="Times New Roman"/>
              </a:rPr>
              <a:t>flesh.</a:t>
            </a:r>
            <a:endParaRPr sz="1450">
              <a:latin typeface="Times New Roman"/>
              <a:cs typeface="Times New Roman"/>
            </a:endParaRPr>
          </a:p>
          <a:p>
            <a:pPr algn="just" marL="12700" marR="6350" indent="255904">
              <a:lnSpc>
                <a:spcPts val="1730"/>
              </a:lnSpc>
              <a:spcBef>
                <a:spcPts val="700"/>
              </a:spcBef>
            </a:pPr>
            <a:r>
              <a:rPr dirty="0" sz="1450" spc="-50">
                <a:latin typeface="Times New Roman"/>
                <a:cs typeface="Times New Roman"/>
              </a:rPr>
              <a:t>Was </a:t>
            </a:r>
            <a:r>
              <a:rPr dirty="0" sz="1450" spc="-10">
                <a:latin typeface="Times New Roman"/>
                <a:cs typeface="Times New Roman"/>
              </a:rPr>
              <a:t>Charousek never going to come? The bells were singing </a:t>
            </a:r>
            <a:r>
              <a:rPr dirty="0" sz="1450" spc="-5">
                <a:latin typeface="Times New Roman"/>
                <a:cs typeface="Times New Roman"/>
              </a:rPr>
              <a:t>out </a:t>
            </a:r>
            <a:r>
              <a:rPr dirty="0" sz="1450" spc="-10">
                <a:latin typeface="Times New Roman"/>
                <a:cs typeface="Times New Roman"/>
              </a:rPr>
              <a:t>from the  church towers. </a:t>
            </a:r>
            <a:r>
              <a:rPr dirty="0" sz="1450" spc="-5">
                <a:latin typeface="Times New Roman"/>
                <a:cs typeface="Times New Roman"/>
              </a:rPr>
              <a:t>I </a:t>
            </a:r>
            <a:r>
              <a:rPr dirty="0" sz="1450" spc="-10">
                <a:latin typeface="Times New Roman"/>
                <a:cs typeface="Times New Roman"/>
              </a:rPr>
              <a:t>would wait another fifteen minutes,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out,  out </a:t>
            </a:r>
            <a:r>
              <a:rPr dirty="0" sz="1450" spc="-10">
                <a:latin typeface="Times New Roman"/>
                <a:cs typeface="Times New Roman"/>
              </a:rPr>
              <a:t>into the busy streets thronged with people in their Sunday best. </a:t>
            </a:r>
            <a:r>
              <a:rPr dirty="0" sz="1450" spc="-5">
                <a:latin typeface="Times New Roman"/>
                <a:cs typeface="Times New Roman"/>
              </a:rPr>
              <a:t>I </a:t>
            </a:r>
            <a:r>
              <a:rPr dirty="0" sz="1450" spc="-10">
                <a:latin typeface="Times New Roman"/>
                <a:cs typeface="Times New Roman"/>
              </a:rPr>
              <a:t>would  mingle with the crowds in the wealthy districts, see the beautiful women, their  coquettish faces, their slender hands and</a:t>
            </a:r>
            <a:r>
              <a:rPr dirty="0" sz="1450" spc="20">
                <a:latin typeface="Times New Roman"/>
                <a:cs typeface="Times New Roman"/>
              </a:rPr>
              <a:t> </a:t>
            </a:r>
            <a:r>
              <a:rPr dirty="0" sz="1450" spc="-10">
                <a:latin typeface="Times New Roman"/>
                <a:cs typeface="Times New Roman"/>
              </a:rPr>
              <a:t>legs.</a:t>
            </a:r>
            <a:endParaRPr sz="1450">
              <a:latin typeface="Times New Roman"/>
              <a:cs typeface="Times New Roman"/>
            </a:endParaRPr>
          </a:p>
          <a:p>
            <a:pPr marL="268605">
              <a:lnSpc>
                <a:spcPct val="100000"/>
              </a:lnSpc>
              <a:spcBef>
                <a:spcPts val="720"/>
              </a:spcBef>
            </a:pPr>
            <a:r>
              <a:rPr dirty="0" sz="1450" spc="-5">
                <a:latin typeface="Times New Roman"/>
                <a:cs typeface="Times New Roman"/>
              </a:rPr>
              <a:t>I </a:t>
            </a:r>
            <a:r>
              <a:rPr dirty="0" sz="1450" spc="-10">
                <a:latin typeface="Times New Roman"/>
                <a:cs typeface="Times New Roman"/>
              </a:rPr>
              <a:t>excused myself with the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might chance to meet</a:t>
            </a:r>
            <a:r>
              <a:rPr dirty="0" sz="1450" spc="85">
                <a:latin typeface="Times New Roman"/>
                <a:cs typeface="Times New Roman"/>
              </a:rPr>
              <a:t> </a:t>
            </a:r>
            <a:r>
              <a:rPr dirty="0" sz="1450" spc="-10">
                <a:latin typeface="Times New Roman"/>
                <a:cs typeface="Times New Roman"/>
              </a:rPr>
              <a:t>Charousek.</a:t>
            </a:r>
            <a:endParaRPr sz="1450">
              <a:latin typeface="Times New Roman"/>
              <a:cs typeface="Times New Roman"/>
            </a:endParaRPr>
          </a:p>
          <a:p>
            <a:pPr marL="12700" marR="354965" indent="255904">
              <a:lnSpc>
                <a:spcPts val="1730"/>
              </a:lnSpc>
              <a:spcBef>
                <a:spcPts val="844"/>
              </a:spcBef>
            </a:pPr>
            <a:r>
              <a:rPr dirty="0" sz="1450" spc="-60">
                <a:latin typeface="Times New Roman"/>
                <a:cs typeface="Times New Roman"/>
              </a:rPr>
              <a:t>To </a:t>
            </a:r>
            <a:r>
              <a:rPr dirty="0" sz="1450" spc="-10">
                <a:latin typeface="Times New Roman"/>
                <a:cs typeface="Times New Roman"/>
              </a:rPr>
              <a:t>while away the time, </a:t>
            </a:r>
            <a:r>
              <a:rPr dirty="0" sz="1450" spc="-5">
                <a:latin typeface="Times New Roman"/>
                <a:cs typeface="Times New Roman"/>
              </a:rPr>
              <a:t>I </a:t>
            </a:r>
            <a:r>
              <a:rPr dirty="0" sz="1450" spc="-10">
                <a:latin typeface="Times New Roman"/>
                <a:cs typeface="Times New Roman"/>
              </a:rPr>
              <a:t>took the old-fashioned pack </a:t>
            </a:r>
            <a:r>
              <a:rPr dirty="0" sz="1450" spc="-5">
                <a:latin typeface="Times New Roman"/>
                <a:cs typeface="Times New Roman"/>
              </a:rPr>
              <a:t>of </a:t>
            </a:r>
            <a:r>
              <a:rPr dirty="0" sz="1450" spc="-25">
                <a:latin typeface="Times New Roman"/>
                <a:cs typeface="Times New Roman"/>
              </a:rPr>
              <a:t>Tarock </a:t>
            </a:r>
            <a:r>
              <a:rPr dirty="0" sz="1450" spc="-10">
                <a:latin typeface="Times New Roman"/>
                <a:cs typeface="Times New Roman"/>
              </a:rPr>
              <a:t>cards  down from the</a:t>
            </a:r>
            <a:r>
              <a:rPr dirty="0" sz="1450">
                <a:latin typeface="Times New Roman"/>
                <a:cs typeface="Times New Roman"/>
              </a:rPr>
              <a:t> </a:t>
            </a:r>
            <a:r>
              <a:rPr dirty="0" sz="1450" spc="-10">
                <a:latin typeface="Times New Roman"/>
                <a:cs typeface="Times New Roman"/>
              </a:rPr>
              <a:t>shelf.</a:t>
            </a:r>
            <a:endParaRPr sz="145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Perhaps </a:t>
            </a:r>
            <a:r>
              <a:rPr dirty="0" sz="1450" spc="-5">
                <a:latin typeface="Times New Roman"/>
                <a:cs typeface="Times New Roman"/>
              </a:rPr>
              <a:t>one of </a:t>
            </a:r>
            <a:r>
              <a:rPr dirty="0" sz="1450" spc="-10">
                <a:latin typeface="Times New Roman"/>
                <a:cs typeface="Times New Roman"/>
              </a:rPr>
              <a:t>the picture cards would give me an idea for </a:t>
            </a:r>
            <a:r>
              <a:rPr dirty="0" sz="1450" spc="-5">
                <a:latin typeface="Times New Roman"/>
                <a:cs typeface="Times New Roman"/>
              </a:rPr>
              <a:t>a </a:t>
            </a:r>
            <a:r>
              <a:rPr dirty="0" sz="1450" spc="-10">
                <a:latin typeface="Times New Roman"/>
                <a:cs typeface="Times New Roman"/>
              </a:rPr>
              <a:t>cameo? </a:t>
            </a:r>
            <a:r>
              <a:rPr dirty="0" sz="1450" spc="-5">
                <a:latin typeface="Times New Roman"/>
                <a:cs typeface="Times New Roman"/>
              </a:rPr>
              <a:t>I  </a:t>
            </a:r>
            <a:r>
              <a:rPr dirty="0" sz="1450" spc="-10">
                <a:latin typeface="Times New Roman"/>
                <a:cs typeface="Times New Roman"/>
              </a:rPr>
              <a:t>looked for the</a:t>
            </a:r>
            <a:r>
              <a:rPr dirty="0" sz="1450">
                <a:latin typeface="Times New Roman"/>
                <a:cs typeface="Times New Roman"/>
              </a:rPr>
              <a:t> </a:t>
            </a:r>
            <a:r>
              <a:rPr dirty="0" sz="1450" spc="-20">
                <a:latin typeface="Times New Roman"/>
                <a:cs typeface="Times New Roman"/>
              </a:rPr>
              <a:t>Juggler.</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Nowhere to </a:t>
            </a:r>
            <a:r>
              <a:rPr dirty="0" sz="1450" spc="-5">
                <a:latin typeface="Times New Roman"/>
                <a:cs typeface="Times New Roman"/>
              </a:rPr>
              <a:t>be found. </a:t>
            </a:r>
            <a:r>
              <a:rPr dirty="0" sz="1450" spc="-10">
                <a:latin typeface="Times New Roman"/>
                <a:cs typeface="Times New Roman"/>
              </a:rPr>
              <a:t>Where could it have </a:t>
            </a:r>
            <a:r>
              <a:rPr dirty="0" sz="1450" spc="-5">
                <a:latin typeface="Times New Roman"/>
                <a:cs typeface="Times New Roman"/>
              </a:rPr>
              <a:t>got </a:t>
            </a:r>
            <a:r>
              <a:rPr dirty="0" sz="1450" spc="-10">
                <a:latin typeface="Times New Roman"/>
                <a:cs typeface="Times New Roman"/>
              </a:rPr>
              <a:t>to? </a:t>
            </a:r>
            <a:r>
              <a:rPr dirty="0" sz="1450" spc="-5">
                <a:latin typeface="Times New Roman"/>
                <a:cs typeface="Times New Roman"/>
              </a:rPr>
              <a:t>I </a:t>
            </a:r>
            <a:r>
              <a:rPr dirty="0" sz="1450" spc="-10">
                <a:latin typeface="Times New Roman"/>
                <a:cs typeface="Times New Roman"/>
              </a:rPr>
              <a:t>shuffled through the  pack again, immersed in reflections </a:t>
            </a:r>
            <a:r>
              <a:rPr dirty="0" sz="1450" spc="-5">
                <a:latin typeface="Times New Roman"/>
                <a:cs typeface="Times New Roman"/>
              </a:rPr>
              <a:t>on </a:t>
            </a:r>
            <a:r>
              <a:rPr dirty="0" sz="1450" spc="-10">
                <a:latin typeface="Times New Roman"/>
                <a:cs typeface="Times New Roman"/>
              </a:rPr>
              <a:t>their hidden meaning, especially the  Hanged Man. What </a:t>
            </a:r>
            <a:r>
              <a:rPr dirty="0" sz="1450" spc="-5">
                <a:latin typeface="Times New Roman"/>
                <a:cs typeface="Times New Roman"/>
              </a:rPr>
              <a:t>on </a:t>
            </a:r>
            <a:r>
              <a:rPr dirty="0" sz="1450" spc="-10">
                <a:latin typeface="Times New Roman"/>
                <a:cs typeface="Times New Roman"/>
              </a:rPr>
              <a:t>earth could it</a:t>
            </a:r>
            <a:r>
              <a:rPr dirty="0" sz="1450" spc="20">
                <a:latin typeface="Times New Roman"/>
                <a:cs typeface="Times New Roman"/>
              </a:rPr>
              <a:t> </a:t>
            </a:r>
            <a:r>
              <a:rPr dirty="0" sz="1450" spc="-10">
                <a:latin typeface="Times New Roman"/>
                <a:cs typeface="Times New Roman"/>
              </a:rPr>
              <a:t>signify?</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It showed </a:t>
            </a:r>
            <a:r>
              <a:rPr dirty="0" sz="1450" spc="-5">
                <a:latin typeface="Times New Roman"/>
                <a:cs typeface="Times New Roman"/>
              </a:rPr>
              <a:t>a </a:t>
            </a:r>
            <a:r>
              <a:rPr dirty="0" sz="1450" spc="-10">
                <a:latin typeface="Times New Roman"/>
                <a:cs typeface="Times New Roman"/>
              </a:rPr>
              <a:t>man hanging </a:t>
            </a:r>
            <a:r>
              <a:rPr dirty="0" sz="1450" spc="-5">
                <a:latin typeface="Times New Roman"/>
                <a:cs typeface="Times New Roman"/>
              </a:rPr>
              <a:t>by a </a:t>
            </a:r>
            <a:r>
              <a:rPr dirty="0" sz="1450" spc="-10">
                <a:latin typeface="Times New Roman"/>
                <a:cs typeface="Times New Roman"/>
              </a:rPr>
              <a:t>rope, head downward, between heaven and  earth; his arms were tied behind his back and his right leg was bent over the  left, forming </a:t>
            </a:r>
            <a:r>
              <a:rPr dirty="0" sz="1450" spc="-5">
                <a:latin typeface="Times New Roman"/>
                <a:cs typeface="Times New Roman"/>
              </a:rPr>
              <a:t>a </a:t>
            </a:r>
            <a:r>
              <a:rPr dirty="0" sz="1450" spc="-10">
                <a:latin typeface="Times New Roman"/>
                <a:cs typeface="Times New Roman"/>
              </a:rPr>
              <a:t>cross above an inverted</a:t>
            </a:r>
            <a:r>
              <a:rPr dirty="0" sz="1450" spc="20">
                <a:latin typeface="Times New Roman"/>
                <a:cs typeface="Times New Roman"/>
              </a:rPr>
              <a:t> </a:t>
            </a:r>
            <a:r>
              <a:rPr dirty="0" sz="1450" spc="-10">
                <a:latin typeface="Times New Roman"/>
                <a:cs typeface="Times New Roman"/>
              </a:rPr>
              <a:t>triangle.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An incomprehensible</a:t>
            </a:r>
            <a:r>
              <a:rPr dirty="0" sz="1450" spc="-5">
                <a:latin typeface="Times New Roman"/>
                <a:cs typeface="Times New Roman"/>
              </a:rPr>
              <a:t> </a:t>
            </a:r>
            <a:r>
              <a:rPr dirty="0" sz="1450" spc="-10">
                <a:latin typeface="Times New Roman"/>
                <a:cs typeface="Times New Roman"/>
              </a:rPr>
              <a:t>symbol.</a:t>
            </a:r>
            <a:endParaRPr sz="1450">
              <a:latin typeface="Times New Roman"/>
              <a:cs typeface="Times New Roman"/>
            </a:endParaRPr>
          </a:p>
          <a:p>
            <a:pPr algn="just" marL="268605" marR="1502410">
              <a:lnSpc>
                <a:spcPct val="140700"/>
              </a:lnSpc>
              <a:spcBef>
                <a:spcPts val="75"/>
              </a:spcBef>
            </a:pPr>
            <a:r>
              <a:rPr dirty="0" sz="1450" spc="-10">
                <a:latin typeface="Times New Roman"/>
                <a:cs typeface="Times New Roman"/>
              </a:rPr>
              <a:t>There! At last Charousek was coming. Or perhaps not?  A joyful surprise: it was</a:t>
            </a:r>
            <a:r>
              <a:rPr dirty="0" sz="1450" spc="-7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"Do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Miriam, </a:t>
            </a:r>
            <a:r>
              <a:rPr dirty="0" sz="1450" spc="-5">
                <a:latin typeface="Times New Roman"/>
                <a:cs typeface="Times New Roman"/>
              </a:rPr>
              <a:t>I </a:t>
            </a:r>
            <a:r>
              <a:rPr dirty="0" sz="1450" spc="-10">
                <a:latin typeface="Times New Roman"/>
                <a:cs typeface="Times New Roman"/>
              </a:rPr>
              <a:t>was just going to </a:t>
            </a:r>
            <a:r>
              <a:rPr dirty="0" sz="1450" spc="-5">
                <a:latin typeface="Times New Roman"/>
                <a:cs typeface="Times New Roman"/>
              </a:rPr>
              <a:t>go </a:t>
            </a:r>
            <a:r>
              <a:rPr dirty="0" sz="1450" spc="-10">
                <a:latin typeface="Times New Roman"/>
                <a:cs typeface="Times New Roman"/>
              </a:rPr>
              <a:t>down and ask </a:t>
            </a:r>
            <a:r>
              <a:rPr dirty="0" sz="1450" spc="-5">
                <a:latin typeface="Times New Roman"/>
                <a:cs typeface="Times New Roman"/>
              </a:rPr>
              <a:t>you </a:t>
            </a:r>
            <a:r>
              <a:rPr dirty="0" sz="1450" spc="-10">
                <a:latin typeface="Times New Roman"/>
                <a:cs typeface="Times New Roman"/>
              </a:rPr>
              <a:t>to come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drive with me." It was </a:t>
            </a:r>
            <a:r>
              <a:rPr dirty="0" sz="1450" spc="-5">
                <a:latin typeface="Times New Roman"/>
                <a:cs typeface="Times New Roman"/>
              </a:rPr>
              <a:t>not </a:t>
            </a:r>
            <a:r>
              <a:rPr dirty="0" sz="1450" spc="-10">
                <a:latin typeface="Times New Roman"/>
                <a:cs typeface="Times New Roman"/>
              </a:rPr>
              <a:t>the whole truth, </a:t>
            </a:r>
            <a:r>
              <a:rPr dirty="0" sz="1450" spc="-5">
                <a:latin typeface="Times New Roman"/>
                <a:cs typeface="Times New Roman"/>
              </a:rPr>
              <a:t>but </a:t>
            </a:r>
            <a:r>
              <a:rPr dirty="0" sz="1450" spc="-10">
                <a:latin typeface="Times New Roman"/>
                <a:cs typeface="Times New Roman"/>
              </a:rPr>
              <a:t>that didn't worry me.  </a:t>
            </a:r>
            <a:r>
              <a:rPr dirty="0" sz="1450" spc="-45">
                <a:latin typeface="Times New Roman"/>
                <a:cs typeface="Times New Roman"/>
              </a:rPr>
              <a:t>"You </a:t>
            </a:r>
            <a:r>
              <a:rPr dirty="0" sz="1450" spc="-10">
                <a:latin typeface="Times New Roman"/>
                <a:cs typeface="Times New Roman"/>
              </a:rPr>
              <a:t>won't refuse me, will </a:t>
            </a:r>
            <a:r>
              <a:rPr dirty="0" sz="1450" spc="-5">
                <a:latin typeface="Times New Roman"/>
                <a:cs typeface="Times New Roman"/>
              </a:rPr>
              <a:t>you? </a:t>
            </a:r>
            <a:r>
              <a:rPr dirty="0" sz="1450" spc="-10">
                <a:latin typeface="Times New Roman"/>
                <a:cs typeface="Times New Roman"/>
              </a:rPr>
              <a:t>My heart is so full </a:t>
            </a:r>
            <a:r>
              <a:rPr dirty="0" sz="1450" spc="-5">
                <a:latin typeface="Times New Roman"/>
                <a:cs typeface="Times New Roman"/>
              </a:rPr>
              <a:t>of </a:t>
            </a:r>
            <a:r>
              <a:rPr dirty="0" sz="1450" spc="-10">
                <a:latin typeface="Times New Roman"/>
                <a:cs typeface="Times New Roman"/>
              </a:rPr>
              <a:t>happiness </a:t>
            </a:r>
            <a:r>
              <a:rPr dirty="0" sz="1450" spc="-25">
                <a:latin typeface="Times New Roman"/>
                <a:cs typeface="Times New Roman"/>
              </a:rPr>
              <a:t>today,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Miriam, </a:t>
            </a:r>
            <a:r>
              <a:rPr dirty="0" sz="1450" spc="-5">
                <a:latin typeface="Times New Roman"/>
                <a:cs typeface="Times New Roman"/>
              </a:rPr>
              <a:t>you </a:t>
            </a:r>
            <a:r>
              <a:rPr dirty="0" sz="1450" spc="-10">
                <a:latin typeface="Times New Roman"/>
                <a:cs typeface="Times New Roman"/>
              </a:rPr>
              <a:t>alone, are the </a:t>
            </a:r>
            <a:r>
              <a:rPr dirty="0" sz="1450" spc="-5">
                <a:latin typeface="Times New Roman"/>
                <a:cs typeface="Times New Roman"/>
              </a:rPr>
              <a:t>one </a:t>
            </a:r>
            <a:r>
              <a:rPr dirty="0" sz="1450" spc="-10">
                <a:latin typeface="Times New Roman"/>
                <a:cs typeface="Times New Roman"/>
              </a:rPr>
              <a:t>to crown</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drive?" she repeated, in such </a:t>
            </a:r>
            <a:r>
              <a:rPr dirty="0" sz="1450" spc="-5">
                <a:latin typeface="Times New Roman"/>
                <a:cs typeface="Times New Roman"/>
              </a:rPr>
              <a:t>a </a:t>
            </a:r>
            <a:r>
              <a:rPr dirty="0" sz="1450" spc="-10">
                <a:latin typeface="Times New Roman"/>
                <a:cs typeface="Times New Roman"/>
              </a:rPr>
              <a:t>bewildered voice that </a:t>
            </a:r>
            <a:r>
              <a:rPr dirty="0" sz="1450" spc="-5">
                <a:latin typeface="Times New Roman"/>
                <a:cs typeface="Times New Roman"/>
              </a:rPr>
              <a:t>I </a:t>
            </a:r>
            <a:r>
              <a:rPr dirty="0" sz="1450" spc="-10">
                <a:latin typeface="Times New Roman"/>
                <a:cs typeface="Times New Roman"/>
              </a:rPr>
              <a:t>had to laugh  </a:t>
            </a:r>
            <a:r>
              <a:rPr dirty="0" sz="1450" spc="-5">
                <a:latin typeface="Times New Roman"/>
                <a:cs typeface="Times New Roman"/>
              </a:rPr>
              <a:t>out</a:t>
            </a:r>
            <a:r>
              <a:rPr dirty="0" sz="1450" spc="-10">
                <a:latin typeface="Times New Roman"/>
                <a:cs typeface="Times New Roman"/>
              </a:rPr>
              <a:t> </a:t>
            </a:r>
            <a:r>
              <a:rPr dirty="0" sz="1450" spc="-5">
                <a:latin typeface="Times New Roman"/>
                <a:cs typeface="Times New Roman"/>
              </a:rPr>
              <a:t>loud.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"Is the suggestion so absurd,</a:t>
            </a:r>
            <a:r>
              <a:rPr dirty="0" sz="1450" spc="15">
                <a:latin typeface="Times New Roman"/>
                <a:cs typeface="Times New Roman"/>
              </a:rPr>
              <a:t> </a:t>
            </a:r>
            <a:r>
              <a:rPr dirty="0" sz="1450" spc="-10">
                <a:latin typeface="Times New Roman"/>
                <a:cs typeface="Times New Roman"/>
              </a:rPr>
              <a:t>then?"</a:t>
            </a:r>
            <a:endParaRPr sz="1450">
              <a:latin typeface="Times New Roman"/>
              <a:cs typeface="Times New Roman"/>
            </a:endParaRPr>
          </a:p>
          <a:p>
            <a:pPr marL="12700" marR="6985" indent="255904">
              <a:lnSpc>
                <a:spcPts val="1730"/>
              </a:lnSpc>
              <a:spcBef>
                <a:spcPts val="850"/>
              </a:spcBef>
            </a:pPr>
            <a:r>
              <a:rPr dirty="0" sz="1450" spc="-10">
                <a:latin typeface="Times New Roman"/>
                <a:cs typeface="Times New Roman"/>
              </a:rPr>
              <a:t>"No, </a:t>
            </a:r>
            <a:r>
              <a:rPr dirty="0" sz="1450" spc="-5">
                <a:latin typeface="Times New Roman"/>
                <a:cs typeface="Times New Roman"/>
              </a:rPr>
              <a:t>no, but . . .", </a:t>
            </a:r>
            <a:r>
              <a:rPr dirty="0" sz="1450" spc="-10">
                <a:latin typeface="Times New Roman"/>
                <a:cs typeface="Times New Roman"/>
              </a:rPr>
              <a:t>she was at </a:t>
            </a:r>
            <a:r>
              <a:rPr dirty="0" sz="1450" spc="-5">
                <a:latin typeface="Times New Roman"/>
                <a:cs typeface="Times New Roman"/>
              </a:rPr>
              <a:t>a </a:t>
            </a:r>
            <a:r>
              <a:rPr dirty="0" sz="1450" spc="-10">
                <a:latin typeface="Times New Roman"/>
                <a:cs typeface="Times New Roman"/>
              </a:rPr>
              <a:t>loss for words, "extremely </a:t>
            </a:r>
            <a:r>
              <a:rPr dirty="0" sz="1450" spc="-5">
                <a:latin typeface="Times New Roman"/>
                <a:cs typeface="Times New Roman"/>
              </a:rPr>
              <a:t>odd. </a:t>
            </a:r>
            <a:r>
              <a:rPr dirty="0" sz="1450" spc="-60">
                <a:latin typeface="Times New Roman"/>
                <a:cs typeface="Times New Roman"/>
              </a:rPr>
              <a:t>To </a:t>
            </a:r>
            <a:r>
              <a:rPr dirty="0" sz="1450" spc="-5">
                <a:latin typeface="Times New Roman"/>
                <a:cs typeface="Times New Roman"/>
              </a:rPr>
              <a:t>go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drive!"</a:t>
            </a:r>
            <a:endParaRPr sz="1450">
              <a:latin typeface="Times New Roman"/>
              <a:cs typeface="Times New Roman"/>
            </a:endParaRPr>
          </a:p>
          <a:p>
            <a:pPr marL="12700" marR="5080" indent="255904">
              <a:lnSpc>
                <a:spcPts val="1730"/>
              </a:lnSpc>
              <a:spcBef>
                <a:spcPts val="790"/>
              </a:spcBef>
            </a:pPr>
            <a:r>
              <a:rPr dirty="0" sz="1450" spc="-10">
                <a:latin typeface="Times New Roman"/>
                <a:cs typeface="Times New Roman"/>
              </a:rPr>
              <a:t>"Not </a:t>
            </a:r>
            <a:r>
              <a:rPr dirty="0" sz="1450" spc="-5">
                <a:latin typeface="Times New Roman"/>
                <a:cs typeface="Times New Roman"/>
              </a:rPr>
              <a:t>odd </a:t>
            </a:r>
            <a:r>
              <a:rPr dirty="0" sz="1450" spc="-10">
                <a:latin typeface="Times New Roman"/>
                <a:cs typeface="Times New Roman"/>
              </a:rPr>
              <a:t>at all when </a:t>
            </a:r>
            <a:r>
              <a:rPr dirty="0" sz="1450" spc="-5">
                <a:latin typeface="Times New Roman"/>
                <a:cs typeface="Times New Roman"/>
              </a:rPr>
              <a:t>you </a:t>
            </a:r>
            <a:r>
              <a:rPr dirty="0" sz="1450" spc="-10">
                <a:latin typeface="Times New Roman"/>
                <a:cs typeface="Times New Roman"/>
              </a:rPr>
              <a:t>think that hundreds </a:t>
            </a:r>
            <a:r>
              <a:rPr dirty="0" sz="1450" spc="-5">
                <a:latin typeface="Times New Roman"/>
                <a:cs typeface="Times New Roman"/>
              </a:rPr>
              <a:t>of </a:t>
            </a:r>
            <a:r>
              <a:rPr dirty="0" sz="1450" spc="-10">
                <a:latin typeface="Times New Roman"/>
                <a:cs typeface="Times New Roman"/>
              </a:rPr>
              <a:t>thousands </a:t>
            </a:r>
            <a:r>
              <a:rPr dirty="0" sz="1450" spc="-5">
                <a:latin typeface="Times New Roman"/>
                <a:cs typeface="Times New Roman"/>
              </a:rPr>
              <a:t>do </a:t>
            </a:r>
            <a:r>
              <a:rPr dirty="0" sz="1450" spc="-10">
                <a:latin typeface="Times New Roman"/>
                <a:cs typeface="Times New Roman"/>
              </a:rPr>
              <a:t>it, </a:t>
            </a:r>
            <a:r>
              <a:rPr dirty="0" sz="1450" spc="-5">
                <a:latin typeface="Times New Roman"/>
                <a:cs typeface="Times New Roman"/>
              </a:rPr>
              <a:t>do  </a:t>
            </a:r>
            <a:r>
              <a:rPr dirty="0" sz="1450" spc="-10">
                <a:latin typeface="Times New Roman"/>
                <a:cs typeface="Times New Roman"/>
              </a:rPr>
              <a:t>nothing else, in fact, all their</a:t>
            </a:r>
            <a:r>
              <a:rPr dirty="0" sz="1450" spc="20">
                <a:latin typeface="Times New Roman"/>
                <a:cs typeface="Times New Roman"/>
              </a:rPr>
              <a:t> </a:t>
            </a:r>
            <a:r>
              <a:rPr dirty="0" sz="1450" spc="-10">
                <a:latin typeface="Times New Roman"/>
                <a:cs typeface="Times New Roman"/>
              </a:rPr>
              <a:t>lives."</a:t>
            </a:r>
            <a:endParaRPr sz="1450">
              <a:latin typeface="Times New Roman"/>
              <a:cs typeface="Times New Roman"/>
            </a:endParaRPr>
          </a:p>
          <a:p>
            <a:pPr marL="12700" marR="266065" indent="255904">
              <a:lnSpc>
                <a:spcPts val="1730"/>
              </a:lnSpc>
              <a:spcBef>
                <a:spcPts val="715"/>
              </a:spcBef>
            </a:pPr>
            <a:r>
              <a:rPr dirty="0" sz="1450" spc="-10">
                <a:latin typeface="Times New Roman"/>
                <a:cs typeface="Times New Roman"/>
              </a:rPr>
              <a:t>"Ah yes, other people", she agreed, still under the influence </a:t>
            </a:r>
            <a:r>
              <a:rPr dirty="0" sz="1450" spc="-5">
                <a:latin typeface="Times New Roman"/>
                <a:cs typeface="Times New Roman"/>
              </a:rPr>
              <a:t>of </a:t>
            </a:r>
            <a:r>
              <a:rPr dirty="0" sz="1450" spc="-10">
                <a:latin typeface="Times New Roman"/>
                <a:cs typeface="Times New Roman"/>
              </a:rPr>
              <a:t>the  surprise. </a:t>
            </a:r>
            <a:r>
              <a:rPr dirty="0" sz="1450" spc="-5">
                <a:latin typeface="Times New Roman"/>
                <a:cs typeface="Times New Roman"/>
              </a:rPr>
              <a:t>I </a:t>
            </a:r>
            <a:r>
              <a:rPr dirty="0" sz="1450" spc="-10">
                <a:latin typeface="Times New Roman"/>
                <a:cs typeface="Times New Roman"/>
              </a:rPr>
              <a:t>took both her hands in mine. "I would like </a:t>
            </a:r>
            <a:r>
              <a:rPr dirty="0" sz="1450" spc="-5">
                <a:latin typeface="Times New Roman"/>
                <a:cs typeface="Times New Roman"/>
              </a:rPr>
              <a:t>you, </a:t>
            </a:r>
            <a:r>
              <a:rPr dirty="0" sz="1450" spc="-10">
                <a:latin typeface="Times New Roman"/>
                <a:cs typeface="Times New Roman"/>
              </a:rPr>
              <a:t>Miriam, to enjoy  the pleasures other people have, only to </a:t>
            </a:r>
            <a:r>
              <a:rPr dirty="0" sz="1450" spc="-5">
                <a:latin typeface="Times New Roman"/>
                <a:cs typeface="Times New Roman"/>
              </a:rPr>
              <a:t>a </a:t>
            </a:r>
            <a:r>
              <a:rPr dirty="0" sz="1450" spc="-10">
                <a:latin typeface="Times New Roman"/>
                <a:cs typeface="Times New Roman"/>
              </a:rPr>
              <a:t>much fuller</a:t>
            </a:r>
            <a:r>
              <a:rPr dirty="0" sz="1450" spc="75">
                <a:latin typeface="Times New Roman"/>
                <a:cs typeface="Times New Roman"/>
              </a:rPr>
              <a:t> </a:t>
            </a:r>
            <a:r>
              <a:rPr dirty="0" sz="1450" spc="-10">
                <a:latin typeface="Times New Roman"/>
                <a:cs typeface="Times New Roman"/>
              </a:rPr>
              <a:t>extent."</a:t>
            </a:r>
            <a:endParaRPr sz="1450">
              <a:latin typeface="Times New Roman"/>
              <a:cs typeface="Times New Roman"/>
            </a:endParaRPr>
          </a:p>
          <a:p>
            <a:pPr marL="12700" marR="5080" indent="255904">
              <a:lnSpc>
                <a:spcPts val="1730"/>
              </a:lnSpc>
              <a:spcBef>
                <a:spcPts val="785"/>
              </a:spcBef>
            </a:pPr>
            <a:r>
              <a:rPr dirty="0" sz="1450" spc="-10">
                <a:latin typeface="Times New Roman"/>
                <a:cs typeface="Times New Roman"/>
              </a:rPr>
              <a:t>She suddenly turned deathly pale. </a:t>
            </a:r>
            <a:r>
              <a:rPr dirty="0" sz="1450" spc="-5">
                <a:latin typeface="Times New Roman"/>
                <a:cs typeface="Times New Roman"/>
              </a:rPr>
              <a:t>I </a:t>
            </a:r>
            <a:r>
              <a:rPr dirty="0" sz="1450" spc="-10">
                <a:latin typeface="Times New Roman"/>
                <a:cs typeface="Times New Roman"/>
              </a:rPr>
              <a:t>could tell what her thoughts were from  the dull, fixed expression in her eyes, and </a:t>
            </a:r>
            <a:r>
              <a:rPr dirty="0" sz="1450" spc="-5">
                <a:latin typeface="Times New Roman"/>
                <a:cs typeface="Times New Roman"/>
              </a:rPr>
              <a:t>I </a:t>
            </a:r>
            <a:r>
              <a:rPr dirty="0" sz="1450" spc="-10">
                <a:latin typeface="Times New Roman"/>
                <a:cs typeface="Times New Roman"/>
              </a:rPr>
              <a:t>was cut to the</a:t>
            </a:r>
            <a:r>
              <a:rPr dirty="0" sz="1450" spc="85">
                <a:latin typeface="Times New Roman"/>
                <a:cs typeface="Times New Roman"/>
              </a:rPr>
              <a:t> </a:t>
            </a:r>
            <a:r>
              <a:rPr dirty="0" sz="1450" spc="-10">
                <a:latin typeface="Times New Roman"/>
                <a:cs typeface="Times New Roman"/>
              </a:rPr>
              <a:t>quick.</a:t>
            </a:r>
            <a:endParaRPr sz="1450">
              <a:latin typeface="Times New Roman"/>
              <a:cs typeface="Times New Roman"/>
            </a:endParaRPr>
          </a:p>
          <a:p>
            <a:pPr marL="12700" marR="10160" indent="255904">
              <a:lnSpc>
                <a:spcPts val="1730"/>
              </a:lnSpc>
              <a:spcBef>
                <a:spcPts val="790"/>
              </a:spcBef>
            </a:pPr>
            <a:r>
              <a:rPr dirty="0" sz="1450" spc="-45">
                <a:latin typeface="Times New Roman"/>
                <a:cs typeface="Times New Roman"/>
              </a:rPr>
              <a:t>"You </a:t>
            </a:r>
            <a:r>
              <a:rPr dirty="0" sz="1450" spc="-10">
                <a:latin typeface="Times New Roman"/>
                <a:cs typeface="Times New Roman"/>
              </a:rPr>
              <a:t>mustn't let this </a:t>
            </a:r>
            <a:r>
              <a:rPr dirty="0" sz="1450" spc="-5">
                <a:latin typeface="Times New Roman"/>
                <a:cs typeface="Times New Roman"/>
              </a:rPr>
              <a:t>. . . </a:t>
            </a:r>
            <a:r>
              <a:rPr dirty="0" sz="1450" spc="-10">
                <a:latin typeface="Times New Roman"/>
                <a:cs typeface="Times New Roman"/>
              </a:rPr>
              <a:t>this miracle prey </a:t>
            </a:r>
            <a:r>
              <a:rPr dirty="0" sz="1450" spc="-5">
                <a:latin typeface="Times New Roman"/>
                <a:cs typeface="Times New Roman"/>
              </a:rPr>
              <a:t>on your </a:t>
            </a:r>
            <a:r>
              <a:rPr dirty="0" sz="1450" spc="-10">
                <a:latin typeface="Times New Roman"/>
                <a:cs typeface="Times New Roman"/>
              </a:rPr>
              <a:t>mind, Miriam", </a:t>
            </a:r>
            <a:r>
              <a:rPr dirty="0" sz="1450" spc="-5">
                <a:latin typeface="Times New Roman"/>
                <a:cs typeface="Times New Roman"/>
              </a:rPr>
              <a:t>I </a:t>
            </a:r>
            <a:r>
              <a:rPr dirty="0" sz="1450" spc="-10">
                <a:latin typeface="Times New Roman"/>
                <a:cs typeface="Times New Roman"/>
              </a:rPr>
              <a:t>told  </a:t>
            </a:r>
            <a:r>
              <a:rPr dirty="0" sz="1450" spc="-30">
                <a:latin typeface="Times New Roman"/>
                <a:cs typeface="Times New Roman"/>
              </a:rPr>
              <a:t>her. </a:t>
            </a: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promise me that, </a:t>
            </a:r>
            <a:r>
              <a:rPr dirty="0" sz="1450" spc="-5">
                <a:latin typeface="Times New Roman"/>
                <a:cs typeface="Times New Roman"/>
              </a:rPr>
              <a:t>out of. . . </a:t>
            </a:r>
            <a:r>
              <a:rPr dirty="0" sz="1450" spc="-10">
                <a:latin typeface="Times New Roman"/>
                <a:cs typeface="Times New Roman"/>
              </a:rPr>
              <a:t>friendship for</a:t>
            </a:r>
            <a:r>
              <a:rPr dirty="0" sz="1450" spc="6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268605" marR="5715">
              <a:lnSpc>
                <a:spcPts val="2520"/>
              </a:lnSpc>
              <a:spcBef>
                <a:spcPts val="85"/>
              </a:spcBef>
            </a:pPr>
            <a:r>
              <a:rPr dirty="0" sz="1450" spc="-10">
                <a:latin typeface="Times New Roman"/>
                <a:cs typeface="Times New Roman"/>
              </a:rPr>
              <a:t>She could hear the anxiety in my words and looked at me in astonishment.  "I</a:t>
            </a:r>
            <a:r>
              <a:rPr dirty="0" sz="1450" spc="125">
                <a:latin typeface="Times New Roman"/>
                <a:cs typeface="Times New Roman"/>
              </a:rPr>
              <a:t> </a:t>
            </a:r>
            <a:r>
              <a:rPr dirty="0" sz="1450" spc="-10">
                <a:latin typeface="Times New Roman"/>
                <a:cs typeface="Times New Roman"/>
              </a:rPr>
              <a:t>could</a:t>
            </a:r>
            <a:r>
              <a:rPr dirty="0" sz="1450" spc="130">
                <a:latin typeface="Times New Roman"/>
                <a:cs typeface="Times New Roman"/>
              </a:rPr>
              <a:t> </a:t>
            </a:r>
            <a:r>
              <a:rPr dirty="0" sz="1450" spc="-5">
                <a:latin typeface="Times New Roman"/>
                <a:cs typeface="Times New Roman"/>
              </a:rPr>
              <a:t>be</a:t>
            </a:r>
            <a:r>
              <a:rPr dirty="0" sz="1450" spc="130">
                <a:latin typeface="Times New Roman"/>
                <a:cs typeface="Times New Roman"/>
              </a:rPr>
              <a:t> </a:t>
            </a:r>
            <a:r>
              <a:rPr dirty="0" sz="1450" spc="-10">
                <a:latin typeface="Times New Roman"/>
                <a:cs typeface="Times New Roman"/>
              </a:rPr>
              <a:t>happy</a:t>
            </a:r>
            <a:r>
              <a:rPr dirty="0" sz="1450" spc="130">
                <a:latin typeface="Times New Roman"/>
                <a:cs typeface="Times New Roman"/>
              </a:rPr>
              <a:t> </a:t>
            </a:r>
            <a:r>
              <a:rPr dirty="0" sz="1450" spc="-10">
                <a:latin typeface="Times New Roman"/>
                <a:cs typeface="Times New Roman"/>
              </a:rPr>
              <a:t>for</a:t>
            </a:r>
            <a:r>
              <a:rPr dirty="0" sz="1450" spc="130">
                <a:latin typeface="Times New Roman"/>
                <a:cs typeface="Times New Roman"/>
              </a:rPr>
              <a:t> </a:t>
            </a:r>
            <a:r>
              <a:rPr dirty="0" sz="1450" spc="-5">
                <a:latin typeface="Times New Roman"/>
                <a:cs typeface="Times New Roman"/>
              </a:rPr>
              <a:t>you,</a:t>
            </a:r>
            <a:r>
              <a:rPr dirty="0" sz="1450" spc="130">
                <a:latin typeface="Times New Roman"/>
                <a:cs typeface="Times New Roman"/>
              </a:rPr>
              <a:t> </a:t>
            </a:r>
            <a:r>
              <a:rPr dirty="0" sz="1450" spc="-10">
                <a:latin typeface="Times New Roman"/>
                <a:cs typeface="Times New Roman"/>
              </a:rPr>
              <a:t>if</a:t>
            </a:r>
            <a:r>
              <a:rPr dirty="0" sz="1450" spc="130">
                <a:latin typeface="Times New Roman"/>
                <a:cs typeface="Times New Roman"/>
              </a:rPr>
              <a:t> </a:t>
            </a:r>
            <a:r>
              <a:rPr dirty="0" sz="1450" spc="-10">
                <a:latin typeface="Times New Roman"/>
                <a:cs typeface="Times New Roman"/>
              </a:rPr>
              <a:t>it</a:t>
            </a:r>
            <a:r>
              <a:rPr dirty="0" sz="1450" spc="130">
                <a:latin typeface="Times New Roman"/>
                <a:cs typeface="Times New Roman"/>
              </a:rPr>
              <a:t> </a:t>
            </a:r>
            <a:r>
              <a:rPr dirty="0" sz="1450" spc="-10">
                <a:latin typeface="Times New Roman"/>
                <a:cs typeface="Times New Roman"/>
              </a:rPr>
              <a:t>wasn't</a:t>
            </a:r>
            <a:r>
              <a:rPr dirty="0" sz="1450" spc="130">
                <a:latin typeface="Times New Roman"/>
                <a:cs typeface="Times New Roman"/>
              </a:rPr>
              <a:t> </a:t>
            </a:r>
            <a:r>
              <a:rPr dirty="0" sz="1450" spc="-10">
                <a:latin typeface="Times New Roman"/>
                <a:cs typeface="Times New Roman"/>
              </a:rPr>
              <a:t>such</a:t>
            </a:r>
            <a:r>
              <a:rPr dirty="0" sz="1450" spc="130">
                <a:latin typeface="Times New Roman"/>
                <a:cs typeface="Times New Roman"/>
              </a:rPr>
              <a:t> </a:t>
            </a:r>
            <a:r>
              <a:rPr dirty="0" sz="1450" spc="-5">
                <a:latin typeface="Times New Roman"/>
                <a:cs typeface="Times New Roman"/>
              </a:rPr>
              <a:t>a</a:t>
            </a:r>
            <a:r>
              <a:rPr dirty="0" sz="1450" spc="130">
                <a:latin typeface="Times New Roman"/>
                <a:cs typeface="Times New Roman"/>
              </a:rPr>
              <a:t> </a:t>
            </a:r>
            <a:r>
              <a:rPr dirty="0" sz="1450" spc="-10">
                <a:latin typeface="Times New Roman"/>
                <a:cs typeface="Times New Roman"/>
              </a:rPr>
              <a:t>strain</a:t>
            </a:r>
            <a:r>
              <a:rPr dirty="0" sz="1450" spc="130">
                <a:latin typeface="Times New Roman"/>
                <a:cs typeface="Times New Roman"/>
              </a:rPr>
              <a:t> </a:t>
            </a:r>
            <a:r>
              <a:rPr dirty="0" sz="1450" spc="-5">
                <a:latin typeface="Times New Roman"/>
                <a:cs typeface="Times New Roman"/>
              </a:rPr>
              <a:t>on</a:t>
            </a:r>
            <a:r>
              <a:rPr dirty="0" sz="1450" spc="130">
                <a:latin typeface="Times New Roman"/>
                <a:cs typeface="Times New Roman"/>
              </a:rPr>
              <a:t> </a:t>
            </a:r>
            <a:r>
              <a:rPr dirty="0" sz="1450" spc="-5">
                <a:latin typeface="Times New Roman"/>
                <a:cs typeface="Times New Roman"/>
              </a:rPr>
              <a:t>you,</a:t>
            </a:r>
            <a:r>
              <a:rPr dirty="0" sz="1450" spc="130">
                <a:latin typeface="Times New Roman"/>
                <a:cs typeface="Times New Roman"/>
              </a:rPr>
              <a:t> </a:t>
            </a:r>
            <a:r>
              <a:rPr dirty="0" sz="1450" spc="-5">
                <a:latin typeface="Times New Roman"/>
                <a:cs typeface="Times New Roman"/>
              </a:rPr>
              <a:t>but</a:t>
            </a:r>
            <a:r>
              <a:rPr dirty="0" sz="1450" spc="130">
                <a:latin typeface="Times New Roman"/>
                <a:cs typeface="Times New Roman"/>
              </a:rPr>
              <a:t> </a:t>
            </a:r>
            <a:r>
              <a:rPr dirty="0" sz="1450" spc="-10">
                <a:latin typeface="Times New Roman"/>
                <a:cs typeface="Times New Roman"/>
              </a:rPr>
              <a:t>as</a:t>
            </a:r>
            <a:r>
              <a:rPr dirty="0" sz="1450" spc="130">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marL="12700">
              <a:lnSpc>
                <a:spcPts val="1510"/>
              </a:lnSpc>
            </a:pPr>
            <a:r>
              <a:rPr dirty="0" sz="1450" spc="-10">
                <a:latin typeface="Times New Roman"/>
                <a:cs typeface="Times New Roman"/>
              </a:rPr>
              <a:t>are</a:t>
            </a:r>
            <a:r>
              <a:rPr dirty="0" sz="1450" spc="20">
                <a:latin typeface="Times New Roman"/>
                <a:cs typeface="Times New Roman"/>
              </a:rPr>
              <a:t> </a:t>
            </a:r>
            <a:r>
              <a:rPr dirty="0" sz="1450" spc="-5">
                <a:latin typeface="Times New Roman"/>
                <a:cs typeface="Times New Roman"/>
              </a:rPr>
              <a:t>.</a:t>
            </a:r>
            <a:r>
              <a:rPr dirty="0" sz="1450" spc="25">
                <a:latin typeface="Times New Roman"/>
                <a:cs typeface="Times New Roman"/>
              </a:rPr>
              <a:t> </a:t>
            </a:r>
            <a:r>
              <a:rPr dirty="0" sz="1450" spc="-5">
                <a:latin typeface="Times New Roman"/>
                <a:cs typeface="Times New Roman"/>
              </a:rPr>
              <a:t>.</a:t>
            </a:r>
            <a:r>
              <a:rPr dirty="0" sz="1450" spc="25">
                <a:latin typeface="Times New Roman"/>
                <a:cs typeface="Times New Roman"/>
              </a:rPr>
              <a:t> </a:t>
            </a:r>
            <a:r>
              <a:rPr dirty="0" sz="1450" spc="-5">
                <a:latin typeface="Times New Roman"/>
                <a:cs typeface="Times New Roman"/>
              </a:rPr>
              <a:t>.?</a:t>
            </a:r>
            <a:r>
              <a:rPr dirty="0" sz="1450" spc="25">
                <a:latin typeface="Times New Roman"/>
                <a:cs typeface="Times New Roman"/>
              </a:rPr>
              <a:t> </a:t>
            </a:r>
            <a:r>
              <a:rPr dirty="0" sz="1450" spc="-10">
                <a:latin typeface="Times New Roman"/>
                <a:cs typeface="Times New Roman"/>
              </a:rPr>
              <a:t>I'm</a:t>
            </a:r>
            <a:r>
              <a:rPr dirty="0" sz="1450" spc="25">
                <a:latin typeface="Times New Roman"/>
                <a:cs typeface="Times New Roman"/>
              </a:rPr>
              <a:t> </a:t>
            </a:r>
            <a:r>
              <a:rPr dirty="0" sz="1450" spc="-10">
                <a:latin typeface="Times New Roman"/>
                <a:cs typeface="Times New Roman"/>
              </a:rPr>
              <a:t>very</a:t>
            </a:r>
            <a:r>
              <a:rPr dirty="0" sz="1450" spc="25">
                <a:latin typeface="Times New Roman"/>
                <a:cs typeface="Times New Roman"/>
              </a:rPr>
              <a:t> </a:t>
            </a:r>
            <a:r>
              <a:rPr dirty="0" sz="1450" spc="-10">
                <a:latin typeface="Times New Roman"/>
                <a:cs typeface="Times New Roman"/>
              </a:rPr>
              <a:t>concerned</a:t>
            </a:r>
            <a:r>
              <a:rPr dirty="0" sz="1450" spc="25">
                <a:latin typeface="Times New Roman"/>
                <a:cs typeface="Times New Roman"/>
              </a:rPr>
              <a:t> </a:t>
            </a:r>
            <a:r>
              <a:rPr dirty="0" sz="1450" spc="-10">
                <a:latin typeface="Times New Roman"/>
                <a:cs typeface="Times New Roman"/>
              </a:rPr>
              <a:t>about</a:t>
            </a:r>
            <a:r>
              <a:rPr dirty="0" sz="1450" spc="25">
                <a:latin typeface="Times New Roman"/>
                <a:cs typeface="Times New Roman"/>
              </a:rPr>
              <a:t>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Miriam,</a:t>
            </a:r>
            <a:r>
              <a:rPr dirty="0" sz="1450" spc="25">
                <a:latin typeface="Times New Roman"/>
                <a:cs typeface="Times New Roman"/>
              </a:rPr>
              <a:t> </a:t>
            </a:r>
            <a:r>
              <a:rPr dirty="0" sz="1450" spc="-5">
                <a:latin typeface="Times New Roman"/>
                <a:cs typeface="Times New Roman"/>
              </a:rPr>
              <a:t>do</a:t>
            </a:r>
            <a:r>
              <a:rPr dirty="0" sz="1450" spc="25">
                <a:latin typeface="Times New Roman"/>
                <a:cs typeface="Times New Roman"/>
              </a:rPr>
              <a:t> </a:t>
            </a:r>
            <a:r>
              <a:rPr dirty="0" sz="1450" spc="-5">
                <a:latin typeface="Times New Roman"/>
                <a:cs typeface="Times New Roman"/>
              </a:rPr>
              <a:t>you</a:t>
            </a:r>
            <a:r>
              <a:rPr dirty="0" sz="1450" spc="25">
                <a:latin typeface="Times New Roman"/>
                <a:cs typeface="Times New Roman"/>
              </a:rPr>
              <a:t> </a:t>
            </a:r>
            <a:r>
              <a:rPr dirty="0" sz="1450" spc="-10">
                <a:latin typeface="Times New Roman"/>
                <a:cs typeface="Times New Roman"/>
              </a:rPr>
              <a:t>know</a:t>
            </a:r>
            <a:r>
              <a:rPr dirty="0" sz="1450" spc="25">
                <a:latin typeface="Times New Roman"/>
                <a:cs typeface="Times New Roman"/>
              </a:rPr>
              <a:t> </a:t>
            </a:r>
            <a:r>
              <a:rPr dirty="0" sz="1450" spc="-10">
                <a:latin typeface="Times New Roman"/>
                <a:cs typeface="Times New Roman"/>
              </a:rPr>
              <a:t>that?</a:t>
            </a:r>
            <a:r>
              <a:rPr dirty="0" sz="1450" spc="25">
                <a:latin typeface="Times New Roman"/>
                <a:cs typeface="Times New Roman"/>
              </a:rPr>
              <a:t> </a:t>
            </a:r>
            <a:r>
              <a:rPr dirty="0" sz="1450" spc="-10">
                <a:latin typeface="Times New Roman"/>
                <a:cs typeface="Times New Roman"/>
              </a:rPr>
              <a:t>Concerned</a:t>
            </a:r>
            <a:endParaRPr sz="1450">
              <a:latin typeface="Times New Roman"/>
              <a:cs typeface="Times New Roman"/>
            </a:endParaRPr>
          </a:p>
          <a:p>
            <a:pPr marL="12700" marR="6985">
              <a:lnSpc>
                <a:spcPts val="1730"/>
              </a:lnSpc>
              <a:spcBef>
                <a:spcPts val="60"/>
              </a:spcBef>
            </a:pPr>
            <a:r>
              <a:rPr dirty="0" sz="1450" spc="-10">
                <a:latin typeface="Times New Roman"/>
                <a:cs typeface="Times New Roman"/>
              </a:rPr>
              <a:t>for </a:t>
            </a:r>
            <a:r>
              <a:rPr dirty="0" sz="1450" spc="-5">
                <a:latin typeface="Times New Roman"/>
                <a:cs typeface="Times New Roman"/>
              </a:rPr>
              <a:t>. . . </a:t>
            </a:r>
            <a:r>
              <a:rPr dirty="0" sz="1450" spc="-10">
                <a:latin typeface="Times New Roman"/>
                <a:cs typeface="Times New Roman"/>
              </a:rPr>
              <a:t>for </a:t>
            </a:r>
            <a:r>
              <a:rPr dirty="0" sz="1450" spc="-5">
                <a:latin typeface="Times New Roman"/>
                <a:cs typeface="Times New Roman"/>
              </a:rPr>
              <a:t>. . . </a:t>
            </a:r>
            <a:r>
              <a:rPr dirty="0" sz="1450" spc="-10">
                <a:latin typeface="Times New Roman"/>
                <a:cs typeface="Times New Roman"/>
              </a:rPr>
              <a:t>how shall </a:t>
            </a:r>
            <a:r>
              <a:rPr dirty="0" sz="1450" spc="-5">
                <a:latin typeface="Times New Roman"/>
                <a:cs typeface="Times New Roman"/>
              </a:rPr>
              <a:t>I put it? . . . </a:t>
            </a:r>
            <a:r>
              <a:rPr dirty="0" sz="1450" spc="-10">
                <a:latin typeface="Times New Roman"/>
                <a:cs typeface="Times New Roman"/>
              </a:rPr>
              <a:t>for </a:t>
            </a:r>
            <a:r>
              <a:rPr dirty="0" sz="1450" spc="-5">
                <a:latin typeface="Times New Roman"/>
                <a:cs typeface="Times New Roman"/>
              </a:rPr>
              <a:t>your </a:t>
            </a:r>
            <a:r>
              <a:rPr dirty="0" sz="1450" spc="-10">
                <a:latin typeface="Times New Roman"/>
                <a:cs typeface="Times New Roman"/>
              </a:rPr>
              <a:t>peace </a:t>
            </a:r>
            <a:r>
              <a:rPr dirty="0" sz="1450" spc="-5">
                <a:latin typeface="Times New Roman"/>
                <a:cs typeface="Times New Roman"/>
              </a:rPr>
              <a:t>of </a:t>
            </a:r>
            <a:r>
              <a:rPr dirty="0" sz="1450" spc="-10">
                <a:latin typeface="Times New Roman"/>
                <a:cs typeface="Times New Roman"/>
              </a:rPr>
              <a:t>mind. Don't take it too  </a:t>
            </a:r>
            <a:r>
              <a:rPr dirty="0" sz="1450" spc="-20">
                <a:latin typeface="Times New Roman"/>
                <a:cs typeface="Times New Roman"/>
              </a:rPr>
              <a:t>literally, </a:t>
            </a:r>
            <a:r>
              <a:rPr dirty="0" sz="1450" spc="-5">
                <a:latin typeface="Times New Roman"/>
                <a:cs typeface="Times New Roman"/>
              </a:rPr>
              <a:t>but . . . I </a:t>
            </a:r>
            <a:r>
              <a:rPr dirty="0" sz="1450" spc="-10">
                <a:latin typeface="Times New Roman"/>
                <a:cs typeface="Times New Roman"/>
              </a:rPr>
              <a:t>wish the miracles had never</a:t>
            </a:r>
            <a:r>
              <a:rPr dirty="0" sz="1450" spc="40">
                <a:latin typeface="Times New Roman"/>
                <a:cs typeface="Times New Roman"/>
              </a:rPr>
              <a:t> </a:t>
            </a:r>
            <a:r>
              <a:rPr dirty="0" sz="1450" spc="-10">
                <a:latin typeface="Times New Roman"/>
                <a:cs typeface="Times New Roman"/>
              </a:rPr>
              <a:t>happened."</a:t>
            </a:r>
            <a:endParaRPr sz="1450">
              <a:latin typeface="Times New Roman"/>
              <a:cs typeface="Times New Roman"/>
            </a:endParaRPr>
          </a:p>
          <a:p>
            <a:pPr marL="268605">
              <a:lnSpc>
                <a:spcPct val="100000"/>
              </a:lnSpc>
              <a:spcBef>
                <a:spcPts val="725"/>
              </a:spcBef>
            </a:pPr>
            <a:r>
              <a:rPr dirty="0" sz="1450" spc="-5">
                <a:latin typeface="Times New Roman"/>
                <a:cs typeface="Times New Roman"/>
              </a:rPr>
              <a:t>I </a:t>
            </a:r>
            <a:r>
              <a:rPr dirty="0" sz="1450" spc="-10">
                <a:latin typeface="Times New Roman"/>
                <a:cs typeface="Times New Roman"/>
              </a:rPr>
              <a:t>expected her to contradict me, </a:t>
            </a:r>
            <a:r>
              <a:rPr dirty="0" sz="1450" spc="-5">
                <a:latin typeface="Times New Roman"/>
                <a:cs typeface="Times New Roman"/>
              </a:rPr>
              <a:t>but </a:t>
            </a:r>
            <a:r>
              <a:rPr dirty="0" sz="1450" spc="-10">
                <a:latin typeface="Times New Roman"/>
                <a:cs typeface="Times New Roman"/>
              </a:rPr>
              <a:t>she just </a:t>
            </a:r>
            <a:r>
              <a:rPr dirty="0" sz="1450" spc="-5">
                <a:latin typeface="Times New Roman"/>
                <a:cs typeface="Times New Roman"/>
              </a:rPr>
              <a:t>nodded, </a:t>
            </a:r>
            <a:r>
              <a:rPr dirty="0" sz="1450" spc="-10">
                <a:latin typeface="Times New Roman"/>
                <a:cs typeface="Times New Roman"/>
              </a:rPr>
              <a:t>wrapped in</a:t>
            </a:r>
            <a:r>
              <a:rPr dirty="0" sz="1450" spc="90">
                <a:latin typeface="Times New Roman"/>
                <a:cs typeface="Times New Roman"/>
              </a:rPr>
              <a:t> </a:t>
            </a:r>
            <a:r>
              <a:rPr dirty="0" sz="1450" spc="-10">
                <a:latin typeface="Times New Roman"/>
                <a:cs typeface="Times New Roman"/>
              </a:rPr>
              <a:t>thought.</a:t>
            </a:r>
            <a:endParaRPr sz="1450">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7323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"It's wearing </a:t>
            </a:r>
            <a:r>
              <a:rPr dirty="0" sz="1450" spc="-5">
                <a:latin typeface="Times New Roman"/>
                <a:cs typeface="Times New Roman"/>
              </a:rPr>
              <a:t>you </a:t>
            </a:r>
            <a:r>
              <a:rPr dirty="0" sz="1450" spc="-10">
                <a:latin typeface="Times New Roman"/>
                <a:cs typeface="Times New Roman"/>
              </a:rPr>
              <a:t>down. Am </a:t>
            </a:r>
            <a:r>
              <a:rPr dirty="0" sz="1450" spc="-5">
                <a:latin typeface="Times New Roman"/>
                <a:cs typeface="Times New Roman"/>
              </a:rPr>
              <a:t>I not </a:t>
            </a:r>
            <a:r>
              <a:rPr dirty="0" sz="1450" spc="-10">
                <a:latin typeface="Times New Roman"/>
                <a:cs typeface="Times New Roman"/>
              </a:rPr>
              <a:t>right,</a:t>
            </a:r>
            <a:r>
              <a:rPr dirty="0" sz="1450" spc="1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She roused herself. "Sometimes </a:t>
            </a:r>
            <a:r>
              <a:rPr dirty="0" sz="1450" spc="-5">
                <a:latin typeface="Times New Roman"/>
                <a:cs typeface="Times New Roman"/>
              </a:rPr>
              <a:t>I </a:t>
            </a:r>
            <a:r>
              <a:rPr dirty="0" sz="1450" spc="-10">
                <a:latin typeface="Times New Roman"/>
                <a:cs typeface="Times New Roman"/>
              </a:rPr>
              <a:t>almost wish they had never happened,  </a:t>
            </a:r>
            <a:r>
              <a:rPr dirty="0" sz="1450" spc="-20">
                <a:latin typeface="Times New Roman"/>
                <a:cs typeface="Times New Roman"/>
              </a:rPr>
              <a:t>either."</a:t>
            </a:r>
            <a:endParaRPr sz="1450">
              <a:latin typeface="Times New Roman"/>
              <a:cs typeface="Times New Roman"/>
            </a:endParaRPr>
          </a:p>
          <a:p>
            <a:pPr algn="just" marL="268605">
              <a:lnSpc>
                <a:spcPct val="100000"/>
              </a:lnSpc>
              <a:spcBef>
                <a:spcPts val="650"/>
              </a:spcBef>
            </a:pPr>
            <a:r>
              <a:rPr dirty="0" sz="1450" spc="-60">
                <a:latin typeface="Times New Roman"/>
                <a:cs typeface="Times New Roman"/>
              </a:rPr>
              <a:t>To </a:t>
            </a:r>
            <a:r>
              <a:rPr dirty="0" sz="1450" spc="-10">
                <a:latin typeface="Times New Roman"/>
                <a:cs typeface="Times New Roman"/>
              </a:rPr>
              <a:t>me it seemed </a:t>
            </a:r>
            <a:r>
              <a:rPr dirty="0" sz="1450" spc="-5">
                <a:latin typeface="Times New Roman"/>
                <a:cs typeface="Times New Roman"/>
              </a:rPr>
              <a:t>a </a:t>
            </a:r>
            <a:r>
              <a:rPr dirty="0" sz="1450" spc="-10">
                <a:latin typeface="Times New Roman"/>
                <a:cs typeface="Times New Roman"/>
              </a:rPr>
              <a:t>ray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hope.</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She spoke </a:t>
            </a:r>
            <a:r>
              <a:rPr dirty="0" sz="1450" spc="-25">
                <a:latin typeface="Times New Roman"/>
                <a:cs typeface="Times New Roman"/>
              </a:rPr>
              <a:t>slowly, </a:t>
            </a:r>
            <a:r>
              <a:rPr dirty="0" sz="1450" spc="-10">
                <a:latin typeface="Times New Roman"/>
                <a:cs typeface="Times New Roman"/>
              </a:rPr>
              <a:t>as if lost in </a:t>
            </a:r>
            <a:r>
              <a:rPr dirty="0" sz="1450" spc="-5">
                <a:latin typeface="Times New Roman"/>
                <a:cs typeface="Times New Roman"/>
              </a:rPr>
              <a:t>a </a:t>
            </a:r>
            <a:r>
              <a:rPr dirty="0" sz="1450" spc="-10">
                <a:latin typeface="Times New Roman"/>
                <a:cs typeface="Times New Roman"/>
              </a:rPr>
              <a:t>dream, "Whenever </a:t>
            </a:r>
            <a:r>
              <a:rPr dirty="0" sz="1450" spc="-5">
                <a:latin typeface="Times New Roman"/>
                <a:cs typeface="Times New Roman"/>
              </a:rPr>
              <a:t>I </a:t>
            </a:r>
            <a:r>
              <a:rPr dirty="0" sz="1450" spc="-10">
                <a:latin typeface="Times New Roman"/>
                <a:cs typeface="Times New Roman"/>
              </a:rPr>
              <a:t>think that </a:t>
            </a:r>
            <a:r>
              <a:rPr dirty="0" sz="1450" spc="-5">
                <a:latin typeface="Times New Roman"/>
                <a:cs typeface="Times New Roman"/>
              </a:rPr>
              <a:t>a </a:t>
            </a:r>
            <a:r>
              <a:rPr dirty="0" sz="1450" spc="-10">
                <a:latin typeface="Times New Roman"/>
                <a:cs typeface="Times New Roman"/>
              </a:rPr>
              <a:t>time  might come when </a:t>
            </a:r>
            <a:r>
              <a:rPr dirty="0" sz="1450" spc="-5">
                <a:latin typeface="Times New Roman"/>
                <a:cs typeface="Times New Roman"/>
              </a:rPr>
              <a:t>I </a:t>
            </a:r>
            <a:r>
              <a:rPr dirty="0" sz="1450" spc="-10">
                <a:latin typeface="Times New Roman"/>
                <a:cs typeface="Times New Roman"/>
              </a:rPr>
              <a:t>had to live without such</a:t>
            </a:r>
            <a:r>
              <a:rPr dirty="0" sz="1450" spc="35">
                <a:latin typeface="Times New Roman"/>
                <a:cs typeface="Times New Roman"/>
              </a:rPr>
              <a:t> </a:t>
            </a:r>
            <a:r>
              <a:rPr dirty="0" sz="1450" spc="-10">
                <a:latin typeface="Times New Roman"/>
                <a:cs typeface="Times New Roman"/>
              </a:rPr>
              <a:t>miracles—"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might become rich overnight, and then </a:t>
            </a:r>
            <a:r>
              <a:rPr dirty="0" sz="1450" spc="-5">
                <a:latin typeface="Times New Roman"/>
                <a:cs typeface="Times New Roman"/>
              </a:rPr>
              <a:t>you </a:t>
            </a:r>
            <a:r>
              <a:rPr dirty="0" sz="1450" spc="-10">
                <a:latin typeface="Times New Roman"/>
                <a:cs typeface="Times New Roman"/>
              </a:rPr>
              <a:t>wouldn't need </a:t>
            </a:r>
            <a:r>
              <a:rPr dirty="0" sz="1450" spc="-5">
                <a:latin typeface="Times New Roman"/>
                <a:cs typeface="Times New Roman"/>
              </a:rPr>
              <a:t>. . ." I  </a:t>
            </a:r>
            <a:r>
              <a:rPr dirty="0" sz="1450" spc="-10">
                <a:latin typeface="Times New Roman"/>
                <a:cs typeface="Times New Roman"/>
              </a:rPr>
              <a:t>interrupted </a:t>
            </a:r>
            <a:r>
              <a:rPr dirty="0" sz="1450" spc="-20">
                <a:latin typeface="Times New Roman"/>
                <a:cs typeface="Times New Roman"/>
              </a:rPr>
              <a:t>her, </a:t>
            </a:r>
            <a:r>
              <a:rPr dirty="0" sz="1450" spc="-10">
                <a:latin typeface="Times New Roman"/>
                <a:cs typeface="Times New Roman"/>
              </a:rPr>
              <a:t>without thinking, only to break </a:t>
            </a:r>
            <a:r>
              <a:rPr dirty="0" sz="1450" spc="-15">
                <a:latin typeface="Times New Roman"/>
                <a:cs typeface="Times New Roman"/>
              </a:rPr>
              <a:t>off </a:t>
            </a:r>
            <a:r>
              <a:rPr dirty="0" sz="1450" spc="-10">
                <a:latin typeface="Times New Roman"/>
                <a:cs typeface="Times New Roman"/>
              </a:rPr>
              <a:t>the moment </a:t>
            </a:r>
            <a:r>
              <a:rPr dirty="0" sz="1450" spc="-5">
                <a:latin typeface="Times New Roman"/>
                <a:cs typeface="Times New Roman"/>
              </a:rPr>
              <a:t>I </a:t>
            </a:r>
            <a:r>
              <a:rPr dirty="0" sz="1450" spc="-10">
                <a:latin typeface="Times New Roman"/>
                <a:cs typeface="Times New Roman"/>
              </a:rPr>
              <a:t>saw the  horror spread over her face, "I mean, </a:t>
            </a:r>
            <a:r>
              <a:rPr dirty="0" sz="1450" spc="-5">
                <a:latin typeface="Times New Roman"/>
                <a:cs typeface="Times New Roman"/>
              </a:rPr>
              <a:t>your </a:t>
            </a:r>
            <a:r>
              <a:rPr dirty="0" sz="1450" spc="-10">
                <a:latin typeface="Times New Roman"/>
                <a:cs typeface="Times New Roman"/>
              </a:rPr>
              <a:t>worries might </a:t>
            </a:r>
            <a:r>
              <a:rPr dirty="0" sz="1450" spc="-5">
                <a:latin typeface="Times New Roman"/>
                <a:cs typeface="Times New Roman"/>
              </a:rPr>
              <a:t>be </a:t>
            </a:r>
            <a:r>
              <a:rPr dirty="0" sz="1450" spc="-10">
                <a:latin typeface="Times New Roman"/>
                <a:cs typeface="Times New Roman"/>
              </a:rPr>
              <a:t>solved in </a:t>
            </a:r>
            <a:r>
              <a:rPr dirty="0" sz="1450" spc="-5">
                <a:latin typeface="Times New Roman"/>
                <a:cs typeface="Times New Roman"/>
              </a:rPr>
              <a:t>a  </a:t>
            </a:r>
            <a:r>
              <a:rPr dirty="0" sz="1450" spc="-10">
                <a:latin typeface="Times New Roman"/>
                <a:cs typeface="Times New Roman"/>
              </a:rPr>
              <a:t>perfectly ordinary </a:t>
            </a:r>
            <a:r>
              <a:rPr dirty="0" sz="1450" spc="-35">
                <a:latin typeface="Times New Roman"/>
                <a:cs typeface="Times New Roman"/>
              </a:rPr>
              <a:t>way, </a:t>
            </a:r>
            <a:r>
              <a:rPr dirty="0" sz="1450" spc="-10">
                <a:latin typeface="Times New Roman"/>
                <a:cs typeface="Times New Roman"/>
              </a:rPr>
              <a:t>and then </a:t>
            </a:r>
            <a:r>
              <a:rPr dirty="0" sz="1450" spc="-5">
                <a:latin typeface="Times New Roman"/>
                <a:cs typeface="Times New Roman"/>
              </a:rPr>
              <a:t>your </a:t>
            </a:r>
            <a:r>
              <a:rPr dirty="0" sz="1450" spc="-10">
                <a:latin typeface="Times New Roman"/>
                <a:cs typeface="Times New Roman"/>
              </a:rPr>
              <a:t>miracles would </a:t>
            </a:r>
            <a:r>
              <a:rPr dirty="0" sz="1450" spc="-5">
                <a:latin typeface="Times New Roman"/>
                <a:cs typeface="Times New Roman"/>
              </a:rPr>
              <a:t>be </a:t>
            </a:r>
            <a:r>
              <a:rPr dirty="0" sz="1450" spc="-10">
                <a:latin typeface="Times New Roman"/>
                <a:cs typeface="Times New Roman"/>
              </a:rPr>
              <a:t>more inward,  spiritual experiences."</a:t>
            </a:r>
            <a:endParaRPr sz="1450">
              <a:latin typeface="Times New Roman"/>
              <a:cs typeface="Times New Roman"/>
            </a:endParaRPr>
          </a:p>
          <a:p>
            <a:pPr marL="12700" marR="58419" indent="255904">
              <a:lnSpc>
                <a:spcPts val="1730"/>
              </a:lnSpc>
              <a:spcBef>
                <a:spcPts val="710"/>
              </a:spcBef>
            </a:pPr>
            <a:r>
              <a:rPr dirty="0" sz="1450" spc="-10">
                <a:latin typeface="Times New Roman"/>
                <a:cs typeface="Times New Roman"/>
              </a:rPr>
              <a:t>She shook her head and said </a:t>
            </a:r>
            <a:r>
              <a:rPr dirty="0" sz="1450" spc="-20">
                <a:latin typeface="Times New Roman"/>
                <a:cs typeface="Times New Roman"/>
              </a:rPr>
              <a:t>adamantly, </a:t>
            </a:r>
            <a:r>
              <a:rPr dirty="0" sz="1450" spc="-10">
                <a:latin typeface="Times New Roman"/>
                <a:cs typeface="Times New Roman"/>
              </a:rPr>
              <a:t>"Inward experiences are </a:t>
            </a:r>
            <a:r>
              <a:rPr dirty="0" sz="1450" spc="-5">
                <a:latin typeface="Times New Roman"/>
                <a:cs typeface="Times New Roman"/>
              </a:rPr>
              <a:t>not  </a:t>
            </a:r>
            <a:r>
              <a:rPr dirty="0" sz="1450" spc="-10">
                <a:latin typeface="Times New Roman"/>
                <a:cs typeface="Times New Roman"/>
              </a:rPr>
              <a:t>miracles. What is surprising is that there seem to </a:t>
            </a:r>
            <a:r>
              <a:rPr dirty="0" sz="1450" spc="-5">
                <a:latin typeface="Times New Roman"/>
                <a:cs typeface="Times New Roman"/>
              </a:rPr>
              <a:t>be </a:t>
            </a:r>
            <a:r>
              <a:rPr dirty="0" sz="1450" spc="-10">
                <a:latin typeface="Times New Roman"/>
                <a:cs typeface="Times New Roman"/>
              </a:rPr>
              <a:t>people who have </a:t>
            </a:r>
            <a:r>
              <a:rPr dirty="0" sz="1450" spc="-5">
                <a:latin typeface="Times New Roman"/>
                <a:cs typeface="Times New Roman"/>
              </a:rPr>
              <a:t>no </a:t>
            </a:r>
            <a:r>
              <a:rPr dirty="0" sz="1450" spc="-10">
                <a:latin typeface="Times New Roman"/>
                <a:cs typeface="Times New Roman"/>
              </a:rPr>
              <a:t>such  experiences at all. Ever since my childhood, day </a:t>
            </a:r>
            <a:r>
              <a:rPr dirty="0" sz="1450" spc="-5">
                <a:latin typeface="Times New Roman"/>
                <a:cs typeface="Times New Roman"/>
              </a:rPr>
              <a:t>by </a:t>
            </a:r>
            <a:r>
              <a:rPr dirty="0" sz="1450" spc="-30">
                <a:latin typeface="Times New Roman"/>
                <a:cs typeface="Times New Roman"/>
              </a:rPr>
              <a:t>day, </a:t>
            </a:r>
            <a:r>
              <a:rPr dirty="0" sz="1450" spc="-5">
                <a:latin typeface="Times New Roman"/>
                <a:cs typeface="Times New Roman"/>
              </a:rPr>
              <a:t>night by </a:t>
            </a:r>
            <a:r>
              <a:rPr dirty="0" sz="1450" spc="-10">
                <a:latin typeface="Times New Roman"/>
                <a:cs typeface="Times New Roman"/>
              </a:rPr>
              <a:t>night, </a:t>
            </a:r>
            <a:r>
              <a:rPr dirty="0" sz="1450" spc="-5">
                <a:latin typeface="Times New Roman"/>
                <a:cs typeface="Times New Roman"/>
              </a:rPr>
              <a:t>I</a:t>
            </a:r>
            <a:r>
              <a:rPr dirty="0" sz="1450" spc="155">
                <a:latin typeface="Times New Roman"/>
                <a:cs typeface="Times New Roman"/>
              </a:rPr>
              <a:t> </a:t>
            </a:r>
            <a:r>
              <a:rPr dirty="0" sz="1450" spc="-10">
                <a:latin typeface="Times New Roman"/>
                <a:cs typeface="Times New Roman"/>
              </a:rPr>
              <a:t>have</a:t>
            </a:r>
            <a:endParaRPr sz="1450">
              <a:latin typeface="Times New Roman"/>
              <a:cs typeface="Times New Roman"/>
            </a:endParaRPr>
          </a:p>
          <a:p>
            <a:pPr marL="12700">
              <a:lnSpc>
                <a:spcPts val="1664"/>
              </a:lnSpc>
            </a:pPr>
            <a:r>
              <a:rPr dirty="0" sz="1450" spc="-10">
                <a:latin typeface="Times New Roman"/>
                <a:cs typeface="Times New Roman"/>
              </a:rPr>
              <a:t>—" (she broke </a:t>
            </a:r>
            <a:r>
              <a:rPr dirty="0" sz="1450" spc="-15">
                <a:latin typeface="Times New Roman"/>
                <a:cs typeface="Times New Roman"/>
              </a:rPr>
              <a:t>off </a:t>
            </a:r>
            <a:r>
              <a:rPr dirty="0" sz="1450" spc="-20">
                <a:latin typeface="Times New Roman"/>
                <a:cs typeface="Times New Roman"/>
              </a:rPr>
              <a:t>abruptly,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guessed that there was something else</a:t>
            </a:r>
            <a:r>
              <a:rPr dirty="0" sz="1450" spc="145">
                <a:latin typeface="Times New Roman"/>
                <a:cs typeface="Times New Roman"/>
              </a:rPr>
              <a:t> </a:t>
            </a:r>
            <a:r>
              <a:rPr dirty="0" sz="1450" spc="-10">
                <a:latin typeface="Times New Roman"/>
                <a:cs typeface="Times New Roman"/>
              </a:rPr>
              <a:t>deep</a:t>
            </a:r>
            <a:endParaRPr sz="1450">
              <a:latin typeface="Times New Roman"/>
              <a:cs typeface="Times New Roman"/>
            </a:endParaRPr>
          </a:p>
          <a:p>
            <a:pPr marL="12700" marR="19050">
              <a:lnSpc>
                <a:spcPts val="1730"/>
              </a:lnSpc>
              <a:spcBef>
                <a:spcPts val="60"/>
              </a:spcBef>
            </a:pPr>
            <a:r>
              <a:rPr dirty="0" sz="1450" spc="-10">
                <a:latin typeface="Times New Roman"/>
                <a:cs typeface="Times New Roman"/>
              </a:rPr>
              <a:t>within </a:t>
            </a:r>
            <a:r>
              <a:rPr dirty="0" sz="1450" spc="-20">
                <a:latin typeface="Times New Roman"/>
                <a:cs typeface="Times New Roman"/>
              </a:rPr>
              <a:t>her, </a:t>
            </a:r>
            <a:r>
              <a:rPr dirty="0" sz="1450" spc="-10">
                <a:latin typeface="Times New Roman"/>
                <a:cs typeface="Times New Roman"/>
              </a:rPr>
              <a:t>something she had never told me about, perhaps </a:t>
            </a:r>
            <a:r>
              <a:rPr dirty="0" sz="1450" spc="-5">
                <a:latin typeface="Times New Roman"/>
                <a:cs typeface="Times New Roman"/>
              </a:rPr>
              <a:t>a </a:t>
            </a:r>
            <a:r>
              <a:rPr dirty="0" sz="1450" spc="-10">
                <a:latin typeface="Times New Roman"/>
                <a:cs typeface="Times New Roman"/>
              </a:rPr>
              <a:t>web </a:t>
            </a:r>
            <a:r>
              <a:rPr dirty="0" sz="1450" spc="-5">
                <a:latin typeface="Times New Roman"/>
                <a:cs typeface="Times New Roman"/>
              </a:rPr>
              <a:t>of </a:t>
            </a:r>
            <a:r>
              <a:rPr dirty="0" sz="1450" spc="-10">
                <a:latin typeface="Times New Roman"/>
                <a:cs typeface="Times New Roman"/>
              </a:rPr>
              <a:t>invisible  events, such as </a:t>
            </a:r>
            <a:r>
              <a:rPr dirty="0" sz="1450" spc="-5">
                <a:latin typeface="Times New Roman"/>
                <a:cs typeface="Times New Roman"/>
              </a:rPr>
              <a:t>I </a:t>
            </a:r>
            <a:r>
              <a:rPr dirty="0" sz="1450" spc="-10">
                <a:latin typeface="Times New Roman"/>
                <a:cs typeface="Times New Roman"/>
              </a:rPr>
              <a:t>was entangled in) "but that's beside the point. Even if  someone should appear and heal the sick </a:t>
            </a:r>
            <a:r>
              <a:rPr dirty="0" sz="1450" spc="-5">
                <a:latin typeface="Times New Roman"/>
                <a:cs typeface="Times New Roman"/>
              </a:rPr>
              <a:t>by </a:t>
            </a:r>
            <a:r>
              <a:rPr dirty="0" sz="1450" spc="-10">
                <a:latin typeface="Times New Roman"/>
                <a:cs typeface="Times New Roman"/>
              </a:rPr>
              <a:t>the laying </a:t>
            </a:r>
            <a:r>
              <a:rPr dirty="0" sz="1450" spc="-5">
                <a:latin typeface="Times New Roman"/>
                <a:cs typeface="Times New Roman"/>
              </a:rPr>
              <a:t>on of </a:t>
            </a:r>
            <a:r>
              <a:rPr dirty="0" sz="1450" spc="-10">
                <a:latin typeface="Times New Roman"/>
                <a:cs typeface="Times New Roman"/>
              </a:rPr>
              <a:t>hands, </a:t>
            </a:r>
            <a:r>
              <a:rPr dirty="0" sz="1450" spc="-5">
                <a:latin typeface="Times New Roman"/>
                <a:cs typeface="Times New Roman"/>
              </a:rPr>
              <a:t>I </a:t>
            </a:r>
            <a:r>
              <a:rPr dirty="0" sz="1450" spc="-10">
                <a:latin typeface="Times New Roman"/>
                <a:cs typeface="Times New Roman"/>
              </a:rPr>
              <a:t>wouldn't  call it </a:t>
            </a:r>
            <a:r>
              <a:rPr dirty="0" sz="1450" spc="-5">
                <a:latin typeface="Times New Roman"/>
                <a:cs typeface="Times New Roman"/>
              </a:rPr>
              <a:t>a </a:t>
            </a:r>
            <a:r>
              <a:rPr dirty="0" sz="1450" spc="-10">
                <a:latin typeface="Times New Roman"/>
                <a:cs typeface="Times New Roman"/>
              </a:rPr>
              <a:t>miracle. Only when lifeless matter—earth—is animated </a:t>
            </a:r>
            <a:r>
              <a:rPr dirty="0" sz="1450" spc="-5">
                <a:latin typeface="Times New Roman"/>
                <a:cs typeface="Times New Roman"/>
              </a:rPr>
              <a:t>by </a:t>
            </a:r>
            <a:r>
              <a:rPr dirty="0" sz="1450" spc="-10">
                <a:latin typeface="Times New Roman"/>
                <a:cs typeface="Times New Roman"/>
              </a:rPr>
              <a:t>the spirit,  and the laws </a:t>
            </a:r>
            <a:r>
              <a:rPr dirty="0" sz="1450" spc="-5">
                <a:latin typeface="Times New Roman"/>
                <a:cs typeface="Times New Roman"/>
              </a:rPr>
              <a:t>of </a:t>
            </a:r>
            <a:r>
              <a:rPr dirty="0" sz="1450" spc="-10">
                <a:latin typeface="Times New Roman"/>
                <a:cs typeface="Times New Roman"/>
              </a:rPr>
              <a:t>nature are broken, only then will the miracle have occurred  that </a:t>
            </a:r>
            <a:r>
              <a:rPr dirty="0" sz="1450" spc="-5">
                <a:latin typeface="Times New Roman"/>
                <a:cs typeface="Times New Roman"/>
              </a:rPr>
              <a:t>I </a:t>
            </a:r>
            <a:r>
              <a:rPr dirty="0" sz="1450" spc="-10">
                <a:latin typeface="Times New Roman"/>
                <a:cs typeface="Times New Roman"/>
              </a:rPr>
              <a:t>have been longing for since </a:t>
            </a:r>
            <a:r>
              <a:rPr dirty="0" sz="1450" spc="-5">
                <a:latin typeface="Times New Roman"/>
                <a:cs typeface="Times New Roman"/>
              </a:rPr>
              <a:t>I </a:t>
            </a:r>
            <a:r>
              <a:rPr dirty="0" sz="1450" spc="-10">
                <a:latin typeface="Times New Roman"/>
                <a:cs typeface="Times New Roman"/>
              </a:rPr>
              <a:t>can </a:t>
            </a:r>
            <a:r>
              <a:rPr dirty="0" sz="1450" spc="-20">
                <a:latin typeface="Times New Roman"/>
                <a:cs typeface="Times New Roman"/>
              </a:rPr>
              <a:t>remember. </a:t>
            </a:r>
            <a:r>
              <a:rPr dirty="0" sz="1450" spc="-10">
                <a:latin typeface="Times New Roman"/>
                <a:cs typeface="Times New Roman"/>
              </a:rPr>
              <a:t>My father once told me that  there were two sides to the Cabbala, </a:t>
            </a:r>
            <a:r>
              <a:rPr dirty="0" sz="1450" spc="-5">
                <a:latin typeface="Times New Roman"/>
                <a:cs typeface="Times New Roman"/>
              </a:rPr>
              <a:t>a </a:t>
            </a:r>
            <a:r>
              <a:rPr dirty="0" sz="1450" spc="-10">
                <a:latin typeface="Times New Roman"/>
                <a:cs typeface="Times New Roman"/>
              </a:rPr>
              <a:t>magic side and an abstract side, which  can never </a:t>
            </a:r>
            <a:r>
              <a:rPr dirty="0" sz="1450" spc="-5">
                <a:latin typeface="Times New Roman"/>
                <a:cs typeface="Times New Roman"/>
              </a:rPr>
              <a:t>be brought </a:t>
            </a:r>
            <a:r>
              <a:rPr dirty="0" sz="1450" spc="-20">
                <a:latin typeface="Times New Roman"/>
                <a:cs typeface="Times New Roman"/>
              </a:rPr>
              <a:t>together. </a:t>
            </a:r>
            <a:r>
              <a:rPr dirty="0" sz="1450" spc="-10">
                <a:latin typeface="Times New Roman"/>
                <a:cs typeface="Times New Roman"/>
              </a:rPr>
              <a:t>That is to </a:t>
            </a:r>
            <a:r>
              <a:rPr dirty="0" sz="1450" spc="-30">
                <a:latin typeface="Times New Roman"/>
                <a:cs typeface="Times New Roman"/>
              </a:rPr>
              <a:t>say, </a:t>
            </a:r>
            <a:r>
              <a:rPr dirty="0" sz="1450" spc="-10">
                <a:latin typeface="Times New Roman"/>
                <a:cs typeface="Times New Roman"/>
              </a:rPr>
              <a:t>the magic side can draw the  abstract to it, </a:t>
            </a:r>
            <a:r>
              <a:rPr dirty="0" sz="1450" spc="-5">
                <a:latin typeface="Times New Roman"/>
                <a:cs typeface="Times New Roman"/>
              </a:rPr>
              <a:t>but </a:t>
            </a:r>
            <a:r>
              <a:rPr dirty="0" sz="1450" spc="-10">
                <a:latin typeface="Times New Roman"/>
                <a:cs typeface="Times New Roman"/>
              </a:rPr>
              <a:t>the converse is impossible. The magic side is </a:t>
            </a:r>
            <a:r>
              <a:rPr dirty="0" sz="1450" spc="-5">
                <a:latin typeface="Times New Roman"/>
                <a:cs typeface="Times New Roman"/>
              </a:rPr>
              <a:t>a </a:t>
            </a:r>
            <a:r>
              <a:rPr dirty="0" sz="1450" spc="-10">
                <a:latin typeface="Times New Roman"/>
                <a:cs typeface="Times New Roman"/>
              </a:rPr>
              <a:t>gift, the  abstract can </a:t>
            </a:r>
            <a:r>
              <a:rPr dirty="0" sz="1450" spc="-5">
                <a:latin typeface="Times New Roman"/>
                <a:cs typeface="Times New Roman"/>
              </a:rPr>
              <a:t>be </a:t>
            </a:r>
            <a:r>
              <a:rPr dirty="0" sz="1450" spc="-10">
                <a:latin typeface="Times New Roman"/>
                <a:cs typeface="Times New Roman"/>
              </a:rPr>
              <a:t>mastered, even if only with the help </a:t>
            </a:r>
            <a:r>
              <a:rPr dirty="0" sz="1450" spc="-5">
                <a:latin typeface="Times New Roman"/>
                <a:cs typeface="Times New Roman"/>
              </a:rPr>
              <a:t>of a </a:t>
            </a:r>
            <a:r>
              <a:rPr dirty="0" sz="1450" spc="-10">
                <a:latin typeface="Times New Roman"/>
                <a:cs typeface="Times New Roman"/>
              </a:rPr>
              <a:t>guide." This took her  back to the thread </a:t>
            </a:r>
            <a:r>
              <a:rPr dirty="0" sz="1450" spc="-5">
                <a:latin typeface="Times New Roman"/>
                <a:cs typeface="Times New Roman"/>
              </a:rPr>
              <a:t>of </a:t>
            </a:r>
            <a:r>
              <a:rPr dirty="0" sz="1450" spc="-10">
                <a:latin typeface="Times New Roman"/>
                <a:cs typeface="Times New Roman"/>
              </a:rPr>
              <a:t>her earlier thoughts. "It is the gift that </a:t>
            </a:r>
            <a:r>
              <a:rPr dirty="0" sz="1450" spc="-5">
                <a:latin typeface="Times New Roman"/>
                <a:cs typeface="Times New Roman"/>
              </a:rPr>
              <a:t>I </a:t>
            </a:r>
            <a:r>
              <a:rPr dirty="0" sz="1450" spc="-10">
                <a:latin typeface="Times New Roman"/>
                <a:cs typeface="Times New Roman"/>
              </a:rPr>
              <a:t>thirst after; </a:t>
            </a:r>
            <a:r>
              <a:rPr dirty="0" sz="1450" spc="-5">
                <a:latin typeface="Times New Roman"/>
                <a:cs typeface="Times New Roman"/>
              </a:rPr>
              <a:t>I </a:t>
            </a:r>
            <a:r>
              <a:rPr dirty="0" sz="1450" spc="-10">
                <a:latin typeface="Times New Roman"/>
                <a:cs typeface="Times New Roman"/>
              </a:rPr>
              <a:t>care  nothing for what </a:t>
            </a:r>
            <a:r>
              <a:rPr dirty="0" sz="1450" spc="-5">
                <a:latin typeface="Times New Roman"/>
                <a:cs typeface="Times New Roman"/>
              </a:rPr>
              <a:t>I </a:t>
            </a:r>
            <a:r>
              <a:rPr dirty="0" sz="1450" spc="-10">
                <a:latin typeface="Times New Roman"/>
                <a:cs typeface="Times New Roman"/>
              </a:rPr>
              <a:t>can </a:t>
            </a:r>
            <a:r>
              <a:rPr dirty="0" sz="1450" spc="-20">
                <a:latin typeface="Times New Roman"/>
                <a:cs typeface="Times New Roman"/>
              </a:rPr>
              <a:t>master, </a:t>
            </a:r>
            <a:r>
              <a:rPr dirty="0" sz="1450" spc="-10">
                <a:latin typeface="Times New Roman"/>
                <a:cs typeface="Times New Roman"/>
              </a:rPr>
              <a:t>it means </a:t>
            </a:r>
            <a:r>
              <a:rPr dirty="0" sz="1450" spc="-5">
                <a:latin typeface="Times New Roman"/>
                <a:cs typeface="Times New Roman"/>
              </a:rPr>
              <a:t>no </a:t>
            </a:r>
            <a:r>
              <a:rPr dirty="0" sz="1450" spc="-10">
                <a:latin typeface="Times New Roman"/>
                <a:cs typeface="Times New Roman"/>
              </a:rPr>
              <a:t>more to me than </a:t>
            </a:r>
            <a:r>
              <a:rPr dirty="0" sz="1450" spc="-5">
                <a:latin typeface="Times New Roman"/>
                <a:cs typeface="Times New Roman"/>
              </a:rPr>
              <a:t>a </a:t>
            </a:r>
            <a:r>
              <a:rPr dirty="0" sz="1450" spc="-10">
                <a:latin typeface="Times New Roman"/>
                <a:cs typeface="Times New Roman"/>
              </a:rPr>
              <a:t>speck </a:t>
            </a:r>
            <a:r>
              <a:rPr dirty="0" sz="1450" spc="-5">
                <a:latin typeface="Times New Roman"/>
                <a:cs typeface="Times New Roman"/>
              </a:rPr>
              <a:t>of </a:t>
            </a:r>
            <a:r>
              <a:rPr dirty="0" sz="1450" spc="-10">
                <a:latin typeface="Times New Roman"/>
                <a:cs typeface="Times New Roman"/>
              </a:rPr>
              <a:t>dust. As  </a:t>
            </a:r>
            <a:r>
              <a:rPr dirty="0" sz="1450" spc="-5">
                <a:latin typeface="Times New Roman"/>
                <a:cs typeface="Times New Roman"/>
              </a:rPr>
              <a:t>I </a:t>
            </a:r>
            <a:r>
              <a:rPr dirty="0" sz="1450" spc="-10">
                <a:latin typeface="Times New Roman"/>
                <a:cs typeface="Times New Roman"/>
              </a:rPr>
              <a:t>said before, whenever </a:t>
            </a:r>
            <a:r>
              <a:rPr dirty="0" sz="1450" spc="-5">
                <a:latin typeface="Times New Roman"/>
                <a:cs typeface="Times New Roman"/>
              </a:rPr>
              <a:t>I </a:t>
            </a:r>
            <a:r>
              <a:rPr dirty="0" sz="1450" spc="-10">
                <a:latin typeface="Times New Roman"/>
                <a:cs typeface="Times New Roman"/>
              </a:rPr>
              <a:t>think that </a:t>
            </a:r>
            <a:r>
              <a:rPr dirty="0" sz="1450" spc="-5">
                <a:latin typeface="Times New Roman"/>
                <a:cs typeface="Times New Roman"/>
              </a:rPr>
              <a:t>a </a:t>
            </a:r>
            <a:r>
              <a:rPr dirty="0" sz="1450" spc="-10">
                <a:latin typeface="Times New Roman"/>
                <a:cs typeface="Times New Roman"/>
              </a:rPr>
              <a:t>time might come when </a:t>
            </a:r>
            <a:r>
              <a:rPr dirty="0" sz="1450" spc="-5">
                <a:latin typeface="Times New Roman"/>
                <a:cs typeface="Times New Roman"/>
              </a:rPr>
              <a:t>I </a:t>
            </a:r>
            <a:r>
              <a:rPr dirty="0" sz="1450" spc="-10">
                <a:latin typeface="Times New Roman"/>
                <a:cs typeface="Times New Roman"/>
              </a:rPr>
              <a:t>had to live  without such miracles </a:t>
            </a:r>
            <a:r>
              <a:rPr dirty="0" sz="1450" spc="-5">
                <a:latin typeface="Times New Roman"/>
                <a:cs typeface="Times New Roman"/>
              </a:rPr>
              <a:t>. . </a:t>
            </a:r>
            <a:r>
              <a:rPr dirty="0" sz="1450" spc="-10">
                <a:latin typeface="Times New Roman"/>
                <a:cs typeface="Times New Roman"/>
              </a:rPr>
              <a:t>."—seeing her fingers clench </a:t>
            </a:r>
            <a:r>
              <a:rPr dirty="0" sz="1450" spc="-15">
                <a:latin typeface="Times New Roman"/>
                <a:cs typeface="Times New Roman"/>
              </a:rPr>
              <a:t>convulsively, </a:t>
            </a:r>
            <a:r>
              <a:rPr dirty="0" sz="1450" spc="-5">
                <a:latin typeface="Times New Roman"/>
                <a:cs typeface="Times New Roman"/>
              </a:rPr>
              <a:t>I </a:t>
            </a:r>
            <a:r>
              <a:rPr dirty="0" sz="1450" spc="-10">
                <a:latin typeface="Times New Roman"/>
                <a:cs typeface="Times New Roman"/>
              </a:rPr>
              <a:t>was  tormented with guilt and remorse—"I feel the very idea is killing me</a:t>
            </a:r>
            <a:r>
              <a:rPr dirty="0" sz="1450" spc="140">
                <a:latin typeface="Times New Roman"/>
                <a:cs typeface="Times New Roman"/>
              </a:rPr>
              <a:t> </a:t>
            </a:r>
            <a:r>
              <a:rPr dirty="0" sz="1450" spc="-20">
                <a:latin typeface="Times New Roman"/>
                <a:cs typeface="Times New Roman"/>
              </a:rPr>
              <a:t>already."</a:t>
            </a:r>
            <a:endParaRPr sz="1450">
              <a:latin typeface="Times New Roman"/>
              <a:cs typeface="Times New Roman"/>
            </a:endParaRPr>
          </a:p>
          <a:p>
            <a:pPr marL="12700" marR="5080" indent="255904">
              <a:lnSpc>
                <a:spcPts val="1730"/>
              </a:lnSpc>
              <a:spcBef>
                <a:spcPts val="770"/>
              </a:spcBef>
            </a:pPr>
            <a:r>
              <a:rPr dirty="0" sz="1450" spc="-10">
                <a:latin typeface="Times New Roman"/>
                <a:cs typeface="Times New Roman"/>
              </a:rPr>
              <a:t>"Is that the reason why </a:t>
            </a:r>
            <a:r>
              <a:rPr dirty="0" sz="1450" spc="-5">
                <a:latin typeface="Times New Roman"/>
                <a:cs typeface="Times New Roman"/>
              </a:rPr>
              <a:t>you </a:t>
            </a:r>
            <a:r>
              <a:rPr dirty="0" sz="1450" spc="-10">
                <a:latin typeface="Times New Roman"/>
                <a:cs typeface="Times New Roman"/>
              </a:rPr>
              <a:t>wished the miracles had never happened?" </a:t>
            </a:r>
            <a:r>
              <a:rPr dirty="0" sz="1450" spc="-5">
                <a:latin typeface="Times New Roman"/>
                <a:cs typeface="Times New Roman"/>
              </a:rPr>
              <a:t>I  </a:t>
            </a:r>
            <a:r>
              <a:rPr dirty="0" sz="1450" spc="-10">
                <a:latin typeface="Times New Roman"/>
                <a:cs typeface="Times New Roman"/>
              </a:rPr>
              <a:t>asked.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"Only </a:t>
            </a:r>
            <a:r>
              <a:rPr dirty="0" sz="1450" spc="-20">
                <a:latin typeface="Times New Roman"/>
                <a:cs typeface="Times New Roman"/>
              </a:rPr>
              <a:t>partly. </a:t>
            </a:r>
            <a:r>
              <a:rPr dirty="0" sz="1450" spc="-10">
                <a:latin typeface="Times New Roman"/>
                <a:cs typeface="Times New Roman"/>
              </a:rPr>
              <a:t>There's something else as well. </a:t>
            </a:r>
            <a:r>
              <a:rPr dirty="0" sz="1450" spc="-5">
                <a:latin typeface="Times New Roman"/>
                <a:cs typeface="Times New Roman"/>
              </a:rPr>
              <a:t>I . . . </a:t>
            </a:r>
            <a:r>
              <a:rPr dirty="0" sz="1450" spc="-10">
                <a:latin typeface="Times New Roman"/>
                <a:cs typeface="Times New Roman"/>
              </a:rPr>
              <a:t>I", she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"I wasn't ready yet for </a:t>
            </a:r>
            <a:r>
              <a:rPr dirty="0" sz="1450" spc="-5">
                <a:latin typeface="Times New Roman"/>
                <a:cs typeface="Times New Roman"/>
              </a:rPr>
              <a:t>a </a:t>
            </a:r>
            <a:r>
              <a:rPr dirty="0" sz="1450" spc="-10">
                <a:latin typeface="Times New Roman"/>
                <a:cs typeface="Times New Roman"/>
              </a:rPr>
              <a:t>miracle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kind. </a:t>
            </a:r>
            <a:r>
              <a:rPr dirty="0" sz="1450" spc="-10">
                <a:latin typeface="Times New Roman"/>
                <a:cs typeface="Times New Roman"/>
              </a:rPr>
              <a:t>That's it. How can </a:t>
            </a:r>
            <a:r>
              <a:rPr dirty="0" sz="1450" spc="-5">
                <a:latin typeface="Times New Roman"/>
                <a:cs typeface="Times New Roman"/>
              </a:rPr>
              <a:t>I  </a:t>
            </a:r>
            <a:r>
              <a:rPr dirty="0" sz="1450" spc="-10">
                <a:latin typeface="Times New Roman"/>
                <a:cs typeface="Times New Roman"/>
              </a:rPr>
              <a:t>explain it to </a:t>
            </a:r>
            <a:r>
              <a:rPr dirty="0" sz="1450" spc="-5">
                <a:latin typeface="Times New Roman"/>
                <a:cs typeface="Times New Roman"/>
              </a:rPr>
              <a:t>you? </a:t>
            </a:r>
            <a:r>
              <a:rPr dirty="0" sz="1450" spc="-10">
                <a:latin typeface="Times New Roman"/>
                <a:cs typeface="Times New Roman"/>
              </a:rPr>
              <a:t>Suppose, just for the sake </a:t>
            </a:r>
            <a:r>
              <a:rPr dirty="0" sz="1450" spc="-5">
                <a:latin typeface="Times New Roman"/>
                <a:cs typeface="Times New Roman"/>
              </a:rPr>
              <a:t>of </a:t>
            </a:r>
            <a:r>
              <a:rPr dirty="0" sz="1450" spc="-10">
                <a:latin typeface="Times New Roman"/>
                <a:cs typeface="Times New Roman"/>
              </a:rPr>
              <a:t>example, that every </a:t>
            </a:r>
            <a:r>
              <a:rPr dirty="0" sz="1450" spc="-5">
                <a:latin typeface="Times New Roman"/>
                <a:cs typeface="Times New Roman"/>
              </a:rPr>
              <a:t>night </a:t>
            </a:r>
            <a:r>
              <a:rPr dirty="0" sz="1450" spc="-10">
                <a:latin typeface="Times New Roman"/>
                <a:cs typeface="Times New Roman"/>
              </a:rPr>
              <a:t>for  years </a:t>
            </a:r>
            <a:r>
              <a:rPr dirty="0" sz="1450" spc="-5">
                <a:latin typeface="Times New Roman"/>
                <a:cs typeface="Times New Roman"/>
              </a:rPr>
              <a:t>I </a:t>
            </a:r>
            <a:r>
              <a:rPr dirty="0" sz="1450" spc="-10">
                <a:latin typeface="Times New Roman"/>
                <a:cs typeface="Times New Roman"/>
              </a:rPr>
              <a:t>have been having </a:t>
            </a:r>
            <a:r>
              <a:rPr dirty="0" sz="1450" spc="-5">
                <a:latin typeface="Times New Roman"/>
                <a:cs typeface="Times New Roman"/>
              </a:rPr>
              <a:t>one </a:t>
            </a:r>
            <a:r>
              <a:rPr dirty="0" sz="1450" spc="-10">
                <a:latin typeface="Times New Roman"/>
                <a:cs typeface="Times New Roman"/>
              </a:rPr>
              <a:t>and the same dream, which keeps </a:t>
            </a:r>
            <a:r>
              <a:rPr dirty="0" sz="1450" spc="-5">
                <a:latin typeface="Times New Roman"/>
                <a:cs typeface="Times New Roman"/>
              </a:rPr>
              <a:t>on </a:t>
            </a:r>
            <a:r>
              <a:rPr dirty="0" sz="1450" spc="-10">
                <a:latin typeface="Times New Roman"/>
                <a:cs typeface="Times New Roman"/>
              </a:rPr>
              <a:t>developing,  and in which someone—let's say an inhabitant </a:t>
            </a:r>
            <a:r>
              <a:rPr dirty="0" sz="1450" spc="-5">
                <a:latin typeface="Times New Roman"/>
                <a:cs typeface="Times New Roman"/>
              </a:rPr>
              <a:t>of </a:t>
            </a:r>
            <a:r>
              <a:rPr dirty="0" sz="1450" spc="-10">
                <a:latin typeface="Times New Roman"/>
                <a:cs typeface="Times New Roman"/>
              </a:rPr>
              <a:t>another world—is giving me  instruction, </a:t>
            </a:r>
            <a:r>
              <a:rPr dirty="0" sz="1450" spc="-5">
                <a:latin typeface="Times New Roman"/>
                <a:cs typeface="Times New Roman"/>
              </a:rPr>
              <a:t>not </a:t>
            </a:r>
            <a:r>
              <a:rPr dirty="0" sz="1450" spc="-10">
                <a:latin typeface="Times New Roman"/>
                <a:cs typeface="Times New Roman"/>
              </a:rPr>
              <a:t>only </a:t>
            </a:r>
            <a:r>
              <a:rPr dirty="0" sz="1450" spc="-5">
                <a:latin typeface="Times New Roman"/>
                <a:cs typeface="Times New Roman"/>
              </a:rPr>
              <a:t>by </a:t>
            </a:r>
            <a:r>
              <a:rPr dirty="0" sz="1450" spc="-10">
                <a:latin typeface="Times New Roman"/>
                <a:cs typeface="Times New Roman"/>
              </a:rPr>
              <a:t>showing me through </a:t>
            </a:r>
            <a:r>
              <a:rPr dirty="0" sz="1450" spc="-5">
                <a:latin typeface="Times New Roman"/>
                <a:cs typeface="Times New Roman"/>
              </a:rPr>
              <a:t>a </a:t>
            </a:r>
            <a:r>
              <a:rPr dirty="0" sz="1450" spc="-10">
                <a:latin typeface="Times New Roman"/>
                <a:cs typeface="Times New Roman"/>
              </a:rPr>
              <a:t>mirror-image </a:t>
            </a:r>
            <a:r>
              <a:rPr dirty="0" sz="1450" spc="-5">
                <a:latin typeface="Times New Roman"/>
                <a:cs typeface="Times New Roman"/>
              </a:rPr>
              <a:t>of </a:t>
            </a:r>
            <a:r>
              <a:rPr dirty="0" sz="1450" spc="-10">
                <a:latin typeface="Times New Roman"/>
                <a:cs typeface="Times New Roman"/>
              </a:rPr>
              <a:t>myself and the  gradual</a:t>
            </a:r>
            <a:r>
              <a:rPr dirty="0" sz="1450" spc="260">
                <a:latin typeface="Times New Roman"/>
                <a:cs typeface="Times New Roman"/>
              </a:rPr>
              <a:t> </a:t>
            </a:r>
            <a:r>
              <a:rPr dirty="0" sz="1450" spc="-10">
                <a:latin typeface="Times New Roman"/>
                <a:cs typeface="Times New Roman"/>
              </a:rPr>
              <a:t>changes</a:t>
            </a:r>
            <a:r>
              <a:rPr dirty="0" sz="1450" spc="265">
                <a:latin typeface="Times New Roman"/>
                <a:cs typeface="Times New Roman"/>
              </a:rPr>
              <a:t> </a:t>
            </a:r>
            <a:r>
              <a:rPr dirty="0" sz="1450" spc="-10">
                <a:latin typeface="Times New Roman"/>
                <a:cs typeface="Times New Roman"/>
              </a:rPr>
              <a:t>in</a:t>
            </a:r>
            <a:r>
              <a:rPr dirty="0" sz="1450" spc="265">
                <a:latin typeface="Times New Roman"/>
                <a:cs typeface="Times New Roman"/>
              </a:rPr>
              <a:t> </a:t>
            </a:r>
            <a:r>
              <a:rPr dirty="0" sz="1450" spc="-10">
                <a:latin typeface="Times New Roman"/>
                <a:cs typeface="Times New Roman"/>
              </a:rPr>
              <a:t>it</a:t>
            </a:r>
            <a:r>
              <a:rPr dirty="0" sz="1450" spc="265">
                <a:latin typeface="Times New Roman"/>
                <a:cs typeface="Times New Roman"/>
              </a:rPr>
              <a:t> </a:t>
            </a:r>
            <a:r>
              <a:rPr dirty="0" sz="1450" spc="-10">
                <a:latin typeface="Times New Roman"/>
                <a:cs typeface="Times New Roman"/>
              </a:rPr>
              <a:t>how</a:t>
            </a:r>
            <a:r>
              <a:rPr dirty="0" sz="1450" spc="265">
                <a:latin typeface="Times New Roman"/>
                <a:cs typeface="Times New Roman"/>
              </a:rPr>
              <a:t> </a:t>
            </a:r>
            <a:r>
              <a:rPr dirty="0" sz="1450" spc="-10">
                <a:latin typeface="Times New Roman"/>
                <a:cs typeface="Times New Roman"/>
              </a:rPr>
              <a:t>far</a:t>
            </a:r>
            <a:r>
              <a:rPr dirty="0" sz="1450" spc="265">
                <a:latin typeface="Times New Roman"/>
                <a:cs typeface="Times New Roman"/>
              </a:rPr>
              <a:t> </a:t>
            </a:r>
            <a:r>
              <a:rPr dirty="0" sz="1450" spc="-5">
                <a:latin typeface="Times New Roman"/>
                <a:cs typeface="Times New Roman"/>
              </a:rPr>
              <a:t>I</a:t>
            </a:r>
            <a:r>
              <a:rPr dirty="0" sz="1450" spc="265">
                <a:latin typeface="Times New Roman"/>
                <a:cs typeface="Times New Roman"/>
              </a:rPr>
              <a:t> </a:t>
            </a:r>
            <a:r>
              <a:rPr dirty="0" sz="1450" spc="-10">
                <a:latin typeface="Times New Roman"/>
                <a:cs typeface="Times New Roman"/>
              </a:rPr>
              <a:t>am</a:t>
            </a:r>
            <a:r>
              <a:rPr dirty="0" sz="1450" spc="265">
                <a:latin typeface="Times New Roman"/>
                <a:cs typeface="Times New Roman"/>
              </a:rPr>
              <a:t> </a:t>
            </a:r>
            <a:r>
              <a:rPr dirty="0" sz="1450" spc="-10">
                <a:latin typeface="Times New Roman"/>
                <a:cs typeface="Times New Roman"/>
              </a:rPr>
              <a:t>from</a:t>
            </a:r>
            <a:r>
              <a:rPr dirty="0" sz="1450" spc="260">
                <a:latin typeface="Times New Roman"/>
                <a:cs typeface="Times New Roman"/>
              </a:rPr>
              <a:t> </a:t>
            </a:r>
            <a:r>
              <a:rPr dirty="0" sz="1450" spc="-10">
                <a:latin typeface="Times New Roman"/>
                <a:cs typeface="Times New Roman"/>
              </a:rPr>
              <a:t>the</a:t>
            </a:r>
            <a:r>
              <a:rPr dirty="0" sz="1450" spc="265">
                <a:latin typeface="Times New Roman"/>
                <a:cs typeface="Times New Roman"/>
              </a:rPr>
              <a:t> </a:t>
            </a:r>
            <a:r>
              <a:rPr dirty="0" sz="1450" spc="-10">
                <a:latin typeface="Times New Roman"/>
                <a:cs typeface="Times New Roman"/>
              </a:rPr>
              <a:t>maturity</a:t>
            </a:r>
            <a:r>
              <a:rPr dirty="0" sz="1450" spc="265">
                <a:latin typeface="Times New Roman"/>
                <a:cs typeface="Times New Roman"/>
              </a:rPr>
              <a:t> </a:t>
            </a:r>
            <a:r>
              <a:rPr dirty="0" sz="1450" spc="-10">
                <a:latin typeface="Times New Roman"/>
                <a:cs typeface="Times New Roman"/>
              </a:rPr>
              <a:t>in</a:t>
            </a:r>
            <a:r>
              <a:rPr dirty="0" sz="1450" spc="265">
                <a:latin typeface="Times New Roman"/>
                <a:cs typeface="Times New Roman"/>
              </a:rPr>
              <a:t> </a:t>
            </a:r>
            <a:r>
              <a:rPr dirty="0" sz="1450" spc="-10">
                <a:latin typeface="Times New Roman"/>
                <a:cs typeface="Times New Roman"/>
              </a:rPr>
              <a:t>the</a:t>
            </a:r>
            <a:r>
              <a:rPr dirty="0" sz="1450" spc="265">
                <a:latin typeface="Times New Roman"/>
                <a:cs typeface="Times New Roman"/>
              </a:rPr>
              <a:t> </a:t>
            </a:r>
            <a:r>
              <a:rPr dirty="0" sz="1450" spc="-10">
                <a:latin typeface="Times New Roman"/>
                <a:cs typeface="Times New Roman"/>
              </a:rPr>
              <a:t>magic</a:t>
            </a:r>
            <a:r>
              <a:rPr dirty="0" sz="1450" spc="265">
                <a:latin typeface="Times New Roman"/>
                <a:cs typeface="Times New Roman"/>
              </a:rPr>
              <a:t> </a:t>
            </a:r>
            <a:r>
              <a:rPr dirty="0" sz="1450" spc="-10">
                <a:latin typeface="Times New Roman"/>
                <a:cs typeface="Times New Roman"/>
              </a:rPr>
              <a:t>sphere</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5812"/>
            <a:ext cx="5807075" cy="9423400"/>
          </a:xfrm>
          <a:prstGeom prst="rect">
            <a:avLst/>
          </a:prstGeom>
        </p:spPr>
        <p:txBody>
          <a:bodyPr wrap="square" lIns="0" tIns="8255" rIns="0" bIns="0" rtlCol="0" vert="horz">
            <a:spAutoFit/>
          </a:bodyPr>
          <a:lstStyle/>
          <a:p>
            <a:pPr algn="just" marL="12700" marR="9525">
              <a:lnSpc>
                <a:spcPct val="101299"/>
              </a:lnSpc>
              <a:spcBef>
                <a:spcPts val="65"/>
              </a:spcBef>
            </a:pPr>
            <a:r>
              <a:rPr dirty="0" sz="1450" spc="-10">
                <a:latin typeface="Times New Roman"/>
                <a:cs typeface="Times New Roman"/>
              </a:rPr>
              <a:t>together in the middle and with their ends wrapped round the edge </a:t>
            </a:r>
            <a:r>
              <a:rPr dirty="0" sz="1450" spc="-5">
                <a:latin typeface="Times New Roman"/>
                <a:cs typeface="Times New Roman"/>
              </a:rPr>
              <a:t>of </a:t>
            </a:r>
            <a:r>
              <a:rPr dirty="0" sz="1450" spc="-10">
                <a:latin typeface="Times New Roman"/>
                <a:cs typeface="Times New Roman"/>
              </a:rPr>
              <a:t>the  parchment.</a:t>
            </a:r>
            <a:endParaRPr sz="1450">
              <a:latin typeface="Times New Roman"/>
              <a:cs typeface="Times New Roman"/>
            </a:endParaRPr>
          </a:p>
          <a:p>
            <a:pPr algn="just" marL="12700" marR="19685" indent="255904">
              <a:lnSpc>
                <a:spcPts val="1730"/>
              </a:lnSpc>
              <a:spcBef>
                <a:spcPts val="850"/>
              </a:spcBef>
            </a:pPr>
            <a:r>
              <a:rPr dirty="0" sz="1450" spc="-10">
                <a:latin typeface="Times New Roman"/>
                <a:cs typeface="Times New Roman"/>
              </a:rPr>
              <a:t>So there must </a:t>
            </a:r>
            <a:r>
              <a:rPr dirty="0" sz="1450" spc="-5">
                <a:latin typeface="Times New Roman"/>
                <a:cs typeface="Times New Roman"/>
              </a:rPr>
              <a:t>be a </a:t>
            </a:r>
            <a:r>
              <a:rPr dirty="0" sz="1450" spc="-10">
                <a:latin typeface="Times New Roman"/>
                <a:cs typeface="Times New Roman"/>
              </a:rPr>
              <a:t>hole cut in the page where the letter was? If that was the  case, then the </a:t>
            </a:r>
            <a:r>
              <a:rPr dirty="0" sz="1450" spc="-5">
                <a:latin typeface="Times New Roman"/>
                <a:cs typeface="Times New Roman"/>
              </a:rPr>
              <a:t>J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visible in reverse </a:t>
            </a:r>
            <a:r>
              <a:rPr dirty="0" sz="1450" spc="-5">
                <a:latin typeface="Times New Roman"/>
                <a:cs typeface="Times New Roman"/>
              </a:rPr>
              <a:t>on </a:t>
            </a:r>
            <a:r>
              <a:rPr dirty="0" sz="1450" spc="-10">
                <a:latin typeface="Times New Roman"/>
                <a:cs typeface="Times New Roman"/>
              </a:rPr>
              <a:t>the next</a:t>
            </a:r>
            <a:r>
              <a:rPr dirty="0" sz="1450" spc="55">
                <a:latin typeface="Times New Roman"/>
                <a:cs typeface="Times New Roman"/>
              </a:rPr>
              <a:t> </a:t>
            </a:r>
            <a:r>
              <a:rPr dirty="0" sz="1450" spc="-10">
                <a:latin typeface="Times New Roman"/>
                <a:cs typeface="Times New Roman"/>
              </a:rPr>
              <a:t>page?</a:t>
            </a:r>
            <a:endParaRPr sz="1450">
              <a:latin typeface="Times New Roman"/>
              <a:cs typeface="Times New Roman"/>
            </a:endParaRPr>
          </a:p>
          <a:p>
            <a:pPr algn="just" marL="12700" marR="10795" indent="255904">
              <a:lnSpc>
                <a:spcPts val="1730"/>
              </a:lnSpc>
              <a:spcBef>
                <a:spcPts val="715"/>
              </a:spcBef>
            </a:pPr>
            <a:r>
              <a:rPr dirty="0" sz="1450" spc="-5">
                <a:latin typeface="Times New Roman"/>
                <a:cs typeface="Times New Roman"/>
              </a:rPr>
              <a:t>I </a:t>
            </a:r>
            <a:r>
              <a:rPr dirty="0" sz="1450" spc="-10">
                <a:latin typeface="Times New Roman"/>
                <a:cs typeface="Times New Roman"/>
              </a:rPr>
              <a:t>turned the page and found that my assumption was correct. </a:t>
            </a:r>
            <a:r>
              <a:rPr dirty="0" sz="1450" spc="-15">
                <a:latin typeface="Times New Roman"/>
                <a:cs typeface="Times New Roman"/>
              </a:rPr>
              <a:t>Without  </a:t>
            </a:r>
            <a:r>
              <a:rPr dirty="0" sz="1450" spc="-10">
                <a:latin typeface="Times New Roman"/>
                <a:cs typeface="Times New Roman"/>
              </a:rPr>
              <a:t>thinking, </a:t>
            </a:r>
            <a:r>
              <a:rPr dirty="0" sz="1450" spc="-5">
                <a:latin typeface="Times New Roman"/>
                <a:cs typeface="Times New Roman"/>
              </a:rPr>
              <a:t>I </a:t>
            </a:r>
            <a:r>
              <a:rPr dirty="0" sz="1450" spc="-10">
                <a:latin typeface="Times New Roman"/>
                <a:cs typeface="Times New Roman"/>
              </a:rPr>
              <a:t>read that page as well, and the </a:t>
            </a:r>
            <a:r>
              <a:rPr dirty="0" sz="1450" spc="-5">
                <a:latin typeface="Times New Roman"/>
                <a:cs typeface="Times New Roman"/>
              </a:rPr>
              <a:t>one</a:t>
            </a:r>
            <a:r>
              <a:rPr dirty="0" sz="1450" spc="45">
                <a:latin typeface="Times New Roman"/>
                <a:cs typeface="Times New Roman"/>
              </a:rPr>
              <a:t> </a:t>
            </a:r>
            <a:r>
              <a:rPr dirty="0" sz="1450" spc="-10">
                <a:latin typeface="Times New Roman"/>
                <a:cs typeface="Times New Roman"/>
              </a:rPr>
              <a:t>opposite.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read </a:t>
            </a:r>
            <a:r>
              <a:rPr dirty="0" sz="1450" spc="-5">
                <a:latin typeface="Times New Roman"/>
                <a:cs typeface="Times New Roman"/>
              </a:rPr>
              <a:t>on </a:t>
            </a:r>
            <a:r>
              <a:rPr dirty="0" sz="1450" spc="-10">
                <a:latin typeface="Times New Roman"/>
                <a:cs typeface="Times New Roman"/>
              </a:rPr>
              <a:t>and</a:t>
            </a:r>
            <a:r>
              <a:rPr dirty="0" sz="145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The </a:t>
            </a:r>
            <a:r>
              <a:rPr dirty="0" sz="1450" spc="-5">
                <a:latin typeface="Times New Roman"/>
                <a:cs typeface="Times New Roman"/>
              </a:rPr>
              <a:t>book </a:t>
            </a:r>
            <a:r>
              <a:rPr dirty="0" sz="1450" spc="-10">
                <a:latin typeface="Times New Roman"/>
                <a:cs typeface="Times New Roman"/>
              </a:rPr>
              <a:t>was speaking to me, just as dreams can speak, only more clearly  and much more </a:t>
            </a:r>
            <a:r>
              <a:rPr dirty="0" sz="1450" spc="-20">
                <a:latin typeface="Times New Roman"/>
                <a:cs typeface="Times New Roman"/>
              </a:rPr>
              <a:t>distinctly. </a:t>
            </a:r>
            <a:r>
              <a:rPr dirty="0" sz="1450" spc="-10">
                <a:latin typeface="Times New Roman"/>
                <a:cs typeface="Times New Roman"/>
              </a:rPr>
              <a:t>It was like </a:t>
            </a:r>
            <a:r>
              <a:rPr dirty="0" sz="1450" spc="-5">
                <a:latin typeface="Times New Roman"/>
                <a:cs typeface="Times New Roman"/>
              </a:rPr>
              <a:t>a </a:t>
            </a:r>
            <a:r>
              <a:rPr dirty="0" sz="1450" spc="-10">
                <a:latin typeface="Times New Roman"/>
                <a:cs typeface="Times New Roman"/>
              </a:rPr>
              <a:t>question that touched me to the</a:t>
            </a:r>
            <a:r>
              <a:rPr dirty="0" sz="1450" spc="16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715" indent="255904">
              <a:lnSpc>
                <a:spcPts val="1730"/>
              </a:lnSpc>
              <a:spcBef>
                <a:spcPts val="715"/>
              </a:spcBef>
            </a:pPr>
            <a:r>
              <a:rPr dirty="0" sz="1450" spc="-30">
                <a:latin typeface="Times New Roman"/>
                <a:cs typeface="Times New Roman"/>
              </a:rPr>
              <a:t>Words </a:t>
            </a:r>
            <a:r>
              <a:rPr dirty="0" sz="1450" spc="-10">
                <a:latin typeface="Times New Roman"/>
                <a:cs typeface="Times New Roman"/>
              </a:rPr>
              <a:t>streamed </a:t>
            </a:r>
            <a:r>
              <a:rPr dirty="0" sz="1450" spc="-5">
                <a:latin typeface="Times New Roman"/>
                <a:cs typeface="Times New Roman"/>
              </a:rPr>
              <a:t>out </a:t>
            </a:r>
            <a:r>
              <a:rPr dirty="0" sz="1450" spc="-10">
                <a:latin typeface="Times New Roman"/>
                <a:cs typeface="Times New Roman"/>
              </a:rPr>
              <a:t>from an invisible mouth, took </a:t>
            </a:r>
            <a:r>
              <a:rPr dirty="0" sz="1450" spc="-5">
                <a:latin typeface="Times New Roman"/>
                <a:cs typeface="Times New Roman"/>
              </a:rPr>
              <a:t>on </a:t>
            </a:r>
            <a:r>
              <a:rPr dirty="0" sz="1450" spc="-10">
                <a:latin typeface="Times New Roman"/>
                <a:cs typeface="Times New Roman"/>
              </a:rPr>
              <a:t>life and came  towards me. They twisted and turned before me, changing their shapes like  slave-girls in their dresses </a:t>
            </a:r>
            <a:r>
              <a:rPr dirty="0" sz="1450" spc="-5">
                <a:latin typeface="Times New Roman"/>
                <a:cs typeface="Times New Roman"/>
              </a:rPr>
              <a:t>of </a:t>
            </a:r>
            <a:r>
              <a:rPr dirty="0" sz="1450" spc="-10">
                <a:latin typeface="Times New Roman"/>
                <a:cs typeface="Times New Roman"/>
              </a:rPr>
              <a:t>many colours, then they sank into the ground </a:t>
            </a:r>
            <a:r>
              <a:rPr dirty="0" sz="1450" spc="-5">
                <a:latin typeface="Times New Roman"/>
                <a:cs typeface="Times New Roman"/>
              </a:rPr>
              <a:t>or  </a:t>
            </a:r>
            <a:r>
              <a:rPr dirty="0" sz="1450" spc="-10">
                <a:latin typeface="Times New Roman"/>
                <a:cs typeface="Times New Roman"/>
              </a:rPr>
              <a:t>turned into an iridescent haze in the air and vanished, making room for the  next. For </a:t>
            </a:r>
            <a:r>
              <a:rPr dirty="0" sz="1450" spc="-5">
                <a:latin typeface="Times New Roman"/>
                <a:cs typeface="Times New Roman"/>
              </a:rPr>
              <a:t>a </a:t>
            </a:r>
            <a:r>
              <a:rPr dirty="0" sz="1450" spc="-10">
                <a:latin typeface="Times New Roman"/>
                <a:cs typeface="Times New Roman"/>
              </a:rPr>
              <a:t>little while each hoped </a:t>
            </a:r>
            <a:r>
              <a:rPr dirty="0" sz="1450" spc="-5">
                <a:latin typeface="Times New Roman"/>
                <a:cs typeface="Times New Roman"/>
              </a:rPr>
              <a:t>I </a:t>
            </a:r>
            <a:r>
              <a:rPr dirty="0" sz="1450" spc="-10">
                <a:latin typeface="Times New Roman"/>
                <a:cs typeface="Times New Roman"/>
              </a:rPr>
              <a:t>would choose it and </a:t>
            </a:r>
            <a:r>
              <a:rPr dirty="0" sz="1450" spc="-5">
                <a:latin typeface="Times New Roman"/>
                <a:cs typeface="Times New Roman"/>
              </a:rPr>
              <a:t>not </a:t>
            </a:r>
            <a:r>
              <a:rPr dirty="0" sz="1450" spc="-10">
                <a:latin typeface="Times New Roman"/>
                <a:cs typeface="Times New Roman"/>
              </a:rPr>
              <a:t>bother to look at  the next.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Some there were among them which strutted around like peacocks in  shimmering garments, and their steps were slow and</a:t>
            </a:r>
            <a:r>
              <a:rPr dirty="0" sz="1450" spc="40">
                <a:latin typeface="Times New Roman"/>
                <a:cs typeface="Times New Roman"/>
              </a:rPr>
              <a:t> </a:t>
            </a:r>
            <a:r>
              <a:rPr dirty="0" sz="1450" spc="-10">
                <a:latin typeface="Times New Roman"/>
                <a:cs typeface="Times New Roman"/>
              </a:rPr>
              <a:t>measured.</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Others were like queens, </a:t>
            </a:r>
            <a:r>
              <a:rPr dirty="0" sz="1450" spc="-5">
                <a:latin typeface="Times New Roman"/>
                <a:cs typeface="Times New Roman"/>
              </a:rPr>
              <a:t>but </a:t>
            </a:r>
            <a:r>
              <a:rPr dirty="0" sz="1450" spc="-10">
                <a:latin typeface="Times New Roman"/>
                <a:cs typeface="Times New Roman"/>
              </a:rPr>
              <a:t>aged and worn </a:t>
            </a:r>
            <a:r>
              <a:rPr dirty="0" sz="1450" spc="-5">
                <a:latin typeface="Times New Roman"/>
                <a:cs typeface="Times New Roman"/>
              </a:rPr>
              <a:t>out, </a:t>
            </a:r>
            <a:r>
              <a:rPr dirty="0" sz="1450" spc="-10">
                <a:latin typeface="Times New Roman"/>
                <a:cs typeface="Times New Roman"/>
              </a:rPr>
              <a:t>their eyelids painted, their  wrinkles covered with an ugly layer </a:t>
            </a:r>
            <a:r>
              <a:rPr dirty="0" sz="1450" spc="-5">
                <a:latin typeface="Times New Roman"/>
                <a:cs typeface="Times New Roman"/>
              </a:rPr>
              <a:t>of </a:t>
            </a:r>
            <a:r>
              <a:rPr dirty="0" sz="1450" spc="-10">
                <a:latin typeface="Times New Roman"/>
                <a:cs typeface="Times New Roman"/>
              </a:rPr>
              <a:t>rouge, and with </a:t>
            </a:r>
            <a:r>
              <a:rPr dirty="0" sz="1450" spc="-5">
                <a:latin typeface="Times New Roman"/>
                <a:cs typeface="Times New Roman"/>
              </a:rPr>
              <a:t>a </a:t>
            </a:r>
            <a:r>
              <a:rPr dirty="0" sz="1450" spc="-10">
                <a:latin typeface="Times New Roman"/>
                <a:cs typeface="Times New Roman"/>
              </a:rPr>
              <a:t>lascivious twist to  their lips.</a:t>
            </a:r>
            <a:endParaRPr sz="1450">
              <a:latin typeface="Times New Roman"/>
              <a:cs typeface="Times New Roman"/>
            </a:endParaRPr>
          </a:p>
          <a:p>
            <a:pPr algn="just" marL="12700" marR="10160" indent="255904">
              <a:lnSpc>
                <a:spcPts val="1730"/>
              </a:lnSpc>
              <a:spcBef>
                <a:spcPts val="715"/>
              </a:spcBef>
            </a:pPr>
            <a:r>
              <a:rPr dirty="0" sz="1450" spc="-5">
                <a:latin typeface="Times New Roman"/>
                <a:cs typeface="Times New Roman"/>
              </a:rPr>
              <a:t>I </a:t>
            </a:r>
            <a:r>
              <a:rPr dirty="0" sz="1450" spc="-10">
                <a:latin typeface="Times New Roman"/>
                <a:cs typeface="Times New Roman"/>
              </a:rPr>
              <a:t>looked past them to those that were still approaching, and my glance  skimmed over long rows </a:t>
            </a:r>
            <a:r>
              <a:rPr dirty="0" sz="1450" spc="-5">
                <a:latin typeface="Times New Roman"/>
                <a:cs typeface="Times New Roman"/>
              </a:rPr>
              <a:t>of </a:t>
            </a:r>
            <a:r>
              <a:rPr dirty="0" sz="1450" spc="-10">
                <a:latin typeface="Times New Roman"/>
                <a:cs typeface="Times New Roman"/>
              </a:rPr>
              <a:t>grey figures with faces that were so </a:t>
            </a:r>
            <a:r>
              <a:rPr dirty="0" sz="1450" spc="-20">
                <a:latin typeface="Times New Roman"/>
                <a:cs typeface="Times New Roman"/>
              </a:rPr>
              <a:t>ordinary, </a:t>
            </a:r>
            <a:r>
              <a:rPr dirty="0" sz="1450" spc="-10">
                <a:latin typeface="Times New Roman"/>
                <a:cs typeface="Times New Roman"/>
              </a:rPr>
              <a:t>so  devoid </a:t>
            </a:r>
            <a:r>
              <a:rPr dirty="0" sz="1450" spc="-5">
                <a:latin typeface="Times New Roman"/>
                <a:cs typeface="Times New Roman"/>
              </a:rPr>
              <a:t>of </a:t>
            </a:r>
            <a:r>
              <a:rPr dirty="0" sz="1450" spc="-10">
                <a:latin typeface="Times New Roman"/>
                <a:cs typeface="Times New Roman"/>
              </a:rPr>
              <a:t>expression, that it seemed impossible they could impress themselves  </a:t>
            </a:r>
            <a:r>
              <a:rPr dirty="0" sz="1450" spc="-5">
                <a:latin typeface="Times New Roman"/>
                <a:cs typeface="Times New Roman"/>
              </a:rPr>
              <a:t>on </a:t>
            </a:r>
            <a:r>
              <a:rPr dirty="0" sz="1450" spc="-10">
                <a:latin typeface="Times New Roman"/>
                <a:cs typeface="Times New Roman"/>
              </a:rPr>
              <a:t>one's </a:t>
            </a:r>
            <a:r>
              <a:rPr dirty="0" sz="1450" spc="-25">
                <a:latin typeface="Times New Roman"/>
                <a:cs typeface="Times New Roman"/>
              </a:rPr>
              <a:t>memory.</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Then they dragged along </a:t>
            </a:r>
            <a:r>
              <a:rPr dirty="0" sz="1450" spc="-5">
                <a:latin typeface="Times New Roman"/>
                <a:cs typeface="Times New Roman"/>
              </a:rPr>
              <a:t>a </a:t>
            </a:r>
            <a:r>
              <a:rPr dirty="0" sz="1450" spc="-10">
                <a:latin typeface="Times New Roman"/>
                <a:cs typeface="Times New Roman"/>
              </a:rPr>
              <a:t>woman who was stark naked and as gigantic as  </a:t>
            </a:r>
            <a:r>
              <a:rPr dirty="0" sz="1450" spc="-5">
                <a:latin typeface="Times New Roman"/>
                <a:cs typeface="Times New Roman"/>
              </a:rPr>
              <a:t>a </a:t>
            </a:r>
            <a:r>
              <a:rPr dirty="0" sz="1450" spc="-10">
                <a:latin typeface="Times New Roman"/>
                <a:cs typeface="Times New Roman"/>
              </a:rPr>
              <a:t>brazen colossus.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second the woman stopped before me and bent down to</a:t>
            </a:r>
            <a:r>
              <a:rPr dirty="0" sz="1450" spc="7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Her eyelashes were as long as my whole </a:t>
            </a:r>
            <a:r>
              <a:rPr dirty="0" sz="1450" spc="-5">
                <a:latin typeface="Times New Roman"/>
                <a:cs typeface="Times New Roman"/>
              </a:rPr>
              <a:t>body </a:t>
            </a:r>
            <a:r>
              <a:rPr dirty="0" sz="1450" spc="-10">
                <a:latin typeface="Times New Roman"/>
                <a:cs typeface="Times New Roman"/>
              </a:rPr>
              <a:t>and she was pointing mutely  to the pulse in her left wrist. Its throb was like an earthquake, and </a:t>
            </a:r>
            <a:r>
              <a:rPr dirty="0" sz="1450" spc="-5">
                <a:latin typeface="Times New Roman"/>
                <a:cs typeface="Times New Roman"/>
              </a:rPr>
              <a:t>I </a:t>
            </a:r>
            <a:r>
              <a:rPr dirty="0" sz="1450" spc="-10">
                <a:latin typeface="Times New Roman"/>
                <a:cs typeface="Times New Roman"/>
              </a:rPr>
              <a:t>sensed  within her the life </a:t>
            </a:r>
            <a:r>
              <a:rPr dirty="0" sz="1450" spc="-5">
                <a:latin typeface="Times New Roman"/>
                <a:cs typeface="Times New Roman"/>
              </a:rPr>
              <a:t>of a </a:t>
            </a:r>
            <a:r>
              <a:rPr dirty="0" sz="1450" spc="-10">
                <a:latin typeface="Times New Roman"/>
                <a:cs typeface="Times New Roman"/>
              </a:rPr>
              <a:t>whole</a:t>
            </a:r>
            <a:r>
              <a:rPr dirty="0" sz="1450" spc="10">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From the distance </a:t>
            </a:r>
            <a:r>
              <a:rPr dirty="0" sz="1450" spc="-5">
                <a:latin typeface="Times New Roman"/>
                <a:cs typeface="Times New Roman"/>
              </a:rPr>
              <a:t>a </a:t>
            </a:r>
            <a:r>
              <a:rPr dirty="0" sz="1450" spc="-10">
                <a:latin typeface="Times New Roman"/>
                <a:cs typeface="Times New Roman"/>
              </a:rPr>
              <a:t>wild, bacchic procession was charging towards us.  Among them were </a:t>
            </a:r>
            <a:r>
              <a:rPr dirty="0" sz="1450" spc="-5">
                <a:latin typeface="Times New Roman"/>
                <a:cs typeface="Times New Roman"/>
              </a:rPr>
              <a:t>a </a:t>
            </a:r>
            <a:r>
              <a:rPr dirty="0" sz="1450" spc="-10">
                <a:latin typeface="Times New Roman"/>
                <a:cs typeface="Times New Roman"/>
              </a:rPr>
              <a:t>man and </a:t>
            </a:r>
            <a:r>
              <a:rPr dirty="0" sz="1450" spc="-5">
                <a:latin typeface="Times New Roman"/>
                <a:cs typeface="Times New Roman"/>
              </a:rPr>
              <a:t>a </a:t>
            </a:r>
            <a:r>
              <a:rPr dirty="0" sz="1450" spc="-10">
                <a:latin typeface="Times New Roman"/>
                <a:cs typeface="Times New Roman"/>
              </a:rPr>
              <a:t>woman with their arms clasped around each  other; </a:t>
            </a:r>
            <a:r>
              <a:rPr dirty="0" sz="1450" spc="-5">
                <a:latin typeface="Times New Roman"/>
                <a:cs typeface="Times New Roman"/>
              </a:rPr>
              <a:t>I </a:t>
            </a:r>
            <a:r>
              <a:rPr dirty="0" sz="1450" spc="-10">
                <a:latin typeface="Times New Roman"/>
                <a:cs typeface="Times New Roman"/>
              </a:rPr>
              <a:t>could see them coming when they were still far </a:t>
            </a:r>
            <a:r>
              <a:rPr dirty="0" sz="1450" spc="-15">
                <a:latin typeface="Times New Roman"/>
                <a:cs typeface="Times New Roman"/>
              </a:rPr>
              <a:t>off, </a:t>
            </a:r>
            <a:r>
              <a:rPr dirty="0" sz="1450" spc="-10">
                <a:latin typeface="Times New Roman"/>
                <a:cs typeface="Times New Roman"/>
              </a:rPr>
              <a:t>and nearer and  nearer came the din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procession.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could hear the singing </a:t>
            </a:r>
            <a:r>
              <a:rPr dirty="0" sz="1450" spc="-5">
                <a:latin typeface="Times New Roman"/>
                <a:cs typeface="Times New Roman"/>
              </a:rPr>
              <a:t>of </a:t>
            </a:r>
            <a:r>
              <a:rPr dirty="0" sz="1450" spc="-10">
                <a:latin typeface="Times New Roman"/>
                <a:cs typeface="Times New Roman"/>
              </a:rPr>
              <a:t>the ecstatic dancers echoing all round me,  and my eyes </a:t>
            </a:r>
            <a:r>
              <a:rPr dirty="0" sz="1450" spc="-5">
                <a:latin typeface="Times New Roman"/>
                <a:cs typeface="Times New Roman"/>
              </a:rPr>
              <a:t>sought </a:t>
            </a:r>
            <a:r>
              <a:rPr dirty="0" sz="1450" spc="-10">
                <a:latin typeface="Times New Roman"/>
                <a:cs typeface="Times New Roman"/>
              </a:rPr>
              <a:t>the entwined couple. But they had been transformed into </a:t>
            </a:r>
            <a:r>
              <a:rPr dirty="0" sz="1450" spc="-5">
                <a:latin typeface="Times New Roman"/>
                <a:cs typeface="Times New Roman"/>
              </a:rPr>
              <a:t>a  </a:t>
            </a:r>
            <a:r>
              <a:rPr dirty="0" sz="1450" spc="-10">
                <a:latin typeface="Times New Roman"/>
                <a:cs typeface="Times New Roman"/>
              </a:rPr>
              <a:t>single</a:t>
            </a:r>
            <a:r>
              <a:rPr dirty="0" sz="1450" spc="175">
                <a:latin typeface="Times New Roman"/>
                <a:cs typeface="Times New Roman"/>
              </a:rPr>
              <a:t> </a:t>
            </a:r>
            <a:r>
              <a:rPr dirty="0" sz="1450" spc="-10">
                <a:latin typeface="Times New Roman"/>
                <a:cs typeface="Times New Roman"/>
              </a:rPr>
              <a:t>figure,</a:t>
            </a:r>
            <a:r>
              <a:rPr dirty="0" sz="1450" spc="180">
                <a:latin typeface="Times New Roman"/>
                <a:cs typeface="Times New Roman"/>
              </a:rPr>
              <a:t> </a:t>
            </a:r>
            <a:r>
              <a:rPr dirty="0" sz="1450" spc="-5">
                <a:latin typeface="Times New Roman"/>
                <a:cs typeface="Times New Roman"/>
              </a:rPr>
              <a:t>a</a:t>
            </a:r>
            <a:r>
              <a:rPr dirty="0" sz="1450" spc="175">
                <a:latin typeface="Times New Roman"/>
                <a:cs typeface="Times New Roman"/>
              </a:rPr>
              <a:t> </a:t>
            </a:r>
            <a:r>
              <a:rPr dirty="0" sz="1450" spc="-10">
                <a:latin typeface="Times New Roman"/>
                <a:cs typeface="Times New Roman"/>
              </a:rPr>
              <a:t>hermaphrodite,</a:t>
            </a:r>
            <a:r>
              <a:rPr dirty="0" sz="1450" spc="180">
                <a:latin typeface="Times New Roman"/>
                <a:cs typeface="Times New Roman"/>
              </a:rPr>
              <a:t> </a:t>
            </a:r>
            <a:r>
              <a:rPr dirty="0" sz="1450" spc="-10">
                <a:latin typeface="Times New Roman"/>
                <a:cs typeface="Times New Roman"/>
              </a:rPr>
              <a:t>half</a:t>
            </a:r>
            <a:r>
              <a:rPr dirty="0" sz="1450" spc="175">
                <a:latin typeface="Times New Roman"/>
                <a:cs typeface="Times New Roman"/>
              </a:rPr>
              <a:t> </a:t>
            </a:r>
            <a:r>
              <a:rPr dirty="0" sz="1450" spc="-10">
                <a:latin typeface="Times New Roman"/>
                <a:cs typeface="Times New Roman"/>
              </a:rPr>
              <a:t>male,</a:t>
            </a:r>
            <a:r>
              <a:rPr dirty="0" sz="1450" spc="180">
                <a:latin typeface="Times New Roman"/>
                <a:cs typeface="Times New Roman"/>
              </a:rPr>
              <a:t> </a:t>
            </a:r>
            <a:r>
              <a:rPr dirty="0" sz="1450" spc="-10">
                <a:latin typeface="Times New Roman"/>
                <a:cs typeface="Times New Roman"/>
              </a:rPr>
              <a:t>half</a:t>
            </a:r>
            <a:r>
              <a:rPr dirty="0" sz="1450" spc="180">
                <a:latin typeface="Times New Roman"/>
                <a:cs typeface="Times New Roman"/>
              </a:rPr>
              <a:t> </a:t>
            </a:r>
            <a:r>
              <a:rPr dirty="0" sz="1450" spc="-10">
                <a:latin typeface="Times New Roman"/>
                <a:cs typeface="Times New Roman"/>
              </a:rPr>
              <a:t>female,</a:t>
            </a:r>
            <a:r>
              <a:rPr dirty="0" sz="1450" spc="175">
                <a:latin typeface="Times New Roman"/>
                <a:cs typeface="Times New Roman"/>
              </a:rPr>
              <a:t> </a:t>
            </a:r>
            <a:r>
              <a:rPr dirty="0" sz="1450" spc="-10">
                <a:latin typeface="Times New Roman"/>
                <a:cs typeface="Times New Roman"/>
              </a:rPr>
              <a:t>sitting</a:t>
            </a:r>
            <a:r>
              <a:rPr dirty="0" sz="1450" spc="180">
                <a:latin typeface="Times New Roman"/>
                <a:cs typeface="Times New Roman"/>
              </a:rPr>
              <a:t> </a:t>
            </a:r>
            <a:r>
              <a:rPr dirty="0" sz="1450" spc="-5">
                <a:latin typeface="Times New Roman"/>
                <a:cs typeface="Times New Roman"/>
              </a:rPr>
              <a:t>on</a:t>
            </a:r>
            <a:r>
              <a:rPr dirty="0" sz="1450" spc="175">
                <a:latin typeface="Times New Roman"/>
                <a:cs typeface="Times New Roman"/>
              </a:rPr>
              <a:t> </a:t>
            </a:r>
            <a:r>
              <a:rPr dirty="0" sz="1450" spc="-5">
                <a:latin typeface="Times New Roman"/>
                <a:cs typeface="Times New Roman"/>
              </a:rPr>
              <a:t>a</a:t>
            </a:r>
            <a:r>
              <a:rPr dirty="0" sz="1450" spc="180">
                <a:latin typeface="Times New Roman"/>
                <a:cs typeface="Times New Roman"/>
              </a:rPr>
              <a:t> </a:t>
            </a:r>
            <a:r>
              <a:rPr dirty="0" sz="1450" spc="-10">
                <a:latin typeface="Times New Roman"/>
                <a:cs typeface="Times New Roman"/>
              </a:rPr>
              <a:t>throne</a:t>
            </a:r>
            <a:r>
              <a:rPr dirty="0" sz="1450" spc="18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075" cy="914082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needed to experience </a:t>
            </a:r>
            <a:r>
              <a:rPr dirty="0" sz="1450" spc="-5">
                <a:latin typeface="Times New Roman"/>
                <a:cs typeface="Times New Roman"/>
              </a:rPr>
              <a:t>a </a:t>
            </a:r>
            <a:r>
              <a:rPr dirty="0" sz="1450" spc="-10">
                <a:latin typeface="Times New Roman"/>
                <a:cs typeface="Times New Roman"/>
              </a:rPr>
              <a:t>'miracle', </a:t>
            </a:r>
            <a:r>
              <a:rPr dirty="0" sz="1450" spc="-5">
                <a:latin typeface="Times New Roman"/>
                <a:cs typeface="Times New Roman"/>
              </a:rPr>
              <a:t>but </a:t>
            </a:r>
            <a:r>
              <a:rPr dirty="0" sz="1450" spc="-10">
                <a:latin typeface="Times New Roman"/>
                <a:cs typeface="Times New Roman"/>
              </a:rPr>
              <a:t>also </a:t>
            </a:r>
            <a:r>
              <a:rPr dirty="0" sz="1450" spc="-5">
                <a:latin typeface="Times New Roman"/>
                <a:cs typeface="Times New Roman"/>
              </a:rPr>
              <a:t>by </a:t>
            </a:r>
            <a:r>
              <a:rPr dirty="0" sz="1450" spc="-10">
                <a:latin typeface="Times New Roman"/>
                <a:cs typeface="Times New Roman"/>
              </a:rPr>
              <a:t>supplying the solution to  intellectual problems </a:t>
            </a:r>
            <a:r>
              <a:rPr dirty="0" sz="1450" spc="-5">
                <a:latin typeface="Times New Roman"/>
                <a:cs typeface="Times New Roman"/>
              </a:rPr>
              <a:t>I </a:t>
            </a:r>
            <a:r>
              <a:rPr dirty="0" sz="1450" spc="-10">
                <a:latin typeface="Times New Roman"/>
                <a:cs typeface="Times New Roman"/>
              </a:rPr>
              <a:t>happen to </a:t>
            </a:r>
            <a:r>
              <a:rPr dirty="0" sz="1450" spc="-5">
                <a:latin typeface="Times New Roman"/>
                <a:cs typeface="Times New Roman"/>
              </a:rPr>
              <a:t>be </a:t>
            </a:r>
            <a:r>
              <a:rPr dirty="0" sz="1450" spc="-10">
                <a:latin typeface="Times New Roman"/>
                <a:cs typeface="Times New Roman"/>
              </a:rPr>
              <a:t>concerned with, solutions </a:t>
            </a:r>
            <a:r>
              <a:rPr dirty="0" sz="1450" spc="-5">
                <a:latin typeface="Times New Roman"/>
                <a:cs typeface="Times New Roman"/>
              </a:rPr>
              <a:t>I </a:t>
            </a:r>
            <a:r>
              <a:rPr dirty="0" sz="1450" spc="-10">
                <a:latin typeface="Times New Roman"/>
                <a:cs typeface="Times New Roman"/>
              </a:rPr>
              <a:t>can verify  during my waking hours. I'm sure </a:t>
            </a:r>
            <a:r>
              <a:rPr dirty="0" sz="1450" spc="-5">
                <a:latin typeface="Times New Roman"/>
                <a:cs typeface="Times New Roman"/>
              </a:rPr>
              <a:t>you </a:t>
            </a:r>
            <a:r>
              <a:rPr dirty="0" sz="1450" spc="-10">
                <a:latin typeface="Times New Roman"/>
                <a:cs typeface="Times New Roman"/>
              </a:rPr>
              <a:t>will understand what </a:t>
            </a:r>
            <a:r>
              <a:rPr dirty="0" sz="1450" spc="-5">
                <a:latin typeface="Times New Roman"/>
                <a:cs typeface="Times New Roman"/>
              </a:rPr>
              <a:t>I </a:t>
            </a:r>
            <a:r>
              <a:rPr dirty="0" sz="1450" spc="-10">
                <a:latin typeface="Times New Roman"/>
                <a:cs typeface="Times New Roman"/>
              </a:rPr>
              <a:t>mean when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that such </a:t>
            </a:r>
            <a:r>
              <a:rPr dirty="0" sz="1450" spc="-5">
                <a:latin typeface="Times New Roman"/>
                <a:cs typeface="Times New Roman"/>
              </a:rPr>
              <a:t>a </a:t>
            </a:r>
            <a:r>
              <a:rPr dirty="0" sz="1450" spc="-10">
                <a:latin typeface="Times New Roman"/>
                <a:cs typeface="Times New Roman"/>
              </a:rPr>
              <a:t>being makes </a:t>
            </a:r>
            <a:r>
              <a:rPr dirty="0" sz="1450" spc="-5">
                <a:latin typeface="Times New Roman"/>
                <a:cs typeface="Times New Roman"/>
              </a:rPr>
              <a:t>up </a:t>
            </a:r>
            <a:r>
              <a:rPr dirty="0" sz="1450" spc="-10">
                <a:latin typeface="Times New Roman"/>
                <a:cs typeface="Times New Roman"/>
              </a:rPr>
              <a:t>for the loss </a:t>
            </a:r>
            <a:r>
              <a:rPr dirty="0" sz="1450" spc="-5">
                <a:latin typeface="Times New Roman"/>
                <a:cs typeface="Times New Roman"/>
              </a:rPr>
              <a:t>of </a:t>
            </a:r>
            <a:r>
              <a:rPr dirty="0" sz="1450" spc="-10">
                <a:latin typeface="Times New Roman"/>
                <a:cs typeface="Times New Roman"/>
              </a:rPr>
              <a:t>any earthly 'happiness'. He is </a:t>
            </a:r>
            <a:r>
              <a:rPr dirty="0" sz="1450" spc="-5">
                <a:latin typeface="Times New Roman"/>
                <a:cs typeface="Times New Roman"/>
              </a:rPr>
              <a:t>a  </a:t>
            </a:r>
            <a:r>
              <a:rPr dirty="0" sz="1450" spc="-10">
                <a:latin typeface="Times New Roman"/>
                <a:cs typeface="Times New Roman"/>
              </a:rPr>
              <a:t>bridge connecting me with the 'other side', </a:t>
            </a:r>
            <a:r>
              <a:rPr dirty="0" sz="1450" spc="-5">
                <a:latin typeface="Times New Roman"/>
                <a:cs typeface="Times New Roman"/>
              </a:rPr>
              <a:t>a </a:t>
            </a:r>
            <a:r>
              <a:rPr dirty="0" sz="1450" spc="-15">
                <a:latin typeface="Times New Roman"/>
                <a:cs typeface="Times New Roman"/>
              </a:rPr>
              <a:t>ladder, </a:t>
            </a:r>
            <a:r>
              <a:rPr dirty="0" sz="1450" spc="-10">
                <a:latin typeface="Times New Roman"/>
                <a:cs typeface="Times New Roman"/>
              </a:rPr>
              <a:t>such as Jacob dreamt </a:t>
            </a:r>
            <a:r>
              <a:rPr dirty="0" sz="1450" spc="-5">
                <a:latin typeface="Times New Roman"/>
                <a:cs typeface="Times New Roman"/>
              </a:rPr>
              <a:t>of,  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can climb from the darkness into the light; </a:t>
            </a:r>
            <a:r>
              <a:rPr dirty="0" sz="1450" spc="-5">
                <a:latin typeface="Times New Roman"/>
                <a:cs typeface="Times New Roman"/>
              </a:rPr>
              <a:t>he </a:t>
            </a:r>
            <a:r>
              <a:rPr dirty="0" sz="1450" spc="-10">
                <a:latin typeface="Times New Roman"/>
                <a:cs typeface="Times New Roman"/>
              </a:rPr>
              <a:t>is both guide and  friend to me, and the confidence </a:t>
            </a:r>
            <a:r>
              <a:rPr dirty="0" sz="1450" spc="-5">
                <a:latin typeface="Times New Roman"/>
                <a:cs typeface="Times New Roman"/>
              </a:rPr>
              <a:t>I </a:t>
            </a:r>
            <a:r>
              <a:rPr dirty="0" sz="1450" spc="-10">
                <a:latin typeface="Times New Roman"/>
                <a:cs typeface="Times New Roman"/>
              </a:rPr>
              <a:t>feel that, whatever dark paths my soul might  tread, </a:t>
            </a:r>
            <a:r>
              <a:rPr dirty="0" sz="1450" spc="-5">
                <a:latin typeface="Times New Roman"/>
                <a:cs typeface="Times New Roman"/>
              </a:rPr>
              <a:t>I </a:t>
            </a:r>
            <a:r>
              <a:rPr dirty="0" sz="1450" spc="-10">
                <a:latin typeface="Times New Roman"/>
                <a:cs typeface="Times New Roman"/>
              </a:rPr>
              <a:t>will never stray into the black abyss </a:t>
            </a:r>
            <a:r>
              <a:rPr dirty="0" sz="1450" spc="-5">
                <a:latin typeface="Times New Roman"/>
                <a:cs typeface="Times New Roman"/>
              </a:rPr>
              <a:t>of </a:t>
            </a:r>
            <a:r>
              <a:rPr dirty="0" sz="1450" spc="-10">
                <a:latin typeface="Times New Roman"/>
                <a:cs typeface="Times New Roman"/>
              </a:rPr>
              <a:t>madness, comes from 'him'  who has never deceived me. And then, contrary to everything </a:t>
            </a:r>
            <a:r>
              <a:rPr dirty="0" sz="1450" spc="-5">
                <a:latin typeface="Times New Roman"/>
                <a:cs typeface="Times New Roman"/>
              </a:rPr>
              <a:t>he </a:t>
            </a:r>
            <a:r>
              <a:rPr dirty="0" sz="1450" spc="-10">
                <a:latin typeface="Times New Roman"/>
                <a:cs typeface="Times New Roman"/>
              </a:rPr>
              <a:t>has told me,  </a:t>
            </a:r>
            <a:r>
              <a:rPr dirty="0" sz="1450" spc="-5">
                <a:latin typeface="Times New Roman"/>
                <a:cs typeface="Times New Roman"/>
              </a:rPr>
              <a:t>a </a:t>
            </a:r>
            <a:r>
              <a:rPr dirty="0" sz="1450" spc="-10">
                <a:latin typeface="Times New Roman"/>
                <a:cs typeface="Times New Roman"/>
              </a:rPr>
              <a:t>miracle appears in my life!? What should </a:t>
            </a:r>
            <a:r>
              <a:rPr dirty="0" sz="1450" spc="-5">
                <a:latin typeface="Times New Roman"/>
                <a:cs typeface="Times New Roman"/>
              </a:rPr>
              <a:t>I </a:t>
            </a:r>
            <a:r>
              <a:rPr dirty="0" sz="1450" spc="-10">
                <a:latin typeface="Times New Roman"/>
                <a:cs typeface="Times New Roman"/>
              </a:rPr>
              <a:t>believe now? </a:t>
            </a:r>
            <a:r>
              <a:rPr dirty="0" sz="1450" spc="-50">
                <a:latin typeface="Times New Roman"/>
                <a:cs typeface="Times New Roman"/>
              </a:rPr>
              <a:t>Was </a:t>
            </a:r>
            <a:r>
              <a:rPr dirty="0" sz="1450" spc="-10">
                <a:latin typeface="Times New Roman"/>
                <a:cs typeface="Times New Roman"/>
              </a:rPr>
              <a:t>that being, in  whom for many years </a:t>
            </a:r>
            <a:r>
              <a:rPr dirty="0" sz="1450" spc="-5">
                <a:latin typeface="Times New Roman"/>
                <a:cs typeface="Times New Roman"/>
              </a:rPr>
              <a:t>I </a:t>
            </a:r>
            <a:r>
              <a:rPr dirty="0" sz="1450" spc="-10">
                <a:latin typeface="Times New Roman"/>
                <a:cs typeface="Times New Roman"/>
              </a:rPr>
              <a:t>found fulfilment, </a:t>
            </a:r>
            <a:r>
              <a:rPr dirty="0" sz="1450" spc="-5">
                <a:latin typeface="Times New Roman"/>
                <a:cs typeface="Times New Roman"/>
              </a:rPr>
              <a:t>a </a:t>
            </a:r>
            <a:r>
              <a:rPr dirty="0" sz="1450" spc="-10">
                <a:latin typeface="Times New Roman"/>
                <a:cs typeface="Times New Roman"/>
              </a:rPr>
              <a:t>mere delusion? If </a:t>
            </a:r>
            <a:r>
              <a:rPr dirty="0" sz="1450" spc="-5">
                <a:latin typeface="Times New Roman"/>
                <a:cs typeface="Times New Roman"/>
              </a:rPr>
              <a:t>I </a:t>
            </a:r>
            <a:r>
              <a:rPr dirty="0" sz="1450" spc="-10">
                <a:latin typeface="Times New Roman"/>
                <a:cs typeface="Times New Roman"/>
              </a:rPr>
              <a:t>were forced to  give </a:t>
            </a:r>
            <a:r>
              <a:rPr dirty="0" sz="1450" spc="-5">
                <a:latin typeface="Times New Roman"/>
                <a:cs typeface="Times New Roman"/>
              </a:rPr>
              <a:t>up </a:t>
            </a:r>
            <a:r>
              <a:rPr dirty="0" sz="1450" spc="-10">
                <a:latin typeface="Times New Roman"/>
                <a:cs typeface="Times New Roman"/>
              </a:rPr>
              <a:t>my faith in him,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plunge </a:t>
            </a:r>
            <a:r>
              <a:rPr dirty="0" sz="1450" spc="-10">
                <a:latin typeface="Times New Roman"/>
                <a:cs typeface="Times New Roman"/>
              </a:rPr>
              <a:t>head first into </a:t>
            </a:r>
            <a:r>
              <a:rPr dirty="0" sz="1450" spc="-5">
                <a:latin typeface="Times New Roman"/>
                <a:cs typeface="Times New Roman"/>
              </a:rPr>
              <a:t>a </a:t>
            </a:r>
            <a:r>
              <a:rPr dirty="0" sz="1450" spc="-10">
                <a:latin typeface="Times New Roman"/>
                <a:cs typeface="Times New Roman"/>
              </a:rPr>
              <a:t>bottomless pit. And  yet </a:t>
            </a:r>
            <a:r>
              <a:rPr dirty="0" sz="1450" spc="-5">
                <a:latin typeface="Times New Roman"/>
                <a:cs typeface="Times New Roman"/>
              </a:rPr>
              <a:t>a </a:t>
            </a:r>
            <a:r>
              <a:rPr dirty="0" sz="1450" spc="-10">
                <a:latin typeface="Times New Roman"/>
                <a:cs typeface="Times New Roman"/>
              </a:rPr>
              <a:t>miracle did occur! </a:t>
            </a:r>
            <a:r>
              <a:rPr dirty="0" sz="1450" spc="-5">
                <a:latin typeface="Times New Roman"/>
                <a:cs typeface="Times New Roman"/>
              </a:rPr>
              <a:t>I </a:t>
            </a:r>
            <a:r>
              <a:rPr dirty="0" sz="1450" spc="-10">
                <a:latin typeface="Times New Roman"/>
                <a:cs typeface="Times New Roman"/>
              </a:rPr>
              <a:t>would dance for </a:t>
            </a:r>
            <a:r>
              <a:rPr dirty="0" sz="1450" spc="-30">
                <a:latin typeface="Times New Roman"/>
                <a:cs typeface="Times New Roman"/>
              </a:rPr>
              <a:t>joy,</a:t>
            </a:r>
            <a:r>
              <a:rPr dirty="0" sz="1450" spc="35">
                <a:latin typeface="Times New Roman"/>
                <a:cs typeface="Times New Roman"/>
              </a:rPr>
              <a:t> </a:t>
            </a:r>
            <a:r>
              <a:rPr dirty="0" sz="1450" spc="-10">
                <a:latin typeface="Times New Roman"/>
                <a:cs typeface="Times New Roman"/>
              </a:rPr>
              <a:t>if-"</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interrupted, breathless. Perhaps she herself would say the word </a:t>
            </a:r>
            <a:r>
              <a:rPr dirty="0" sz="1450" spc="-5">
                <a:latin typeface="Times New Roman"/>
                <a:cs typeface="Times New Roman"/>
              </a:rPr>
              <a:t>I  </a:t>
            </a:r>
            <a:r>
              <a:rPr dirty="0" sz="1450" spc="-10">
                <a:latin typeface="Times New Roman"/>
                <a:cs typeface="Times New Roman"/>
              </a:rPr>
              <a:t>was waiting </a:t>
            </a:r>
            <a:r>
              <a:rPr dirty="0" sz="1450" spc="-20">
                <a:latin typeface="Times New Roman"/>
                <a:cs typeface="Times New Roman"/>
              </a:rPr>
              <a:t>for,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could confess</a:t>
            </a:r>
            <a:r>
              <a:rPr dirty="0" sz="1450" spc="30">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to learn that </a:t>
            </a:r>
            <a:r>
              <a:rPr dirty="0" sz="1450" spc="-5">
                <a:latin typeface="Times New Roman"/>
                <a:cs typeface="Times New Roman"/>
              </a:rPr>
              <a:t>I </a:t>
            </a:r>
            <a:r>
              <a:rPr dirty="0" sz="1450" spc="-10">
                <a:latin typeface="Times New Roman"/>
                <a:cs typeface="Times New Roman"/>
              </a:rPr>
              <a:t>was wrong, that it wasn't </a:t>
            </a:r>
            <a:r>
              <a:rPr dirty="0" sz="1450" spc="-5">
                <a:latin typeface="Times New Roman"/>
                <a:cs typeface="Times New Roman"/>
              </a:rPr>
              <a:t>a </a:t>
            </a:r>
            <a:r>
              <a:rPr dirty="0" sz="1450" spc="-10">
                <a:latin typeface="Times New Roman"/>
                <a:cs typeface="Times New Roman"/>
              </a:rPr>
              <a:t>miracle at all. But </a:t>
            </a:r>
            <a:r>
              <a:rPr dirty="0" sz="1450" spc="-5">
                <a:latin typeface="Times New Roman"/>
                <a:cs typeface="Times New Roman"/>
              </a:rPr>
              <a:t>I  </a:t>
            </a:r>
            <a:r>
              <a:rPr dirty="0" sz="1450" spc="-25">
                <a:latin typeface="Times New Roman"/>
                <a:cs typeface="Times New Roman"/>
              </a:rPr>
              <a:t>know, </a:t>
            </a:r>
            <a:r>
              <a:rPr dirty="0" sz="1450" spc="-10">
                <a:latin typeface="Times New Roman"/>
                <a:cs typeface="Times New Roman"/>
              </a:rPr>
              <a:t>just as well as </a:t>
            </a:r>
            <a:r>
              <a:rPr dirty="0" sz="1450" spc="-5">
                <a:latin typeface="Times New Roman"/>
                <a:cs typeface="Times New Roman"/>
              </a:rPr>
              <a:t>I </a:t>
            </a:r>
            <a:r>
              <a:rPr dirty="0" sz="1450" spc="-10">
                <a:latin typeface="Times New Roman"/>
                <a:cs typeface="Times New Roman"/>
              </a:rPr>
              <a:t>know that I'm sitting here, that it would destroy me." At  this my heart stood still. </a:t>
            </a:r>
            <a:r>
              <a:rPr dirty="0" sz="1450" spc="-45">
                <a:latin typeface="Times New Roman"/>
                <a:cs typeface="Times New Roman"/>
              </a:rPr>
              <a:t>"To </a:t>
            </a:r>
            <a:r>
              <a:rPr dirty="0" sz="1450" spc="-5">
                <a:latin typeface="Times New Roman"/>
                <a:cs typeface="Times New Roman"/>
              </a:rPr>
              <a:t>be </a:t>
            </a:r>
            <a:r>
              <a:rPr dirty="0" sz="1450" spc="-10">
                <a:latin typeface="Times New Roman"/>
                <a:cs typeface="Times New Roman"/>
              </a:rPr>
              <a:t>dragged down, to have to leave heaven and  come back to earth. Do </a:t>
            </a:r>
            <a:r>
              <a:rPr dirty="0" sz="1450" spc="-5">
                <a:latin typeface="Times New Roman"/>
                <a:cs typeface="Times New Roman"/>
              </a:rPr>
              <a:t>you </a:t>
            </a:r>
            <a:r>
              <a:rPr dirty="0" sz="1450" spc="-10">
                <a:latin typeface="Times New Roman"/>
                <a:cs typeface="Times New Roman"/>
              </a:rPr>
              <a:t>think anyone could bear</a:t>
            </a:r>
            <a:r>
              <a:rPr dirty="0" sz="1450" spc="4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marR="10160">
              <a:lnSpc>
                <a:spcPts val="2520"/>
              </a:lnSpc>
              <a:spcBef>
                <a:spcPts val="155"/>
              </a:spcBef>
            </a:pPr>
            <a:r>
              <a:rPr dirty="0" sz="1450" spc="-10">
                <a:latin typeface="Times New Roman"/>
                <a:cs typeface="Times New Roman"/>
              </a:rPr>
              <a:t>"Why </a:t>
            </a:r>
            <a:r>
              <a:rPr dirty="0" sz="1450" spc="-5">
                <a:latin typeface="Times New Roman"/>
                <a:cs typeface="Times New Roman"/>
              </a:rPr>
              <a:t>don't you </a:t>
            </a:r>
            <a:r>
              <a:rPr dirty="0" sz="1450" spc="-10">
                <a:latin typeface="Times New Roman"/>
                <a:cs typeface="Times New Roman"/>
              </a:rPr>
              <a:t>ask </a:t>
            </a:r>
            <a:r>
              <a:rPr dirty="0" sz="1450" spc="-5">
                <a:latin typeface="Times New Roman"/>
                <a:cs typeface="Times New Roman"/>
              </a:rPr>
              <a:t>your </a:t>
            </a:r>
            <a:r>
              <a:rPr dirty="0" sz="1450" spc="-10">
                <a:latin typeface="Times New Roman"/>
                <a:cs typeface="Times New Roman"/>
              </a:rPr>
              <a:t>father to help you?" </a:t>
            </a:r>
            <a:r>
              <a:rPr dirty="0" sz="1450" spc="-5">
                <a:latin typeface="Times New Roman"/>
                <a:cs typeface="Times New Roman"/>
              </a:rPr>
              <a:t>I </a:t>
            </a:r>
            <a:r>
              <a:rPr dirty="0" sz="1450" spc="-10">
                <a:latin typeface="Times New Roman"/>
                <a:cs typeface="Times New Roman"/>
              </a:rPr>
              <a:t>said, helpless with </a:t>
            </a:r>
            <a:r>
              <a:rPr dirty="0" sz="1450" spc="-25">
                <a:latin typeface="Times New Roman"/>
                <a:cs typeface="Times New Roman"/>
              </a:rPr>
              <a:t>fear.  </a:t>
            </a:r>
            <a:r>
              <a:rPr dirty="0" sz="1450" spc="-10">
                <a:latin typeface="Times New Roman"/>
                <a:cs typeface="Times New Roman"/>
              </a:rPr>
              <a:t>"Ask</a:t>
            </a:r>
            <a:r>
              <a:rPr dirty="0" sz="1450" spc="40">
                <a:latin typeface="Times New Roman"/>
                <a:cs typeface="Times New Roman"/>
              </a:rPr>
              <a:t> </a:t>
            </a:r>
            <a:r>
              <a:rPr dirty="0" sz="1450" spc="-10">
                <a:latin typeface="Times New Roman"/>
                <a:cs typeface="Times New Roman"/>
              </a:rPr>
              <a:t>my</a:t>
            </a:r>
            <a:r>
              <a:rPr dirty="0" sz="1450" spc="45">
                <a:latin typeface="Times New Roman"/>
                <a:cs typeface="Times New Roman"/>
              </a:rPr>
              <a:t> </a:t>
            </a:r>
            <a:r>
              <a:rPr dirty="0" sz="1450" spc="-10">
                <a:latin typeface="Times New Roman"/>
                <a:cs typeface="Times New Roman"/>
              </a:rPr>
              <a:t>father?</a:t>
            </a:r>
            <a:r>
              <a:rPr dirty="0" sz="1450" spc="40">
                <a:latin typeface="Times New Roman"/>
                <a:cs typeface="Times New Roman"/>
              </a:rPr>
              <a:t> </a:t>
            </a:r>
            <a:r>
              <a:rPr dirty="0" sz="1450" spc="-60">
                <a:latin typeface="Times New Roman"/>
                <a:cs typeface="Times New Roman"/>
              </a:rPr>
              <a:t>To</a:t>
            </a:r>
            <a:r>
              <a:rPr dirty="0" sz="1450" spc="45">
                <a:latin typeface="Times New Roman"/>
                <a:cs typeface="Times New Roman"/>
              </a:rPr>
              <a:t> </a:t>
            </a:r>
            <a:r>
              <a:rPr dirty="0" sz="1450" spc="-10">
                <a:latin typeface="Times New Roman"/>
                <a:cs typeface="Times New Roman"/>
              </a:rPr>
              <a:t>help</a:t>
            </a:r>
            <a:r>
              <a:rPr dirty="0" sz="1450" spc="40">
                <a:latin typeface="Times New Roman"/>
                <a:cs typeface="Times New Roman"/>
              </a:rPr>
              <a:t> </a:t>
            </a:r>
            <a:r>
              <a:rPr dirty="0" sz="1450" spc="-10">
                <a:latin typeface="Times New Roman"/>
                <a:cs typeface="Times New Roman"/>
              </a:rPr>
              <a:t>me?"</a:t>
            </a:r>
            <a:r>
              <a:rPr dirty="0" sz="1450" spc="45">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gave</a:t>
            </a:r>
            <a:r>
              <a:rPr dirty="0" sz="1450" spc="40">
                <a:latin typeface="Times New Roman"/>
                <a:cs typeface="Times New Roman"/>
              </a:rPr>
              <a:t> </a:t>
            </a:r>
            <a:r>
              <a:rPr dirty="0" sz="1450" spc="-10">
                <a:latin typeface="Times New Roman"/>
                <a:cs typeface="Times New Roman"/>
              </a:rPr>
              <a:t>me</a:t>
            </a:r>
            <a:r>
              <a:rPr dirty="0" sz="1450" spc="45">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blank</a:t>
            </a:r>
            <a:r>
              <a:rPr dirty="0" sz="1450" spc="45">
                <a:latin typeface="Times New Roman"/>
                <a:cs typeface="Times New Roman"/>
              </a:rPr>
              <a:t> </a:t>
            </a:r>
            <a:r>
              <a:rPr dirty="0" sz="1450" spc="-5">
                <a:latin typeface="Times New Roman"/>
                <a:cs typeface="Times New Roman"/>
              </a:rPr>
              <a:t>look.</a:t>
            </a:r>
            <a:r>
              <a:rPr dirty="0" sz="1450" spc="45">
                <a:latin typeface="Times New Roman"/>
                <a:cs typeface="Times New Roman"/>
              </a:rPr>
              <a:t> </a:t>
            </a:r>
            <a:r>
              <a:rPr dirty="0" sz="1450" spc="-10">
                <a:latin typeface="Times New Roman"/>
                <a:cs typeface="Times New Roman"/>
              </a:rPr>
              <a:t>"When</a:t>
            </a:r>
            <a:r>
              <a:rPr dirty="0" sz="1450" spc="40">
                <a:latin typeface="Times New Roman"/>
                <a:cs typeface="Times New Roman"/>
              </a:rPr>
              <a:t> </a:t>
            </a:r>
            <a:r>
              <a:rPr dirty="0" sz="1450" spc="-10">
                <a:latin typeface="Times New Roman"/>
                <a:cs typeface="Times New Roman"/>
              </a:rPr>
              <a:t>there</a:t>
            </a:r>
            <a:r>
              <a:rPr dirty="0" sz="1450" spc="45">
                <a:latin typeface="Times New Roman"/>
                <a:cs typeface="Times New Roman"/>
              </a:rPr>
              <a:t> </a:t>
            </a:r>
            <a:r>
              <a:rPr dirty="0" sz="1450" spc="-10">
                <a:latin typeface="Times New Roman"/>
                <a:cs typeface="Times New Roman"/>
              </a:rPr>
              <a:t>are</a:t>
            </a:r>
            <a:endParaRPr sz="1450">
              <a:latin typeface="Times New Roman"/>
              <a:cs typeface="Times New Roman"/>
            </a:endParaRPr>
          </a:p>
          <a:p>
            <a:pPr algn="just" marL="12700">
              <a:lnSpc>
                <a:spcPts val="1510"/>
              </a:lnSpc>
            </a:pPr>
            <a:r>
              <a:rPr dirty="0" sz="1450" spc="-10">
                <a:latin typeface="Times New Roman"/>
                <a:cs typeface="Times New Roman"/>
              </a:rPr>
              <a:t>only</a:t>
            </a:r>
            <a:r>
              <a:rPr dirty="0" sz="1450" spc="35">
                <a:latin typeface="Times New Roman"/>
                <a:cs typeface="Times New Roman"/>
              </a:rPr>
              <a:t> </a:t>
            </a:r>
            <a:r>
              <a:rPr dirty="0" sz="1450" spc="-10">
                <a:latin typeface="Times New Roman"/>
                <a:cs typeface="Times New Roman"/>
              </a:rPr>
              <a:t>two</a:t>
            </a:r>
            <a:r>
              <a:rPr dirty="0" sz="1450" spc="35">
                <a:latin typeface="Times New Roman"/>
                <a:cs typeface="Times New Roman"/>
              </a:rPr>
              <a:t> </a:t>
            </a:r>
            <a:r>
              <a:rPr dirty="0" sz="1450" spc="-10">
                <a:latin typeface="Times New Roman"/>
                <a:cs typeface="Times New Roman"/>
              </a:rPr>
              <a:t>possible</a:t>
            </a:r>
            <a:r>
              <a:rPr dirty="0" sz="1450" spc="40">
                <a:latin typeface="Times New Roman"/>
                <a:cs typeface="Times New Roman"/>
              </a:rPr>
              <a:t> </a:t>
            </a:r>
            <a:r>
              <a:rPr dirty="0" sz="1450" spc="-10">
                <a:latin typeface="Times New Roman"/>
                <a:cs typeface="Times New Roman"/>
              </a:rPr>
              <a:t>paths</a:t>
            </a:r>
            <a:r>
              <a:rPr dirty="0" sz="1450" spc="35">
                <a:latin typeface="Times New Roman"/>
                <a:cs typeface="Times New Roman"/>
              </a:rPr>
              <a:t> </a:t>
            </a:r>
            <a:r>
              <a:rPr dirty="0" sz="1450" spc="-10">
                <a:latin typeface="Times New Roman"/>
                <a:cs typeface="Times New Roman"/>
              </a:rPr>
              <a:t>for</a:t>
            </a:r>
            <a:r>
              <a:rPr dirty="0" sz="1450" spc="40">
                <a:latin typeface="Times New Roman"/>
                <a:cs typeface="Times New Roman"/>
              </a:rPr>
              <a:t> </a:t>
            </a:r>
            <a:r>
              <a:rPr dirty="0" sz="1450" spc="-10">
                <a:latin typeface="Times New Roman"/>
                <a:cs typeface="Times New Roman"/>
              </a:rPr>
              <a:t>me,</a:t>
            </a:r>
            <a:r>
              <a:rPr dirty="0" sz="1450" spc="35">
                <a:latin typeface="Times New Roman"/>
                <a:cs typeface="Times New Roman"/>
              </a:rPr>
              <a:t> </a:t>
            </a:r>
            <a:r>
              <a:rPr dirty="0" sz="1450" spc="-10">
                <a:latin typeface="Times New Roman"/>
                <a:cs typeface="Times New Roman"/>
              </a:rPr>
              <a:t>how</a:t>
            </a:r>
            <a:r>
              <a:rPr dirty="0" sz="1450" spc="35">
                <a:latin typeface="Times New Roman"/>
                <a:cs typeface="Times New Roman"/>
              </a:rPr>
              <a:t> </a:t>
            </a:r>
            <a:r>
              <a:rPr dirty="0" sz="1450" spc="-10">
                <a:latin typeface="Times New Roman"/>
                <a:cs typeface="Times New Roman"/>
              </a:rPr>
              <a:t>could</a:t>
            </a:r>
            <a:r>
              <a:rPr dirty="0" sz="1450" spc="40">
                <a:latin typeface="Times New Roman"/>
                <a:cs typeface="Times New Roman"/>
              </a:rPr>
              <a:t>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find</a:t>
            </a:r>
            <a:r>
              <a:rPr dirty="0" sz="1450" spc="40">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third?</a:t>
            </a:r>
            <a:r>
              <a:rPr dirty="0" sz="1450" spc="35">
                <a:latin typeface="Times New Roman"/>
                <a:cs typeface="Times New Roman"/>
              </a:rPr>
              <a:t> </a:t>
            </a:r>
            <a:r>
              <a:rPr dirty="0" sz="1450" spc="-10">
                <a:latin typeface="Times New Roman"/>
                <a:cs typeface="Times New Roman"/>
              </a:rPr>
              <a:t>Do</a:t>
            </a:r>
            <a:r>
              <a:rPr dirty="0" sz="1450" spc="40">
                <a:latin typeface="Times New Roman"/>
                <a:cs typeface="Times New Roman"/>
              </a:rPr>
              <a:t>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know</a:t>
            </a:r>
            <a:r>
              <a:rPr dirty="0" sz="1450" spc="40">
                <a:latin typeface="Times New Roman"/>
                <a:cs typeface="Times New Roman"/>
              </a:rPr>
              <a:t> </a:t>
            </a:r>
            <a:r>
              <a:rPr dirty="0" sz="1450" spc="-10">
                <a:latin typeface="Times New Roman"/>
                <a:cs typeface="Times New Roman"/>
              </a:rPr>
              <a:t>what</a:t>
            </a:r>
            <a:endParaRPr sz="1450">
              <a:latin typeface="Times New Roman"/>
              <a:cs typeface="Times New Roman"/>
            </a:endParaRPr>
          </a:p>
          <a:p>
            <a:pPr algn="just" marL="12700" marR="5715">
              <a:lnSpc>
                <a:spcPts val="1730"/>
              </a:lnSpc>
              <a:spcBef>
                <a:spcPts val="60"/>
              </a:spcBef>
            </a:pPr>
            <a:r>
              <a:rPr dirty="0" sz="1450" spc="-10">
                <a:latin typeface="Times New Roman"/>
                <a:cs typeface="Times New Roman"/>
              </a:rPr>
              <a:t>the only way </a:t>
            </a:r>
            <a:r>
              <a:rPr dirty="0" sz="1450" spc="-5">
                <a:latin typeface="Times New Roman"/>
                <a:cs typeface="Times New Roman"/>
              </a:rPr>
              <a:t>out of </a:t>
            </a:r>
            <a:r>
              <a:rPr dirty="0" sz="1450" spc="-10">
                <a:latin typeface="Times New Roman"/>
                <a:cs typeface="Times New Roman"/>
              </a:rPr>
              <a:t>it is? If the same thing should happen to me as happened  to </a:t>
            </a:r>
            <a:r>
              <a:rPr dirty="0" sz="1450" spc="-5">
                <a:latin typeface="Times New Roman"/>
                <a:cs typeface="Times New Roman"/>
              </a:rPr>
              <a:t>you. </a:t>
            </a:r>
            <a:r>
              <a:rPr dirty="0" sz="1450" spc="-10">
                <a:latin typeface="Times New Roman"/>
                <a:cs typeface="Times New Roman"/>
              </a:rPr>
              <a:t>If at this very moment </a:t>
            </a:r>
            <a:r>
              <a:rPr dirty="0" sz="1450" spc="-5">
                <a:latin typeface="Times New Roman"/>
                <a:cs typeface="Times New Roman"/>
              </a:rPr>
              <a:t>I </a:t>
            </a:r>
            <a:r>
              <a:rPr dirty="0" sz="1450" spc="-10">
                <a:latin typeface="Times New Roman"/>
                <a:cs typeface="Times New Roman"/>
              </a:rPr>
              <a:t>could </a:t>
            </a:r>
            <a:r>
              <a:rPr dirty="0" sz="1450" spc="-15">
                <a:latin typeface="Times New Roman"/>
                <a:cs typeface="Times New Roman"/>
              </a:rPr>
              <a:t>forget </a:t>
            </a:r>
            <a:r>
              <a:rPr dirty="0" sz="1450" spc="-10">
                <a:latin typeface="Times New Roman"/>
                <a:cs typeface="Times New Roman"/>
              </a:rPr>
              <a:t>everything that lies behind me,  my whole life </a:t>
            </a:r>
            <a:r>
              <a:rPr dirty="0" sz="1450" spc="-5">
                <a:latin typeface="Times New Roman"/>
                <a:cs typeface="Times New Roman"/>
              </a:rPr>
              <a:t>up </a:t>
            </a:r>
            <a:r>
              <a:rPr dirty="0" sz="1450" spc="-10">
                <a:latin typeface="Times New Roman"/>
                <a:cs typeface="Times New Roman"/>
              </a:rPr>
              <a:t>to </a:t>
            </a:r>
            <a:r>
              <a:rPr dirty="0" sz="1450" spc="-25">
                <a:latin typeface="Times New Roman"/>
                <a:cs typeface="Times New Roman"/>
              </a:rPr>
              <a:t>today. </a:t>
            </a:r>
            <a:r>
              <a:rPr dirty="0" sz="1450" spc="-10">
                <a:latin typeface="Times New Roman"/>
                <a:cs typeface="Times New Roman"/>
              </a:rPr>
              <a:t>Isn't it strange: what is </a:t>
            </a:r>
            <a:r>
              <a:rPr dirty="0" sz="1450" spc="-5">
                <a:latin typeface="Times New Roman"/>
                <a:cs typeface="Times New Roman"/>
              </a:rPr>
              <a:t>a </a:t>
            </a:r>
            <a:r>
              <a:rPr dirty="0" sz="1450" spc="-10">
                <a:latin typeface="Times New Roman"/>
                <a:cs typeface="Times New Roman"/>
              </a:rPr>
              <a:t>misfortune to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the greatest happiness to</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5715" indent="255904">
              <a:lnSpc>
                <a:spcPts val="1730"/>
              </a:lnSpc>
              <a:spcBef>
                <a:spcPts val="71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neither </a:t>
            </a:r>
            <a:r>
              <a:rPr dirty="0" sz="1450" spc="-5">
                <a:latin typeface="Times New Roman"/>
                <a:cs typeface="Times New Roman"/>
              </a:rPr>
              <a:t>of us </a:t>
            </a:r>
            <a:r>
              <a:rPr dirty="0" sz="1450" spc="-10">
                <a:latin typeface="Times New Roman"/>
                <a:cs typeface="Times New Roman"/>
              </a:rPr>
              <a:t>said anything. Then she suddenly took my  hand and smiled, almost </a:t>
            </a:r>
            <a:r>
              <a:rPr dirty="0" sz="1450" spc="-5">
                <a:latin typeface="Times New Roman"/>
                <a:cs typeface="Times New Roman"/>
              </a:rPr>
              <a:t>a </a:t>
            </a:r>
            <a:r>
              <a:rPr dirty="0" sz="1450" spc="-10">
                <a:latin typeface="Times New Roman"/>
                <a:cs typeface="Times New Roman"/>
              </a:rPr>
              <a:t>happy</a:t>
            </a:r>
            <a:r>
              <a:rPr dirty="0" sz="1450" spc="10">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marL="12700" marR="267970" indent="255904">
              <a:lnSpc>
                <a:spcPts val="1730"/>
              </a:lnSpc>
              <a:spcBef>
                <a:spcPts val="79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want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sad for my sake." (She was comforting me, me!)  Before, </a:t>
            </a:r>
            <a:r>
              <a:rPr dirty="0" sz="1450" spc="-5">
                <a:latin typeface="Times New Roman"/>
                <a:cs typeface="Times New Roman"/>
              </a:rPr>
              <a:t>you </a:t>
            </a:r>
            <a:r>
              <a:rPr dirty="0" sz="1450" spc="-10">
                <a:latin typeface="Times New Roman"/>
                <a:cs typeface="Times New Roman"/>
              </a:rPr>
              <a:t>were so full </a:t>
            </a:r>
            <a:r>
              <a:rPr dirty="0" sz="1450" spc="-5">
                <a:latin typeface="Times New Roman"/>
                <a:cs typeface="Times New Roman"/>
              </a:rPr>
              <a:t>of </a:t>
            </a:r>
            <a:r>
              <a:rPr dirty="0" sz="1450" spc="-10">
                <a:latin typeface="Times New Roman"/>
                <a:cs typeface="Times New Roman"/>
              </a:rPr>
              <a:t>joy at the spring outside, and now you're the  incarnation </a:t>
            </a:r>
            <a:r>
              <a:rPr dirty="0" sz="1450" spc="-5">
                <a:latin typeface="Times New Roman"/>
                <a:cs typeface="Times New Roman"/>
              </a:rPr>
              <a:t>of </a:t>
            </a:r>
            <a:r>
              <a:rPr dirty="0" sz="1450" spc="-10">
                <a:latin typeface="Times New Roman"/>
                <a:cs typeface="Times New Roman"/>
              </a:rPr>
              <a:t>gloom. </a:t>
            </a:r>
            <a:r>
              <a:rPr dirty="0" sz="1450" spc="-5">
                <a:latin typeface="Times New Roman"/>
                <a:cs typeface="Times New Roman"/>
              </a:rPr>
              <a:t>I </a:t>
            </a:r>
            <a:r>
              <a:rPr dirty="0" sz="1450" spc="-10">
                <a:latin typeface="Times New Roman"/>
                <a:cs typeface="Times New Roman"/>
              </a:rPr>
              <a:t>shouldn't have spoken at all. Dismiss it from </a:t>
            </a:r>
            <a:r>
              <a:rPr dirty="0" sz="1450" spc="-5">
                <a:latin typeface="Times New Roman"/>
                <a:cs typeface="Times New Roman"/>
              </a:rPr>
              <a:t>your  </a:t>
            </a:r>
            <a:r>
              <a:rPr dirty="0" sz="1450" spc="-10">
                <a:latin typeface="Times New Roman"/>
                <a:cs typeface="Times New Roman"/>
              </a:rPr>
              <a:t>mind and return to </a:t>
            </a:r>
            <a:r>
              <a:rPr dirty="0" sz="1450" spc="-5">
                <a:latin typeface="Times New Roman"/>
                <a:cs typeface="Times New Roman"/>
              </a:rPr>
              <a:t>your </a:t>
            </a:r>
            <a:r>
              <a:rPr dirty="0" sz="1450" spc="-10">
                <a:latin typeface="Times New Roman"/>
                <a:cs typeface="Times New Roman"/>
              </a:rPr>
              <a:t>previous thoughts. I'm so</a:t>
            </a:r>
            <a:r>
              <a:rPr dirty="0" sz="1450" spc="45">
                <a:latin typeface="Times New Roman"/>
                <a:cs typeface="Times New Roman"/>
              </a:rPr>
              <a:t> </a:t>
            </a:r>
            <a:r>
              <a:rPr dirty="0" sz="1450" spc="-10">
                <a:latin typeface="Times New Roman"/>
                <a:cs typeface="Times New Roman"/>
              </a:rPr>
              <a:t>happy—"</a:t>
            </a:r>
            <a:endParaRPr sz="1450">
              <a:latin typeface="Times New Roman"/>
              <a:cs typeface="Times New Roman"/>
            </a:endParaRPr>
          </a:p>
          <a:p>
            <a:pPr algn="just" marL="268605">
              <a:lnSpc>
                <a:spcPct val="100000"/>
              </a:lnSpc>
              <a:spcBef>
                <a:spcPts val="720"/>
              </a:spcBef>
            </a:pPr>
            <a:r>
              <a:rPr dirty="0" sz="1450" spc="-45">
                <a:latin typeface="Times New Roman"/>
                <a:cs typeface="Times New Roman"/>
              </a:rPr>
              <a:t>"You </a:t>
            </a:r>
            <a:r>
              <a:rPr dirty="0" sz="1450" spc="-10">
                <a:latin typeface="Times New Roman"/>
                <a:cs typeface="Times New Roman"/>
              </a:rPr>
              <a:t>are </a:t>
            </a:r>
            <a:r>
              <a:rPr dirty="0" sz="1450" spc="-25">
                <a:latin typeface="Times New Roman"/>
                <a:cs typeface="Times New Roman"/>
              </a:rPr>
              <a:t>happy, </a:t>
            </a:r>
            <a:r>
              <a:rPr dirty="0" sz="1450" spc="-10">
                <a:latin typeface="Times New Roman"/>
                <a:cs typeface="Times New Roman"/>
              </a:rPr>
              <a:t>Miriam?" </a:t>
            </a:r>
            <a:r>
              <a:rPr dirty="0" sz="1450" spc="-5">
                <a:latin typeface="Times New Roman"/>
                <a:cs typeface="Times New Roman"/>
              </a:rPr>
              <a:t>I </a:t>
            </a:r>
            <a:r>
              <a:rPr dirty="0" sz="1450" spc="-10">
                <a:latin typeface="Times New Roman"/>
                <a:cs typeface="Times New Roman"/>
              </a:rPr>
              <a:t>interrupted in bitter</a:t>
            </a:r>
            <a:r>
              <a:rPr dirty="0" sz="1450" spc="80">
                <a:latin typeface="Times New Roman"/>
                <a:cs typeface="Times New Roman"/>
              </a:rPr>
              <a:t> </a:t>
            </a:r>
            <a:r>
              <a:rPr dirty="0" sz="1450" spc="-10">
                <a:latin typeface="Times New Roman"/>
                <a:cs typeface="Times New Roman"/>
              </a:rPr>
              <a:t>tones.</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She gave me </a:t>
            </a:r>
            <a:r>
              <a:rPr dirty="0" sz="1450" spc="-5">
                <a:latin typeface="Times New Roman"/>
                <a:cs typeface="Times New Roman"/>
              </a:rPr>
              <a:t>a </a:t>
            </a:r>
            <a:r>
              <a:rPr dirty="0" sz="1450" spc="-10">
                <a:latin typeface="Times New Roman"/>
                <a:cs typeface="Times New Roman"/>
              </a:rPr>
              <a:t>resolute smile. </a:t>
            </a:r>
            <a:r>
              <a:rPr dirty="0" sz="1450" spc="-40">
                <a:latin typeface="Times New Roman"/>
                <a:cs typeface="Times New Roman"/>
              </a:rPr>
              <a:t>"Yes! </a:t>
            </a:r>
            <a:r>
              <a:rPr dirty="0" sz="1450" spc="-10">
                <a:latin typeface="Times New Roman"/>
                <a:cs typeface="Times New Roman"/>
              </a:rPr>
              <a:t>Happy! Really! When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up </a:t>
            </a:r>
            <a:r>
              <a:rPr dirty="0" sz="1450" spc="-10">
                <a:latin typeface="Times New Roman"/>
                <a:cs typeface="Times New Roman"/>
              </a:rPr>
              <a:t>here  to see </a:t>
            </a:r>
            <a:r>
              <a:rPr dirty="0" sz="1450" spc="-5">
                <a:latin typeface="Times New Roman"/>
                <a:cs typeface="Times New Roman"/>
              </a:rPr>
              <a:t>you, I </a:t>
            </a:r>
            <a:r>
              <a:rPr dirty="0" sz="1450" spc="-10">
                <a:latin typeface="Times New Roman"/>
                <a:cs typeface="Times New Roman"/>
              </a:rPr>
              <a:t>felt so incredibly anxious. </a:t>
            </a:r>
            <a:r>
              <a:rPr dirty="0" sz="1450" spc="-5">
                <a:latin typeface="Times New Roman"/>
                <a:cs typeface="Times New Roman"/>
              </a:rPr>
              <a:t>I don't </a:t>
            </a:r>
            <a:r>
              <a:rPr dirty="0" sz="1450" spc="-10">
                <a:latin typeface="Times New Roman"/>
                <a:cs typeface="Times New Roman"/>
              </a:rPr>
              <a:t>know </a:t>
            </a:r>
            <a:r>
              <a:rPr dirty="0" sz="1450" spc="-30">
                <a:latin typeface="Times New Roman"/>
                <a:cs typeface="Times New Roman"/>
              </a:rPr>
              <a:t>why, </a:t>
            </a:r>
            <a:r>
              <a:rPr dirty="0" sz="1450" spc="-5">
                <a:latin typeface="Times New Roman"/>
                <a:cs typeface="Times New Roman"/>
              </a:rPr>
              <a:t>but I </a:t>
            </a:r>
            <a:r>
              <a:rPr dirty="0" sz="1450" spc="-10">
                <a:latin typeface="Times New Roman"/>
                <a:cs typeface="Times New Roman"/>
              </a:rPr>
              <a:t>just couldn't  get over the feeling that </a:t>
            </a:r>
            <a:r>
              <a:rPr dirty="0" sz="1450" spc="-5">
                <a:latin typeface="Times New Roman"/>
                <a:cs typeface="Times New Roman"/>
              </a:rPr>
              <a:t>you </a:t>
            </a:r>
            <a:r>
              <a:rPr dirty="0" sz="1450" spc="-10">
                <a:latin typeface="Times New Roman"/>
                <a:cs typeface="Times New Roman"/>
              </a:rPr>
              <a:t>were in some great danger"—I was all ears—"and  </a:t>
            </a:r>
            <a:r>
              <a:rPr dirty="0" sz="1450" spc="-30">
                <a:latin typeface="Times New Roman"/>
                <a:cs typeface="Times New Roman"/>
              </a:rPr>
              <a:t>now, </a:t>
            </a:r>
            <a:r>
              <a:rPr dirty="0" sz="1450" spc="-10">
                <a:latin typeface="Times New Roman"/>
                <a:cs typeface="Times New Roman"/>
              </a:rPr>
              <a:t>instead </a:t>
            </a:r>
            <a:r>
              <a:rPr dirty="0" sz="1450" spc="-5">
                <a:latin typeface="Times New Roman"/>
                <a:cs typeface="Times New Roman"/>
              </a:rPr>
              <a:t>of </a:t>
            </a:r>
            <a:r>
              <a:rPr dirty="0" sz="1450" spc="-10">
                <a:latin typeface="Times New Roman"/>
                <a:cs typeface="Times New Roman"/>
              </a:rPr>
              <a:t>being pleased to find </a:t>
            </a:r>
            <a:r>
              <a:rPr dirty="0" sz="1450" spc="-5">
                <a:latin typeface="Times New Roman"/>
                <a:cs typeface="Times New Roman"/>
              </a:rPr>
              <a:t>you </a:t>
            </a:r>
            <a:r>
              <a:rPr dirty="0" sz="1450" spc="-10">
                <a:latin typeface="Times New Roman"/>
                <a:cs typeface="Times New Roman"/>
              </a:rPr>
              <a:t>safe and </a:t>
            </a:r>
            <a:r>
              <a:rPr dirty="0" sz="1450" spc="-5">
                <a:latin typeface="Times New Roman"/>
                <a:cs typeface="Times New Roman"/>
              </a:rPr>
              <a:t>sound, </a:t>
            </a:r>
            <a:r>
              <a:rPr dirty="0" sz="1450" spc="-10">
                <a:latin typeface="Times New Roman"/>
                <a:cs typeface="Times New Roman"/>
              </a:rPr>
              <a:t>I've been burdening  </a:t>
            </a:r>
            <a:r>
              <a:rPr dirty="0" sz="1450" spc="-5">
                <a:latin typeface="Times New Roman"/>
                <a:cs typeface="Times New Roman"/>
              </a:rPr>
              <a:t>you </a:t>
            </a:r>
            <a:r>
              <a:rPr dirty="0" sz="1450" spc="-10">
                <a:latin typeface="Times New Roman"/>
                <a:cs typeface="Times New Roman"/>
              </a:rPr>
              <a:t>with my troubles</a:t>
            </a:r>
            <a:r>
              <a:rPr dirty="0" sz="145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5">
                <a:latin typeface="Times New Roman"/>
                <a:cs typeface="Times New Roman"/>
              </a:rPr>
              <a:t>I </a:t>
            </a:r>
            <a:r>
              <a:rPr dirty="0" sz="1450" spc="-10">
                <a:latin typeface="Times New Roman"/>
                <a:cs typeface="Times New Roman"/>
              </a:rPr>
              <a:t>forced myself to </a:t>
            </a:r>
            <a:r>
              <a:rPr dirty="0" sz="1450" spc="-5">
                <a:latin typeface="Times New Roman"/>
                <a:cs typeface="Times New Roman"/>
              </a:rPr>
              <a:t>be </a:t>
            </a:r>
            <a:r>
              <a:rPr dirty="0" sz="1450" spc="-10">
                <a:latin typeface="Times New Roman"/>
                <a:cs typeface="Times New Roman"/>
              </a:rPr>
              <a:t>cheerful, "—-and can only make </a:t>
            </a:r>
            <a:r>
              <a:rPr dirty="0" sz="1450" spc="-5">
                <a:latin typeface="Times New Roman"/>
                <a:cs typeface="Times New Roman"/>
              </a:rPr>
              <a:t>up </a:t>
            </a:r>
            <a:r>
              <a:rPr dirty="0" sz="1450" spc="-10">
                <a:latin typeface="Times New Roman"/>
                <a:cs typeface="Times New Roman"/>
              </a:rPr>
              <a:t>for it </a:t>
            </a:r>
            <a:r>
              <a:rPr dirty="0" sz="1450" spc="-5">
                <a:latin typeface="Times New Roman"/>
                <a:cs typeface="Times New Roman"/>
              </a:rPr>
              <a:t>by </a:t>
            </a:r>
            <a:r>
              <a:rPr dirty="0" sz="1450" spc="-10">
                <a:latin typeface="Times New Roman"/>
                <a:cs typeface="Times New Roman"/>
              </a:rPr>
              <a:t>coming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drive with me." </a:t>
            </a:r>
            <a:r>
              <a:rPr dirty="0" sz="1450" spc="-5">
                <a:latin typeface="Times New Roman"/>
                <a:cs typeface="Times New Roman"/>
              </a:rPr>
              <a:t>I </a:t>
            </a:r>
            <a:r>
              <a:rPr dirty="0" sz="1450" spc="-10">
                <a:latin typeface="Times New Roman"/>
                <a:cs typeface="Times New Roman"/>
              </a:rPr>
              <a:t>made every </a:t>
            </a:r>
            <a:r>
              <a:rPr dirty="0" sz="1450" spc="-15">
                <a:latin typeface="Times New Roman"/>
                <a:cs typeface="Times New Roman"/>
              </a:rPr>
              <a:t>effort </a:t>
            </a:r>
            <a:r>
              <a:rPr dirty="0" sz="1450" spc="-10">
                <a:latin typeface="Times New Roman"/>
                <a:cs typeface="Times New Roman"/>
              </a:rPr>
              <a:t>to sound as light-hearted as  possible. "Just for once, Miriam, I'd like to try and see if </a:t>
            </a:r>
            <a:r>
              <a:rPr dirty="0" sz="1450" spc="-5">
                <a:latin typeface="Times New Roman"/>
                <a:cs typeface="Times New Roman"/>
              </a:rPr>
              <a:t>I </a:t>
            </a:r>
            <a:r>
              <a:rPr dirty="0" sz="1450" spc="-10">
                <a:latin typeface="Times New Roman"/>
                <a:cs typeface="Times New Roman"/>
              </a:rPr>
              <a:t>can blow away </a:t>
            </a:r>
            <a:r>
              <a:rPr dirty="0" sz="1450" spc="-5">
                <a:latin typeface="Times New Roman"/>
                <a:cs typeface="Times New Roman"/>
              </a:rPr>
              <a:t>your  </a:t>
            </a:r>
            <a:r>
              <a:rPr dirty="0" sz="1450" spc="-10">
                <a:latin typeface="Times New Roman"/>
                <a:cs typeface="Times New Roman"/>
              </a:rPr>
              <a:t>gloomy thoughts. </a:t>
            </a:r>
            <a:r>
              <a:rPr dirty="0" sz="1450" spc="-60">
                <a:latin typeface="Times New Roman"/>
                <a:cs typeface="Times New Roman"/>
              </a:rPr>
              <a:t>You </a:t>
            </a:r>
            <a:r>
              <a:rPr dirty="0" sz="1450" spc="-10">
                <a:latin typeface="Times New Roman"/>
                <a:cs typeface="Times New Roman"/>
              </a:rPr>
              <a:t>can say what </a:t>
            </a:r>
            <a:r>
              <a:rPr dirty="0" sz="1450" spc="-5">
                <a:latin typeface="Times New Roman"/>
                <a:cs typeface="Times New Roman"/>
              </a:rPr>
              <a:t>you </a:t>
            </a:r>
            <a:r>
              <a:rPr dirty="0" sz="1450" spc="-10">
                <a:latin typeface="Times New Roman"/>
                <a:cs typeface="Times New Roman"/>
              </a:rPr>
              <a:t>like, you're still far from being an  Egyptian mage; for the moment you're just </a:t>
            </a:r>
            <a:r>
              <a:rPr dirty="0" sz="1450" spc="-5">
                <a:latin typeface="Times New Roman"/>
                <a:cs typeface="Times New Roman"/>
              </a:rPr>
              <a:t>a young </a:t>
            </a:r>
            <a:r>
              <a:rPr dirty="0" sz="1450" spc="-10">
                <a:latin typeface="Times New Roman"/>
                <a:cs typeface="Times New Roman"/>
              </a:rPr>
              <a:t>girl who'll have to </a:t>
            </a:r>
            <a:r>
              <a:rPr dirty="0" sz="1450" spc="-5">
                <a:latin typeface="Times New Roman"/>
                <a:cs typeface="Times New Roman"/>
              </a:rPr>
              <a:t>be on  </a:t>
            </a:r>
            <a:r>
              <a:rPr dirty="0" sz="1450" spc="-10">
                <a:latin typeface="Times New Roman"/>
                <a:cs typeface="Times New Roman"/>
              </a:rPr>
              <a:t>her guard against the tricks the spring breezes can</a:t>
            </a:r>
            <a:r>
              <a:rPr dirty="0" sz="1450" spc="45">
                <a:latin typeface="Times New Roman"/>
                <a:cs typeface="Times New Roman"/>
              </a:rPr>
              <a:t> </a:t>
            </a:r>
            <a:r>
              <a:rPr dirty="0" sz="1450" spc="-25">
                <a:latin typeface="Times New Roman"/>
                <a:cs typeface="Times New Roman"/>
              </a:rPr>
              <a:t>play."</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She suddenly became quite high-spirited. "What's </a:t>
            </a:r>
            <a:r>
              <a:rPr dirty="0" sz="1450" spc="-5">
                <a:latin typeface="Times New Roman"/>
                <a:cs typeface="Times New Roman"/>
              </a:rPr>
              <a:t>got </a:t>
            </a:r>
            <a:r>
              <a:rPr dirty="0" sz="1450" spc="-10">
                <a:latin typeface="Times New Roman"/>
                <a:cs typeface="Times New Roman"/>
              </a:rPr>
              <a:t>into </a:t>
            </a:r>
            <a:r>
              <a:rPr dirty="0" sz="1450" spc="-5">
                <a:latin typeface="Times New Roman"/>
                <a:cs typeface="Times New Roman"/>
              </a:rPr>
              <a:t>you </a:t>
            </a:r>
            <a:r>
              <a:rPr dirty="0" sz="1450" spc="-25">
                <a:latin typeface="Times New Roman"/>
                <a:cs typeface="Times New Roman"/>
              </a:rPr>
              <a:t>today, </a:t>
            </a:r>
            <a:r>
              <a:rPr dirty="0" sz="1450" spc="-10">
                <a:latin typeface="Times New Roman"/>
                <a:cs typeface="Times New Roman"/>
              </a:rPr>
              <a:t>Herr  Pernath? I've never seen </a:t>
            </a:r>
            <a:r>
              <a:rPr dirty="0" sz="1450" spc="-5">
                <a:latin typeface="Times New Roman"/>
                <a:cs typeface="Times New Roman"/>
              </a:rPr>
              <a:t>you </a:t>
            </a:r>
            <a:r>
              <a:rPr dirty="0" sz="1450" spc="-10">
                <a:latin typeface="Times New Roman"/>
                <a:cs typeface="Times New Roman"/>
              </a:rPr>
              <a:t>like this before! And talking </a:t>
            </a:r>
            <a:r>
              <a:rPr dirty="0" sz="1450" spc="-5">
                <a:latin typeface="Times New Roman"/>
                <a:cs typeface="Times New Roman"/>
              </a:rPr>
              <a:t>of </a:t>
            </a:r>
            <a:r>
              <a:rPr dirty="0" sz="1450" spc="-10">
                <a:latin typeface="Times New Roman"/>
                <a:cs typeface="Times New Roman"/>
              </a:rPr>
              <a:t>the 'spring  breezes', it is </a:t>
            </a:r>
            <a:r>
              <a:rPr dirty="0" sz="1450" spc="-5">
                <a:latin typeface="Times New Roman"/>
                <a:cs typeface="Times New Roman"/>
              </a:rPr>
              <a:t>a </a:t>
            </a:r>
            <a:r>
              <a:rPr dirty="0" sz="1450" spc="-10">
                <a:latin typeface="Times New Roman"/>
                <a:cs typeface="Times New Roman"/>
              </a:rPr>
              <a:t>well-known fact that for Jewish girls it is the parents who  direct the 'spring breezes', we have only to </a:t>
            </a:r>
            <a:r>
              <a:rPr dirty="0" sz="1450" spc="-25">
                <a:latin typeface="Times New Roman"/>
                <a:cs typeface="Times New Roman"/>
              </a:rPr>
              <a:t>obey. </a:t>
            </a:r>
            <a:r>
              <a:rPr dirty="0" sz="1450" spc="-10">
                <a:latin typeface="Times New Roman"/>
                <a:cs typeface="Times New Roman"/>
              </a:rPr>
              <a:t>And we </a:t>
            </a:r>
            <a:r>
              <a:rPr dirty="0" sz="1450" spc="-5">
                <a:latin typeface="Times New Roman"/>
                <a:cs typeface="Times New Roman"/>
              </a:rPr>
              <a:t>do, </a:t>
            </a:r>
            <a:r>
              <a:rPr dirty="0" sz="1450" spc="-10">
                <a:latin typeface="Times New Roman"/>
                <a:cs typeface="Times New Roman"/>
              </a:rPr>
              <a:t>it's in </a:t>
            </a:r>
            <a:r>
              <a:rPr dirty="0" sz="1450" spc="-5">
                <a:latin typeface="Times New Roman"/>
                <a:cs typeface="Times New Roman"/>
              </a:rPr>
              <a:t>our blood.  </a:t>
            </a:r>
            <a:r>
              <a:rPr dirty="0" sz="1450" spc="-10">
                <a:latin typeface="Times New Roman"/>
                <a:cs typeface="Times New Roman"/>
              </a:rPr>
              <a:t>Not mine, </a:t>
            </a:r>
            <a:r>
              <a:rPr dirty="0" sz="1450" spc="-5">
                <a:latin typeface="Times New Roman"/>
                <a:cs typeface="Times New Roman"/>
              </a:rPr>
              <a:t>though," </a:t>
            </a:r>
            <a:r>
              <a:rPr dirty="0" sz="1450" spc="-10">
                <a:latin typeface="Times New Roman"/>
                <a:cs typeface="Times New Roman"/>
              </a:rPr>
              <a:t>she added in </a:t>
            </a:r>
            <a:r>
              <a:rPr dirty="0" sz="1450" spc="-5">
                <a:latin typeface="Times New Roman"/>
                <a:cs typeface="Times New Roman"/>
              </a:rPr>
              <a:t>a </a:t>
            </a:r>
            <a:r>
              <a:rPr dirty="0" sz="1450" spc="-10">
                <a:latin typeface="Times New Roman"/>
                <a:cs typeface="Times New Roman"/>
              </a:rPr>
              <a:t>rather more serious tone, "my mother flatly  refused to marry that awful Aaron</a:t>
            </a:r>
            <a:r>
              <a:rPr dirty="0" sz="1450" spc="20">
                <a:latin typeface="Times New Roman"/>
                <a:cs typeface="Times New Roman"/>
              </a:rPr>
              <a:t> </a:t>
            </a:r>
            <a:r>
              <a:rPr dirty="0" sz="1450" spc="-20">
                <a:latin typeface="Times New Roman"/>
                <a:cs typeface="Times New Roman"/>
              </a:rPr>
              <a:t>Wassertrum."</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"What? </a:t>
            </a:r>
            <a:r>
              <a:rPr dirty="0" sz="1450" spc="-45">
                <a:latin typeface="Times New Roman"/>
                <a:cs typeface="Times New Roman"/>
              </a:rPr>
              <a:t>Your </a:t>
            </a:r>
            <a:r>
              <a:rPr dirty="0" sz="1450" spc="-10">
                <a:latin typeface="Times New Roman"/>
                <a:cs typeface="Times New Roman"/>
              </a:rPr>
              <a:t>mother? Marry the old junk-dealer from across the</a:t>
            </a:r>
            <a:r>
              <a:rPr dirty="0" sz="1450" spc="120">
                <a:latin typeface="Times New Roman"/>
                <a:cs typeface="Times New Roman"/>
              </a:rPr>
              <a:t> </a:t>
            </a:r>
            <a:r>
              <a:rPr dirty="0" sz="1450" spc="-10">
                <a:latin typeface="Times New Roman"/>
                <a:cs typeface="Times New Roman"/>
              </a:rPr>
              <a:t>road?"</a:t>
            </a:r>
            <a:endParaRPr sz="1450">
              <a:latin typeface="Times New Roman"/>
              <a:cs typeface="Times New Roman"/>
            </a:endParaRPr>
          </a:p>
          <a:p>
            <a:pPr algn="just" marL="12700" marR="13335" indent="255904">
              <a:lnSpc>
                <a:spcPts val="1730"/>
              </a:lnSpc>
              <a:spcBef>
                <a:spcPts val="850"/>
              </a:spcBef>
            </a:pPr>
            <a:r>
              <a:rPr dirty="0" sz="1450" spc="-10">
                <a:latin typeface="Times New Roman"/>
                <a:cs typeface="Times New Roman"/>
              </a:rPr>
              <a:t>Miriam </a:t>
            </a:r>
            <a:r>
              <a:rPr dirty="0" sz="1450" spc="-5">
                <a:latin typeface="Times New Roman"/>
                <a:cs typeface="Times New Roman"/>
              </a:rPr>
              <a:t>nodded. </a:t>
            </a:r>
            <a:r>
              <a:rPr dirty="0" sz="1450" spc="-10">
                <a:latin typeface="Times New Roman"/>
                <a:cs typeface="Times New Roman"/>
              </a:rPr>
              <a:t>"Thank God nothing ever came </a:t>
            </a:r>
            <a:r>
              <a:rPr dirty="0" sz="1450" spc="-5">
                <a:latin typeface="Times New Roman"/>
                <a:cs typeface="Times New Roman"/>
              </a:rPr>
              <a:t>of </a:t>
            </a:r>
            <a:r>
              <a:rPr dirty="0" sz="1450" spc="-10">
                <a:latin typeface="Times New Roman"/>
                <a:cs typeface="Times New Roman"/>
              </a:rPr>
              <a:t>it; though it was </a:t>
            </a:r>
            <a:r>
              <a:rPr dirty="0" sz="1450" spc="-5">
                <a:latin typeface="Times New Roman"/>
                <a:cs typeface="Times New Roman"/>
              </a:rPr>
              <a:t>a  </a:t>
            </a:r>
            <a:r>
              <a:rPr dirty="0" sz="1450" spc="-10">
                <a:latin typeface="Times New Roman"/>
                <a:cs typeface="Times New Roman"/>
              </a:rPr>
              <a:t>devastating blow for the </a:t>
            </a:r>
            <a:r>
              <a:rPr dirty="0" sz="1450" spc="-5">
                <a:latin typeface="Times New Roman"/>
                <a:cs typeface="Times New Roman"/>
              </a:rPr>
              <a:t>poor</a:t>
            </a:r>
            <a:r>
              <a:rPr dirty="0" sz="1450" spc="10">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"Poor man, </a:t>
            </a:r>
            <a:r>
              <a:rPr dirty="0" sz="1450" spc="-5">
                <a:latin typeface="Times New Roman"/>
                <a:cs typeface="Times New Roman"/>
              </a:rPr>
              <a:t>you </a:t>
            </a:r>
            <a:r>
              <a:rPr dirty="0" sz="1450" spc="-10">
                <a:latin typeface="Times New Roman"/>
                <a:cs typeface="Times New Roman"/>
              </a:rPr>
              <a:t>call him?" </a:t>
            </a:r>
            <a:r>
              <a:rPr dirty="0" sz="1450" spc="-5">
                <a:latin typeface="Times New Roman"/>
                <a:cs typeface="Times New Roman"/>
              </a:rPr>
              <a:t>I </a:t>
            </a:r>
            <a:r>
              <a:rPr dirty="0" sz="1450" spc="-10">
                <a:latin typeface="Times New Roman"/>
                <a:cs typeface="Times New Roman"/>
              </a:rPr>
              <a:t>exclaimed. "The fellow's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criminal!"</a:t>
            </a:r>
            <a:endParaRPr sz="1450">
              <a:latin typeface="Times New Roman"/>
              <a:cs typeface="Times New Roman"/>
            </a:endParaRPr>
          </a:p>
          <a:p>
            <a:pPr algn="just" marL="12700" marR="10160" indent="255904">
              <a:lnSpc>
                <a:spcPts val="1730"/>
              </a:lnSpc>
              <a:spcBef>
                <a:spcPts val="775"/>
              </a:spcBef>
            </a:pPr>
            <a:r>
              <a:rPr dirty="0" sz="1450" spc="-10">
                <a:latin typeface="Times New Roman"/>
                <a:cs typeface="Times New Roman"/>
              </a:rPr>
              <a:t>She shook her head from side to side </a:t>
            </a:r>
            <a:r>
              <a:rPr dirty="0" sz="1450" spc="-15">
                <a:latin typeface="Times New Roman"/>
                <a:cs typeface="Times New Roman"/>
              </a:rPr>
              <a:t>reflectively. </a:t>
            </a:r>
            <a:r>
              <a:rPr dirty="0" sz="1450" spc="-10">
                <a:latin typeface="Times New Roman"/>
                <a:cs typeface="Times New Roman"/>
              </a:rPr>
              <a:t>"It's true he's </a:t>
            </a:r>
            <a:r>
              <a:rPr dirty="0" sz="1450" spc="-5">
                <a:latin typeface="Times New Roman"/>
                <a:cs typeface="Times New Roman"/>
              </a:rPr>
              <a:t>a </a:t>
            </a:r>
            <a:r>
              <a:rPr dirty="0" sz="1450" spc="-10">
                <a:latin typeface="Times New Roman"/>
                <a:cs typeface="Times New Roman"/>
              </a:rPr>
              <a:t>criminal.  But anyone with his handicaps would have to become either </a:t>
            </a:r>
            <a:r>
              <a:rPr dirty="0" sz="1450" spc="-5">
                <a:latin typeface="Times New Roman"/>
                <a:cs typeface="Times New Roman"/>
              </a:rPr>
              <a:t>a </a:t>
            </a:r>
            <a:r>
              <a:rPr dirty="0" sz="1450" spc="-10">
                <a:latin typeface="Times New Roman"/>
                <a:cs typeface="Times New Roman"/>
              </a:rPr>
              <a:t>criminal </a:t>
            </a:r>
            <a:r>
              <a:rPr dirty="0" sz="1450" spc="-5">
                <a:latin typeface="Times New Roman"/>
                <a:cs typeface="Times New Roman"/>
              </a:rPr>
              <a:t>or a  </a:t>
            </a:r>
            <a:r>
              <a:rPr dirty="0" sz="1450" spc="-10">
                <a:latin typeface="Times New Roman"/>
                <a:cs typeface="Times New Roman"/>
              </a:rPr>
              <a:t>prophet."</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Intrigued, </a:t>
            </a:r>
            <a:r>
              <a:rPr dirty="0" sz="1450" spc="-5">
                <a:latin typeface="Times New Roman"/>
                <a:cs typeface="Times New Roman"/>
              </a:rPr>
              <a:t>I </a:t>
            </a:r>
            <a:r>
              <a:rPr dirty="0" sz="1450" spc="-10">
                <a:latin typeface="Times New Roman"/>
                <a:cs typeface="Times New Roman"/>
              </a:rPr>
              <a:t>pulled my chair </a:t>
            </a:r>
            <a:r>
              <a:rPr dirty="0" sz="1450" spc="-20">
                <a:latin typeface="Times New Roman"/>
                <a:cs typeface="Times New Roman"/>
              </a:rPr>
              <a:t>closer. </a:t>
            </a:r>
            <a:r>
              <a:rPr dirty="0" sz="1450" spc="-10">
                <a:latin typeface="Times New Roman"/>
                <a:cs typeface="Times New Roman"/>
              </a:rPr>
              <a:t>"What precisely </a:t>
            </a:r>
            <a:r>
              <a:rPr dirty="0" sz="1450" spc="-5">
                <a:latin typeface="Times New Roman"/>
                <a:cs typeface="Times New Roman"/>
              </a:rPr>
              <a:t>do you </a:t>
            </a:r>
            <a:r>
              <a:rPr dirty="0" sz="1450" spc="-10">
                <a:latin typeface="Times New Roman"/>
                <a:cs typeface="Times New Roman"/>
              </a:rPr>
              <a:t>know about  him? I'd </a:t>
            </a:r>
            <a:r>
              <a:rPr dirty="0" sz="1450" spc="-5">
                <a:latin typeface="Times New Roman"/>
                <a:cs typeface="Times New Roman"/>
              </a:rPr>
              <a:t>be </a:t>
            </a:r>
            <a:r>
              <a:rPr dirty="0" sz="1450" spc="-10">
                <a:latin typeface="Times New Roman"/>
                <a:cs typeface="Times New Roman"/>
              </a:rPr>
              <a:t>interested to </a:t>
            </a:r>
            <a:r>
              <a:rPr dirty="0" sz="1450" spc="-20">
                <a:latin typeface="Times New Roman"/>
                <a:cs typeface="Times New Roman"/>
              </a:rPr>
              <a:t>hear,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quite</a:t>
            </a:r>
            <a:r>
              <a:rPr dirty="0" sz="1450" spc="40">
                <a:latin typeface="Times New Roman"/>
                <a:cs typeface="Times New Roman"/>
              </a:rPr>
              <a:t> </a:t>
            </a:r>
            <a:r>
              <a:rPr dirty="0" sz="1450" spc="-10">
                <a:latin typeface="Times New Roman"/>
                <a:cs typeface="Times New Roman"/>
              </a:rPr>
              <a:t>particular—"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had ever seen his shop from inside, Herr Pernath, </a:t>
            </a:r>
            <a:r>
              <a:rPr dirty="0" sz="1450" spc="-5">
                <a:latin typeface="Times New Roman"/>
                <a:cs typeface="Times New Roman"/>
              </a:rPr>
              <a:t>you </a:t>
            </a:r>
            <a:r>
              <a:rPr dirty="0" sz="1450" spc="-10">
                <a:latin typeface="Times New Roman"/>
                <a:cs typeface="Times New Roman"/>
              </a:rPr>
              <a:t>would  understand the workings </a:t>
            </a:r>
            <a:r>
              <a:rPr dirty="0" sz="1450" spc="-5">
                <a:latin typeface="Times New Roman"/>
                <a:cs typeface="Times New Roman"/>
              </a:rPr>
              <a:t>of </a:t>
            </a:r>
            <a:r>
              <a:rPr dirty="0" sz="1450" spc="-10">
                <a:latin typeface="Times New Roman"/>
                <a:cs typeface="Times New Roman"/>
              </a:rPr>
              <a:t>his mind straight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say that because </a:t>
            </a:r>
            <a:r>
              <a:rPr dirty="0" sz="1450" spc="-5">
                <a:latin typeface="Times New Roman"/>
                <a:cs typeface="Times New Roman"/>
              </a:rPr>
              <a:t>I </a:t>
            </a:r>
            <a:r>
              <a:rPr dirty="0" sz="1450" spc="-10">
                <a:latin typeface="Times New Roman"/>
                <a:cs typeface="Times New Roman"/>
              </a:rPr>
              <a:t>was  often in there as </a:t>
            </a:r>
            <a:r>
              <a:rPr dirty="0" sz="1450" spc="-5">
                <a:latin typeface="Times New Roman"/>
                <a:cs typeface="Times New Roman"/>
              </a:rPr>
              <a:t>a </a:t>
            </a:r>
            <a:r>
              <a:rPr dirty="0" sz="1450" spc="-10">
                <a:latin typeface="Times New Roman"/>
                <a:cs typeface="Times New Roman"/>
              </a:rPr>
              <a:t>child. Why the astonished look? Is that so strange? He was  always kind and friendly to me. </a:t>
            </a:r>
            <a:r>
              <a:rPr dirty="0" sz="1450" spc="-5">
                <a:latin typeface="Times New Roman"/>
                <a:cs typeface="Times New Roman"/>
              </a:rPr>
              <a:t>I </a:t>
            </a:r>
            <a:r>
              <a:rPr dirty="0" sz="1450" spc="-10">
                <a:latin typeface="Times New Roman"/>
                <a:cs typeface="Times New Roman"/>
              </a:rPr>
              <a:t>remember once </a:t>
            </a:r>
            <a:r>
              <a:rPr dirty="0" sz="1450" spc="-5">
                <a:latin typeface="Times New Roman"/>
                <a:cs typeface="Times New Roman"/>
              </a:rPr>
              <a:t>he </a:t>
            </a:r>
            <a:r>
              <a:rPr dirty="0" sz="1450" spc="-10">
                <a:latin typeface="Times New Roman"/>
                <a:cs typeface="Times New Roman"/>
              </a:rPr>
              <a:t>even gave me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sparkling stone which had particularly caught my fancy among the things in  his </a:t>
            </a:r>
            <a:r>
              <a:rPr dirty="0" sz="1450" spc="-5">
                <a:latin typeface="Times New Roman"/>
                <a:cs typeface="Times New Roman"/>
              </a:rPr>
              <a:t>shop.</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My mother said it was </a:t>
            </a:r>
            <a:r>
              <a:rPr dirty="0" sz="1450" spc="-5">
                <a:latin typeface="Times New Roman"/>
                <a:cs typeface="Times New Roman"/>
              </a:rPr>
              <a:t>a </a:t>
            </a:r>
            <a:r>
              <a:rPr dirty="0" sz="1450" spc="-10">
                <a:latin typeface="Times New Roman"/>
                <a:cs typeface="Times New Roman"/>
              </a:rPr>
              <a:t>diamond and,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I </a:t>
            </a:r>
            <a:r>
              <a:rPr dirty="0" sz="1450" spc="-10">
                <a:latin typeface="Times New Roman"/>
                <a:cs typeface="Times New Roman"/>
              </a:rPr>
              <a:t>had to take it back there  and then.</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At first </a:t>
            </a:r>
            <a:r>
              <a:rPr dirty="0" sz="1450" spc="-5">
                <a:latin typeface="Times New Roman"/>
                <a:cs typeface="Times New Roman"/>
              </a:rPr>
              <a:t>he </a:t>
            </a:r>
            <a:r>
              <a:rPr dirty="0" sz="1450" spc="-10">
                <a:latin typeface="Times New Roman"/>
                <a:cs typeface="Times New Roman"/>
              </a:rPr>
              <a:t>refused to take it back,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grabbed it </a:t>
            </a:r>
            <a:r>
              <a:rPr dirty="0" sz="1450" spc="-5">
                <a:latin typeface="Times New Roman"/>
                <a:cs typeface="Times New Roman"/>
              </a:rPr>
              <a:t>out of </a:t>
            </a:r>
            <a:r>
              <a:rPr dirty="0" sz="1450" spc="-10">
                <a:latin typeface="Times New Roman"/>
                <a:cs typeface="Times New Roman"/>
              </a:rPr>
              <a:t>my hand  and threw it away in </a:t>
            </a:r>
            <a:r>
              <a:rPr dirty="0" sz="1450" spc="-25">
                <a:latin typeface="Times New Roman"/>
                <a:cs typeface="Times New Roman"/>
              </a:rPr>
              <a:t>fury.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saw the tears pouring down his face, and even  at that age </a:t>
            </a:r>
            <a:r>
              <a:rPr dirty="0" sz="1450" spc="-5">
                <a:latin typeface="Times New Roman"/>
                <a:cs typeface="Times New Roman"/>
              </a:rPr>
              <a:t>I </a:t>
            </a:r>
            <a:r>
              <a:rPr dirty="0" sz="1450" spc="-10">
                <a:latin typeface="Times New Roman"/>
                <a:cs typeface="Times New Roman"/>
              </a:rPr>
              <a:t>knew enough Hebrew to understand what </a:t>
            </a:r>
            <a:r>
              <a:rPr dirty="0" sz="1450" spc="-5">
                <a:latin typeface="Times New Roman"/>
                <a:cs typeface="Times New Roman"/>
              </a:rPr>
              <a:t>he </a:t>
            </a:r>
            <a:r>
              <a:rPr dirty="0" sz="1450" spc="-10">
                <a:latin typeface="Times New Roman"/>
                <a:cs typeface="Times New Roman"/>
              </a:rPr>
              <a:t>was murmuring.  'Everything my hand touches, is cursed.' It was the last time </a:t>
            </a:r>
            <a:r>
              <a:rPr dirty="0" sz="1450" spc="-5">
                <a:latin typeface="Times New Roman"/>
                <a:cs typeface="Times New Roman"/>
              </a:rPr>
              <a:t>I </a:t>
            </a:r>
            <a:r>
              <a:rPr dirty="0" sz="1450" spc="-10">
                <a:latin typeface="Times New Roman"/>
                <a:cs typeface="Times New Roman"/>
              </a:rPr>
              <a:t>was allowed to  </a:t>
            </a:r>
            <a:r>
              <a:rPr dirty="0" sz="1450" spc="-5">
                <a:latin typeface="Times New Roman"/>
                <a:cs typeface="Times New Roman"/>
              </a:rPr>
              <a:t>go </a:t>
            </a:r>
            <a:r>
              <a:rPr dirty="0" sz="1450" spc="-10">
                <a:latin typeface="Times New Roman"/>
                <a:cs typeface="Times New Roman"/>
              </a:rPr>
              <a:t>and visit him, and since then </a:t>
            </a:r>
            <a:r>
              <a:rPr dirty="0" sz="1450" spc="-5">
                <a:latin typeface="Times New Roman"/>
                <a:cs typeface="Times New Roman"/>
              </a:rPr>
              <a:t>he </a:t>
            </a:r>
            <a:r>
              <a:rPr dirty="0" sz="1450" spc="-10">
                <a:latin typeface="Times New Roman"/>
                <a:cs typeface="Times New Roman"/>
              </a:rPr>
              <a:t>has never invited me </a:t>
            </a:r>
            <a:r>
              <a:rPr dirty="0" sz="1450" spc="-5">
                <a:latin typeface="Times New Roman"/>
                <a:cs typeface="Times New Roman"/>
              </a:rPr>
              <a:t>in.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know </a:t>
            </a:r>
            <a:r>
              <a:rPr dirty="0" sz="1450" spc="-30">
                <a:latin typeface="Times New Roman"/>
                <a:cs typeface="Times New Roman"/>
              </a:rPr>
              <a:t>why.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tried to comfort him, everything would have stayed as it was, </a:t>
            </a:r>
            <a:r>
              <a:rPr dirty="0" sz="1450" spc="-5">
                <a:latin typeface="Times New Roman"/>
                <a:cs typeface="Times New Roman"/>
              </a:rPr>
              <a:t>but  </a:t>
            </a: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felt so awfully sorry for him and told him so, </a:t>
            </a:r>
            <a:r>
              <a:rPr dirty="0" sz="1450" spc="-5">
                <a:latin typeface="Times New Roman"/>
                <a:cs typeface="Times New Roman"/>
              </a:rPr>
              <a:t>he </a:t>
            </a:r>
            <a:r>
              <a:rPr dirty="0" sz="1450" spc="-10">
                <a:latin typeface="Times New Roman"/>
                <a:cs typeface="Times New Roman"/>
              </a:rPr>
              <a:t>never wanted to see  me again. </a:t>
            </a:r>
            <a:r>
              <a:rPr dirty="0" sz="1450" spc="-60">
                <a:latin typeface="Times New Roman"/>
                <a:cs typeface="Times New Roman"/>
              </a:rPr>
              <a:t>You </a:t>
            </a:r>
            <a:r>
              <a:rPr dirty="0" sz="1450" spc="-10">
                <a:latin typeface="Times New Roman"/>
                <a:cs typeface="Times New Roman"/>
              </a:rPr>
              <a:t>can't understand that, Herr Pernath? But it's simple. He is  obsessed.</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moment</a:t>
            </a:r>
            <a:r>
              <a:rPr dirty="0" sz="1450" spc="95">
                <a:latin typeface="Times New Roman"/>
                <a:cs typeface="Times New Roman"/>
              </a:rPr>
              <a:t> </a:t>
            </a:r>
            <a:r>
              <a:rPr dirty="0" sz="1450" spc="-10">
                <a:latin typeface="Times New Roman"/>
                <a:cs typeface="Times New Roman"/>
              </a:rPr>
              <a:t>someone</a:t>
            </a:r>
            <a:r>
              <a:rPr dirty="0" sz="1450" spc="100">
                <a:latin typeface="Times New Roman"/>
                <a:cs typeface="Times New Roman"/>
              </a:rPr>
              <a:t> </a:t>
            </a:r>
            <a:r>
              <a:rPr dirty="0" sz="1450" spc="-10">
                <a:latin typeface="Times New Roman"/>
                <a:cs typeface="Times New Roman"/>
              </a:rPr>
              <a:t>touches</a:t>
            </a:r>
            <a:r>
              <a:rPr dirty="0" sz="1450" spc="100">
                <a:latin typeface="Times New Roman"/>
                <a:cs typeface="Times New Roman"/>
              </a:rPr>
              <a:t> </a:t>
            </a:r>
            <a:r>
              <a:rPr dirty="0" sz="1450" spc="-10">
                <a:latin typeface="Times New Roman"/>
                <a:cs typeface="Times New Roman"/>
              </a:rPr>
              <a:t>his</a:t>
            </a:r>
            <a:r>
              <a:rPr dirty="0" sz="1450" spc="95">
                <a:latin typeface="Times New Roman"/>
                <a:cs typeface="Times New Roman"/>
              </a:rPr>
              <a:t> </a:t>
            </a:r>
            <a:r>
              <a:rPr dirty="0" sz="1450" spc="-10">
                <a:latin typeface="Times New Roman"/>
                <a:cs typeface="Times New Roman"/>
              </a:rPr>
              <a:t>heart,</a:t>
            </a:r>
            <a:r>
              <a:rPr dirty="0" sz="1450" spc="100">
                <a:latin typeface="Times New Roman"/>
                <a:cs typeface="Times New Roman"/>
              </a:rPr>
              <a:t> </a:t>
            </a:r>
            <a:r>
              <a:rPr dirty="0" sz="1450" spc="-5">
                <a:latin typeface="Times New Roman"/>
                <a:cs typeface="Times New Roman"/>
              </a:rPr>
              <a:t>he</a:t>
            </a:r>
            <a:r>
              <a:rPr dirty="0" sz="1450" spc="100">
                <a:latin typeface="Times New Roman"/>
                <a:cs typeface="Times New Roman"/>
              </a:rPr>
              <a:t> </a:t>
            </a:r>
            <a:r>
              <a:rPr dirty="0" sz="1450" spc="-10">
                <a:latin typeface="Times New Roman"/>
                <a:cs typeface="Times New Roman"/>
              </a:rPr>
              <a:t>is</a:t>
            </a:r>
            <a:r>
              <a:rPr dirty="0" sz="1450" spc="95">
                <a:latin typeface="Times New Roman"/>
                <a:cs typeface="Times New Roman"/>
              </a:rPr>
              <a:t> </a:t>
            </a:r>
            <a:r>
              <a:rPr dirty="0" sz="1450" spc="-10">
                <a:latin typeface="Times New Roman"/>
                <a:cs typeface="Times New Roman"/>
              </a:rPr>
              <a:t>filled</a:t>
            </a:r>
            <a:r>
              <a:rPr dirty="0" sz="1450" spc="100">
                <a:latin typeface="Times New Roman"/>
                <a:cs typeface="Times New Roman"/>
              </a:rPr>
              <a:t> </a:t>
            </a:r>
            <a:r>
              <a:rPr dirty="0" sz="1450" spc="-10">
                <a:latin typeface="Times New Roman"/>
                <a:cs typeface="Times New Roman"/>
              </a:rPr>
              <a:t>with</a:t>
            </a:r>
            <a:r>
              <a:rPr dirty="0" sz="1450" spc="100">
                <a:latin typeface="Times New Roman"/>
                <a:cs typeface="Times New Roman"/>
              </a:rPr>
              <a:t> </a:t>
            </a:r>
            <a:r>
              <a:rPr dirty="0" sz="1450" spc="-10">
                <a:latin typeface="Times New Roman"/>
                <a:cs typeface="Times New Roman"/>
              </a:rPr>
              <a:t>distrust,</a:t>
            </a:r>
            <a:r>
              <a:rPr dirty="0" sz="1450" spc="9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71635"/>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distrust it is impossible to dislodge. He believes </a:t>
            </a:r>
            <a:r>
              <a:rPr dirty="0" sz="1450" spc="-5">
                <a:latin typeface="Times New Roman"/>
                <a:cs typeface="Times New Roman"/>
              </a:rPr>
              <a:t>he </a:t>
            </a:r>
            <a:r>
              <a:rPr dirty="0" sz="1450" spc="-10">
                <a:latin typeface="Times New Roman"/>
                <a:cs typeface="Times New Roman"/>
              </a:rPr>
              <a:t>is much uglier than </a:t>
            </a:r>
            <a:r>
              <a:rPr dirty="0" sz="1450" spc="-5">
                <a:latin typeface="Times New Roman"/>
                <a:cs typeface="Times New Roman"/>
              </a:rPr>
              <a:t>he  </a:t>
            </a:r>
            <a:r>
              <a:rPr dirty="0" sz="1450" spc="-10">
                <a:latin typeface="Times New Roman"/>
                <a:cs typeface="Times New Roman"/>
              </a:rPr>
              <a:t>really is, if that is possible, and that is the basis for everything </a:t>
            </a:r>
            <a:r>
              <a:rPr dirty="0" sz="1450" spc="-5">
                <a:latin typeface="Times New Roman"/>
                <a:cs typeface="Times New Roman"/>
              </a:rPr>
              <a:t>he </a:t>
            </a:r>
            <a:r>
              <a:rPr dirty="0" sz="1450" spc="-10">
                <a:latin typeface="Times New Roman"/>
                <a:cs typeface="Times New Roman"/>
              </a:rPr>
              <a:t>thinks and  does. People say his wife loved him; perhaps it was more pity than love, </a:t>
            </a:r>
            <a:r>
              <a:rPr dirty="0" sz="1450" spc="-5">
                <a:latin typeface="Times New Roman"/>
                <a:cs typeface="Times New Roman"/>
              </a:rPr>
              <a:t>but a  lot of </a:t>
            </a:r>
            <a:r>
              <a:rPr dirty="0" sz="1450" spc="-10">
                <a:latin typeface="Times New Roman"/>
                <a:cs typeface="Times New Roman"/>
              </a:rPr>
              <a:t>people believed she loved</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ts val="1735"/>
              </a:lnSpc>
              <a:spcBef>
                <a:spcPts val="780"/>
              </a:spcBef>
            </a:pPr>
            <a:r>
              <a:rPr dirty="0" sz="1450" spc="-10">
                <a:latin typeface="Times New Roman"/>
                <a:cs typeface="Times New Roman"/>
              </a:rPr>
              <a:t>The only </a:t>
            </a:r>
            <a:r>
              <a:rPr dirty="0" sz="1450" spc="-5">
                <a:latin typeface="Times New Roman"/>
                <a:cs typeface="Times New Roman"/>
              </a:rPr>
              <a:t>one </a:t>
            </a:r>
            <a:r>
              <a:rPr dirty="0" sz="1450" spc="-10">
                <a:latin typeface="Times New Roman"/>
                <a:cs typeface="Times New Roman"/>
              </a:rPr>
              <a:t>who was convinced </a:t>
            </a:r>
            <a:r>
              <a:rPr dirty="0" sz="1450" spc="-5">
                <a:latin typeface="Times New Roman"/>
                <a:cs typeface="Times New Roman"/>
              </a:rPr>
              <a:t>of </a:t>
            </a:r>
            <a:r>
              <a:rPr dirty="0" sz="1450" spc="-10">
                <a:latin typeface="Times New Roman"/>
                <a:cs typeface="Times New Roman"/>
              </a:rPr>
              <a:t>the opposite, was </a:t>
            </a:r>
            <a:r>
              <a:rPr dirty="0" sz="1450" spc="-20">
                <a:latin typeface="Times New Roman"/>
                <a:cs typeface="Times New Roman"/>
              </a:rPr>
              <a:t>Wassertrum</a:t>
            </a:r>
            <a:r>
              <a:rPr dirty="0" sz="1450" spc="8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a:lnSpc>
                <a:spcPts val="1735"/>
              </a:lnSpc>
            </a:pPr>
            <a:r>
              <a:rPr dirty="0" sz="1450" spc="-10">
                <a:latin typeface="Times New Roman"/>
                <a:cs typeface="Times New Roman"/>
              </a:rPr>
              <a:t>Everywhere </a:t>
            </a:r>
            <a:r>
              <a:rPr dirty="0" sz="1450" spc="-5">
                <a:latin typeface="Times New Roman"/>
                <a:cs typeface="Times New Roman"/>
              </a:rPr>
              <a:t>he </a:t>
            </a:r>
            <a:r>
              <a:rPr dirty="0" sz="1450" spc="-10">
                <a:latin typeface="Times New Roman"/>
                <a:cs typeface="Times New Roman"/>
              </a:rPr>
              <a:t>smells hatred and</a:t>
            </a:r>
            <a:r>
              <a:rPr dirty="0" sz="1450" spc="5">
                <a:latin typeface="Times New Roman"/>
                <a:cs typeface="Times New Roman"/>
              </a:rPr>
              <a:t> </a:t>
            </a:r>
            <a:r>
              <a:rPr dirty="0" sz="1450" spc="-10">
                <a:latin typeface="Times New Roman"/>
                <a:cs typeface="Times New Roman"/>
              </a:rPr>
              <a:t>betrayal.</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only exception was his </a:t>
            </a:r>
            <a:r>
              <a:rPr dirty="0" sz="1450" spc="-5">
                <a:latin typeface="Times New Roman"/>
                <a:cs typeface="Times New Roman"/>
              </a:rPr>
              <a:t>son. </a:t>
            </a:r>
            <a:r>
              <a:rPr dirty="0" sz="1450" spc="-10">
                <a:latin typeface="Times New Roman"/>
                <a:cs typeface="Times New Roman"/>
              </a:rPr>
              <a:t>Who could say what the reason was?  Perhaps because </a:t>
            </a:r>
            <a:r>
              <a:rPr dirty="0" sz="1450" spc="-5">
                <a:latin typeface="Times New Roman"/>
                <a:cs typeface="Times New Roman"/>
              </a:rPr>
              <a:t>he </a:t>
            </a:r>
            <a:r>
              <a:rPr dirty="0" sz="1450" spc="-10">
                <a:latin typeface="Times New Roman"/>
                <a:cs typeface="Times New Roman"/>
              </a:rPr>
              <a:t>had watched his son's development from </a:t>
            </a:r>
            <a:r>
              <a:rPr dirty="0" sz="1450" spc="-5">
                <a:latin typeface="Times New Roman"/>
                <a:cs typeface="Times New Roman"/>
              </a:rPr>
              <a:t>a </a:t>
            </a:r>
            <a:r>
              <a:rPr dirty="0" sz="1450" spc="-10">
                <a:latin typeface="Times New Roman"/>
                <a:cs typeface="Times New Roman"/>
              </a:rPr>
              <a:t>tiny baby and  had thus seen every characteristic from the moment </a:t>
            </a:r>
            <a:r>
              <a:rPr dirty="0" sz="1450" spc="-5">
                <a:latin typeface="Times New Roman"/>
                <a:cs typeface="Times New Roman"/>
              </a:rPr>
              <a:t>of </a:t>
            </a:r>
            <a:r>
              <a:rPr dirty="0" sz="1450" spc="-10">
                <a:latin typeface="Times New Roman"/>
                <a:cs typeface="Times New Roman"/>
              </a:rPr>
              <a:t>germination, so to  speak, there was never anything to trigger </a:t>
            </a:r>
            <a:r>
              <a:rPr dirty="0" sz="1450" spc="-15">
                <a:latin typeface="Times New Roman"/>
                <a:cs typeface="Times New Roman"/>
              </a:rPr>
              <a:t>off </a:t>
            </a:r>
            <a:r>
              <a:rPr dirty="0" sz="1450" spc="-10">
                <a:latin typeface="Times New Roman"/>
                <a:cs typeface="Times New Roman"/>
              </a:rPr>
              <a:t>his distrust. Or perhaps it was  the Jewish blood in him which led him to lavish all the love </a:t>
            </a:r>
            <a:r>
              <a:rPr dirty="0" sz="1450" spc="-5">
                <a:latin typeface="Times New Roman"/>
                <a:cs typeface="Times New Roman"/>
              </a:rPr>
              <a:t>he </a:t>
            </a:r>
            <a:r>
              <a:rPr dirty="0" sz="1450" spc="-10">
                <a:latin typeface="Times New Roman"/>
                <a:cs typeface="Times New Roman"/>
              </a:rPr>
              <a:t>was capable </a:t>
            </a:r>
            <a:r>
              <a:rPr dirty="0" sz="1450" spc="-5">
                <a:latin typeface="Times New Roman"/>
                <a:cs typeface="Times New Roman"/>
              </a:rPr>
              <a:t>of  on </a:t>
            </a:r>
            <a:r>
              <a:rPr dirty="0" sz="1450" spc="-10">
                <a:latin typeface="Times New Roman"/>
                <a:cs typeface="Times New Roman"/>
              </a:rPr>
              <a:t>his offspring; </a:t>
            </a:r>
            <a:r>
              <a:rPr dirty="0" sz="1450" spc="-5">
                <a:latin typeface="Times New Roman"/>
                <a:cs typeface="Times New Roman"/>
              </a:rPr>
              <a:t>our </a:t>
            </a:r>
            <a:r>
              <a:rPr dirty="0" sz="1450" spc="-10">
                <a:latin typeface="Times New Roman"/>
                <a:cs typeface="Times New Roman"/>
              </a:rPr>
              <a:t>race has an instinctive fear </a:t>
            </a:r>
            <a:r>
              <a:rPr dirty="0" sz="1450" spc="-5">
                <a:latin typeface="Times New Roman"/>
                <a:cs typeface="Times New Roman"/>
              </a:rPr>
              <a:t>of </a:t>
            </a:r>
            <a:r>
              <a:rPr dirty="0" sz="1450" spc="-10">
                <a:latin typeface="Times New Roman"/>
                <a:cs typeface="Times New Roman"/>
              </a:rPr>
              <a:t>dying </a:t>
            </a:r>
            <a:r>
              <a:rPr dirty="0" sz="1450" spc="-5">
                <a:latin typeface="Times New Roman"/>
                <a:cs typeface="Times New Roman"/>
              </a:rPr>
              <a:t>out </a:t>
            </a:r>
            <a:r>
              <a:rPr dirty="0" sz="1450" spc="-10">
                <a:latin typeface="Times New Roman"/>
                <a:cs typeface="Times New Roman"/>
              </a:rPr>
              <a:t>and </a:t>
            </a:r>
            <a:r>
              <a:rPr dirty="0" sz="1450" spc="-5">
                <a:latin typeface="Times New Roman"/>
                <a:cs typeface="Times New Roman"/>
              </a:rPr>
              <a:t>not </a:t>
            </a:r>
            <a:r>
              <a:rPr dirty="0" sz="1450" spc="-10">
                <a:latin typeface="Times New Roman"/>
                <a:cs typeface="Times New Roman"/>
              </a:rPr>
              <a:t>being  able to fulfil its mission, which we have forgotten </a:t>
            </a:r>
            <a:r>
              <a:rPr dirty="0" sz="1450" spc="-25">
                <a:latin typeface="Times New Roman"/>
                <a:cs typeface="Times New Roman"/>
              </a:rPr>
              <a:t>anyway, </a:t>
            </a:r>
            <a:r>
              <a:rPr dirty="0" sz="1450" spc="-5">
                <a:latin typeface="Times New Roman"/>
                <a:cs typeface="Times New Roman"/>
              </a:rPr>
              <a:t>but </a:t>
            </a:r>
            <a:r>
              <a:rPr dirty="0" sz="1450" spc="-10">
                <a:latin typeface="Times New Roman"/>
                <a:cs typeface="Times New Roman"/>
              </a:rPr>
              <a:t>which lives </a:t>
            </a:r>
            <a:r>
              <a:rPr dirty="0" sz="1450" spc="-5">
                <a:latin typeface="Times New Roman"/>
                <a:cs typeface="Times New Roman"/>
              </a:rPr>
              <a:t>on  </a:t>
            </a:r>
            <a:r>
              <a:rPr dirty="0" sz="1450" spc="-10">
                <a:latin typeface="Times New Roman"/>
                <a:cs typeface="Times New Roman"/>
              </a:rPr>
              <a:t>in some obscure corner </a:t>
            </a:r>
            <a:r>
              <a:rPr dirty="0" sz="1450" spc="-5">
                <a:latin typeface="Times New Roman"/>
                <a:cs typeface="Times New Roman"/>
              </a:rPr>
              <a:t>of our</a:t>
            </a:r>
            <a:r>
              <a:rPr dirty="0" sz="1450" spc="10">
                <a:latin typeface="Times New Roman"/>
                <a:cs typeface="Times New Roman"/>
              </a:rPr>
              <a:t> </a:t>
            </a:r>
            <a:r>
              <a:rPr dirty="0" sz="1450" spc="-10">
                <a:latin typeface="Times New Roman"/>
                <a:cs typeface="Times New Roman"/>
              </a:rPr>
              <a:t>being.</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He guided his son's upbringing with </a:t>
            </a:r>
            <a:r>
              <a:rPr dirty="0" sz="1450" spc="-5">
                <a:latin typeface="Times New Roman"/>
                <a:cs typeface="Times New Roman"/>
              </a:rPr>
              <a:t>a </a:t>
            </a:r>
            <a:r>
              <a:rPr dirty="0" sz="1450" spc="-10">
                <a:latin typeface="Times New Roman"/>
                <a:cs typeface="Times New Roman"/>
              </a:rPr>
              <a:t>shrewdness which bordered </a:t>
            </a:r>
            <a:r>
              <a:rPr dirty="0" sz="1450" spc="-5">
                <a:latin typeface="Times New Roman"/>
                <a:cs typeface="Times New Roman"/>
              </a:rPr>
              <a:t>on  </a:t>
            </a:r>
            <a:r>
              <a:rPr dirty="0" sz="1450" spc="-10">
                <a:latin typeface="Times New Roman"/>
                <a:cs typeface="Times New Roman"/>
              </a:rPr>
              <a:t>wisdom and was nothing short </a:t>
            </a:r>
            <a:r>
              <a:rPr dirty="0" sz="1450" spc="-5">
                <a:latin typeface="Times New Roman"/>
                <a:cs typeface="Times New Roman"/>
              </a:rPr>
              <a:t>of </a:t>
            </a:r>
            <a:r>
              <a:rPr dirty="0" sz="1450" spc="-10">
                <a:latin typeface="Times New Roman"/>
                <a:cs typeface="Times New Roman"/>
              </a:rPr>
              <a:t>miraculous in such </a:t>
            </a:r>
            <a:r>
              <a:rPr dirty="0" sz="1450" spc="-5">
                <a:latin typeface="Times New Roman"/>
                <a:cs typeface="Times New Roman"/>
              </a:rPr>
              <a:t>a </a:t>
            </a:r>
            <a:r>
              <a:rPr dirty="0" sz="1450" spc="-10">
                <a:latin typeface="Times New Roman"/>
                <a:cs typeface="Times New Roman"/>
              </a:rPr>
              <a:t>completely uneducated  man. In order to spare his child mental torment later in life, </a:t>
            </a:r>
            <a:r>
              <a:rPr dirty="0" sz="1450" spc="-5">
                <a:latin typeface="Times New Roman"/>
                <a:cs typeface="Times New Roman"/>
              </a:rPr>
              <a:t>he </a:t>
            </a:r>
            <a:r>
              <a:rPr dirty="0" sz="1450" spc="-10">
                <a:latin typeface="Times New Roman"/>
                <a:cs typeface="Times New Roman"/>
              </a:rPr>
              <a:t>showed the  insight </a:t>
            </a:r>
            <a:r>
              <a:rPr dirty="0" sz="1450" spc="-5">
                <a:latin typeface="Times New Roman"/>
                <a:cs typeface="Times New Roman"/>
              </a:rPr>
              <a:t>of a </a:t>
            </a:r>
            <a:r>
              <a:rPr dirty="0" sz="1450" spc="-10">
                <a:latin typeface="Times New Roman"/>
                <a:cs typeface="Times New Roman"/>
              </a:rPr>
              <a:t>psychologist in shielding him from any experience that might have  contributed to the development </a:t>
            </a:r>
            <a:r>
              <a:rPr dirty="0" sz="1450" spc="-5">
                <a:latin typeface="Times New Roman"/>
                <a:cs typeface="Times New Roman"/>
              </a:rPr>
              <a:t>of a</a:t>
            </a:r>
            <a:r>
              <a:rPr dirty="0" sz="1450" spc="15">
                <a:latin typeface="Times New Roman"/>
                <a:cs typeface="Times New Roman"/>
              </a:rPr>
              <a:t> </a:t>
            </a:r>
            <a:r>
              <a:rPr dirty="0" sz="1450" spc="-10">
                <a:latin typeface="Times New Roman"/>
                <a:cs typeface="Times New Roman"/>
              </a:rPr>
              <a:t>conscience.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As his tutor </a:t>
            </a:r>
            <a:r>
              <a:rPr dirty="0" sz="1450" spc="-5">
                <a:latin typeface="Times New Roman"/>
                <a:cs typeface="Times New Roman"/>
              </a:rPr>
              <a:t>he </a:t>
            </a:r>
            <a:r>
              <a:rPr dirty="0" sz="1450" spc="-10">
                <a:latin typeface="Times New Roman"/>
                <a:cs typeface="Times New Roman"/>
              </a:rPr>
              <a:t>employed an outstanding scientist, who held that animals  were insensitive to pain and that expressions </a:t>
            </a:r>
            <a:r>
              <a:rPr dirty="0" sz="1450" spc="-5">
                <a:latin typeface="Times New Roman"/>
                <a:cs typeface="Times New Roman"/>
              </a:rPr>
              <a:t>of </a:t>
            </a:r>
            <a:r>
              <a:rPr dirty="0" sz="1450" spc="-10">
                <a:latin typeface="Times New Roman"/>
                <a:cs typeface="Times New Roman"/>
              </a:rPr>
              <a:t>distress were mere mechanical  reflexes. The fundamental principle underlying this far-sighted educational  system was to squeeze as much pleasure and enjoyment as possible </a:t>
            </a:r>
            <a:r>
              <a:rPr dirty="0" sz="1450" spc="-5">
                <a:latin typeface="Times New Roman"/>
                <a:cs typeface="Times New Roman"/>
              </a:rPr>
              <a:t>out of </a:t>
            </a:r>
            <a:r>
              <a:rPr dirty="0" sz="1450" spc="-10">
                <a:latin typeface="Times New Roman"/>
                <a:cs typeface="Times New Roman"/>
              </a:rPr>
              <a:t>any  creature and then throw away the shell as</a:t>
            </a:r>
            <a:r>
              <a:rPr dirty="0" sz="1450" spc="30">
                <a:latin typeface="Times New Roman"/>
                <a:cs typeface="Times New Roman"/>
              </a:rPr>
              <a:t> </a:t>
            </a:r>
            <a:r>
              <a:rPr dirty="0" sz="1450" spc="-10">
                <a:latin typeface="Times New Roman"/>
                <a:cs typeface="Times New Roman"/>
              </a:rPr>
              <a:t>useless.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As </a:t>
            </a:r>
            <a:r>
              <a:rPr dirty="0" sz="1450" spc="-5">
                <a:latin typeface="Times New Roman"/>
                <a:cs typeface="Times New Roman"/>
              </a:rPr>
              <a:t>you </a:t>
            </a:r>
            <a:r>
              <a:rPr dirty="0" sz="1450" spc="-10">
                <a:latin typeface="Times New Roman"/>
                <a:cs typeface="Times New Roman"/>
              </a:rPr>
              <a:t>can well imagine, Herr Pernath, </a:t>
            </a:r>
            <a:r>
              <a:rPr dirty="0" sz="1450" spc="-25">
                <a:latin typeface="Times New Roman"/>
                <a:cs typeface="Times New Roman"/>
              </a:rPr>
              <a:t>money, </a:t>
            </a:r>
            <a:r>
              <a:rPr dirty="0" sz="1450" spc="-10">
                <a:latin typeface="Times New Roman"/>
                <a:cs typeface="Times New Roman"/>
              </a:rPr>
              <a:t>as the key to and symbol  </a:t>
            </a:r>
            <a:r>
              <a:rPr dirty="0" sz="1450" spc="-5">
                <a:latin typeface="Times New Roman"/>
                <a:cs typeface="Times New Roman"/>
              </a:rPr>
              <a:t>of </a:t>
            </a:r>
            <a:r>
              <a:rPr dirty="0" sz="1450" spc="-10">
                <a:latin typeface="Times New Roman"/>
                <a:cs typeface="Times New Roman"/>
              </a:rPr>
              <a:t>'power', played </a:t>
            </a:r>
            <a:r>
              <a:rPr dirty="0" sz="1450" spc="-5">
                <a:latin typeface="Times New Roman"/>
                <a:cs typeface="Times New Roman"/>
              </a:rPr>
              <a:t>a </a:t>
            </a:r>
            <a:r>
              <a:rPr dirty="0" sz="1450" spc="-10">
                <a:latin typeface="Times New Roman"/>
                <a:cs typeface="Times New Roman"/>
              </a:rPr>
              <a:t>leading role in all this. And just as </a:t>
            </a:r>
            <a:r>
              <a:rPr dirty="0" sz="1450" spc="-5">
                <a:latin typeface="Times New Roman"/>
                <a:cs typeface="Times New Roman"/>
              </a:rPr>
              <a:t>he </a:t>
            </a:r>
            <a:r>
              <a:rPr dirty="0" sz="1450" spc="-10">
                <a:latin typeface="Times New Roman"/>
                <a:cs typeface="Times New Roman"/>
              </a:rPr>
              <a:t>is careful to keep his  own wealth secret, in order to cloak the extent </a:t>
            </a:r>
            <a:r>
              <a:rPr dirty="0" sz="1450" spc="-5">
                <a:latin typeface="Times New Roman"/>
                <a:cs typeface="Times New Roman"/>
              </a:rPr>
              <a:t>of </a:t>
            </a:r>
            <a:r>
              <a:rPr dirty="0" sz="1450" spc="-10">
                <a:latin typeface="Times New Roman"/>
                <a:cs typeface="Times New Roman"/>
              </a:rPr>
              <a:t>his influence in </a:t>
            </a:r>
            <a:r>
              <a:rPr dirty="0" sz="1450" spc="-20">
                <a:latin typeface="Times New Roman"/>
                <a:cs typeface="Times New Roman"/>
              </a:rPr>
              <a:t>obscurity, </a:t>
            </a:r>
            <a:r>
              <a:rPr dirty="0" sz="1450" spc="-10">
                <a:latin typeface="Times New Roman"/>
                <a:cs typeface="Times New Roman"/>
              </a:rPr>
              <a:t>so  </a:t>
            </a:r>
            <a:r>
              <a:rPr dirty="0" sz="1450" spc="-5">
                <a:latin typeface="Times New Roman"/>
                <a:cs typeface="Times New Roman"/>
              </a:rPr>
              <a:t>he thought up a </a:t>
            </a:r>
            <a:r>
              <a:rPr dirty="0" sz="1450" spc="-10">
                <a:latin typeface="Times New Roman"/>
                <a:cs typeface="Times New Roman"/>
              </a:rPr>
              <a:t>way </a:t>
            </a:r>
            <a:r>
              <a:rPr dirty="0" sz="1450" spc="-5">
                <a:latin typeface="Times New Roman"/>
                <a:cs typeface="Times New Roman"/>
              </a:rPr>
              <a:t>of </a:t>
            </a:r>
            <a:r>
              <a:rPr dirty="0" sz="1450" spc="-10">
                <a:latin typeface="Times New Roman"/>
                <a:cs typeface="Times New Roman"/>
              </a:rPr>
              <a:t>making that possible for his </a:t>
            </a:r>
            <a:r>
              <a:rPr dirty="0" sz="1450" spc="-5">
                <a:latin typeface="Times New Roman"/>
                <a:cs typeface="Times New Roman"/>
              </a:rPr>
              <a:t>son, </a:t>
            </a:r>
            <a:r>
              <a:rPr dirty="0" sz="1450" spc="-10">
                <a:latin typeface="Times New Roman"/>
                <a:cs typeface="Times New Roman"/>
              </a:rPr>
              <a:t>whilst at the same  time sparing him the discomfort </a:t>
            </a:r>
            <a:r>
              <a:rPr dirty="0" sz="1450" spc="-5">
                <a:latin typeface="Times New Roman"/>
                <a:cs typeface="Times New Roman"/>
              </a:rPr>
              <a:t>of a </a:t>
            </a:r>
            <a:r>
              <a:rPr dirty="0" sz="1450" spc="-10">
                <a:latin typeface="Times New Roman"/>
                <a:cs typeface="Times New Roman"/>
              </a:rPr>
              <a:t>life </a:t>
            </a:r>
            <a:r>
              <a:rPr dirty="0" sz="1450" spc="-5">
                <a:latin typeface="Times New Roman"/>
                <a:cs typeface="Times New Roman"/>
              </a:rPr>
              <a:t>of </a:t>
            </a:r>
            <a:r>
              <a:rPr dirty="0" sz="1450" spc="-10">
                <a:latin typeface="Times New Roman"/>
                <a:cs typeface="Times New Roman"/>
              </a:rPr>
              <a:t>apparent poverty: </a:t>
            </a:r>
            <a:r>
              <a:rPr dirty="0" sz="1450" spc="-5">
                <a:latin typeface="Times New Roman"/>
                <a:cs typeface="Times New Roman"/>
              </a:rPr>
              <a:t>he </a:t>
            </a:r>
            <a:r>
              <a:rPr dirty="0" sz="1450" spc="-10">
                <a:latin typeface="Times New Roman"/>
                <a:cs typeface="Times New Roman"/>
              </a:rPr>
              <a:t>imbued him  with the pernicious cult </a:t>
            </a:r>
            <a:r>
              <a:rPr dirty="0" sz="1450" spc="-5">
                <a:latin typeface="Times New Roman"/>
                <a:cs typeface="Times New Roman"/>
              </a:rPr>
              <a:t>of </a:t>
            </a:r>
            <a:r>
              <a:rPr dirty="0" sz="1450" spc="-10">
                <a:latin typeface="Times New Roman"/>
                <a:cs typeface="Times New Roman"/>
              </a:rPr>
              <a:t>'beauty', taught him an aesthete's responses and  gestures, </a:t>
            </a:r>
            <a:r>
              <a:rPr dirty="0" sz="1450" spc="-5">
                <a:latin typeface="Times New Roman"/>
                <a:cs typeface="Times New Roman"/>
              </a:rPr>
              <a:t>brought </a:t>
            </a:r>
            <a:r>
              <a:rPr dirty="0" sz="1450" spc="-10">
                <a:latin typeface="Times New Roman"/>
                <a:cs typeface="Times New Roman"/>
              </a:rPr>
              <a:t>him </a:t>
            </a:r>
            <a:r>
              <a:rPr dirty="0" sz="1450" spc="-5">
                <a:latin typeface="Times New Roman"/>
                <a:cs typeface="Times New Roman"/>
              </a:rPr>
              <a:t>up </a:t>
            </a:r>
            <a:r>
              <a:rPr dirty="0" sz="1450" spc="-10">
                <a:latin typeface="Times New Roman"/>
                <a:cs typeface="Times New Roman"/>
              </a:rPr>
              <a:t>to appear outwardly like </a:t>
            </a:r>
            <a:r>
              <a:rPr dirty="0" sz="1450" spc="-5">
                <a:latin typeface="Times New Roman"/>
                <a:cs typeface="Times New Roman"/>
              </a:rPr>
              <a:t>one of </a:t>
            </a:r>
            <a:r>
              <a:rPr dirty="0" sz="1450" spc="-10">
                <a:latin typeface="Times New Roman"/>
                <a:cs typeface="Times New Roman"/>
              </a:rPr>
              <a:t>the lilies </a:t>
            </a:r>
            <a:r>
              <a:rPr dirty="0" sz="1450" spc="-5">
                <a:latin typeface="Times New Roman"/>
                <a:cs typeface="Times New Roman"/>
              </a:rPr>
              <a:t>of </a:t>
            </a:r>
            <a:r>
              <a:rPr dirty="0" sz="1450" spc="-10">
                <a:latin typeface="Times New Roman"/>
                <a:cs typeface="Times New Roman"/>
              </a:rPr>
              <a:t>the field,  whilst inside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vulture.</a:t>
            </a:r>
            <a:endParaRPr sz="1450">
              <a:latin typeface="Times New Roman"/>
              <a:cs typeface="Times New Roman"/>
            </a:endParaRPr>
          </a:p>
          <a:p>
            <a:pPr algn="just" marL="12700" marR="9525" indent="255904">
              <a:lnSpc>
                <a:spcPts val="1730"/>
              </a:lnSpc>
              <a:spcBef>
                <a:spcPts val="780"/>
              </a:spcBef>
            </a:pPr>
            <a:r>
              <a:rPr dirty="0" sz="1450" spc="-10">
                <a:latin typeface="Times New Roman"/>
                <a:cs typeface="Times New Roman"/>
              </a:rPr>
              <a:t>Of course, this whole business </a:t>
            </a:r>
            <a:r>
              <a:rPr dirty="0" sz="1450" spc="-5">
                <a:latin typeface="Times New Roman"/>
                <a:cs typeface="Times New Roman"/>
              </a:rPr>
              <a:t>of </a:t>
            </a:r>
            <a:r>
              <a:rPr dirty="0" sz="1450" spc="-10">
                <a:latin typeface="Times New Roman"/>
                <a:cs typeface="Times New Roman"/>
              </a:rPr>
              <a:t>'beauty' can hardly have been his own  idea; it was probably his 'improvement' </a:t>
            </a:r>
            <a:r>
              <a:rPr dirty="0" sz="1450" spc="-5">
                <a:latin typeface="Times New Roman"/>
                <a:cs typeface="Times New Roman"/>
              </a:rPr>
              <a:t>of a </a:t>
            </a:r>
            <a:r>
              <a:rPr dirty="0" sz="1450" spc="-10">
                <a:latin typeface="Times New Roman"/>
                <a:cs typeface="Times New Roman"/>
              </a:rPr>
              <a:t>suggestion from some more  cultured person.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 never resented the fact that, later </a:t>
            </a:r>
            <a:r>
              <a:rPr dirty="0" sz="1450" spc="-5">
                <a:latin typeface="Times New Roman"/>
                <a:cs typeface="Times New Roman"/>
              </a:rPr>
              <a:t>on, </a:t>
            </a:r>
            <a:r>
              <a:rPr dirty="0" sz="1450" spc="-10">
                <a:latin typeface="Times New Roman"/>
                <a:cs typeface="Times New Roman"/>
              </a:rPr>
              <a:t>his son disowned him at every  </a:t>
            </a:r>
            <a:r>
              <a:rPr dirty="0" sz="1450" spc="-15">
                <a:latin typeface="Times New Roman"/>
                <a:cs typeface="Times New Roman"/>
              </a:rPr>
              <a:t>opportunity. </a:t>
            </a:r>
            <a:r>
              <a:rPr dirty="0" sz="1450" spc="-10">
                <a:latin typeface="Times New Roman"/>
                <a:cs typeface="Times New Roman"/>
              </a:rPr>
              <a:t>On the </a:t>
            </a:r>
            <a:r>
              <a:rPr dirty="0" sz="1450" spc="-20">
                <a:latin typeface="Times New Roman"/>
                <a:cs typeface="Times New Roman"/>
              </a:rPr>
              <a:t>contrary, </a:t>
            </a:r>
            <a:r>
              <a:rPr dirty="0" sz="1450" spc="-10">
                <a:latin typeface="Times New Roman"/>
                <a:cs typeface="Times New Roman"/>
              </a:rPr>
              <a:t>it was </a:t>
            </a:r>
            <a:r>
              <a:rPr dirty="0" sz="1450" spc="-5">
                <a:latin typeface="Times New Roman"/>
                <a:cs typeface="Times New Roman"/>
              </a:rPr>
              <a:t>he </a:t>
            </a:r>
            <a:r>
              <a:rPr dirty="0" sz="1450" spc="-10">
                <a:latin typeface="Times New Roman"/>
                <a:cs typeface="Times New Roman"/>
              </a:rPr>
              <a:t>who obliged him to behave in that </a:t>
            </a:r>
            <a:r>
              <a:rPr dirty="0" sz="1450" spc="-35">
                <a:latin typeface="Times New Roman"/>
                <a:cs typeface="Times New Roman"/>
              </a:rPr>
              <a:t>way.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selfless love, and </a:t>
            </a:r>
            <a:r>
              <a:rPr dirty="0" sz="1450" spc="-5">
                <a:latin typeface="Times New Roman"/>
                <a:cs typeface="Times New Roman"/>
              </a:rPr>
              <a:t>one </a:t>
            </a:r>
            <a:r>
              <a:rPr dirty="0" sz="1450" spc="-10">
                <a:latin typeface="Times New Roman"/>
                <a:cs typeface="Times New Roman"/>
              </a:rPr>
              <a:t>that, as </a:t>
            </a:r>
            <a:r>
              <a:rPr dirty="0" sz="1450" spc="-5">
                <a:latin typeface="Times New Roman"/>
                <a:cs typeface="Times New Roman"/>
              </a:rPr>
              <a:t>I </a:t>
            </a:r>
            <a:r>
              <a:rPr dirty="0" sz="1450" spc="-10">
                <a:latin typeface="Times New Roman"/>
                <a:cs typeface="Times New Roman"/>
              </a:rPr>
              <a:t>have already said </a:t>
            </a:r>
            <a:r>
              <a:rPr dirty="0" sz="1450" spc="-5">
                <a:latin typeface="Times New Roman"/>
                <a:cs typeface="Times New Roman"/>
              </a:rPr>
              <a:t>of </a:t>
            </a:r>
            <a:r>
              <a:rPr dirty="0" sz="1450" spc="-10">
                <a:latin typeface="Times New Roman"/>
                <a:cs typeface="Times New Roman"/>
              </a:rPr>
              <a:t>my father's,  reaches beyond the</a:t>
            </a:r>
            <a:r>
              <a:rPr dirty="0" sz="1450">
                <a:latin typeface="Times New Roman"/>
                <a:cs typeface="Times New Roman"/>
              </a:rPr>
              <a:t> </a:t>
            </a:r>
            <a:r>
              <a:rPr dirty="0" sz="1450" spc="-10">
                <a:latin typeface="Times New Roman"/>
                <a:cs typeface="Times New Roman"/>
              </a:rPr>
              <a:t>grave."</a:t>
            </a:r>
            <a:endParaRPr sz="145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Miriam was silent for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but I </a:t>
            </a:r>
            <a:r>
              <a:rPr dirty="0" sz="1450" spc="-10">
                <a:latin typeface="Times New Roman"/>
                <a:cs typeface="Times New Roman"/>
              </a:rPr>
              <a:t>could tell from the look </a:t>
            </a:r>
            <a:r>
              <a:rPr dirty="0" sz="1450" spc="-5">
                <a:latin typeface="Times New Roman"/>
                <a:cs typeface="Times New Roman"/>
              </a:rPr>
              <a:t>on </a:t>
            </a:r>
            <a:r>
              <a:rPr dirty="0" sz="1450" spc="-10">
                <a:latin typeface="Times New Roman"/>
                <a:cs typeface="Times New Roman"/>
              </a:rPr>
              <a:t>her face,  and from the change in her tone </a:t>
            </a:r>
            <a:r>
              <a:rPr dirty="0" sz="1450" spc="-5">
                <a:latin typeface="Times New Roman"/>
                <a:cs typeface="Times New Roman"/>
              </a:rPr>
              <a:t>of </a:t>
            </a:r>
            <a:r>
              <a:rPr dirty="0" sz="1450" spc="-10">
                <a:latin typeface="Times New Roman"/>
                <a:cs typeface="Times New Roman"/>
              </a:rPr>
              <a:t>voice when she continued, that she was  following the thread </a:t>
            </a:r>
            <a:r>
              <a:rPr dirty="0" sz="1450" spc="-5">
                <a:latin typeface="Times New Roman"/>
                <a:cs typeface="Times New Roman"/>
              </a:rPr>
              <a:t>of </a:t>
            </a:r>
            <a:r>
              <a:rPr dirty="0" sz="1450" spc="-10">
                <a:latin typeface="Times New Roman"/>
                <a:cs typeface="Times New Roman"/>
              </a:rPr>
              <a:t>her thoughts. "Strange fruits grow </a:t>
            </a:r>
            <a:r>
              <a:rPr dirty="0" sz="1450" spc="-5">
                <a:latin typeface="Times New Roman"/>
                <a:cs typeface="Times New Roman"/>
              </a:rPr>
              <a:t>on </a:t>
            </a:r>
            <a:r>
              <a:rPr dirty="0" sz="1450" spc="-10">
                <a:latin typeface="Times New Roman"/>
                <a:cs typeface="Times New Roman"/>
              </a:rPr>
              <a:t>the tree </a:t>
            </a:r>
            <a:r>
              <a:rPr dirty="0" sz="1450" spc="-5">
                <a:latin typeface="Times New Roman"/>
                <a:cs typeface="Times New Roman"/>
              </a:rPr>
              <a:t>of  </a:t>
            </a:r>
            <a:r>
              <a:rPr dirty="0" sz="1450" spc="-25">
                <a:latin typeface="Times New Roman"/>
                <a:cs typeface="Times New Roman"/>
              </a:rPr>
              <a:t>Jewry."</a:t>
            </a:r>
            <a:endParaRPr sz="1450">
              <a:latin typeface="Times New Roman"/>
              <a:cs typeface="Times New Roman"/>
            </a:endParaRPr>
          </a:p>
          <a:p>
            <a:pPr algn="just" marL="12700" marR="5715" indent="255904">
              <a:lnSpc>
                <a:spcPts val="1730"/>
              </a:lnSpc>
              <a:spcBef>
                <a:spcPts val="785"/>
              </a:spcBef>
            </a:pPr>
            <a:r>
              <a:rPr dirty="0" sz="1450" spc="-30">
                <a:latin typeface="Times New Roman"/>
                <a:cs typeface="Times New Roman"/>
              </a:rPr>
              <a:t>"Tell </a:t>
            </a:r>
            <a:r>
              <a:rPr dirty="0" sz="1450" spc="-10">
                <a:latin typeface="Times New Roman"/>
                <a:cs typeface="Times New Roman"/>
              </a:rPr>
              <a:t>me, Miriam", </a:t>
            </a:r>
            <a:r>
              <a:rPr dirty="0" sz="1450" spc="-5">
                <a:latin typeface="Times New Roman"/>
                <a:cs typeface="Times New Roman"/>
              </a:rPr>
              <a:t>I </a:t>
            </a:r>
            <a:r>
              <a:rPr dirty="0" sz="1450" spc="-10">
                <a:latin typeface="Times New Roman"/>
                <a:cs typeface="Times New Roman"/>
              </a:rPr>
              <a:t>asked, "have </a:t>
            </a:r>
            <a:r>
              <a:rPr dirty="0" sz="1450" spc="-5">
                <a:latin typeface="Times New Roman"/>
                <a:cs typeface="Times New Roman"/>
              </a:rPr>
              <a:t>you </a:t>
            </a:r>
            <a:r>
              <a:rPr dirty="0" sz="1450" spc="-10">
                <a:latin typeface="Times New Roman"/>
                <a:cs typeface="Times New Roman"/>
              </a:rPr>
              <a:t>never heard the rumour that  </a:t>
            </a:r>
            <a:r>
              <a:rPr dirty="0" sz="1450" spc="-20">
                <a:latin typeface="Times New Roman"/>
                <a:cs typeface="Times New Roman"/>
              </a:rPr>
              <a:t>Wassertrum </a:t>
            </a:r>
            <a:r>
              <a:rPr dirty="0" sz="1450" spc="-10">
                <a:latin typeface="Times New Roman"/>
                <a:cs typeface="Times New Roman"/>
              </a:rPr>
              <a:t>keeps </a:t>
            </a:r>
            <a:r>
              <a:rPr dirty="0" sz="1450" spc="-5">
                <a:latin typeface="Times New Roman"/>
                <a:cs typeface="Times New Roman"/>
              </a:rPr>
              <a:t>a </a:t>
            </a:r>
            <a:r>
              <a:rPr dirty="0" sz="1450" spc="-10">
                <a:latin typeface="Times New Roman"/>
                <a:cs typeface="Times New Roman"/>
              </a:rPr>
              <a:t>wax </a:t>
            </a:r>
            <a:r>
              <a:rPr dirty="0" sz="1450" spc="-5">
                <a:latin typeface="Times New Roman"/>
                <a:cs typeface="Times New Roman"/>
              </a:rPr>
              <a:t>doll </a:t>
            </a:r>
            <a:r>
              <a:rPr dirty="0" sz="1450" spc="-10">
                <a:latin typeface="Times New Roman"/>
                <a:cs typeface="Times New Roman"/>
              </a:rPr>
              <a:t>in his shop? </a:t>
            </a:r>
            <a:r>
              <a:rPr dirty="0" sz="1450" spc="-5">
                <a:latin typeface="Times New Roman"/>
                <a:cs typeface="Times New Roman"/>
              </a:rPr>
              <a:t>I </a:t>
            </a:r>
            <a:r>
              <a:rPr dirty="0" sz="1450" spc="-10">
                <a:latin typeface="Times New Roman"/>
                <a:cs typeface="Times New Roman"/>
              </a:rPr>
              <a:t>can't remember who told me,  perhaps it was only </a:t>
            </a:r>
            <a:r>
              <a:rPr dirty="0" sz="1450" spc="-5">
                <a:latin typeface="Times New Roman"/>
                <a:cs typeface="Times New Roman"/>
              </a:rPr>
              <a:t>a </a:t>
            </a:r>
            <a:r>
              <a:rPr dirty="0" sz="1450" spc="-10">
                <a:latin typeface="Times New Roman"/>
                <a:cs typeface="Times New Roman"/>
              </a:rPr>
              <a:t>dream </a:t>
            </a:r>
            <a:r>
              <a:rPr dirty="0" sz="1450" spc="-5">
                <a:latin typeface="Times New Roman"/>
                <a:cs typeface="Times New Roman"/>
              </a:rPr>
              <a:t>. .</a:t>
            </a:r>
            <a:r>
              <a:rPr dirty="0" sz="1450" spc="1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Herr Pernath, it's quite true. There's </a:t>
            </a:r>
            <a:r>
              <a:rPr dirty="0" sz="1450" spc="-5">
                <a:latin typeface="Times New Roman"/>
                <a:cs typeface="Times New Roman"/>
              </a:rPr>
              <a:t>a </a:t>
            </a:r>
            <a:r>
              <a:rPr dirty="0" sz="1450" spc="-10">
                <a:latin typeface="Times New Roman"/>
                <a:cs typeface="Times New Roman"/>
              </a:rPr>
              <a:t>life-size wax </a:t>
            </a:r>
            <a:r>
              <a:rPr dirty="0" sz="1450" spc="-5">
                <a:latin typeface="Times New Roman"/>
                <a:cs typeface="Times New Roman"/>
              </a:rPr>
              <a:t>doll </a:t>
            </a:r>
            <a:r>
              <a:rPr dirty="0" sz="1450" spc="-10">
                <a:latin typeface="Times New Roman"/>
                <a:cs typeface="Times New Roman"/>
              </a:rPr>
              <a:t>in the  corner where </a:t>
            </a:r>
            <a:r>
              <a:rPr dirty="0" sz="1450" spc="-5">
                <a:latin typeface="Times New Roman"/>
                <a:cs typeface="Times New Roman"/>
              </a:rPr>
              <a:t>he </a:t>
            </a:r>
            <a:r>
              <a:rPr dirty="0" sz="1450" spc="-10">
                <a:latin typeface="Times New Roman"/>
                <a:cs typeface="Times New Roman"/>
              </a:rPr>
              <a:t>sleeps </a:t>
            </a:r>
            <a:r>
              <a:rPr dirty="0" sz="1450" spc="-5">
                <a:latin typeface="Times New Roman"/>
                <a:cs typeface="Times New Roman"/>
              </a:rPr>
              <a:t>on </a:t>
            </a:r>
            <a:r>
              <a:rPr dirty="0" sz="1450" spc="-10">
                <a:latin typeface="Times New Roman"/>
                <a:cs typeface="Times New Roman"/>
              </a:rPr>
              <a:t>his straw mattress surrounded </a:t>
            </a:r>
            <a:r>
              <a:rPr dirty="0" sz="1450" spc="-5">
                <a:latin typeface="Times New Roman"/>
                <a:cs typeface="Times New Roman"/>
              </a:rPr>
              <a:t>by </a:t>
            </a:r>
            <a:r>
              <a:rPr dirty="0" sz="1450" spc="-10">
                <a:latin typeface="Times New Roman"/>
                <a:cs typeface="Times New Roman"/>
              </a:rPr>
              <a:t>piles </a:t>
            </a:r>
            <a:r>
              <a:rPr dirty="0" sz="1450" spc="-5">
                <a:latin typeface="Times New Roman"/>
                <a:cs typeface="Times New Roman"/>
              </a:rPr>
              <a:t>of </a:t>
            </a:r>
            <a:r>
              <a:rPr dirty="0" sz="1450" spc="-10">
                <a:latin typeface="Times New Roman"/>
                <a:cs typeface="Times New Roman"/>
              </a:rPr>
              <a:t>grotesque  jumble. They say </a:t>
            </a:r>
            <a:r>
              <a:rPr dirty="0" sz="1450" spc="-5">
                <a:latin typeface="Times New Roman"/>
                <a:cs typeface="Times New Roman"/>
              </a:rPr>
              <a:t>he </a:t>
            </a:r>
            <a:r>
              <a:rPr dirty="0" sz="1450" spc="-10">
                <a:latin typeface="Times New Roman"/>
                <a:cs typeface="Times New Roman"/>
              </a:rPr>
              <a:t>took it </a:t>
            </a:r>
            <a:r>
              <a:rPr dirty="0" sz="1450" spc="-5">
                <a:latin typeface="Times New Roman"/>
                <a:cs typeface="Times New Roman"/>
              </a:rPr>
              <a:t>in </a:t>
            </a:r>
            <a:r>
              <a:rPr dirty="0" sz="1450" spc="-10">
                <a:latin typeface="Times New Roman"/>
                <a:cs typeface="Times New Roman"/>
              </a:rPr>
              <a:t>payment </a:t>
            </a:r>
            <a:r>
              <a:rPr dirty="0" sz="1450" spc="-5">
                <a:latin typeface="Times New Roman"/>
                <a:cs typeface="Times New Roman"/>
              </a:rPr>
              <a:t>of a </a:t>
            </a:r>
            <a:r>
              <a:rPr dirty="0" sz="1450" spc="-10">
                <a:latin typeface="Times New Roman"/>
                <a:cs typeface="Times New Roman"/>
              </a:rPr>
              <a:t>debt from the owner </a:t>
            </a:r>
            <a:r>
              <a:rPr dirty="0" sz="1450" spc="-5">
                <a:latin typeface="Times New Roman"/>
                <a:cs typeface="Times New Roman"/>
              </a:rPr>
              <a:t>of a  </a:t>
            </a:r>
            <a:r>
              <a:rPr dirty="0" sz="1450" spc="-10">
                <a:latin typeface="Times New Roman"/>
                <a:cs typeface="Times New Roman"/>
              </a:rPr>
              <a:t>waxworks, years ago, simply because it resembled </a:t>
            </a:r>
            <a:r>
              <a:rPr dirty="0" sz="1450" spc="-5">
                <a:latin typeface="Times New Roman"/>
                <a:cs typeface="Times New Roman"/>
              </a:rPr>
              <a:t>a </a:t>
            </a:r>
            <a:r>
              <a:rPr dirty="0" sz="1450" spc="-10">
                <a:latin typeface="Times New Roman"/>
                <a:cs typeface="Times New Roman"/>
              </a:rPr>
              <a:t>Christian </a:t>
            </a:r>
            <a:r>
              <a:rPr dirty="0" sz="1450" spc="-5">
                <a:latin typeface="Times New Roman"/>
                <a:cs typeface="Times New Roman"/>
              </a:rPr>
              <a:t>. . . a </a:t>
            </a:r>
            <a:r>
              <a:rPr dirty="0" sz="1450" spc="-10">
                <a:latin typeface="Times New Roman"/>
                <a:cs typeface="Times New Roman"/>
              </a:rPr>
              <a:t>woman  who is supposed to have been his lover</a:t>
            </a:r>
            <a:r>
              <a:rPr dirty="0" sz="1450" spc="35">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'Charousek's mother!' was the </a:t>
            </a:r>
            <a:r>
              <a:rPr dirty="0" sz="1450" spc="-5">
                <a:latin typeface="Times New Roman"/>
                <a:cs typeface="Times New Roman"/>
              </a:rPr>
              <a:t>thought </a:t>
            </a:r>
            <a:r>
              <a:rPr dirty="0" sz="1450" spc="-10">
                <a:latin typeface="Times New Roman"/>
                <a:cs typeface="Times New Roman"/>
              </a:rPr>
              <a:t>that immediately came to mind.  </a:t>
            </a: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know her name,</a:t>
            </a:r>
            <a:r>
              <a:rPr dirty="0" sz="1450" spc="4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Miriam shook her head. "If it's important, would </a:t>
            </a:r>
            <a:r>
              <a:rPr dirty="0" sz="1450" spc="-5">
                <a:latin typeface="Times New Roman"/>
                <a:cs typeface="Times New Roman"/>
              </a:rPr>
              <a:t>you </a:t>
            </a:r>
            <a:r>
              <a:rPr dirty="0" sz="1450" spc="-10">
                <a:latin typeface="Times New Roman"/>
                <a:cs typeface="Times New Roman"/>
              </a:rPr>
              <a:t>like me to try and  find out?"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"Good Lord, </a:t>
            </a:r>
            <a:r>
              <a:rPr dirty="0" sz="1450" spc="-5">
                <a:latin typeface="Times New Roman"/>
                <a:cs typeface="Times New Roman"/>
              </a:rPr>
              <a:t>no, </a:t>
            </a:r>
            <a:r>
              <a:rPr dirty="0" sz="1450" spc="-10">
                <a:latin typeface="Times New Roman"/>
                <a:cs typeface="Times New Roman"/>
              </a:rPr>
              <a:t>Miriam, it's </a:t>
            </a:r>
            <a:r>
              <a:rPr dirty="0" sz="1450" spc="-5">
                <a:latin typeface="Times New Roman"/>
                <a:cs typeface="Times New Roman"/>
              </a:rPr>
              <a:t>no </a:t>
            </a:r>
            <a:r>
              <a:rPr dirty="0" sz="1450" spc="-10">
                <a:latin typeface="Times New Roman"/>
                <a:cs typeface="Times New Roman"/>
              </a:rPr>
              <a:t>matter at all." (I could see from the  brightness </a:t>
            </a:r>
            <a:r>
              <a:rPr dirty="0" sz="1450" spc="-5">
                <a:latin typeface="Times New Roman"/>
                <a:cs typeface="Times New Roman"/>
              </a:rPr>
              <a:t>of </a:t>
            </a:r>
            <a:r>
              <a:rPr dirty="0" sz="1450" spc="-10">
                <a:latin typeface="Times New Roman"/>
                <a:cs typeface="Times New Roman"/>
              </a:rPr>
              <a:t>her eyes how worked </a:t>
            </a:r>
            <a:r>
              <a:rPr dirty="0" sz="1450" spc="-5">
                <a:latin typeface="Times New Roman"/>
                <a:cs typeface="Times New Roman"/>
              </a:rPr>
              <a:t>up </a:t>
            </a:r>
            <a:r>
              <a:rPr dirty="0" sz="1450" spc="-10">
                <a:latin typeface="Times New Roman"/>
                <a:cs typeface="Times New Roman"/>
              </a:rPr>
              <a:t>she was. </a:t>
            </a:r>
            <a:r>
              <a:rPr dirty="0" sz="1450" spc="-5">
                <a:latin typeface="Times New Roman"/>
                <a:cs typeface="Times New Roman"/>
              </a:rPr>
              <a:t>I </a:t>
            </a:r>
            <a:r>
              <a:rPr dirty="0" sz="1450" spc="-10">
                <a:latin typeface="Times New Roman"/>
                <a:cs typeface="Times New Roman"/>
              </a:rPr>
              <a:t>resolved </a:t>
            </a:r>
            <a:r>
              <a:rPr dirty="0" sz="1450" spc="-5">
                <a:latin typeface="Times New Roman"/>
                <a:cs typeface="Times New Roman"/>
              </a:rPr>
              <a:t>not </a:t>
            </a:r>
            <a:r>
              <a:rPr dirty="0" sz="1450" spc="-10">
                <a:latin typeface="Times New Roman"/>
                <a:cs typeface="Times New Roman"/>
              </a:rPr>
              <a:t>to let her relapse  into her old state.) "What I'm more interested in is something </a:t>
            </a:r>
            <a:r>
              <a:rPr dirty="0" sz="1450" spc="-5">
                <a:latin typeface="Times New Roman"/>
                <a:cs typeface="Times New Roman"/>
              </a:rPr>
              <a:t>you </a:t>
            </a:r>
            <a:r>
              <a:rPr dirty="0" sz="1450" spc="-10">
                <a:latin typeface="Times New Roman"/>
                <a:cs typeface="Times New Roman"/>
              </a:rPr>
              <a:t>touched </a:t>
            </a:r>
            <a:r>
              <a:rPr dirty="0" sz="1450" spc="-5">
                <a:latin typeface="Times New Roman"/>
                <a:cs typeface="Times New Roman"/>
              </a:rPr>
              <a:t>on  </a:t>
            </a:r>
            <a:r>
              <a:rPr dirty="0" sz="1450" spc="-20">
                <a:latin typeface="Times New Roman"/>
                <a:cs typeface="Times New Roman"/>
              </a:rPr>
              <a:t>earlier. </a:t>
            </a:r>
            <a:r>
              <a:rPr dirty="0" sz="1450" spc="-5">
                <a:latin typeface="Times New Roman"/>
                <a:cs typeface="Times New Roman"/>
              </a:rPr>
              <a:t>I </a:t>
            </a:r>
            <a:r>
              <a:rPr dirty="0" sz="1450" spc="-10">
                <a:latin typeface="Times New Roman"/>
                <a:cs typeface="Times New Roman"/>
              </a:rPr>
              <a:t>mean what </a:t>
            </a:r>
            <a:r>
              <a:rPr dirty="0" sz="1450" spc="-5">
                <a:latin typeface="Times New Roman"/>
                <a:cs typeface="Times New Roman"/>
              </a:rPr>
              <a:t>you </a:t>
            </a:r>
            <a:r>
              <a:rPr dirty="0" sz="1450" spc="-10">
                <a:latin typeface="Times New Roman"/>
                <a:cs typeface="Times New Roman"/>
              </a:rPr>
              <a:t>said about the 'spring breezes'. I'm sure </a:t>
            </a:r>
            <a:r>
              <a:rPr dirty="0" sz="1450" spc="-5">
                <a:latin typeface="Times New Roman"/>
                <a:cs typeface="Times New Roman"/>
              </a:rPr>
              <a:t>your </a:t>
            </a:r>
            <a:r>
              <a:rPr dirty="0" sz="1450" spc="-10">
                <a:latin typeface="Times New Roman"/>
                <a:cs typeface="Times New Roman"/>
              </a:rPr>
              <a:t>father  wouldn't dream </a:t>
            </a:r>
            <a:r>
              <a:rPr dirty="0" sz="1450" spc="-5">
                <a:latin typeface="Times New Roman"/>
                <a:cs typeface="Times New Roman"/>
              </a:rPr>
              <a:t>of </a:t>
            </a:r>
            <a:r>
              <a:rPr dirty="0" sz="1450" spc="-10">
                <a:latin typeface="Times New Roman"/>
                <a:cs typeface="Times New Roman"/>
              </a:rPr>
              <a:t>dictating to </a:t>
            </a:r>
            <a:r>
              <a:rPr dirty="0" sz="1450" spc="-5">
                <a:latin typeface="Times New Roman"/>
                <a:cs typeface="Times New Roman"/>
              </a:rPr>
              <a:t>you </a:t>
            </a:r>
            <a:r>
              <a:rPr dirty="0" sz="1450" spc="-10">
                <a:latin typeface="Times New Roman"/>
                <a:cs typeface="Times New Roman"/>
              </a:rPr>
              <a:t>whom </a:t>
            </a:r>
            <a:r>
              <a:rPr dirty="0" sz="1450" spc="-5">
                <a:latin typeface="Times New Roman"/>
                <a:cs typeface="Times New Roman"/>
              </a:rPr>
              <a:t>you </a:t>
            </a:r>
            <a:r>
              <a:rPr dirty="0" sz="1450" spc="-10">
                <a:latin typeface="Times New Roman"/>
                <a:cs typeface="Times New Roman"/>
              </a:rPr>
              <a:t>should</a:t>
            </a:r>
            <a:r>
              <a:rPr dirty="0" sz="1450" spc="25">
                <a:latin typeface="Times New Roman"/>
                <a:cs typeface="Times New Roman"/>
              </a:rPr>
              <a:t> </a:t>
            </a:r>
            <a:r>
              <a:rPr dirty="0" sz="1450" spc="-10">
                <a:latin typeface="Times New Roman"/>
                <a:cs typeface="Times New Roman"/>
              </a:rPr>
              <a:t>marry?"</a:t>
            </a:r>
            <a:endParaRPr sz="1450">
              <a:latin typeface="Times New Roman"/>
              <a:cs typeface="Times New Roman"/>
            </a:endParaRPr>
          </a:p>
          <a:p>
            <a:pPr marL="268605" marR="367665">
              <a:lnSpc>
                <a:spcPts val="2520"/>
              </a:lnSpc>
              <a:spcBef>
                <a:spcPts val="155"/>
              </a:spcBef>
            </a:pPr>
            <a:r>
              <a:rPr dirty="0" sz="1450" spc="-10">
                <a:latin typeface="Times New Roman"/>
                <a:cs typeface="Times New Roman"/>
              </a:rPr>
              <a:t>She gave </a:t>
            </a:r>
            <a:r>
              <a:rPr dirty="0" sz="1450" spc="-5">
                <a:latin typeface="Times New Roman"/>
                <a:cs typeface="Times New Roman"/>
              </a:rPr>
              <a:t>a </a:t>
            </a:r>
            <a:r>
              <a:rPr dirty="0" sz="1450" spc="-10">
                <a:latin typeface="Times New Roman"/>
                <a:cs typeface="Times New Roman"/>
              </a:rPr>
              <a:t>merry laugh. "My father? What </a:t>
            </a:r>
            <a:r>
              <a:rPr dirty="0" sz="1450" spc="-5">
                <a:latin typeface="Times New Roman"/>
                <a:cs typeface="Times New Roman"/>
              </a:rPr>
              <a:t>on </a:t>
            </a:r>
            <a:r>
              <a:rPr dirty="0" sz="1450" spc="-10">
                <a:latin typeface="Times New Roman"/>
                <a:cs typeface="Times New Roman"/>
              </a:rPr>
              <a:t>earth are </a:t>
            </a:r>
            <a:r>
              <a:rPr dirty="0" sz="1450" spc="-5">
                <a:latin typeface="Times New Roman"/>
                <a:cs typeface="Times New Roman"/>
              </a:rPr>
              <a:t>you </a:t>
            </a:r>
            <a:r>
              <a:rPr dirty="0" sz="1450" spc="-10">
                <a:latin typeface="Times New Roman"/>
                <a:cs typeface="Times New Roman"/>
              </a:rPr>
              <a:t>thinking!"  </a:t>
            </a:r>
            <a:r>
              <a:rPr dirty="0" sz="1450" spc="-30">
                <a:latin typeface="Times New Roman"/>
                <a:cs typeface="Times New Roman"/>
              </a:rPr>
              <a:t>"Well, </a:t>
            </a:r>
            <a:r>
              <a:rPr dirty="0" sz="1450" spc="-10">
                <a:latin typeface="Times New Roman"/>
                <a:cs typeface="Times New Roman"/>
              </a:rPr>
              <a:t>that makes me very</a:t>
            </a:r>
            <a:r>
              <a:rPr dirty="0" sz="1450" spc="30">
                <a:latin typeface="Times New Roman"/>
                <a:cs typeface="Times New Roman"/>
              </a:rPr>
              <a:t> </a:t>
            </a:r>
            <a:r>
              <a:rPr dirty="0" sz="1450" spc="-20">
                <a:latin typeface="Times New Roman"/>
                <a:cs typeface="Times New Roman"/>
              </a:rPr>
              <a:t>happy."</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"Why?" she asked,</a:t>
            </a:r>
            <a:r>
              <a:rPr dirty="0" sz="1450" spc="5">
                <a:latin typeface="Times New Roman"/>
                <a:cs typeface="Times New Roman"/>
              </a:rPr>
              <a:t> </a:t>
            </a:r>
            <a:r>
              <a:rPr dirty="0" sz="1450" spc="-10">
                <a:latin typeface="Times New Roman"/>
                <a:cs typeface="Times New Roman"/>
              </a:rPr>
              <a:t>unsuspecting.</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"Because it means </a:t>
            </a:r>
            <a:r>
              <a:rPr dirty="0" sz="1450" spc="-5">
                <a:latin typeface="Times New Roman"/>
                <a:cs typeface="Times New Roman"/>
              </a:rPr>
              <a:t>I </a:t>
            </a:r>
            <a:r>
              <a:rPr dirty="0" sz="1450" spc="-10">
                <a:latin typeface="Times New Roman"/>
                <a:cs typeface="Times New Roman"/>
              </a:rPr>
              <a:t>still have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chance."</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It was only meant as </a:t>
            </a:r>
            <a:r>
              <a:rPr dirty="0" sz="1450" spc="-5">
                <a:latin typeface="Times New Roman"/>
                <a:cs typeface="Times New Roman"/>
              </a:rPr>
              <a:t>a </a:t>
            </a:r>
            <a:r>
              <a:rPr dirty="0" sz="1450" spc="-10">
                <a:latin typeface="Times New Roman"/>
                <a:cs typeface="Times New Roman"/>
              </a:rPr>
              <a:t>joke, and that's how she took it, </a:t>
            </a:r>
            <a:r>
              <a:rPr dirty="0" sz="1450" spc="-5">
                <a:latin typeface="Times New Roman"/>
                <a:cs typeface="Times New Roman"/>
              </a:rPr>
              <a:t>but </a:t>
            </a:r>
            <a:r>
              <a:rPr dirty="0" sz="1450" spc="-10">
                <a:latin typeface="Times New Roman"/>
                <a:cs typeface="Times New Roman"/>
              </a:rPr>
              <a:t>she still jumped  </a:t>
            </a:r>
            <a:r>
              <a:rPr dirty="0" sz="1450" spc="-5">
                <a:latin typeface="Times New Roman"/>
                <a:cs typeface="Times New Roman"/>
              </a:rPr>
              <a:t>up </a:t>
            </a:r>
            <a:r>
              <a:rPr dirty="0" sz="1450" spc="-10">
                <a:latin typeface="Times New Roman"/>
                <a:cs typeface="Times New Roman"/>
              </a:rPr>
              <a:t>and ran to the window so that </a:t>
            </a:r>
            <a:r>
              <a:rPr dirty="0" sz="1450" spc="-5">
                <a:latin typeface="Times New Roman"/>
                <a:cs typeface="Times New Roman"/>
              </a:rPr>
              <a:t>I </a:t>
            </a:r>
            <a:r>
              <a:rPr dirty="0" sz="1450" spc="-10">
                <a:latin typeface="Times New Roman"/>
                <a:cs typeface="Times New Roman"/>
              </a:rPr>
              <a:t>shouldn't see her</a:t>
            </a:r>
            <a:r>
              <a:rPr dirty="0" sz="1450" spc="60">
                <a:latin typeface="Times New Roman"/>
                <a:cs typeface="Times New Roman"/>
              </a:rPr>
              <a:t> </a:t>
            </a:r>
            <a:r>
              <a:rPr dirty="0" sz="1450" spc="-10">
                <a:latin typeface="Times New Roman"/>
                <a:cs typeface="Times New Roman"/>
              </a:rPr>
              <a:t>blush.</a:t>
            </a:r>
            <a:endParaRPr sz="1450">
              <a:latin typeface="Times New Roman"/>
              <a:cs typeface="Times New Roman"/>
            </a:endParaRPr>
          </a:p>
          <a:p>
            <a:pPr algn="just" marL="12700" marR="5080" indent="255904">
              <a:lnSpc>
                <a:spcPts val="1730"/>
              </a:lnSpc>
              <a:spcBef>
                <a:spcPts val="720"/>
              </a:spcBef>
            </a:pPr>
            <a:r>
              <a:rPr dirty="0" sz="1450" spc="-60">
                <a:latin typeface="Times New Roman"/>
                <a:cs typeface="Times New Roman"/>
              </a:rPr>
              <a:t>To </a:t>
            </a:r>
            <a:r>
              <a:rPr dirty="0" sz="1450" spc="-10">
                <a:latin typeface="Times New Roman"/>
                <a:cs typeface="Times New Roman"/>
              </a:rPr>
              <a:t>help her over her embarrassment, </a:t>
            </a:r>
            <a:r>
              <a:rPr dirty="0" sz="1450" spc="-5">
                <a:latin typeface="Times New Roman"/>
                <a:cs typeface="Times New Roman"/>
              </a:rPr>
              <a:t>I </a:t>
            </a:r>
            <a:r>
              <a:rPr dirty="0" sz="1450" spc="-10">
                <a:latin typeface="Times New Roman"/>
                <a:cs typeface="Times New Roman"/>
              </a:rPr>
              <a:t>said, "As an old friend, there's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must ask </a:t>
            </a:r>
            <a:r>
              <a:rPr dirty="0" sz="1450" spc="-5">
                <a:latin typeface="Times New Roman"/>
                <a:cs typeface="Times New Roman"/>
              </a:rPr>
              <a:t>of you. </a:t>
            </a:r>
            <a:r>
              <a:rPr dirty="0" sz="1450" spc="-10">
                <a:latin typeface="Times New Roman"/>
                <a:cs typeface="Times New Roman"/>
              </a:rPr>
              <a:t>When the time comes, </a:t>
            </a:r>
            <a:r>
              <a:rPr dirty="0" sz="1450" spc="-5">
                <a:latin typeface="Times New Roman"/>
                <a:cs typeface="Times New Roman"/>
              </a:rPr>
              <a:t>you </a:t>
            </a:r>
            <a:r>
              <a:rPr dirty="0" sz="1450" spc="-10">
                <a:latin typeface="Times New Roman"/>
                <a:cs typeface="Times New Roman"/>
              </a:rPr>
              <a:t>must let me in </a:t>
            </a:r>
            <a:r>
              <a:rPr dirty="0" sz="1450" spc="-5">
                <a:latin typeface="Times New Roman"/>
                <a:cs typeface="Times New Roman"/>
              </a:rPr>
              <a:t>on </a:t>
            </a:r>
            <a:r>
              <a:rPr dirty="0" sz="1450" spc="-10">
                <a:latin typeface="Times New Roman"/>
                <a:cs typeface="Times New Roman"/>
              </a:rPr>
              <a:t>the  secret. Or are </a:t>
            </a:r>
            <a:r>
              <a:rPr dirty="0" sz="1450" spc="-5">
                <a:latin typeface="Times New Roman"/>
                <a:cs typeface="Times New Roman"/>
              </a:rPr>
              <a:t>you </a:t>
            </a:r>
            <a:r>
              <a:rPr dirty="0" sz="1450" spc="-10">
                <a:latin typeface="Times New Roman"/>
                <a:cs typeface="Times New Roman"/>
              </a:rPr>
              <a:t>thinking </a:t>
            </a:r>
            <a:r>
              <a:rPr dirty="0" sz="1450" spc="-5">
                <a:latin typeface="Times New Roman"/>
                <a:cs typeface="Times New Roman"/>
              </a:rPr>
              <a:t>of </a:t>
            </a:r>
            <a:r>
              <a:rPr dirty="0" sz="1450" spc="-10">
                <a:latin typeface="Times New Roman"/>
                <a:cs typeface="Times New Roman"/>
              </a:rPr>
              <a:t>staying an old</a:t>
            </a:r>
            <a:r>
              <a:rPr dirty="0" sz="1450" spc="25">
                <a:latin typeface="Times New Roman"/>
                <a:cs typeface="Times New Roman"/>
              </a:rPr>
              <a:t> </a:t>
            </a:r>
            <a:r>
              <a:rPr dirty="0" sz="1450" spc="-10">
                <a:latin typeface="Times New Roman"/>
                <a:cs typeface="Times New Roman"/>
              </a:rPr>
              <a:t>maid?"</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"No! No! No!" Her denial was so emphatic </a:t>
            </a:r>
            <a:r>
              <a:rPr dirty="0" sz="1450" spc="-5">
                <a:latin typeface="Times New Roman"/>
                <a:cs typeface="Times New Roman"/>
              </a:rPr>
              <a:t>I </a:t>
            </a:r>
            <a:r>
              <a:rPr dirty="0" sz="1450" spc="-10">
                <a:latin typeface="Times New Roman"/>
                <a:cs typeface="Times New Roman"/>
              </a:rPr>
              <a:t>couldn't repress </a:t>
            </a:r>
            <a:r>
              <a:rPr dirty="0" sz="1450" spc="-5">
                <a:latin typeface="Times New Roman"/>
                <a:cs typeface="Times New Roman"/>
              </a:rPr>
              <a:t>a </a:t>
            </a:r>
            <a:r>
              <a:rPr dirty="0" sz="1450" spc="-10">
                <a:latin typeface="Times New Roman"/>
                <a:cs typeface="Times New Roman"/>
              </a:rPr>
              <a:t>smile. "I'll  have to get married some</a:t>
            </a:r>
            <a:r>
              <a:rPr dirty="0" sz="1450" spc="1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"Of course!</a:t>
            </a:r>
            <a:r>
              <a:rPr dirty="0" sz="1450" spc="-5">
                <a:latin typeface="Times New Roman"/>
                <a:cs typeface="Times New Roman"/>
              </a:rPr>
              <a:t> </a:t>
            </a:r>
            <a:r>
              <a:rPr dirty="0" sz="1450" spc="-10">
                <a:latin typeface="Times New Roman"/>
                <a:cs typeface="Times New Roman"/>
              </a:rPr>
              <a:t>Naturally!"</a:t>
            </a:r>
            <a:endParaRPr sz="1450">
              <a:latin typeface="Times New Roman"/>
              <a:cs typeface="Times New Roman"/>
            </a:endParaRPr>
          </a:p>
          <a:p>
            <a:pPr algn="just" marL="12700" marR="13335" indent="255904">
              <a:lnSpc>
                <a:spcPts val="1730"/>
              </a:lnSpc>
              <a:spcBef>
                <a:spcPts val="775"/>
              </a:spcBef>
            </a:pPr>
            <a:r>
              <a:rPr dirty="0" sz="1450" spc="-10">
                <a:latin typeface="Times New Roman"/>
                <a:cs typeface="Times New Roman"/>
              </a:rPr>
              <a:t>She became as flustered as </a:t>
            </a:r>
            <a:r>
              <a:rPr dirty="0" sz="1450" spc="-5">
                <a:latin typeface="Times New Roman"/>
                <a:cs typeface="Times New Roman"/>
              </a:rPr>
              <a:t>a </a:t>
            </a:r>
            <a:r>
              <a:rPr dirty="0" sz="1450" spc="-10">
                <a:latin typeface="Times New Roman"/>
                <a:cs typeface="Times New Roman"/>
              </a:rPr>
              <a:t>schoolgirl. "Can't </a:t>
            </a:r>
            <a:r>
              <a:rPr dirty="0" sz="1450" spc="-5">
                <a:latin typeface="Times New Roman"/>
                <a:cs typeface="Times New Roman"/>
              </a:rPr>
              <a:t>you be </a:t>
            </a:r>
            <a:r>
              <a:rPr dirty="0" sz="1450" spc="-10">
                <a:latin typeface="Times New Roman"/>
                <a:cs typeface="Times New Roman"/>
              </a:rPr>
              <a:t>serious for </a:t>
            </a:r>
            <a:r>
              <a:rPr dirty="0" sz="1450" spc="-5">
                <a:latin typeface="Times New Roman"/>
                <a:cs typeface="Times New Roman"/>
              </a:rPr>
              <a:t>a </a:t>
            </a:r>
            <a:r>
              <a:rPr dirty="0" sz="1450" spc="-10">
                <a:latin typeface="Times New Roman"/>
                <a:cs typeface="Times New Roman"/>
              </a:rPr>
              <a:t>single  minute, Herr</a:t>
            </a:r>
            <a:r>
              <a:rPr dirty="0" sz="1450" spc="-5">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obediently</a:t>
            </a:r>
            <a:r>
              <a:rPr dirty="0" sz="1450" spc="45">
                <a:latin typeface="Times New Roman"/>
                <a:cs typeface="Times New Roman"/>
              </a:rPr>
              <a:t> </a:t>
            </a:r>
            <a:r>
              <a:rPr dirty="0" sz="1450" spc="-5">
                <a:latin typeface="Times New Roman"/>
                <a:cs typeface="Times New Roman"/>
              </a:rPr>
              <a:t>put</a:t>
            </a:r>
            <a:r>
              <a:rPr dirty="0" sz="1450" spc="40">
                <a:latin typeface="Times New Roman"/>
                <a:cs typeface="Times New Roman"/>
              </a:rPr>
              <a:t> </a:t>
            </a:r>
            <a:r>
              <a:rPr dirty="0" sz="1450" spc="-5">
                <a:latin typeface="Times New Roman"/>
                <a:cs typeface="Times New Roman"/>
              </a:rPr>
              <a:t>on</a:t>
            </a:r>
            <a:r>
              <a:rPr dirty="0" sz="1450" spc="40">
                <a:latin typeface="Times New Roman"/>
                <a:cs typeface="Times New Roman"/>
              </a:rPr>
              <a:t> </a:t>
            </a:r>
            <a:r>
              <a:rPr dirty="0" sz="1450" spc="-10">
                <a:latin typeface="Times New Roman"/>
                <a:cs typeface="Times New Roman"/>
              </a:rPr>
              <a:t>my</a:t>
            </a:r>
            <a:r>
              <a:rPr dirty="0" sz="1450" spc="45">
                <a:latin typeface="Times New Roman"/>
                <a:cs typeface="Times New Roman"/>
              </a:rPr>
              <a:t> </a:t>
            </a:r>
            <a:r>
              <a:rPr dirty="0" sz="1450" spc="-10">
                <a:latin typeface="Times New Roman"/>
                <a:cs typeface="Times New Roman"/>
              </a:rPr>
              <a:t>schoolmaster's</a:t>
            </a:r>
            <a:r>
              <a:rPr dirty="0" sz="1450" spc="45">
                <a:latin typeface="Times New Roman"/>
                <a:cs typeface="Times New Roman"/>
              </a:rPr>
              <a:t> </a:t>
            </a:r>
            <a:r>
              <a:rPr dirty="0" sz="1450" spc="-10">
                <a:latin typeface="Times New Roman"/>
                <a:cs typeface="Times New Roman"/>
              </a:rPr>
              <a:t>face,</a:t>
            </a:r>
            <a:r>
              <a:rPr dirty="0" sz="1450" spc="45">
                <a:latin typeface="Times New Roman"/>
                <a:cs typeface="Times New Roman"/>
              </a:rPr>
              <a:t> </a:t>
            </a:r>
            <a:r>
              <a:rPr dirty="0" sz="1450" spc="-10">
                <a:latin typeface="Times New Roman"/>
                <a:cs typeface="Times New Roman"/>
              </a:rPr>
              <a:t>and</a:t>
            </a:r>
            <a:r>
              <a:rPr dirty="0" sz="1450" spc="50">
                <a:latin typeface="Times New Roman"/>
                <a:cs typeface="Times New Roman"/>
              </a:rPr>
              <a:t> </a:t>
            </a:r>
            <a:r>
              <a:rPr dirty="0" sz="1450" spc="-10">
                <a:latin typeface="Times New Roman"/>
                <a:cs typeface="Times New Roman"/>
              </a:rPr>
              <a:t>she</a:t>
            </a:r>
            <a:r>
              <a:rPr dirty="0" sz="1450" spc="45">
                <a:latin typeface="Times New Roman"/>
                <a:cs typeface="Times New Roman"/>
              </a:rPr>
              <a:t> </a:t>
            </a:r>
            <a:r>
              <a:rPr dirty="0" sz="1450" spc="-10">
                <a:latin typeface="Times New Roman"/>
                <a:cs typeface="Times New Roman"/>
              </a:rPr>
              <a:t>sat</a:t>
            </a:r>
            <a:r>
              <a:rPr dirty="0" sz="1450" spc="45">
                <a:latin typeface="Times New Roman"/>
                <a:cs typeface="Times New Roman"/>
              </a:rPr>
              <a:t> </a:t>
            </a:r>
            <a:r>
              <a:rPr dirty="0" sz="1450" spc="-10">
                <a:latin typeface="Times New Roman"/>
                <a:cs typeface="Times New Roman"/>
              </a:rPr>
              <a:t>down</a:t>
            </a:r>
            <a:r>
              <a:rPr dirty="0" sz="1450" spc="45">
                <a:latin typeface="Times New Roman"/>
                <a:cs typeface="Times New Roman"/>
              </a:rPr>
              <a:t> </a:t>
            </a:r>
            <a:r>
              <a:rPr dirty="0" sz="1450" spc="-10">
                <a:latin typeface="Times New Roman"/>
                <a:cs typeface="Times New Roman"/>
              </a:rPr>
              <a:t>again.</a:t>
            </a:r>
            <a:endParaRPr sz="145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075" cy="9436100"/>
          </a:xfrm>
          <a:prstGeom prst="rect">
            <a:avLst/>
          </a:prstGeom>
        </p:spPr>
        <p:txBody>
          <a:bodyPr wrap="square" lIns="0" tIns="13335" rIns="0" bIns="0" rtlCol="0" vert="horz">
            <a:spAutoFit/>
          </a:bodyPr>
          <a:lstStyle/>
          <a:p>
            <a:pPr algn="just" marL="12700" marR="7620">
              <a:lnSpc>
                <a:spcPct val="99100"/>
              </a:lnSpc>
              <a:spcBef>
                <a:spcPts val="10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say I'll have to get married some time, </a:t>
            </a:r>
            <a:r>
              <a:rPr dirty="0" sz="1450" spc="-5">
                <a:latin typeface="Times New Roman"/>
                <a:cs typeface="Times New Roman"/>
              </a:rPr>
              <a:t>I </a:t>
            </a:r>
            <a:r>
              <a:rPr dirty="0" sz="1450" spc="-10">
                <a:latin typeface="Times New Roman"/>
                <a:cs typeface="Times New Roman"/>
              </a:rPr>
              <a:t>mean that, although </a:t>
            </a:r>
            <a:r>
              <a:rPr dirty="0" sz="1450" spc="-5">
                <a:latin typeface="Times New Roman"/>
                <a:cs typeface="Times New Roman"/>
              </a:rPr>
              <a:t>up </a:t>
            </a:r>
            <a:r>
              <a:rPr dirty="0" sz="1450" spc="-10">
                <a:latin typeface="Times New Roman"/>
                <a:cs typeface="Times New Roman"/>
              </a:rPr>
              <a:t>to  now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given the when </a:t>
            </a:r>
            <a:r>
              <a:rPr dirty="0" sz="1450" spc="-5">
                <a:latin typeface="Times New Roman"/>
                <a:cs typeface="Times New Roman"/>
              </a:rPr>
              <a:t>or </a:t>
            </a:r>
            <a:r>
              <a:rPr dirty="0" sz="1450" spc="-10">
                <a:latin typeface="Times New Roman"/>
                <a:cs typeface="Times New Roman"/>
              </a:rPr>
              <a:t>the whom any thought, it would </a:t>
            </a:r>
            <a:r>
              <a:rPr dirty="0" sz="1450" spc="-5">
                <a:latin typeface="Times New Roman"/>
                <a:cs typeface="Times New Roman"/>
              </a:rPr>
              <a:t>go </a:t>
            </a:r>
            <a:r>
              <a:rPr dirty="0" sz="1450" spc="-10">
                <a:latin typeface="Times New Roman"/>
                <a:cs typeface="Times New Roman"/>
              </a:rPr>
              <a:t>against  what </a:t>
            </a:r>
            <a:r>
              <a:rPr dirty="0" sz="1450" spc="-5">
                <a:latin typeface="Times New Roman"/>
                <a:cs typeface="Times New Roman"/>
              </a:rPr>
              <a:t>I </a:t>
            </a:r>
            <a:r>
              <a:rPr dirty="0" sz="1450" spc="-10">
                <a:latin typeface="Times New Roman"/>
                <a:cs typeface="Times New Roman"/>
              </a:rPr>
              <a:t>see as the meaning </a:t>
            </a:r>
            <a:r>
              <a:rPr dirty="0" sz="1450" spc="-5">
                <a:latin typeface="Times New Roman"/>
                <a:cs typeface="Times New Roman"/>
              </a:rPr>
              <a:t>of </a:t>
            </a:r>
            <a:r>
              <a:rPr dirty="0" sz="1450" spc="-10">
                <a:latin typeface="Times New Roman"/>
                <a:cs typeface="Times New Roman"/>
              </a:rPr>
              <a:t>life if </a:t>
            </a:r>
            <a:r>
              <a:rPr dirty="0" sz="1450" spc="-5">
                <a:latin typeface="Times New Roman"/>
                <a:cs typeface="Times New Roman"/>
              </a:rPr>
              <a:t>I </a:t>
            </a:r>
            <a:r>
              <a:rPr dirty="0" sz="1450" spc="-10">
                <a:latin typeface="Times New Roman"/>
                <a:cs typeface="Times New Roman"/>
              </a:rPr>
              <a:t>were to assume that I, as </a:t>
            </a:r>
            <a:r>
              <a:rPr dirty="0" sz="1450" spc="-5">
                <a:latin typeface="Times New Roman"/>
                <a:cs typeface="Times New Roman"/>
              </a:rPr>
              <a:t>a </a:t>
            </a:r>
            <a:r>
              <a:rPr dirty="0" sz="1450" spc="-10">
                <a:latin typeface="Times New Roman"/>
                <a:cs typeface="Times New Roman"/>
              </a:rPr>
              <a:t>woman, had  come into the world to remain</a:t>
            </a:r>
            <a:r>
              <a:rPr dirty="0" sz="1450" spc="20">
                <a:latin typeface="Times New Roman"/>
                <a:cs typeface="Times New Roman"/>
              </a:rPr>
              <a:t> </a:t>
            </a:r>
            <a:r>
              <a:rPr dirty="0" sz="1450" spc="-10">
                <a:latin typeface="Times New Roman"/>
                <a:cs typeface="Times New Roman"/>
              </a:rPr>
              <a:t>childless."</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For the first time </a:t>
            </a:r>
            <a:r>
              <a:rPr dirty="0" sz="1450" spc="-5">
                <a:latin typeface="Times New Roman"/>
                <a:cs typeface="Times New Roman"/>
              </a:rPr>
              <a:t>I </a:t>
            </a:r>
            <a:r>
              <a:rPr dirty="0" sz="1450" spc="-10">
                <a:latin typeface="Times New Roman"/>
                <a:cs typeface="Times New Roman"/>
              </a:rPr>
              <a:t>saw the woman behind the</a:t>
            </a:r>
            <a:r>
              <a:rPr dirty="0" sz="1450" spc="40">
                <a:latin typeface="Times New Roman"/>
                <a:cs typeface="Times New Roman"/>
              </a:rPr>
              <a:t> </a:t>
            </a:r>
            <a:r>
              <a:rPr dirty="0" sz="1450" spc="-10">
                <a:latin typeface="Times New Roman"/>
                <a:cs typeface="Times New Roman"/>
              </a:rPr>
              <a:t>girl.</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dream </a:t>
            </a:r>
            <a:r>
              <a:rPr dirty="0" sz="1450" spc="-5">
                <a:latin typeface="Times New Roman"/>
                <a:cs typeface="Times New Roman"/>
              </a:rPr>
              <a:t>of </a:t>
            </a:r>
            <a:r>
              <a:rPr dirty="0" sz="1450" spc="-10">
                <a:latin typeface="Times New Roman"/>
                <a:cs typeface="Times New Roman"/>
              </a:rPr>
              <a:t>mine", she went </a:t>
            </a:r>
            <a:r>
              <a:rPr dirty="0" sz="1450" spc="-5">
                <a:latin typeface="Times New Roman"/>
                <a:cs typeface="Times New Roman"/>
              </a:rPr>
              <a:t>on </a:t>
            </a:r>
            <a:r>
              <a:rPr dirty="0" sz="1450" spc="-20">
                <a:latin typeface="Times New Roman"/>
                <a:cs typeface="Times New Roman"/>
              </a:rPr>
              <a:t>softly, </a:t>
            </a:r>
            <a:r>
              <a:rPr dirty="0" sz="1450" spc="-10">
                <a:latin typeface="Times New Roman"/>
                <a:cs typeface="Times New Roman"/>
              </a:rPr>
              <a:t>"to imagine that it is </a:t>
            </a:r>
            <a:r>
              <a:rPr dirty="0" sz="1450" spc="-5">
                <a:latin typeface="Times New Roman"/>
                <a:cs typeface="Times New Roman"/>
              </a:rPr>
              <a:t>one of </a:t>
            </a:r>
            <a:r>
              <a:rPr dirty="0" sz="1450" spc="-10">
                <a:latin typeface="Times New Roman"/>
                <a:cs typeface="Times New Roman"/>
              </a:rPr>
              <a:t>the  goals </a:t>
            </a:r>
            <a:r>
              <a:rPr dirty="0" sz="1450" spc="-5">
                <a:latin typeface="Times New Roman"/>
                <a:cs typeface="Times New Roman"/>
              </a:rPr>
              <a:t>of </a:t>
            </a:r>
            <a:r>
              <a:rPr dirty="0" sz="1450" spc="-10">
                <a:latin typeface="Times New Roman"/>
                <a:cs typeface="Times New Roman"/>
              </a:rPr>
              <a:t>life for two beings to fuse into one, into—have </a:t>
            </a:r>
            <a:r>
              <a:rPr dirty="0" sz="1450" spc="-5">
                <a:latin typeface="Times New Roman"/>
                <a:cs typeface="Times New Roman"/>
              </a:rPr>
              <a:t>you </a:t>
            </a:r>
            <a:r>
              <a:rPr dirty="0" sz="1450" spc="-10">
                <a:latin typeface="Times New Roman"/>
                <a:cs typeface="Times New Roman"/>
              </a:rPr>
              <a:t>ever heard </a:t>
            </a:r>
            <a:r>
              <a:rPr dirty="0" sz="1450" spc="-5">
                <a:latin typeface="Times New Roman"/>
                <a:cs typeface="Times New Roman"/>
              </a:rPr>
              <a:t>of </a:t>
            </a:r>
            <a:r>
              <a:rPr dirty="0" sz="1450" spc="-10">
                <a:latin typeface="Times New Roman"/>
                <a:cs typeface="Times New Roman"/>
              </a:rPr>
              <a:t>the  Egyptian cult </a:t>
            </a:r>
            <a:r>
              <a:rPr dirty="0" sz="1450" spc="-5">
                <a:latin typeface="Times New Roman"/>
                <a:cs typeface="Times New Roman"/>
              </a:rPr>
              <a:t>of </a:t>
            </a:r>
            <a:r>
              <a:rPr dirty="0" sz="1450" spc="-10">
                <a:latin typeface="Times New Roman"/>
                <a:cs typeface="Times New Roman"/>
              </a:rPr>
              <a:t>Osiris?—something </a:t>
            </a:r>
            <a:r>
              <a:rPr dirty="0" sz="1450" spc="-5">
                <a:latin typeface="Times New Roman"/>
                <a:cs typeface="Times New Roman"/>
              </a:rPr>
              <a:t>of </a:t>
            </a:r>
            <a:r>
              <a:rPr dirty="0" sz="1450" spc="-10">
                <a:latin typeface="Times New Roman"/>
                <a:cs typeface="Times New Roman"/>
              </a:rPr>
              <a:t>which the 'hermaphrodite' is </a:t>
            </a:r>
            <a:r>
              <a:rPr dirty="0" sz="1450" spc="-5">
                <a:latin typeface="Times New Roman"/>
                <a:cs typeface="Times New Roman"/>
              </a:rPr>
              <a:t>a  </a:t>
            </a:r>
            <a:r>
              <a:rPr dirty="0" sz="1450" spc="-10">
                <a:latin typeface="Times New Roman"/>
                <a:cs typeface="Times New Roman"/>
              </a:rPr>
              <a:t>symbol."</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word caught my attention. "The hermaphrodite </a:t>
            </a:r>
            <a:r>
              <a:rPr dirty="0" sz="1450" spc="-5">
                <a:latin typeface="Times New Roman"/>
                <a:cs typeface="Times New Roman"/>
              </a:rPr>
              <a:t>. .</a:t>
            </a:r>
            <a:r>
              <a:rPr dirty="0" sz="1450" spc="40">
                <a:latin typeface="Times New Roman"/>
                <a:cs typeface="Times New Roman"/>
              </a:rPr>
              <a:t> </a:t>
            </a:r>
            <a:r>
              <a:rPr dirty="0" sz="1450" spc="-10">
                <a:latin typeface="Times New Roman"/>
                <a:cs typeface="Times New Roman"/>
              </a:rPr>
              <a: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"By that </a:t>
            </a:r>
            <a:r>
              <a:rPr dirty="0" sz="1450" spc="-5">
                <a:latin typeface="Times New Roman"/>
                <a:cs typeface="Times New Roman"/>
              </a:rPr>
              <a:t>I </a:t>
            </a:r>
            <a:r>
              <a:rPr dirty="0" sz="1450" spc="-10">
                <a:latin typeface="Times New Roman"/>
                <a:cs typeface="Times New Roman"/>
              </a:rPr>
              <a:t>mean the magic union </a:t>
            </a:r>
            <a:r>
              <a:rPr dirty="0" sz="1450" spc="-5">
                <a:latin typeface="Times New Roman"/>
                <a:cs typeface="Times New Roman"/>
              </a:rPr>
              <a:t>of </a:t>
            </a:r>
            <a:r>
              <a:rPr dirty="0" sz="1450" spc="-10">
                <a:latin typeface="Times New Roman"/>
                <a:cs typeface="Times New Roman"/>
              </a:rPr>
              <a:t>the male and female principles in the  human race to create </a:t>
            </a:r>
            <a:r>
              <a:rPr dirty="0" sz="1450" spc="-5">
                <a:latin typeface="Times New Roman"/>
                <a:cs typeface="Times New Roman"/>
              </a:rPr>
              <a:t>a </a:t>
            </a:r>
            <a:r>
              <a:rPr dirty="0" sz="1450" spc="-10">
                <a:latin typeface="Times New Roman"/>
                <a:cs typeface="Times New Roman"/>
              </a:rPr>
              <a:t>demi-god. As </a:t>
            </a:r>
            <a:r>
              <a:rPr dirty="0" sz="1450" spc="-5">
                <a:latin typeface="Times New Roman"/>
                <a:cs typeface="Times New Roman"/>
              </a:rPr>
              <a:t>a </a:t>
            </a:r>
            <a:r>
              <a:rPr dirty="0" sz="1450" spc="-10">
                <a:latin typeface="Times New Roman"/>
                <a:cs typeface="Times New Roman"/>
              </a:rPr>
              <a:t>final goal! No, </a:t>
            </a:r>
            <a:r>
              <a:rPr dirty="0" sz="1450" spc="-5">
                <a:latin typeface="Times New Roman"/>
                <a:cs typeface="Times New Roman"/>
              </a:rPr>
              <a:t>not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final goal, as  the beginning </a:t>
            </a:r>
            <a:r>
              <a:rPr dirty="0" sz="1450" spc="-5">
                <a:latin typeface="Times New Roman"/>
                <a:cs typeface="Times New Roman"/>
              </a:rPr>
              <a:t>of a </a:t>
            </a:r>
            <a:r>
              <a:rPr dirty="0" sz="1450" spc="-10">
                <a:latin typeface="Times New Roman"/>
                <a:cs typeface="Times New Roman"/>
              </a:rPr>
              <a:t>new course, which will </a:t>
            </a:r>
            <a:r>
              <a:rPr dirty="0" sz="1450" spc="-5">
                <a:latin typeface="Times New Roman"/>
                <a:cs typeface="Times New Roman"/>
              </a:rPr>
              <a:t>be </a:t>
            </a:r>
            <a:r>
              <a:rPr dirty="0" sz="1450" spc="-10">
                <a:latin typeface="Times New Roman"/>
                <a:cs typeface="Times New Roman"/>
              </a:rPr>
              <a:t>eternal, which will have </a:t>
            </a:r>
            <a:r>
              <a:rPr dirty="0" sz="1450" spc="-5">
                <a:latin typeface="Times New Roman"/>
                <a:cs typeface="Times New Roman"/>
              </a:rPr>
              <a:t>no </a:t>
            </a:r>
            <a:r>
              <a:rPr dirty="0" sz="1450" spc="-10">
                <a:latin typeface="Times New Roman"/>
                <a:cs typeface="Times New Roman"/>
              </a:rPr>
              <a:t>final  </a:t>
            </a:r>
            <a:r>
              <a:rPr dirty="0" sz="1450" spc="-5">
                <a:latin typeface="Times New Roman"/>
                <a:cs typeface="Times New Roman"/>
              </a:rPr>
              <a:t>end."</a:t>
            </a:r>
            <a:endParaRPr sz="1450">
              <a:latin typeface="Times New Roman"/>
              <a:cs typeface="Times New Roman"/>
            </a:endParaRPr>
          </a:p>
          <a:p>
            <a:pPr algn="just" marL="12700" marR="11430" indent="255904">
              <a:lnSpc>
                <a:spcPts val="1730"/>
              </a:lnSpc>
              <a:spcBef>
                <a:spcPts val="715"/>
              </a:spcBef>
            </a:pPr>
            <a:r>
              <a:rPr dirty="0" sz="1450" spc="-5">
                <a:latin typeface="Times New Roman"/>
                <a:cs typeface="Times New Roman"/>
              </a:rPr>
              <a:t>I </a:t>
            </a:r>
            <a:r>
              <a:rPr dirty="0" sz="1450" spc="-10">
                <a:latin typeface="Times New Roman"/>
                <a:cs typeface="Times New Roman"/>
              </a:rPr>
              <a:t>was deeply moved. "And </a:t>
            </a:r>
            <a:r>
              <a:rPr dirty="0" sz="1450" spc="-5">
                <a:latin typeface="Times New Roman"/>
                <a:cs typeface="Times New Roman"/>
              </a:rPr>
              <a:t>you hope </a:t>
            </a:r>
            <a:r>
              <a:rPr dirty="0" sz="1450" spc="-10">
                <a:latin typeface="Times New Roman"/>
                <a:cs typeface="Times New Roman"/>
              </a:rPr>
              <a:t>that some time </a:t>
            </a:r>
            <a:r>
              <a:rPr dirty="0" sz="1450" spc="-5">
                <a:latin typeface="Times New Roman"/>
                <a:cs typeface="Times New Roman"/>
              </a:rPr>
              <a:t>you </a:t>
            </a:r>
            <a:r>
              <a:rPr dirty="0" sz="1450" spc="-10">
                <a:latin typeface="Times New Roman"/>
                <a:cs typeface="Times New Roman"/>
              </a:rPr>
              <a:t>will find the </a:t>
            </a:r>
            <a:r>
              <a:rPr dirty="0" sz="1450" spc="-5">
                <a:latin typeface="Times New Roman"/>
                <a:cs typeface="Times New Roman"/>
              </a:rPr>
              <a:t>one  you </a:t>
            </a:r>
            <a:r>
              <a:rPr dirty="0" sz="1450" spc="-10">
                <a:latin typeface="Times New Roman"/>
                <a:cs typeface="Times New Roman"/>
              </a:rPr>
              <a:t>seek? Could it </a:t>
            </a:r>
            <a:r>
              <a:rPr dirty="0" sz="1450" spc="-5">
                <a:latin typeface="Times New Roman"/>
                <a:cs typeface="Times New Roman"/>
              </a:rPr>
              <a:t>not be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lives in some </a:t>
            </a:r>
            <a:r>
              <a:rPr dirty="0" sz="1450" spc="-15">
                <a:latin typeface="Times New Roman"/>
                <a:cs typeface="Times New Roman"/>
              </a:rPr>
              <a:t>far-off </a:t>
            </a:r>
            <a:r>
              <a:rPr dirty="0" sz="1450" spc="-10">
                <a:latin typeface="Times New Roman"/>
                <a:cs typeface="Times New Roman"/>
              </a:rPr>
              <a:t>land, is perhaps </a:t>
            </a:r>
            <a:r>
              <a:rPr dirty="0" sz="1450" spc="-5">
                <a:latin typeface="Times New Roman"/>
                <a:cs typeface="Times New Roman"/>
              </a:rPr>
              <a:t>not  </a:t>
            </a:r>
            <a:r>
              <a:rPr dirty="0" sz="1450" spc="-10">
                <a:latin typeface="Times New Roman"/>
                <a:cs typeface="Times New Roman"/>
              </a:rPr>
              <a:t>even here </a:t>
            </a:r>
            <a:r>
              <a:rPr dirty="0" sz="1450" spc="-5">
                <a:latin typeface="Times New Roman"/>
                <a:cs typeface="Times New Roman"/>
              </a:rPr>
              <a:t>on</a:t>
            </a:r>
            <a:r>
              <a:rPr dirty="0" sz="1450">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"I know nothing about that", she replied </a:t>
            </a:r>
            <a:r>
              <a:rPr dirty="0" sz="1450" spc="-25">
                <a:latin typeface="Times New Roman"/>
                <a:cs typeface="Times New Roman"/>
              </a:rPr>
              <a:t>simply.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do </a:t>
            </a:r>
            <a:r>
              <a:rPr dirty="0" sz="1450" spc="-10">
                <a:latin typeface="Times New Roman"/>
                <a:cs typeface="Times New Roman"/>
              </a:rPr>
              <a:t>is wait. If </a:t>
            </a:r>
            <a:r>
              <a:rPr dirty="0" sz="1450" spc="-5">
                <a:latin typeface="Times New Roman"/>
                <a:cs typeface="Times New Roman"/>
              </a:rPr>
              <a:t>he  </a:t>
            </a:r>
            <a:r>
              <a:rPr dirty="0" sz="1450" spc="-10">
                <a:latin typeface="Times New Roman"/>
                <a:cs typeface="Times New Roman"/>
              </a:rPr>
              <a:t>is separated from me </a:t>
            </a:r>
            <a:r>
              <a:rPr dirty="0" sz="1450" spc="-5">
                <a:latin typeface="Times New Roman"/>
                <a:cs typeface="Times New Roman"/>
              </a:rPr>
              <a:t>by </a:t>
            </a:r>
            <a:r>
              <a:rPr dirty="0" sz="1450" spc="-10">
                <a:latin typeface="Times New Roman"/>
                <a:cs typeface="Times New Roman"/>
              </a:rPr>
              <a:t>time </a:t>
            </a:r>
            <a:r>
              <a:rPr dirty="0" sz="1450" spc="-5">
                <a:latin typeface="Times New Roman"/>
                <a:cs typeface="Times New Roman"/>
              </a:rPr>
              <a:t>or </a:t>
            </a:r>
            <a:r>
              <a:rPr dirty="0" sz="1450" spc="-10">
                <a:latin typeface="Times New Roman"/>
                <a:cs typeface="Times New Roman"/>
              </a:rPr>
              <a:t>space—which </a:t>
            </a:r>
            <a:r>
              <a:rPr dirty="0" sz="1450" spc="-5">
                <a:latin typeface="Times New Roman"/>
                <a:cs typeface="Times New Roman"/>
              </a:rPr>
              <a:t>I </a:t>
            </a:r>
            <a:r>
              <a:rPr dirty="0" sz="1450" spc="-10">
                <a:latin typeface="Times New Roman"/>
                <a:cs typeface="Times New Roman"/>
              </a:rPr>
              <a:t>cannot believe, why then  would </a:t>
            </a:r>
            <a:r>
              <a:rPr dirty="0" sz="1450" spc="-5">
                <a:latin typeface="Times New Roman"/>
                <a:cs typeface="Times New Roman"/>
              </a:rPr>
              <a:t>I be bound </a:t>
            </a:r>
            <a:r>
              <a:rPr dirty="0" sz="1450" spc="-10">
                <a:latin typeface="Times New Roman"/>
                <a:cs typeface="Times New Roman"/>
              </a:rPr>
              <a:t>to the Ghetto here?—or if we </a:t>
            </a:r>
            <a:r>
              <a:rPr dirty="0" sz="1450" spc="-5">
                <a:latin typeface="Times New Roman"/>
                <a:cs typeface="Times New Roman"/>
              </a:rPr>
              <a:t>do not </a:t>
            </a:r>
            <a:r>
              <a:rPr dirty="0" sz="1450" spc="-10">
                <a:latin typeface="Times New Roman"/>
                <a:cs typeface="Times New Roman"/>
              </a:rPr>
              <a:t>recognise each </a:t>
            </a:r>
            <a:r>
              <a:rPr dirty="0" sz="1450" spc="-20">
                <a:latin typeface="Times New Roman"/>
                <a:cs typeface="Times New Roman"/>
              </a:rPr>
              <a:t>other, </a:t>
            </a:r>
            <a:r>
              <a:rPr dirty="0" sz="1450" spc="320">
                <a:latin typeface="Times New Roman"/>
                <a:cs typeface="Times New Roman"/>
              </a:rPr>
              <a:t> </a:t>
            </a:r>
            <a:r>
              <a:rPr dirty="0" sz="1450" spc="-10">
                <a:latin typeface="Times New Roman"/>
                <a:cs typeface="Times New Roman"/>
              </a:rPr>
              <a:t>and </a:t>
            </a:r>
            <a:r>
              <a:rPr dirty="0" sz="1450" spc="-5">
                <a:latin typeface="Times New Roman"/>
                <a:cs typeface="Times New Roman"/>
              </a:rPr>
              <a:t>I do not </a:t>
            </a:r>
            <a:r>
              <a:rPr dirty="0" sz="1450" spc="-10">
                <a:latin typeface="Times New Roman"/>
                <a:cs typeface="Times New Roman"/>
              </a:rPr>
              <a:t>find him, then my life will have been without purpose, just the  mindless whim </a:t>
            </a:r>
            <a:r>
              <a:rPr dirty="0" sz="1450" spc="-5">
                <a:latin typeface="Times New Roman"/>
                <a:cs typeface="Times New Roman"/>
              </a:rPr>
              <a:t>of </a:t>
            </a:r>
            <a:r>
              <a:rPr dirty="0" sz="1450" spc="-10">
                <a:latin typeface="Times New Roman"/>
                <a:cs typeface="Times New Roman"/>
              </a:rPr>
              <a:t>some idiotic demon. But please, please, let's </a:t>
            </a:r>
            <a:r>
              <a:rPr dirty="0" sz="1450" spc="-5">
                <a:latin typeface="Times New Roman"/>
                <a:cs typeface="Times New Roman"/>
              </a:rPr>
              <a:t>not </a:t>
            </a:r>
            <a:r>
              <a:rPr dirty="0" sz="1450" spc="-10">
                <a:latin typeface="Times New Roman"/>
                <a:cs typeface="Times New Roman"/>
              </a:rPr>
              <a:t>talk about  that any more", she pleaded. "Whenever </a:t>
            </a:r>
            <a:r>
              <a:rPr dirty="0" sz="1450" spc="-5">
                <a:latin typeface="Times New Roman"/>
                <a:cs typeface="Times New Roman"/>
              </a:rPr>
              <a:t>a thought </a:t>
            </a:r>
            <a:r>
              <a:rPr dirty="0" sz="1450" spc="-10">
                <a:latin typeface="Times New Roman"/>
                <a:cs typeface="Times New Roman"/>
              </a:rPr>
              <a:t>is </a:t>
            </a:r>
            <a:r>
              <a:rPr dirty="0" sz="1450" spc="-5">
                <a:latin typeface="Times New Roman"/>
                <a:cs typeface="Times New Roman"/>
              </a:rPr>
              <a:t>put </a:t>
            </a:r>
            <a:r>
              <a:rPr dirty="0" sz="1450" spc="-10">
                <a:latin typeface="Times New Roman"/>
                <a:cs typeface="Times New Roman"/>
              </a:rPr>
              <a:t>into words, it gets an  </a:t>
            </a:r>
            <a:r>
              <a:rPr dirty="0" sz="1450" spc="-25">
                <a:latin typeface="Times New Roman"/>
                <a:cs typeface="Times New Roman"/>
              </a:rPr>
              <a:t>ugly, </a:t>
            </a:r>
            <a:r>
              <a:rPr dirty="0" sz="1450" spc="-10">
                <a:latin typeface="Times New Roman"/>
                <a:cs typeface="Times New Roman"/>
              </a:rPr>
              <a:t>earthly taste, and </a:t>
            </a:r>
            <a:r>
              <a:rPr dirty="0" sz="1450" spc="-5">
                <a:latin typeface="Times New Roman"/>
                <a:cs typeface="Times New Roman"/>
              </a:rPr>
              <a:t>I </a:t>
            </a:r>
            <a:r>
              <a:rPr dirty="0" sz="1450" spc="-10">
                <a:latin typeface="Times New Roman"/>
                <a:cs typeface="Times New Roman"/>
              </a:rPr>
              <a:t>wouldn't want—." She suddenly broke</a:t>
            </a:r>
            <a:r>
              <a:rPr dirty="0" sz="1450" spc="8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"What wouldn't </a:t>
            </a:r>
            <a:r>
              <a:rPr dirty="0" sz="1450" spc="-5">
                <a:latin typeface="Times New Roman"/>
                <a:cs typeface="Times New Roman"/>
              </a:rPr>
              <a:t>you </a:t>
            </a:r>
            <a:r>
              <a:rPr dirty="0" sz="1450" spc="-10">
                <a:latin typeface="Times New Roman"/>
                <a:cs typeface="Times New Roman"/>
              </a:rPr>
              <a:t>want,</a:t>
            </a:r>
            <a:r>
              <a:rPr dirty="0" sz="145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7620" indent="255904">
              <a:lnSpc>
                <a:spcPts val="1730"/>
              </a:lnSpc>
              <a:spcBef>
                <a:spcPts val="770"/>
              </a:spcBef>
            </a:pPr>
            <a:r>
              <a:rPr dirty="0" sz="1450" spc="-10">
                <a:latin typeface="Times New Roman"/>
                <a:cs typeface="Times New Roman"/>
              </a:rPr>
              <a:t>She raised her hand and quickly stood </a:t>
            </a:r>
            <a:r>
              <a:rPr dirty="0" sz="1450" spc="-5">
                <a:latin typeface="Times New Roman"/>
                <a:cs typeface="Times New Roman"/>
              </a:rPr>
              <a:t>up, </a:t>
            </a:r>
            <a:r>
              <a:rPr dirty="0" sz="1450" spc="-10">
                <a:latin typeface="Times New Roman"/>
                <a:cs typeface="Times New Roman"/>
              </a:rPr>
              <a:t>saying, </a:t>
            </a:r>
            <a:r>
              <a:rPr dirty="0" sz="1450" spc="-4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5">
                <a:latin typeface="Times New Roman"/>
                <a:cs typeface="Times New Roman"/>
              </a:rPr>
              <a:t>visitor, </a:t>
            </a:r>
            <a:r>
              <a:rPr dirty="0" sz="1450" spc="-10">
                <a:latin typeface="Times New Roman"/>
                <a:cs typeface="Times New Roman"/>
              </a:rPr>
              <a:t>Herr  Pernath."</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rustle </a:t>
            </a:r>
            <a:r>
              <a:rPr dirty="0" sz="1450" spc="-5">
                <a:latin typeface="Times New Roman"/>
                <a:cs typeface="Times New Roman"/>
              </a:rPr>
              <a:t>of </a:t>
            </a:r>
            <a:r>
              <a:rPr dirty="0" sz="1450" spc="-10">
                <a:latin typeface="Times New Roman"/>
                <a:cs typeface="Times New Roman"/>
              </a:rPr>
              <a:t>silk </a:t>
            </a:r>
            <a:r>
              <a:rPr dirty="0" sz="1450" spc="-5">
                <a:latin typeface="Times New Roman"/>
                <a:cs typeface="Times New Roman"/>
              </a:rPr>
              <a:t>out </a:t>
            </a:r>
            <a:r>
              <a:rPr dirty="0" sz="1450" spc="-10">
                <a:latin typeface="Times New Roman"/>
                <a:cs typeface="Times New Roman"/>
              </a:rPr>
              <a:t>in the </a:t>
            </a:r>
            <a:r>
              <a:rPr dirty="0" sz="1450" spc="-15">
                <a:latin typeface="Times New Roman"/>
                <a:cs typeface="Times New Roman"/>
              </a:rPr>
              <a:t>corridor, </a:t>
            </a:r>
            <a:r>
              <a:rPr dirty="0" sz="1450" spc="-10">
                <a:latin typeface="Times New Roman"/>
                <a:cs typeface="Times New Roman"/>
              </a:rPr>
              <a:t>an impetuous knock and then:  Angelina!</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Miriam was going to leave, </a:t>
            </a:r>
            <a:r>
              <a:rPr dirty="0" sz="1450" spc="-5">
                <a:latin typeface="Times New Roman"/>
                <a:cs typeface="Times New Roman"/>
              </a:rPr>
              <a:t>but I </a:t>
            </a:r>
            <a:r>
              <a:rPr dirty="0" sz="1450" spc="-10">
                <a:latin typeface="Times New Roman"/>
                <a:cs typeface="Times New Roman"/>
              </a:rPr>
              <a:t>held her back. "Allow me to introduce  </a:t>
            </a:r>
            <a:r>
              <a:rPr dirty="0" sz="1450" spc="-5">
                <a:latin typeface="Times New Roman"/>
                <a:cs typeface="Times New Roman"/>
              </a:rPr>
              <a:t>you. </a:t>
            </a:r>
            <a:r>
              <a:rPr dirty="0" sz="1450" spc="-10">
                <a:latin typeface="Times New Roman"/>
                <a:cs typeface="Times New Roman"/>
              </a:rPr>
              <a:t>The daughter </a:t>
            </a:r>
            <a:r>
              <a:rPr dirty="0" sz="1450" spc="-5">
                <a:latin typeface="Times New Roman"/>
                <a:cs typeface="Times New Roman"/>
              </a:rPr>
              <a:t>of </a:t>
            </a:r>
            <a:r>
              <a:rPr dirty="0" sz="1450" spc="-10">
                <a:latin typeface="Times New Roman"/>
                <a:cs typeface="Times New Roman"/>
              </a:rPr>
              <a:t>an old</a:t>
            </a:r>
            <a:r>
              <a:rPr dirty="0" sz="1450" spc="10">
                <a:latin typeface="Times New Roman"/>
                <a:cs typeface="Times New Roman"/>
              </a:rPr>
              <a:t> </a:t>
            </a:r>
            <a:r>
              <a:rPr dirty="0" sz="1450" spc="-10">
                <a:latin typeface="Times New Roman"/>
                <a:cs typeface="Times New Roman"/>
              </a:rPr>
              <a:t>friend—Countess——-"</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"One can't even drive </a:t>
            </a:r>
            <a:r>
              <a:rPr dirty="0" sz="1450" spc="-5">
                <a:latin typeface="Times New Roman"/>
                <a:cs typeface="Times New Roman"/>
              </a:rPr>
              <a:t>up </a:t>
            </a:r>
            <a:r>
              <a:rPr dirty="0" sz="1450" spc="-10">
                <a:latin typeface="Times New Roman"/>
                <a:cs typeface="Times New Roman"/>
              </a:rPr>
              <a:t>to the house any more, the </a:t>
            </a:r>
            <a:r>
              <a:rPr dirty="0" sz="1450" spc="-5">
                <a:latin typeface="Times New Roman"/>
                <a:cs typeface="Times New Roman"/>
              </a:rPr>
              <a:t>! </a:t>
            </a:r>
            <a:r>
              <a:rPr dirty="0" sz="1450" spc="-10">
                <a:latin typeface="Times New Roman"/>
                <a:cs typeface="Times New Roman"/>
              </a:rPr>
              <a:t>roads have been </a:t>
            </a:r>
            <a:r>
              <a:rPr dirty="0" sz="1450" spc="-5">
                <a:latin typeface="Times New Roman"/>
                <a:cs typeface="Times New Roman"/>
              </a:rPr>
              <a:t>dug  up </a:t>
            </a:r>
            <a:r>
              <a:rPr dirty="0" sz="1450" spc="-10">
                <a:latin typeface="Times New Roman"/>
                <a:cs typeface="Times New Roman"/>
              </a:rPr>
              <a:t>everywhere. When are </a:t>
            </a:r>
            <a:r>
              <a:rPr dirty="0" sz="1450" spc="-5">
                <a:latin typeface="Times New Roman"/>
                <a:cs typeface="Times New Roman"/>
              </a:rPr>
              <a:t>you </a:t>
            </a:r>
            <a:r>
              <a:rPr dirty="0" sz="1450" spc="-10">
                <a:latin typeface="Times New Roman"/>
                <a:cs typeface="Times New Roman"/>
              </a:rPr>
              <a:t>going to move to an area that's fit for human  habitation, Pernath? Outside the snow is melting, the sky is enough to make  </a:t>
            </a:r>
            <a:r>
              <a:rPr dirty="0" sz="1450" spc="-5">
                <a:latin typeface="Times New Roman"/>
                <a:cs typeface="Times New Roman"/>
              </a:rPr>
              <a:t>your </a:t>
            </a:r>
            <a:r>
              <a:rPr dirty="0" sz="1450" spc="-10">
                <a:latin typeface="Times New Roman"/>
                <a:cs typeface="Times New Roman"/>
              </a:rPr>
              <a:t>heart burst with </a:t>
            </a:r>
            <a:r>
              <a:rPr dirty="0" sz="1450" spc="-30">
                <a:latin typeface="Times New Roman"/>
                <a:cs typeface="Times New Roman"/>
              </a:rPr>
              <a:t>joy, </a:t>
            </a:r>
            <a:r>
              <a:rPr dirty="0" sz="1450" spc="-10">
                <a:latin typeface="Times New Roman"/>
                <a:cs typeface="Times New Roman"/>
              </a:rPr>
              <a:t>and here </a:t>
            </a:r>
            <a:r>
              <a:rPr dirty="0" sz="1450" spc="-5">
                <a:latin typeface="Times New Roman"/>
                <a:cs typeface="Times New Roman"/>
              </a:rPr>
              <a:t>you </a:t>
            </a:r>
            <a:r>
              <a:rPr dirty="0" sz="1450" spc="-10">
                <a:latin typeface="Times New Roman"/>
                <a:cs typeface="Times New Roman"/>
              </a:rPr>
              <a:t>are stuck in </a:t>
            </a:r>
            <a:r>
              <a:rPr dirty="0" sz="1450" spc="-5">
                <a:latin typeface="Times New Roman"/>
                <a:cs typeface="Times New Roman"/>
              </a:rPr>
              <a:t>your </a:t>
            </a:r>
            <a:r>
              <a:rPr dirty="0" sz="1450" spc="-10">
                <a:latin typeface="Times New Roman"/>
                <a:cs typeface="Times New Roman"/>
              </a:rPr>
              <a:t>dank, dark cavern like  an old frog. By the </a:t>
            </a:r>
            <a:r>
              <a:rPr dirty="0" sz="1450" spc="-35">
                <a:latin typeface="Times New Roman"/>
                <a:cs typeface="Times New Roman"/>
              </a:rPr>
              <a:t>way, </a:t>
            </a:r>
            <a:r>
              <a:rPr dirty="0" sz="1450" spc="-5">
                <a:latin typeface="Times New Roman"/>
                <a:cs typeface="Times New Roman"/>
              </a:rPr>
              <a:t>do you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went to see my jeweller yesterday and  </a:t>
            </a:r>
            <a:r>
              <a:rPr dirty="0" sz="1450" spc="-5">
                <a:latin typeface="Times New Roman"/>
                <a:cs typeface="Times New Roman"/>
              </a:rPr>
              <a:t>he </a:t>
            </a:r>
            <a:r>
              <a:rPr dirty="0" sz="1450" spc="-10">
                <a:latin typeface="Times New Roman"/>
                <a:cs typeface="Times New Roman"/>
              </a:rPr>
              <a:t>said you're the finest </a:t>
            </a:r>
            <a:r>
              <a:rPr dirty="0" sz="1450" spc="-15">
                <a:latin typeface="Times New Roman"/>
                <a:cs typeface="Times New Roman"/>
              </a:rPr>
              <a:t>gem-cutter, </a:t>
            </a:r>
            <a:r>
              <a:rPr dirty="0" sz="1450" spc="-10">
                <a:latin typeface="Times New Roman"/>
                <a:cs typeface="Times New Roman"/>
              </a:rPr>
              <a:t>the greatest engraver living </a:t>
            </a:r>
            <a:r>
              <a:rPr dirty="0" sz="1450" spc="-25">
                <a:latin typeface="Times New Roman"/>
                <a:cs typeface="Times New Roman"/>
              </a:rPr>
              <a:t>today, </a:t>
            </a:r>
            <a:r>
              <a:rPr dirty="0" sz="1450" spc="-10">
                <a:latin typeface="Times New Roman"/>
                <a:cs typeface="Times New Roman"/>
              </a:rPr>
              <a:t>if </a:t>
            </a:r>
            <a:r>
              <a:rPr dirty="0" sz="1450" spc="-5">
                <a:latin typeface="Times New Roman"/>
                <a:cs typeface="Times New Roman"/>
              </a:rPr>
              <a:t>not  one</a:t>
            </a:r>
            <a:r>
              <a:rPr dirty="0" sz="1450" spc="275">
                <a:latin typeface="Times New Roman"/>
                <a:cs typeface="Times New Roman"/>
              </a:rPr>
              <a:t> </a:t>
            </a:r>
            <a:r>
              <a:rPr dirty="0" sz="1450" spc="-5">
                <a:latin typeface="Times New Roman"/>
                <a:cs typeface="Times New Roman"/>
              </a:rPr>
              <a:t>of</a:t>
            </a:r>
            <a:r>
              <a:rPr dirty="0" sz="1450" spc="280">
                <a:latin typeface="Times New Roman"/>
                <a:cs typeface="Times New Roman"/>
              </a:rPr>
              <a:t>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greatest</a:t>
            </a:r>
            <a:r>
              <a:rPr dirty="0" sz="1450" spc="280">
                <a:latin typeface="Times New Roman"/>
                <a:cs typeface="Times New Roman"/>
              </a:rPr>
              <a:t> </a:t>
            </a:r>
            <a:r>
              <a:rPr dirty="0" sz="1450" spc="-10">
                <a:latin typeface="Times New Roman"/>
                <a:cs typeface="Times New Roman"/>
              </a:rPr>
              <a:t>who</a:t>
            </a:r>
            <a:r>
              <a:rPr dirty="0" sz="1450" spc="280">
                <a:latin typeface="Times New Roman"/>
                <a:cs typeface="Times New Roman"/>
              </a:rPr>
              <a:t> </a:t>
            </a:r>
            <a:r>
              <a:rPr dirty="0" sz="1450" spc="-10">
                <a:latin typeface="Times New Roman"/>
                <a:cs typeface="Times New Roman"/>
              </a:rPr>
              <a:t>ever</a:t>
            </a:r>
            <a:r>
              <a:rPr dirty="0" sz="1450" spc="275">
                <a:latin typeface="Times New Roman"/>
                <a:cs typeface="Times New Roman"/>
              </a:rPr>
              <a:t> </a:t>
            </a:r>
            <a:r>
              <a:rPr dirty="0" sz="1450" spc="-10">
                <a:latin typeface="Times New Roman"/>
                <a:cs typeface="Times New Roman"/>
              </a:rPr>
              <a:t>lived?"</a:t>
            </a:r>
            <a:r>
              <a:rPr dirty="0" sz="1450" spc="280">
                <a:latin typeface="Times New Roman"/>
                <a:cs typeface="Times New Roman"/>
              </a:rPr>
              <a:t> </a:t>
            </a:r>
            <a:r>
              <a:rPr dirty="0" sz="1450" spc="-10">
                <a:latin typeface="Times New Roman"/>
                <a:cs typeface="Times New Roman"/>
              </a:rPr>
              <a:t>Angelina</a:t>
            </a:r>
            <a:r>
              <a:rPr dirty="0" sz="1450" spc="280">
                <a:latin typeface="Times New Roman"/>
                <a:cs typeface="Times New Roman"/>
              </a:rPr>
              <a:t> </a:t>
            </a:r>
            <a:r>
              <a:rPr dirty="0" sz="1450" spc="-10">
                <a:latin typeface="Times New Roman"/>
                <a:cs typeface="Times New Roman"/>
              </a:rPr>
              <a:t>chattered</a:t>
            </a:r>
            <a:r>
              <a:rPr dirty="0" sz="1450" spc="275">
                <a:latin typeface="Times New Roman"/>
                <a:cs typeface="Times New Roman"/>
              </a:rPr>
              <a:t> </a:t>
            </a:r>
            <a:r>
              <a:rPr dirty="0" sz="1450" spc="-5">
                <a:latin typeface="Times New Roman"/>
                <a:cs typeface="Times New Roman"/>
              </a:rPr>
              <a:t>on</a:t>
            </a:r>
            <a:r>
              <a:rPr dirty="0" sz="1450" spc="280">
                <a:latin typeface="Times New Roman"/>
                <a:cs typeface="Times New Roman"/>
              </a:rPr>
              <a:t> </a:t>
            </a:r>
            <a:r>
              <a:rPr dirty="0" sz="1450" spc="-10">
                <a:latin typeface="Times New Roman"/>
                <a:cs typeface="Times New Roman"/>
              </a:rPr>
              <a:t>like</a:t>
            </a:r>
            <a:r>
              <a:rPr dirty="0" sz="1450" spc="280">
                <a:latin typeface="Times New Roman"/>
                <a:cs typeface="Times New Roman"/>
              </a:rPr>
              <a:t> </a:t>
            </a:r>
            <a:r>
              <a:rPr dirty="0" sz="1450" spc="-5">
                <a:latin typeface="Times New Roman"/>
                <a:cs typeface="Times New Roman"/>
              </a:rPr>
              <a:t>a</a:t>
            </a:r>
            <a:r>
              <a:rPr dirty="0" sz="1450" spc="275">
                <a:latin typeface="Times New Roman"/>
                <a:cs typeface="Times New Roman"/>
              </a:rPr>
              <a:t> </a:t>
            </a:r>
            <a:r>
              <a:rPr dirty="0" sz="1450" spc="-10">
                <a:latin typeface="Times New Roman"/>
                <a:cs typeface="Times New Roman"/>
              </a:rPr>
              <a:t>river</a:t>
            </a:r>
            <a:r>
              <a:rPr dirty="0" sz="1450" spc="28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075" cy="9439275"/>
          </a:xfrm>
          <a:prstGeom prst="rect">
            <a:avLst/>
          </a:prstGeom>
        </p:spPr>
        <p:txBody>
          <a:bodyPr wrap="square" lIns="0" tIns="11430" rIns="0" bIns="0" rtlCol="0" vert="horz">
            <a:spAutoFit/>
          </a:bodyPr>
          <a:lstStyle/>
          <a:p>
            <a:pPr algn="just" marL="12700" marR="10160">
              <a:lnSpc>
                <a:spcPct val="99800"/>
              </a:lnSpc>
              <a:spcBef>
                <a:spcPts val="90"/>
              </a:spcBef>
            </a:pPr>
            <a:r>
              <a:rPr dirty="0" sz="1450" spc="-10">
                <a:latin typeface="Times New Roman"/>
                <a:cs typeface="Times New Roman"/>
              </a:rPr>
              <a:t>spate, and </a:t>
            </a:r>
            <a:r>
              <a:rPr dirty="0" sz="1450" spc="-5">
                <a:latin typeface="Times New Roman"/>
                <a:cs typeface="Times New Roman"/>
              </a:rPr>
              <a:t>I </a:t>
            </a:r>
            <a:r>
              <a:rPr dirty="0" sz="1450" spc="-10">
                <a:latin typeface="Times New Roman"/>
                <a:cs typeface="Times New Roman"/>
              </a:rPr>
              <a:t>sat spellbound. </a:t>
            </a:r>
            <a:r>
              <a:rPr dirty="0" sz="1450" spc="-5">
                <a:latin typeface="Times New Roman"/>
                <a:cs typeface="Times New Roman"/>
              </a:rPr>
              <a:t>I </a:t>
            </a:r>
            <a:r>
              <a:rPr dirty="0" sz="1450" spc="-10">
                <a:latin typeface="Times New Roman"/>
                <a:cs typeface="Times New Roman"/>
              </a:rPr>
              <a:t>was mesmerised </a:t>
            </a:r>
            <a:r>
              <a:rPr dirty="0" sz="1450" spc="-5">
                <a:latin typeface="Times New Roman"/>
                <a:cs typeface="Times New Roman"/>
              </a:rPr>
              <a:t>by </a:t>
            </a:r>
            <a:r>
              <a:rPr dirty="0" sz="1450" spc="-10">
                <a:latin typeface="Times New Roman"/>
                <a:cs typeface="Times New Roman"/>
              </a:rPr>
              <a:t>her radiant blue eyes, her  little feet in their tiny patent-leather boots, her coquettish face beaming </a:t>
            </a:r>
            <a:r>
              <a:rPr dirty="0" sz="1450" spc="-5">
                <a:latin typeface="Times New Roman"/>
                <a:cs typeface="Times New Roman"/>
              </a:rPr>
              <a:t>out of  a </a:t>
            </a:r>
            <a:r>
              <a:rPr dirty="0" sz="1450" spc="-10">
                <a:latin typeface="Times New Roman"/>
                <a:cs typeface="Times New Roman"/>
              </a:rPr>
              <a:t>mountain </a:t>
            </a:r>
            <a:r>
              <a:rPr dirty="0" sz="1450" spc="-5">
                <a:latin typeface="Times New Roman"/>
                <a:cs typeface="Times New Roman"/>
              </a:rPr>
              <a:t>of </a:t>
            </a:r>
            <a:r>
              <a:rPr dirty="0" sz="1450" spc="-10">
                <a:latin typeface="Times New Roman"/>
                <a:cs typeface="Times New Roman"/>
              </a:rPr>
              <a:t>furs, and her little rosy</a:t>
            </a:r>
            <a:r>
              <a:rPr dirty="0" sz="1450" spc="20">
                <a:latin typeface="Times New Roman"/>
                <a:cs typeface="Times New Roman"/>
              </a:rPr>
              <a:t> </a:t>
            </a:r>
            <a:r>
              <a:rPr dirty="0" sz="1450" spc="-10">
                <a:latin typeface="Times New Roman"/>
                <a:cs typeface="Times New Roman"/>
              </a:rPr>
              <a:t>ear-lobes.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She hardly gave herself time to draw breath. "My carriage is waiting at the  </a:t>
            </a:r>
            <a:r>
              <a:rPr dirty="0" sz="1450" spc="-20">
                <a:latin typeface="Times New Roman"/>
                <a:cs typeface="Times New Roman"/>
              </a:rPr>
              <a:t>corner. </a:t>
            </a:r>
            <a:r>
              <a:rPr dirty="0" sz="1450" spc="-5">
                <a:latin typeface="Times New Roman"/>
                <a:cs typeface="Times New Roman"/>
              </a:rPr>
              <a:t>I </a:t>
            </a:r>
            <a:r>
              <a:rPr dirty="0" sz="1450" spc="-10">
                <a:latin typeface="Times New Roman"/>
                <a:cs typeface="Times New Roman"/>
              </a:rPr>
              <a:t>was afraid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not </a:t>
            </a:r>
            <a:r>
              <a:rPr dirty="0" sz="1450" spc="-10">
                <a:latin typeface="Times New Roman"/>
                <a:cs typeface="Times New Roman"/>
              </a:rPr>
              <a:t>find </a:t>
            </a:r>
            <a:r>
              <a:rPr dirty="0" sz="1450" spc="-5">
                <a:latin typeface="Times New Roman"/>
                <a:cs typeface="Times New Roman"/>
              </a:rPr>
              <a:t>you </a:t>
            </a:r>
            <a:r>
              <a:rPr dirty="0" sz="1450" spc="-10">
                <a:latin typeface="Times New Roman"/>
                <a:cs typeface="Times New Roman"/>
              </a:rPr>
              <a:t>at home. </a:t>
            </a:r>
            <a:r>
              <a:rPr dirty="0" sz="1450" spc="-5">
                <a:latin typeface="Times New Roman"/>
                <a:cs typeface="Times New Roman"/>
              </a:rPr>
              <a:t>I hope you </a:t>
            </a:r>
            <a:r>
              <a:rPr dirty="0" sz="1450" spc="-10">
                <a:latin typeface="Times New Roman"/>
                <a:cs typeface="Times New Roman"/>
              </a:rPr>
              <a:t>haven't had lunch  yet?</a:t>
            </a:r>
            <a:r>
              <a:rPr dirty="0" sz="1450" spc="40">
                <a:latin typeface="Times New Roman"/>
                <a:cs typeface="Times New Roman"/>
              </a:rPr>
              <a:t> </a:t>
            </a:r>
            <a:r>
              <a:rPr dirty="0" sz="1450" spc="-10">
                <a:latin typeface="Times New Roman"/>
                <a:cs typeface="Times New Roman"/>
              </a:rPr>
              <a:t>First</a:t>
            </a:r>
            <a:r>
              <a:rPr dirty="0" sz="1450" spc="40">
                <a:latin typeface="Times New Roman"/>
                <a:cs typeface="Times New Roman"/>
              </a:rPr>
              <a: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all</a:t>
            </a:r>
            <a:r>
              <a:rPr dirty="0" sz="1450" spc="40">
                <a:latin typeface="Times New Roman"/>
                <a:cs typeface="Times New Roman"/>
              </a:rPr>
              <a:t> </a:t>
            </a:r>
            <a:r>
              <a:rPr dirty="0" sz="1450" spc="-10">
                <a:latin typeface="Times New Roman"/>
                <a:cs typeface="Times New Roman"/>
              </a:rPr>
              <a:t>we'll</a:t>
            </a:r>
            <a:r>
              <a:rPr dirty="0" sz="1450" spc="40">
                <a:latin typeface="Times New Roman"/>
                <a:cs typeface="Times New Roman"/>
              </a:rPr>
              <a:t> </a:t>
            </a:r>
            <a:r>
              <a:rPr dirty="0" sz="1450" spc="-10">
                <a:latin typeface="Times New Roman"/>
                <a:cs typeface="Times New Roman"/>
              </a:rPr>
              <a:t>drive</a:t>
            </a:r>
            <a:r>
              <a:rPr dirty="0" sz="1450" spc="45">
                <a:latin typeface="Times New Roman"/>
                <a:cs typeface="Times New Roman"/>
              </a:rPr>
              <a:t> </a:t>
            </a:r>
            <a:r>
              <a:rPr dirty="0" sz="1450" spc="-20">
                <a:latin typeface="Times New Roman"/>
                <a:cs typeface="Times New Roman"/>
              </a:rPr>
              <a:t>to—now,</a:t>
            </a:r>
            <a:r>
              <a:rPr dirty="0" sz="1450" spc="40">
                <a:latin typeface="Times New Roman"/>
                <a:cs typeface="Times New Roman"/>
              </a:rPr>
              <a:t> </a:t>
            </a:r>
            <a:r>
              <a:rPr dirty="0" sz="1450" spc="-10">
                <a:latin typeface="Times New Roman"/>
                <a:cs typeface="Times New Roman"/>
              </a:rPr>
              <a:t>where</a:t>
            </a:r>
            <a:r>
              <a:rPr dirty="0" sz="1450" spc="45">
                <a:latin typeface="Times New Roman"/>
                <a:cs typeface="Times New Roman"/>
              </a:rPr>
              <a:t> </a:t>
            </a:r>
            <a:r>
              <a:rPr dirty="0" sz="1450" spc="-10">
                <a:latin typeface="Times New Roman"/>
                <a:cs typeface="Times New Roman"/>
              </a:rPr>
              <a:t>shall</a:t>
            </a:r>
            <a:r>
              <a:rPr dirty="0" sz="1450" spc="40">
                <a:latin typeface="Times New Roman"/>
                <a:cs typeface="Times New Roman"/>
              </a:rPr>
              <a:t> </a:t>
            </a:r>
            <a:r>
              <a:rPr dirty="0" sz="1450" spc="-10">
                <a:latin typeface="Times New Roman"/>
                <a:cs typeface="Times New Roman"/>
              </a:rPr>
              <a:t>we</a:t>
            </a:r>
            <a:r>
              <a:rPr dirty="0" sz="1450" spc="40">
                <a:latin typeface="Times New Roman"/>
                <a:cs typeface="Times New Roman"/>
              </a:rPr>
              <a:t> </a:t>
            </a:r>
            <a:r>
              <a:rPr dirty="0" sz="1450" spc="-10">
                <a:latin typeface="Times New Roman"/>
                <a:cs typeface="Times New Roman"/>
              </a:rPr>
              <a:t>drive</a:t>
            </a:r>
            <a:r>
              <a:rPr dirty="0" sz="1450" spc="45">
                <a:latin typeface="Times New Roman"/>
                <a:cs typeface="Times New Roman"/>
              </a:rPr>
              <a:t> </a:t>
            </a:r>
            <a:r>
              <a:rPr dirty="0" sz="1450" spc="-10">
                <a:latin typeface="Times New Roman"/>
                <a:cs typeface="Times New Roman"/>
              </a:rPr>
              <a:t>first?</a:t>
            </a:r>
            <a:r>
              <a:rPr dirty="0" sz="1450" spc="40">
                <a:latin typeface="Times New Roman"/>
                <a:cs typeface="Times New Roman"/>
              </a:rPr>
              <a:t> </a:t>
            </a:r>
            <a:r>
              <a:rPr dirty="0" sz="1450" spc="-35">
                <a:latin typeface="Times New Roman"/>
                <a:cs typeface="Times New Roman"/>
              </a:rPr>
              <a:t>We'll</a:t>
            </a:r>
            <a:r>
              <a:rPr dirty="0" sz="1450" spc="45">
                <a:latin typeface="Times New Roman"/>
                <a:cs typeface="Times New Roman"/>
              </a:rPr>
              <a:t> </a:t>
            </a:r>
            <a:r>
              <a:rPr dirty="0" sz="1450" spc="-10">
                <a:latin typeface="Times New Roman"/>
                <a:cs typeface="Times New Roman"/>
              </a:rPr>
              <a:t>head</a:t>
            </a:r>
            <a:r>
              <a:rPr dirty="0" sz="1450" spc="40">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a:lnSpc>
                <a:spcPts val="1664"/>
              </a:lnSpc>
            </a:pPr>
            <a:r>
              <a:rPr dirty="0" sz="1450" spc="-10">
                <a:latin typeface="Times New Roman"/>
                <a:cs typeface="Times New Roman"/>
              </a:rPr>
              <a:t>—just </a:t>
            </a:r>
            <a:r>
              <a:rPr dirty="0" sz="1450" spc="-5">
                <a:latin typeface="Times New Roman"/>
                <a:cs typeface="Times New Roman"/>
              </a:rPr>
              <a:t>a </a:t>
            </a:r>
            <a:r>
              <a:rPr dirty="0" sz="1450" spc="-10">
                <a:latin typeface="Times New Roman"/>
                <a:cs typeface="Times New Roman"/>
              </a:rPr>
              <a:t>minute—yes! </a:t>
            </a:r>
            <a:r>
              <a:rPr dirty="0" sz="1450" spc="-60">
                <a:latin typeface="Times New Roman"/>
                <a:cs typeface="Times New Roman"/>
              </a:rPr>
              <a:t>To  </a:t>
            </a:r>
            <a:r>
              <a:rPr dirty="0" sz="1450" spc="-10">
                <a:latin typeface="Times New Roman"/>
                <a:cs typeface="Times New Roman"/>
              </a:rPr>
              <a:t>the Arboretum, </a:t>
            </a:r>
            <a:r>
              <a:rPr dirty="0" sz="1450" spc="-15">
                <a:latin typeface="Times New Roman"/>
                <a:cs typeface="Times New Roman"/>
              </a:rPr>
              <a:t>perhaps—or, </a:t>
            </a:r>
            <a:r>
              <a:rPr dirty="0" sz="1450" spc="-10">
                <a:latin typeface="Times New Roman"/>
                <a:cs typeface="Times New Roman"/>
              </a:rPr>
              <a:t>well—anywhere </a:t>
            </a:r>
            <a:r>
              <a:rPr dirty="0" sz="1450" spc="-5">
                <a:latin typeface="Times New Roman"/>
                <a:cs typeface="Times New Roman"/>
              </a:rPr>
              <a:t>out</a:t>
            </a:r>
            <a:r>
              <a:rPr dirty="0" sz="1450" spc="295">
                <a:latin typeface="Times New Roman"/>
                <a:cs typeface="Times New Roman"/>
              </a:rPr>
              <a:t> </a:t>
            </a:r>
            <a:r>
              <a:rPr dirty="0" sz="1450" spc="-10">
                <a:latin typeface="Times New Roman"/>
                <a:cs typeface="Times New Roman"/>
              </a:rPr>
              <a:t>in</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the </a:t>
            </a:r>
            <a:r>
              <a:rPr dirty="0" sz="1450" spc="-20">
                <a:latin typeface="Times New Roman"/>
                <a:cs typeface="Times New Roman"/>
              </a:rPr>
              <a:t>country, </a:t>
            </a:r>
            <a:r>
              <a:rPr dirty="0" sz="1450" spc="-10">
                <a:latin typeface="Times New Roman"/>
                <a:cs typeface="Times New Roman"/>
              </a:rPr>
              <a:t>anywhere </a:t>
            </a:r>
            <a:r>
              <a:rPr dirty="0" sz="1450" spc="-5">
                <a:latin typeface="Times New Roman"/>
                <a:cs typeface="Times New Roman"/>
              </a:rPr>
              <a:t>one </a:t>
            </a:r>
            <a:r>
              <a:rPr dirty="0" sz="1450" spc="-10">
                <a:latin typeface="Times New Roman"/>
                <a:cs typeface="Times New Roman"/>
              </a:rPr>
              <a:t>can really feel all the sap rising and the </a:t>
            </a:r>
            <a:r>
              <a:rPr dirty="0" sz="1450" spc="-5">
                <a:latin typeface="Times New Roman"/>
                <a:cs typeface="Times New Roman"/>
              </a:rPr>
              <a:t>buds  budding. </a:t>
            </a:r>
            <a:r>
              <a:rPr dirty="0" sz="1450" spc="-10">
                <a:latin typeface="Times New Roman"/>
                <a:cs typeface="Times New Roman"/>
              </a:rPr>
              <a:t>Come </a:t>
            </a:r>
            <a:r>
              <a:rPr dirty="0" sz="1450" spc="-5">
                <a:latin typeface="Times New Roman"/>
                <a:cs typeface="Times New Roman"/>
              </a:rPr>
              <a:t>on, </a:t>
            </a:r>
            <a:r>
              <a:rPr dirty="0" sz="1450" spc="-10">
                <a:latin typeface="Times New Roman"/>
                <a:cs typeface="Times New Roman"/>
              </a:rPr>
              <a:t>come </a:t>
            </a:r>
            <a:r>
              <a:rPr dirty="0" sz="1450" spc="-5">
                <a:latin typeface="Times New Roman"/>
                <a:cs typeface="Times New Roman"/>
              </a:rPr>
              <a:t>on, </a:t>
            </a:r>
            <a:r>
              <a:rPr dirty="0" sz="1450" spc="-10">
                <a:latin typeface="Times New Roman"/>
                <a:cs typeface="Times New Roman"/>
              </a:rPr>
              <a:t>where's </a:t>
            </a:r>
            <a:r>
              <a:rPr dirty="0" sz="1450" spc="-5">
                <a:latin typeface="Times New Roman"/>
                <a:cs typeface="Times New Roman"/>
              </a:rPr>
              <a:t>your </a:t>
            </a:r>
            <a:r>
              <a:rPr dirty="0" sz="1450" spc="-10">
                <a:latin typeface="Times New Roman"/>
                <a:cs typeface="Times New Roman"/>
              </a:rPr>
              <a:t>hat? Then I'll take </a:t>
            </a:r>
            <a:r>
              <a:rPr dirty="0" sz="1450" spc="-5">
                <a:latin typeface="Times New Roman"/>
                <a:cs typeface="Times New Roman"/>
              </a:rPr>
              <a:t>you </a:t>
            </a:r>
            <a:r>
              <a:rPr dirty="0" sz="1450" spc="-10">
                <a:latin typeface="Times New Roman"/>
                <a:cs typeface="Times New Roman"/>
              </a:rPr>
              <a:t>back to my  house for lunch and we can chat until evening. There's </a:t>
            </a:r>
            <a:r>
              <a:rPr dirty="0" sz="1450" spc="-5">
                <a:latin typeface="Times New Roman"/>
                <a:cs typeface="Times New Roman"/>
              </a:rPr>
              <a:t>your </a:t>
            </a:r>
            <a:r>
              <a:rPr dirty="0" sz="1450" spc="-10">
                <a:latin typeface="Times New Roman"/>
                <a:cs typeface="Times New Roman"/>
              </a:rPr>
              <a:t>hat, what are </a:t>
            </a:r>
            <a:r>
              <a:rPr dirty="0" sz="1450" spc="-5">
                <a:latin typeface="Times New Roman"/>
                <a:cs typeface="Times New Roman"/>
              </a:rPr>
              <a:t>you  </a:t>
            </a:r>
            <a:r>
              <a:rPr dirty="0" sz="1450" spc="-10">
                <a:latin typeface="Times New Roman"/>
                <a:cs typeface="Times New Roman"/>
              </a:rPr>
              <a:t>waiting for? I've </a:t>
            </a:r>
            <a:r>
              <a:rPr dirty="0" sz="1450" spc="-5">
                <a:latin typeface="Times New Roman"/>
                <a:cs typeface="Times New Roman"/>
              </a:rPr>
              <a:t>got a </a:t>
            </a:r>
            <a:r>
              <a:rPr dirty="0" sz="1450" spc="-20">
                <a:latin typeface="Times New Roman"/>
                <a:cs typeface="Times New Roman"/>
              </a:rPr>
              <a:t>lovely, </a:t>
            </a:r>
            <a:r>
              <a:rPr dirty="0" sz="1450" spc="-10">
                <a:latin typeface="Times New Roman"/>
                <a:cs typeface="Times New Roman"/>
              </a:rPr>
              <a:t>soft, warm rug down in the carriage. </a:t>
            </a:r>
            <a:r>
              <a:rPr dirty="0" sz="1450" spc="-70">
                <a:latin typeface="Times New Roman"/>
                <a:cs typeface="Times New Roman"/>
              </a:rPr>
              <a:t>We </a:t>
            </a:r>
            <a:r>
              <a:rPr dirty="0" sz="1450" spc="-10">
                <a:latin typeface="Times New Roman"/>
                <a:cs typeface="Times New Roman"/>
              </a:rPr>
              <a:t>can  wrap ourselves </a:t>
            </a:r>
            <a:r>
              <a:rPr dirty="0" sz="1450" spc="-5">
                <a:latin typeface="Times New Roman"/>
                <a:cs typeface="Times New Roman"/>
              </a:rPr>
              <a:t>up </a:t>
            </a:r>
            <a:r>
              <a:rPr dirty="0" sz="1450" spc="-10">
                <a:latin typeface="Times New Roman"/>
                <a:cs typeface="Times New Roman"/>
              </a:rPr>
              <a:t>to the ears in it and snuggle </a:t>
            </a:r>
            <a:r>
              <a:rPr dirty="0" sz="1450" spc="-5">
                <a:latin typeface="Times New Roman"/>
                <a:cs typeface="Times New Roman"/>
              </a:rPr>
              <a:t>up </a:t>
            </a:r>
            <a:r>
              <a:rPr dirty="0" sz="1450" spc="-10">
                <a:latin typeface="Times New Roman"/>
                <a:cs typeface="Times New Roman"/>
              </a:rPr>
              <a:t>together till we're boiling  </a:t>
            </a:r>
            <a:r>
              <a:rPr dirty="0" sz="1450" spc="-5">
                <a:latin typeface="Times New Roman"/>
                <a:cs typeface="Times New Roman"/>
              </a:rPr>
              <a:t>hot."</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What could </a:t>
            </a:r>
            <a:r>
              <a:rPr dirty="0" sz="1450" spc="-5">
                <a:latin typeface="Times New Roman"/>
                <a:cs typeface="Times New Roman"/>
              </a:rPr>
              <a:t>I </a:t>
            </a:r>
            <a:r>
              <a:rPr dirty="0" sz="1450" spc="-10">
                <a:latin typeface="Times New Roman"/>
                <a:cs typeface="Times New Roman"/>
              </a:rPr>
              <a:t>say? 'I've just arranged to </a:t>
            </a:r>
            <a:r>
              <a:rPr dirty="0" sz="1450" spc="-5">
                <a:latin typeface="Times New Roman"/>
                <a:cs typeface="Times New Roman"/>
              </a:rPr>
              <a:t>go 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ride with the daughter  </a:t>
            </a:r>
            <a:r>
              <a:rPr dirty="0" sz="1450" spc="-5">
                <a:latin typeface="Times New Roman"/>
                <a:cs typeface="Times New Roman"/>
              </a:rPr>
              <a:t>of </a:t>
            </a:r>
            <a:r>
              <a:rPr dirty="0" sz="1450" spc="-10">
                <a:latin typeface="Times New Roman"/>
                <a:cs typeface="Times New Roman"/>
              </a:rPr>
              <a:t>my old friend</a:t>
            </a:r>
            <a:r>
              <a:rPr dirty="0" sz="1450">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Miriam had quickly taken her leave </a:t>
            </a:r>
            <a:r>
              <a:rPr dirty="0" sz="1450" spc="-5">
                <a:latin typeface="Times New Roman"/>
                <a:cs typeface="Times New Roman"/>
              </a:rPr>
              <a:t>of </a:t>
            </a:r>
            <a:r>
              <a:rPr dirty="0" sz="1450" spc="-10">
                <a:latin typeface="Times New Roman"/>
                <a:cs typeface="Times New Roman"/>
              </a:rPr>
              <a:t>Angelina before </a:t>
            </a:r>
            <a:r>
              <a:rPr dirty="0" sz="1450" spc="-5">
                <a:latin typeface="Times New Roman"/>
                <a:cs typeface="Times New Roman"/>
              </a:rPr>
              <a:t>I </a:t>
            </a:r>
            <a:r>
              <a:rPr dirty="0" sz="1450" spc="-10">
                <a:latin typeface="Times New Roman"/>
                <a:cs typeface="Times New Roman"/>
              </a:rPr>
              <a:t>could get the  words </a:t>
            </a:r>
            <a:r>
              <a:rPr dirty="0" sz="1450" spc="-5">
                <a:latin typeface="Times New Roman"/>
                <a:cs typeface="Times New Roman"/>
              </a:rPr>
              <a:t>out. I </a:t>
            </a:r>
            <a:r>
              <a:rPr dirty="0" sz="1450" spc="-10">
                <a:latin typeface="Times New Roman"/>
                <a:cs typeface="Times New Roman"/>
              </a:rPr>
              <a:t>saw her to the </a:t>
            </a:r>
            <a:r>
              <a:rPr dirty="0" sz="1450" spc="-20">
                <a:latin typeface="Times New Roman"/>
                <a:cs typeface="Times New Roman"/>
              </a:rPr>
              <a:t>door, </a:t>
            </a:r>
            <a:r>
              <a:rPr dirty="0" sz="1450" spc="-10">
                <a:latin typeface="Times New Roman"/>
                <a:cs typeface="Times New Roman"/>
              </a:rPr>
              <a:t>even though she made it </a:t>
            </a:r>
            <a:r>
              <a:rPr dirty="0" sz="1450" spc="-20">
                <a:latin typeface="Times New Roman"/>
                <a:cs typeface="Times New Roman"/>
              </a:rPr>
              <a:t>clear,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friendly  smile, that it wasn't</a:t>
            </a:r>
            <a:r>
              <a:rPr dirty="0" sz="1450" spc="5">
                <a:latin typeface="Times New Roman"/>
                <a:cs typeface="Times New Roman"/>
              </a:rPr>
              <a:t> </a:t>
            </a:r>
            <a:r>
              <a:rPr dirty="0" sz="1450" spc="-20">
                <a:latin typeface="Times New Roman"/>
                <a:cs typeface="Times New Roman"/>
              </a:rPr>
              <a:t>necessary.</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"Listen, Miriam, </a:t>
            </a:r>
            <a:r>
              <a:rPr dirty="0" sz="1450" spc="-5">
                <a:latin typeface="Times New Roman"/>
                <a:cs typeface="Times New Roman"/>
              </a:rPr>
              <a:t>out </a:t>
            </a:r>
            <a:r>
              <a:rPr dirty="0" sz="1450" spc="-10">
                <a:latin typeface="Times New Roman"/>
                <a:cs typeface="Times New Roman"/>
              </a:rPr>
              <a:t>here </a:t>
            </a:r>
            <a:r>
              <a:rPr dirty="0" sz="1450" spc="-5">
                <a:latin typeface="Times New Roman"/>
                <a:cs typeface="Times New Roman"/>
              </a:rPr>
              <a:t>on </a:t>
            </a:r>
            <a:r>
              <a:rPr dirty="0" sz="1450" spc="-10">
                <a:latin typeface="Times New Roman"/>
                <a:cs typeface="Times New Roman"/>
              </a:rPr>
              <a:t>the stairs </a:t>
            </a:r>
            <a:r>
              <a:rPr dirty="0" sz="1450" spc="-5">
                <a:latin typeface="Times New Roman"/>
                <a:cs typeface="Times New Roman"/>
              </a:rPr>
              <a:t>I </a:t>
            </a:r>
            <a:r>
              <a:rPr dirty="0" sz="1450" spc="-10">
                <a:latin typeface="Times New Roman"/>
                <a:cs typeface="Times New Roman"/>
              </a:rPr>
              <a:t>can't really tell </a:t>
            </a:r>
            <a:r>
              <a:rPr dirty="0" sz="1450" spc="-5">
                <a:latin typeface="Times New Roman"/>
                <a:cs typeface="Times New Roman"/>
              </a:rPr>
              <a:t>you </a:t>
            </a:r>
            <a:r>
              <a:rPr dirty="0" sz="1450" spc="-10">
                <a:latin typeface="Times New Roman"/>
                <a:cs typeface="Times New Roman"/>
              </a:rPr>
              <a:t>how fond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of you, </a:t>
            </a:r>
            <a:r>
              <a:rPr dirty="0" sz="1450" spc="-10">
                <a:latin typeface="Times New Roman"/>
                <a:cs typeface="Times New Roman"/>
              </a:rPr>
              <a:t>and that </a:t>
            </a:r>
            <a:r>
              <a:rPr dirty="0" sz="1450" spc="-5">
                <a:latin typeface="Times New Roman"/>
                <a:cs typeface="Times New Roman"/>
              </a:rPr>
              <a:t>I </a:t>
            </a:r>
            <a:r>
              <a:rPr dirty="0" sz="1450" spc="-10">
                <a:latin typeface="Times New Roman"/>
                <a:cs typeface="Times New Roman"/>
              </a:rPr>
              <a:t>would much rather </a:t>
            </a:r>
            <a:r>
              <a:rPr dirty="0" sz="1450" spc="-5">
                <a:latin typeface="Times New Roman"/>
                <a:cs typeface="Times New Roman"/>
              </a:rPr>
              <a:t>go</a:t>
            </a:r>
            <a:r>
              <a:rPr dirty="0" sz="1450" spc="15">
                <a:latin typeface="Times New Roman"/>
                <a:cs typeface="Times New Roman"/>
              </a:rPr>
              <a:t> </a:t>
            </a:r>
            <a:r>
              <a:rPr dirty="0" sz="1450" spc="-10">
                <a:latin typeface="Times New Roman"/>
                <a:cs typeface="Times New Roman"/>
              </a:rPr>
              <a:t>with—-"</a:t>
            </a:r>
            <a:endParaRPr sz="1450">
              <a:latin typeface="Times New Roman"/>
              <a:cs typeface="Times New Roman"/>
            </a:endParaRPr>
          </a:p>
          <a:p>
            <a:pPr algn="just" marL="12700" marR="11430" indent="255904">
              <a:lnSpc>
                <a:spcPts val="1730"/>
              </a:lnSpc>
              <a:spcBef>
                <a:spcPts val="720"/>
              </a:spcBef>
            </a:pPr>
            <a:r>
              <a:rPr dirty="0" sz="1450" spc="-45">
                <a:latin typeface="Times New Roman"/>
                <a:cs typeface="Times New Roman"/>
              </a:rPr>
              <a:t>"You </a:t>
            </a:r>
            <a:r>
              <a:rPr dirty="0" sz="1450" spc="-10">
                <a:latin typeface="Times New Roman"/>
                <a:cs typeface="Times New Roman"/>
              </a:rPr>
              <a:t>mustn't keep the lady waiting, Herr Pernath", she insisted. "Goodbye,  and enjoy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drive."</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She said it with unfeigned warmth, </a:t>
            </a:r>
            <a:r>
              <a:rPr dirty="0" sz="1450" spc="-5">
                <a:latin typeface="Times New Roman"/>
                <a:cs typeface="Times New Roman"/>
              </a:rPr>
              <a:t>but I </a:t>
            </a:r>
            <a:r>
              <a:rPr dirty="0" sz="1450" spc="-10">
                <a:latin typeface="Times New Roman"/>
                <a:cs typeface="Times New Roman"/>
              </a:rPr>
              <a:t>could see that the brightness had  </a:t>
            </a:r>
            <a:r>
              <a:rPr dirty="0" sz="1450" spc="-5">
                <a:latin typeface="Times New Roman"/>
                <a:cs typeface="Times New Roman"/>
              </a:rPr>
              <a:t>gone </a:t>
            </a:r>
            <a:r>
              <a:rPr dirty="0" sz="1450" spc="-10">
                <a:latin typeface="Times New Roman"/>
                <a:cs typeface="Times New Roman"/>
              </a:rPr>
              <a:t>from her</a:t>
            </a:r>
            <a:r>
              <a:rPr dirty="0" sz="1450" spc="-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She hurried down the stairs and my heart was too full for words.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had  lost </a:t>
            </a:r>
            <a:r>
              <a:rPr dirty="0" sz="1450" spc="-5">
                <a:latin typeface="Times New Roman"/>
                <a:cs typeface="Times New Roman"/>
              </a:rPr>
              <a:t>a </a:t>
            </a:r>
            <a:r>
              <a:rPr dirty="0" sz="1450" spc="-10">
                <a:latin typeface="Times New Roman"/>
                <a:cs typeface="Times New Roman"/>
              </a:rPr>
              <a:t>whole</a:t>
            </a:r>
            <a:r>
              <a:rPr dirty="0" sz="1450" spc="-5">
                <a:latin typeface="Times New Roman"/>
                <a:cs typeface="Times New Roman"/>
              </a:rPr>
              <a:t> </a:t>
            </a:r>
            <a:r>
              <a:rPr dirty="0" sz="1450" spc="-10">
                <a:latin typeface="Times New Roman"/>
                <a:cs typeface="Times New Roman"/>
              </a:rPr>
              <a:t>world.</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Intoxicated, </a:t>
            </a:r>
            <a:r>
              <a:rPr dirty="0" sz="1450" spc="-5">
                <a:latin typeface="Times New Roman"/>
                <a:cs typeface="Times New Roman"/>
              </a:rPr>
              <a:t>I </a:t>
            </a:r>
            <a:r>
              <a:rPr dirty="0" sz="1450" spc="-10">
                <a:latin typeface="Times New Roman"/>
                <a:cs typeface="Times New Roman"/>
              </a:rPr>
              <a:t>sat at Angelina's side as we drove at </a:t>
            </a:r>
            <a:r>
              <a:rPr dirty="0" sz="1450" spc="-5">
                <a:latin typeface="Times New Roman"/>
                <a:cs typeface="Times New Roman"/>
              </a:rPr>
              <a:t>a </a:t>
            </a:r>
            <a:r>
              <a:rPr dirty="0" sz="1450" spc="-10">
                <a:latin typeface="Times New Roman"/>
                <a:cs typeface="Times New Roman"/>
              </a:rPr>
              <a:t>furious gallop through  the crowded</a:t>
            </a:r>
            <a:r>
              <a:rPr dirty="0" sz="1450" spc="-5">
                <a:latin typeface="Times New Roman"/>
                <a:cs typeface="Times New Roman"/>
              </a:rPr>
              <a:t> </a:t>
            </a:r>
            <a:r>
              <a:rPr dirty="0" sz="1450" spc="-10">
                <a:latin typeface="Times New Roman"/>
                <a:cs typeface="Times New Roman"/>
              </a:rPr>
              <a:t>streets.</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Life was surging all around so that, dazed as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I </a:t>
            </a:r>
            <a:r>
              <a:rPr dirty="0" sz="1450" spc="-10">
                <a:latin typeface="Times New Roman"/>
                <a:cs typeface="Times New Roman"/>
              </a:rPr>
              <a:t>only registered tiny  glints </a:t>
            </a:r>
            <a:r>
              <a:rPr dirty="0" sz="1450" spc="-5">
                <a:latin typeface="Times New Roman"/>
                <a:cs typeface="Times New Roman"/>
              </a:rPr>
              <a:t>of </a:t>
            </a:r>
            <a:r>
              <a:rPr dirty="0" sz="1450" spc="-10">
                <a:latin typeface="Times New Roman"/>
                <a:cs typeface="Times New Roman"/>
              </a:rPr>
              <a:t>the scenes slipping past me: sparkling jewels in an earring </a:t>
            </a:r>
            <a:r>
              <a:rPr dirty="0" sz="1450" spc="-5">
                <a:latin typeface="Times New Roman"/>
                <a:cs typeface="Times New Roman"/>
              </a:rPr>
              <a:t>or a </a:t>
            </a:r>
            <a:r>
              <a:rPr dirty="0" sz="1450" spc="-15">
                <a:latin typeface="Times New Roman"/>
                <a:cs typeface="Times New Roman"/>
              </a:rPr>
              <a:t>muff-  </a:t>
            </a:r>
            <a:r>
              <a:rPr dirty="0" sz="1450" spc="-10">
                <a:latin typeface="Times New Roman"/>
                <a:cs typeface="Times New Roman"/>
              </a:rPr>
              <a:t>chain, </a:t>
            </a:r>
            <a:r>
              <a:rPr dirty="0" sz="1450" spc="-5">
                <a:latin typeface="Times New Roman"/>
                <a:cs typeface="Times New Roman"/>
              </a:rPr>
              <a:t>a </a:t>
            </a:r>
            <a:r>
              <a:rPr dirty="0" sz="1450" spc="-10">
                <a:latin typeface="Times New Roman"/>
                <a:cs typeface="Times New Roman"/>
              </a:rPr>
              <a:t>shiny top hat, </a:t>
            </a:r>
            <a:r>
              <a:rPr dirty="0" sz="1450" spc="-5">
                <a:latin typeface="Times New Roman"/>
                <a:cs typeface="Times New Roman"/>
              </a:rPr>
              <a:t>a </a:t>
            </a:r>
            <a:r>
              <a:rPr dirty="0" sz="1450" spc="-10">
                <a:latin typeface="Times New Roman"/>
                <a:cs typeface="Times New Roman"/>
              </a:rPr>
              <a:t>lady's white gloves, </a:t>
            </a:r>
            <a:r>
              <a:rPr dirty="0" sz="1450" spc="-5">
                <a:latin typeface="Times New Roman"/>
                <a:cs typeface="Times New Roman"/>
              </a:rPr>
              <a:t>a poodle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pink bow round  its neck that ran along yapping at the carriage wheels, black horses in silver  harnesses and covered in foam racing towards us, </a:t>
            </a:r>
            <a:r>
              <a:rPr dirty="0" sz="1450" spc="-5">
                <a:latin typeface="Times New Roman"/>
                <a:cs typeface="Times New Roman"/>
              </a:rPr>
              <a:t>a </a:t>
            </a:r>
            <a:r>
              <a:rPr dirty="0" sz="1450" spc="-10">
                <a:latin typeface="Times New Roman"/>
                <a:cs typeface="Times New Roman"/>
              </a:rPr>
              <a:t>shop window with  gleaming bowls full </a:t>
            </a:r>
            <a:r>
              <a:rPr dirty="0" sz="1450" spc="-5">
                <a:latin typeface="Times New Roman"/>
                <a:cs typeface="Times New Roman"/>
              </a:rPr>
              <a:t>of </a:t>
            </a:r>
            <a:r>
              <a:rPr dirty="0" sz="1450" spc="-10">
                <a:latin typeface="Times New Roman"/>
                <a:cs typeface="Times New Roman"/>
              </a:rPr>
              <a:t>pearl necklaces and glittering </a:t>
            </a:r>
            <a:r>
              <a:rPr dirty="0" sz="1450" spc="-20">
                <a:latin typeface="Times New Roman"/>
                <a:cs typeface="Times New Roman"/>
              </a:rPr>
              <a:t>jewelry, </a:t>
            </a:r>
            <a:r>
              <a:rPr dirty="0" sz="1450" spc="-10">
                <a:latin typeface="Times New Roman"/>
                <a:cs typeface="Times New Roman"/>
              </a:rPr>
              <a:t>the sheen </a:t>
            </a:r>
            <a:r>
              <a:rPr dirty="0" sz="1450" spc="-5">
                <a:latin typeface="Times New Roman"/>
                <a:cs typeface="Times New Roman"/>
              </a:rPr>
              <a:t>of </a:t>
            </a:r>
            <a:r>
              <a:rPr dirty="0" sz="1450" spc="-10">
                <a:latin typeface="Times New Roman"/>
                <a:cs typeface="Times New Roman"/>
              </a:rPr>
              <a:t>silk  round slim, girlish</a:t>
            </a:r>
            <a:r>
              <a:rPr dirty="0" sz="1450">
                <a:latin typeface="Times New Roman"/>
                <a:cs typeface="Times New Roman"/>
              </a:rPr>
              <a:t> </a:t>
            </a:r>
            <a:r>
              <a:rPr dirty="0" sz="1450" spc="-10">
                <a:latin typeface="Times New Roman"/>
                <a:cs typeface="Times New Roman"/>
              </a:rPr>
              <a:t>hips.</a:t>
            </a:r>
            <a:endParaRPr sz="1450">
              <a:latin typeface="Times New Roman"/>
              <a:cs typeface="Times New Roman"/>
            </a:endParaRPr>
          </a:p>
          <a:p>
            <a:pPr algn="just" marL="12700" marR="8255" indent="255904">
              <a:lnSpc>
                <a:spcPts val="1730"/>
              </a:lnSpc>
              <a:spcBef>
                <a:spcPts val="780"/>
              </a:spcBef>
            </a:pPr>
            <a:r>
              <a:rPr dirty="0" sz="1450" spc="-10">
                <a:latin typeface="Times New Roman"/>
                <a:cs typeface="Times New Roman"/>
              </a:rPr>
              <a:t>The chill wind cutting into </a:t>
            </a:r>
            <a:r>
              <a:rPr dirty="0" sz="1450" spc="-5">
                <a:latin typeface="Times New Roman"/>
                <a:cs typeface="Times New Roman"/>
              </a:rPr>
              <a:t>our </a:t>
            </a:r>
            <a:r>
              <a:rPr dirty="0" sz="1450" spc="-10">
                <a:latin typeface="Times New Roman"/>
                <a:cs typeface="Times New Roman"/>
              </a:rPr>
              <a:t>faces made the sensuous warmth </a:t>
            </a:r>
            <a:r>
              <a:rPr dirty="0" sz="1450" spc="-5">
                <a:latin typeface="Times New Roman"/>
                <a:cs typeface="Times New Roman"/>
              </a:rPr>
              <a:t>of  </a:t>
            </a:r>
            <a:r>
              <a:rPr dirty="0" sz="1450" spc="-10">
                <a:latin typeface="Times New Roman"/>
                <a:cs typeface="Times New Roman"/>
              </a:rPr>
              <a:t>Angelina's </a:t>
            </a:r>
            <a:r>
              <a:rPr dirty="0" sz="1450" spc="-5">
                <a:latin typeface="Times New Roman"/>
                <a:cs typeface="Times New Roman"/>
              </a:rPr>
              <a:t>body </a:t>
            </a:r>
            <a:r>
              <a:rPr dirty="0" sz="1450" spc="-10">
                <a:latin typeface="Times New Roman"/>
                <a:cs typeface="Times New Roman"/>
              </a:rPr>
              <a:t>seem even more</a:t>
            </a:r>
            <a:r>
              <a:rPr dirty="0" sz="1450" spc="10">
                <a:latin typeface="Times New Roman"/>
                <a:cs typeface="Times New Roman"/>
              </a:rPr>
              <a:t> </a:t>
            </a:r>
            <a:r>
              <a:rPr dirty="0" sz="1450" spc="-10">
                <a:latin typeface="Times New Roman"/>
                <a:cs typeface="Times New Roman"/>
              </a:rPr>
              <a:t>beguiling.</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policemen</a:t>
            </a:r>
            <a:r>
              <a:rPr dirty="0" sz="1450" spc="55">
                <a:latin typeface="Times New Roman"/>
                <a:cs typeface="Times New Roman"/>
              </a:rPr>
              <a:t> </a:t>
            </a:r>
            <a:r>
              <a:rPr dirty="0" sz="1450" spc="-10">
                <a:latin typeface="Times New Roman"/>
                <a:cs typeface="Times New Roman"/>
              </a:rPr>
              <a:t>at</a:t>
            </a:r>
            <a:r>
              <a:rPr dirty="0" sz="1450" spc="55">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crossings</a:t>
            </a:r>
            <a:r>
              <a:rPr dirty="0" sz="1450" spc="60">
                <a:latin typeface="Times New Roman"/>
                <a:cs typeface="Times New Roman"/>
              </a:rPr>
              <a:t> </a:t>
            </a:r>
            <a:r>
              <a:rPr dirty="0" sz="1450" spc="-10">
                <a:latin typeface="Times New Roman"/>
                <a:cs typeface="Times New Roman"/>
              </a:rPr>
              <a:t>jumped</a:t>
            </a:r>
            <a:r>
              <a:rPr dirty="0" sz="1450" spc="55">
                <a:latin typeface="Times New Roman"/>
                <a:cs typeface="Times New Roman"/>
              </a:rPr>
              <a:t> </a:t>
            </a:r>
            <a:r>
              <a:rPr dirty="0" sz="1450" spc="-10">
                <a:latin typeface="Times New Roman"/>
                <a:cs typeface="Times New Roman"/>
              </a:rPr>
              <a:t>respectfully</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5">
                <a:latin typeface="Times New Roman"/>
                <a:cs typeface="Times New Roman"/>
              </a:rPr>
              <a:t>one</a:t>
            </a:r>
            <a:r>
              <a:rPr dirty="0" sz="1450" spc="55">
                <a:latin typeface="Times New Roman"/>
                <a:cs typeface="Times New Roman"/>
              </a:rPr>
              <a:t> </a:t>
            </a:r>
            <a:r>
              <a:rPr dirty="0" sz="1450" spc="-10">
                <a:latin typeface="Times New Roman"/>
                <a:cs typeface="Times New Roman"/>
              </a:rPr>
              <a:t>side</a:t>
            </a:r>
            <a:r>
              <a:rPr dirty="0" sz="1450" spc="60">
                <a:latin typeface="Times New Roman"/>
                <a:cs typeface="Times New Roman"/>
              </a:rPr>
              <a:t> </a:t>
            </a:r>
            <a:r>
              <a:rPr dirty="0" sz="1450" spc="-10">
                <a:latin typeface="Times New Roman"/>
                <a:cs typeface="Times New Roman"/>
              </a:rPr>
              <a:t>as</a:t>
            </a:r>
            <a:r>
              <a:rPr dirty="0" sz="1450" spc="55">
                <a:latin typeface="Times New Roman"/>
                <a:cs typeface="Times New Roman"/>
              </a:rPr>
              <a:t> </a:t>
            </a:r>
            <a:r>
              <a:rPr dirty="0" sz="1450" spc="-10">
                <a:latin typeface="Times New Roman"/>
                <a:cs typeface="Times New Roman"/>
              </a:rPr>
              <a:t>we</a:t>
            </a:r>
            <a:r>
              <a:rPr dirty="0" sz="1450" spc="55">
                <a:latin typeface="Times New Roman"/>
                <a:cs typeface="Times New Roman"/>
              </a:rPr>
              <a:t> </a:t>
            </a:r>
            <a:r>
              <a:rPr dirty="0" sz="1450" spc="-10">
                <a:latin typeface="Times New Roman"/>
                <a:cs typeface="Times New Roman"/>
              </a:rPr>
              <a:t>flew</a:t>
            </a:r>
            <a:endParaRPr sz="1450">
              <a:latin typeface="Times New Roman"/>
              <a:cs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37704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past them.</a:t>
            </a:r>
            <a:endParaRPr sz="1450">
              <a:latin typeface="Times New Roman"/>
              <a:cs typeface="Times New Roman"/>
            </a:endParaRPr>
          </a:p>
          <a:p>
            <a:pPr algn="just" marL="12700" marR="10160" indent="255904">
              <a:lnSpc>
                <a:spcPts val="1730"/>
              </a:lnSpc>
              <a:spcBef>
                <a:spcPts val="865"/>
              </a:spcBef>
            </a:pPr>
            <a:r>
              <a:rPr dirty="0" sz="1450" spc="-10">
                <a:latin typeface="Times New Roman"/>
                <a:cs typeface="Times New Roman"/>
              </a:rPr>
              <a:t>Then we were going down the Embankment, which was </a:t>
            </a:r>
            <a:r>
              <a:rPr dirty="0" sz="1450" spc="-5">
                <a:latin typeface="Times New Roman"/>
                <a:cs typeface="Times New Roman"/>
              </a:rPr>
              <a:t>one </a:t>
            </a:r>
            <a:r>
              <a:rPr dirty="0" sz="1450" spc="-10">
                <a:latin typeface="Times New Roman"/>
                <a:cs typeface="Times New Roman"/>
              </a:rPr>
              <a:t>long line </a:t>
            </a:r>
            <a:r>
              <a:rPr dirty="0" sz="1450" spc="-5">
                <a:latin typeface="Times New Roman"/>
                <a:cs typeface="Times New Roman"/>
              </a:rPr>
              <a:t>of  </a:t>
            </a:r>
            <a:r>
              <a:rPr dirty="0" sz="1450" spc="-10">
                <a:latin typeface="Times New Roman"/>
                <a:cs typeface="Times New Roman"/>
              </a:rPr>
              <a:t>carriages, at </a:t>
            </a:r>
            <a:r>
              <a:rPr dirty="0" sz="1450" spc="-5">
                <a:latin typeface="Times New Roman"/>
                <a:cs typeface="Times New Roman"/>
              </a:rPr>
              <a:t>a </a:t>
            </a:r>
            <a:r>
              <a:rPr dirty="0" sz="1450" spc="-10">
                <a:latin typeface="Times New Roman"/>
                <a:cs typeface="Times New Roman"/>
              </a:rPr>
              <a:t>walk, and past the ruins </a:t>
            </a:r>
            <a:r>
              <a:rPr dirty="0" sz="1450" spc="-5">
                <a:latin typeface="Times New Roman"/>
                <a:cs typeface="Times New Roman"/>
              </a:rPr>
              <a:t>of </a:t>
            </a:r>
            <a:r>
              <a:rPr dirty="0" sz="1450" spc="-10">
                <a:latin typeface="Times New Roman"/>
                <a:cs typeface="Times New Roman"/>
              </a:rPr>
              <a:t>the stone bridge with its throng </a:t>
            </a:r>
            <a:r>
              <a:rPr dirty="0" sz="1450" spc="-5">
                <a:latin typeface="Times New Roman"/>
                <a:cs typeface="Times New Roman"/>
              </a:rPr>
              <a:t>of  </a:t>
            </a:r>
            <a:r>
              <a:rPr dirty="0" sz="1450" spc="-10">
                <a:latin typeface="Times New Roman"/>
                <a:cs typeface="Times New Roman"/>
              </a:rPr>
              <a:t>gawping sightseers. </a:t>
            </a:r>
            <a:r>
              <a:rPr dirty="0" sz="1450" spc="-5">
                <a:latin typeface="Times New Roman"/>
                <a:cs typeface="Times New Roman"/>
              </a:rPr>
              <a:t>I </a:t>
            </a:r>
            <a:r>
              <a:rPr dirty="0" sz="1450" spc="-10">
                <a:latin typeface="Times New Roman"/>
                <a:cs typeface="Times New Roman"/>
              </a:rPr>
              <a:t>scarcely gave it </a:t>
            </a:r>
            <a:r>
              <a:rPr dirty="0" sz="1450" spc="-5">
                <a:latin typeface="Times New Roman"/>
                <a:cs typeface="Times New Roman"/>
              </a:rPr>
              <a:t>a </a:t>
            </a:r>
            <a:r>
              <a:rPr dirty="0" sz="1450" spc="-10">
                <a:latin typeface="Times New Roman"/>
                <a:cs typeface="Times New Roman"/>
              </a:rPr>
              <a:t>glance. The slightest word from  Angelina, her eyelashes, the rapid twitching </a:t>
            </a:r>
            <a:r>
              <a:rPr dirty="0" sz="1450" spc="-5">
                <a:latin typeface="Times New Roman"/>
                <a:cs typeface="Times New Roman"/>
              </a:rPr>
              <a:t>of </a:t>
            </a:r>
            <a:r>
              <a:rPr dirty="0" sz="1450" spc="-10">
                <a:latin typeface="Times New Roman"/>
                <a:cs typeface="Times New Roman"/>
              </a:rPr>
              <a:t>her lips, it was all much more  important to me than watching the blocks </a:t>
            </a:r>
            <a:r>
              <a:rPr dirty="0" sz="1450" spc="-5">
                <a:latin typeface="Times New Roman"/>
                <a:cs typeface="Times New Roman"/>
              </a:rPr>
              <a:t>of </a:t>
            </a:r>
            <a:r>
              <a:rPr dirty="0" sz="1450" spc="-10">
                <a:latin typeface="Times New Roman"/>
                <a:cs typeface="Times New Roman"/>
              </a:rPr>
              <a:t>stone down in the river heave the  tumbling ice-floes </a:t>
            </a:r>
            <a:r>
              <a:rPr dirty="0" sz="1450" spc="-5">
                <a:latin typeface="Times New Roman"/>
                <a:cs typeface="Times New Roman"/>
              </a:rPr>
              <a:t>up </a:t>
            </a:r>
            <a:r>
              <a:rPr dirty="0" sz="1450" spc="-10">
                <a:latin typeface="Times New Roman"/>
                <a:cs typeface="Times New Roman"/>
              </a:rPr>
              <a:t>into the</a:t>
            </a:r>
            <a:r>
              <a:rPr dirty="0" sz="1450" spc="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An avenue through the park; then the give </a:t>
            </a:r>
            <a:r>
              <a:rPr dirty="0" sz="1450" spc="-5">
                <a:latin typeface="Times New Roman"/>
                <a:cs typeface="Times New Roman"/>
              </a:rPr>
              <a:t>of </a:t>
            </a:r>
            <a:r>
              <a:rPr dirty="0" sz="1450" spc="-10">
                <a:latin typeface="Times New Roman"/>
                <a:cs typeface="Times New Roman"/>
              </a:rPr>
              <a:t>soil trampled flat, the rustle  </a:t>
            </a:r>
            <a:r>
              <a:rPr dirty="0" sz="1450" spc="-5">
                <a:latin typeface="Times New Roman"/>
                <a:cs typeface="Times New Roman"/>
              </a:rPr>
              <a:t>of </a:t>
            </a:r>
            <a:r>
              <a:rPr dirty="0" sz="1450" spc="-10">
                <a:latin typeface="Times New Roman"/>
                <a:cs typeface="Times New Roman"/>
              </a:rPr>
              <a:t>dead leaves under the wheels; damp air; </a:t>
            </a:r>
            <a:r>
              <a:rPr dirty="0" sz="1450" spc="-5">
                <a:latin typeface="Times New Roman"/>
                <a:cs typeface="Times New Roman"/>
              </a:rPr>
              <a:t>huge </a:t>
            </a:r>
            <a:r>
              <a:rPr dirty="0" sz="1450" spc="-10">
                <a:latin typeface="Times New Roman"/>
                <a:cs typeface="Times New Roman"/>
              </a:rPr>
              <a:t>bare trees full </a:t>
            </a:r>
            <a:r>
              <a:rPr dirty="0" sz="1450" spc="-5">
                <a:latin typeface="Times New Roman"/>
                <a:cs typeface="Times New Roman"/>
              </a:rPr>
              <a:t>of </a:t>
            </a:r>
            <a:r>
              <a:rPr dirty="0" sz="1450" spc="-10">
                <a:latin typeface="Times New Roman"/>
                <a:cs typeface="Times New Roman"/>
              </a:rPr>
              <a:t>crows' nests;  pallid green fields with grubby white islands </a:t>
            </a:r>
            <a:r>
              <a:rPr dirty="0" sz="1450" spc="-5">
                <a:latin typeface="Times New Roman"/>
                <a:cs typeface="Times New Roman"/>
              </a:rPr>
              <a:t>of </a:t>
            </a:r>
            <a:r>
              <a:rPr dirty="0" sz="1450" spc="-10">
                <a:latin typeface="Times New Roman"/>
                <a:cs typeface="Times New Roman"/>
              </a:rPr>
              <a:t>melting </a:t>
            </a:r>
            <a:r>
              <a:rPr dirty="0" sz="1450" spc="-25">
                <a:latin typeface="Times New Roman"/>
                <a:cs typeface="Times New Roman"/>
              </a:rPr>
              <a:t>snow, </a:t>
            </a:r>
            <a:r>
              <a:rPr dirty="0" sz="1450" spc="-10">
                <a:latin typeface="Times New Roman"/>
                <a:cs typeface="Times New Roman"/>
              </a:rPr>
              <a:t>it all flashed  past me as if in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dream.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Angelina mentioned </a:t>
            </a:r>
            <a:r>
              <a:rPr dirty="0" sz="1450" spc="-35">
                <a:latin typeface="Times New Roman"/>
                <a:cs typeface="Times New Roman"/>
              </a:rPr>
              <a:t>Dr. </a:t>
            </a:r>
            <a:r>
              <a:rPr dirty="0" sz="1450" spc="-10">
                <a:latin typeface="Times New Roman"/>
                <a:cs typeface="Times New Roman"/>
              </a:rPr>
              <a:t>Savioli, </a:t>
            </a:r>
            <a:r>
              <a:rPr dirty="0" sz="1450" spc="-5">
                <a:latin typeface="Times New Roman"/>
                <a:cs typeface="Times New Roman"/>
              </a:rPr>
              <a:t>but </a:t>
            </a:r>
            <a:r>
              <a:rPr dirty="0" sz="1450" spc="-10">
                <a:latin typeface="Times New Roman"/>
                <a:cs typeface="Times New Roman"/>
              </a:rPr>
              <a:t>only in </a:t>
            </a:r>
            <a:r>
              <a:rPr dirty="0" sz="1450" spc="-5">
                <a:latin typeface="Times New Roman"/>
                <a:cs typeface="Times New Roman"/>
              </a:rPr>
              <a:t>a </a:t>
            </a:r>
            <a:r>
              <a:rPr dirty="0" sz="1450" spc="-35">
                <a:latin typeface="Times New Roman"/>
                <a:cs typeface="Times New Roman"/>
              </a:rPr>
              <a:t>few, </a:t>
            </a:r>
            <a:r>
              <a:rPr dirty="0" sz="1450" spc="-10">
                <a:latin typeface="Times New Roman"/>
                <a:cs typeface="Times New Roman"/>
              </a:rPr>
              <a:t>almost indifferent  words. "Now the danger is past", she said, with her delightful, childlike lack </a:t>
            </a:r>
            <a:r>
              <a:rPr dirty="0" sz="1450" spc="-5">
                <a:latin typeface="Times New Roman"/>
                <a:cs typeface="Times New Roman"/>
              </a:rPr>
              <a:t>of  </a:t>
            </a:r>
            <a:r>
              <a:rPr dirty="0" sz="1450" spc="-10">
                <a:latin typeface="Times New Roman"/>
                <a:cs typeface="Times New Roman"/>
              </a:rPr>
              <a:t>inhibition, "and </a:t>
            </a:r>
            <a:r>
              <a:rPr dirty="0" sz="1450" spc="-5">
                <a:latin typeface="Times New Roman"/>
                <a:cs typeface="Times New Roman"/>
              </a:rPr>
              <a:t>I </a:t>
            </a:r>
            <a:r>
              <a:rPr dirty="0" sz="1450" spc="-10">
                <a:latin typeface="Times New Roman"/>
                <a:cs typeface="Times New Roman"/>
              </a:rPr>
              <a:t>know that his health has improved, everything </a:t>
            </a:r>
            <a:r>
              <a:rPr dirty="0" sz="1450" spc="-5">
                <a:latin typeface="Times New Roman"/>
                <a:cs typeface="Times New Roman"/>
              </a:rPr>
              <a:t>I </a:t>
            </a:r>
            <a:r>
              <a:rPr dirty="0" sz="1450" spc="-10">
                <a:latin typeface="Times New Roman"/>
                <a:cs typeface="Times New Roman"/>
              </a:rPr>
              <a:t>have been  through seems so terribly boring. And </a:t>
            </a:r>
            <a:r>
              <a:rPr dirty="0" sz="1450" spc="-5">
                <a:latin typeface="Times New Roman"/>
                <a:cs typeface="Times New Roman"/>
              </a:rPr>
              <a:t>I </a:t>
            </a:r>
            <a:r>
              <a:rPr dirty="0" sz="1450" spc="-10">
                <a:latin typeface="Times New Roman"/>
                <a:cs typeface="Times New Roman"/>
              </a:rPr>
              <a:t>want to enjoy myself again, close my  eyes and </a:t>
            </a:r>
            <a:r>
              <a:rPr dirty="0" sz="1450" spc="-5">
                <a:latin typeface="Times New Roman"/>
                <a:cs typeface="Times New Roman"/>
              </a:rPr>
              <a:t>plunge </a:t>
            </a:r>
            <a:r>
              <a:rPr dirty="0" sz="1450" spc="-10">
                <a:latin typeface="Times New Roman"/>
                <a:cs typeface="Times New Roman"/>
              </a:rPr>
              <a:t>into life's glittering bubbles. </a:t>
            </a:r>
            <a:r>
              <a:rPr dirty="0" sz="1450" spc="-5">
                <a:latin typeface="Times New Roman"/>
                <a:cs typeface="Times New Roman"/>
              </a:rPr>
              <a:t>I </a:t>
            </a:r>
            <a:r>
              <a:rPr dirty="0" sz="1450" spc="-10">
                <a:latin typeface="Times New Roman"/>
                <a:cs typeface="Times New Roman"/>
              </a:rPr>
              <a:t>think all women are like that,  only they won't admit it. Or are they so stupid that they </a:t>
            </a:r>
            <a:r>
              <a:rPr dirty="0" sz="1450" spc="-5">
                <a:latin typeface="Times New Roman"/>
                <a:cs typeface="Times New Roman"/>
              </a:rPr>
              <a:t>don't </a:t>
            </a:r>
            <a:r>
              <a:rPr dirty="0" sz="1450" spc="-10">
                <a:latin typeface="Times New Roman"/>
                <a:cs typeface="Times New Roman"/>
              </a:rPr>
              <a:t>realise it? Don't  </a:t>
            </a:r>
            <a:r>
              <a:rPr dirty="0" sz="1450" spc="-5">
                <a:latin typeface="Times New Roman"/>
                <a:cs typeface="Times New Roman"/>
              </a:rPr>
              <a:t>you </a:t>
            </a:r>
            <a:r>
              <a:rPr dirty="0" sz="1450" spc="-10">
                <a:latin typeface="Times New Roman"/>
                <a:cs typeface="Times New Roman"/>
              </a:rPr>
              <a:t>think so</a:t>
            </a:r>
            <a:r>
              <a:rPr dirty="0" sz="1450" spc="-5">
                <a:latin typeface="Times New Roman"/>
                <a:cs typeface="Times New Roman"/>
              </a:rPr>
              <a:t> </a:t>
            </a:r>
            <a:r>
              <a:rPr dirty="0" sz="1450" spc="-10">
                <a:latin typeface="Times New Roman"/>
                <a:cs typeface="Times New Roman"/>
              </a:rPr>
              <a:t>too?"</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She ignored my </a:t>
            </a:r>
            <a:r>
              <a:rPr dirty="0" sz="1450" spc="-20">
                <a:latin typeface="Times New Roman"/>
                <a:cs typeface="Times New Roman"/>
              </a:rPr>
              <a:t>answer.</a:t>
            </a:r>
            <a:r>
              <a:rPr dirty="0" sz="1450" spc="320">
                <a:latin typeface="Times New Roman"/>
                <a:cs typeface="Times New Roman"/>
              </a:rPr>
              <a:t> </a:t>
            </a:r>
            <a:r>
              <a:rPr dirty="0" sz="1450" spc="-20">
                <a:latin typeface="Times New Roman"/>
                <a:cs typeface="Times New Roman"/>
              </a:rPr>
              <a:t>"Anyway,  </a:t>
            </a:r>
            <a:r>
              <a:rPr dirty="0" sz="1450" spc="-5">
                <a:latin typeface="Times New Roman"/>
                <a:cs typeface="Times New Roman"/>
              </a:rPr>
              <a:t>I </a:t>
            </a:r>
            <a:r>
              <a:rPr dirty="0" sz="1450" spc="-10">
                <a:latin typeface="Times New Roman"/>
                <a:cs typeface="Times New Roman"/>
              </a:rPr>
              <a:t>think women are completely  uninteresting. </a:t>
            </a:r>
            <a:r>
              <a:rPr dirty="0" sz="1450" spc="-60">
                <a:latin typeface="Times New Roman"/>
                <a:cs typeface="Times New Roman"/>
              </a:rPr>
              <a:t>You </a:t>
            </a:r>
            <a:r>
              <a:rPr dirty="0" sz="1450" spc="-10">
                <a:latin typeface="Times New Roman"/>
                <a:cs typeface="Times New Roman"/>
              </a:rPr>
              <a:t>mustn't think I'm just trying to flatter </a:t>
            </a:r>
            <a:r>
              <a:rPr dirty="0" sz="1450" spc="-5">
                <a:latin typeface="Times New Roman"/>
                <a:cs typeface="Times New Roman"/>
              </a:rPr>
              <a:t>you, but I </a:t>
            </a:r>
            <a:r>
              <a:rPr dirty="0" sz="1450" spc="-10">
                <a:latin typeface="Times New Roman"/>
                <a:cs typeface="Times New Roman"/>
              </a:rPr>
              <a:t>know that </a:t>
            </a:r>
            <a:r>
              <a:rPr dirty="0" sz="1450" spc="-5">
                <a:latin typeface="Times New Roman"/>
                <a:cs typeface="Times New Roman"/>
              </a:rPr>
              <a:t>I  </a:t>
            </a:r>
            <a:r>
              <a:rPr dirty="0" sz="1450" spc="-10">
                <a:latin typeface="Times New Roman"/>
                <a:cs typeface="Times New Roman"/>
              </a:rPr>
              <a:t>far prefer the mere presence </a:t>
            </a:r>
            <a:r>
              <a:rPr dirty="0" sz="1450" spc="-5">
                <a:latin typeface="Times New Roman"/>
                <a:cs typeface="Times New Roman"/>
              </a:rPr>
              <a:t>of a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like to the most stimulating  conversation with </a:t>
            </a:r>
            <a:r>
              <a:rPr dirty="0" sz="1450" spc="-5">
                <a:latin typeface="Times New Roman"/>
                <a:cs typeface="Times New Roman"/>
              </a:rPr>
              <a:t>a </a:t>
            </a:r>
            <a:r>
              <a:rPr dirty="0" sz="1450" spc="-10">
                <a:latin typeface="Times New Roman"/>
                <a:cs typeface="Times New Roman"/>
              </a:rPr>
              <a:t>woman, however intelligent. When it comes down to it,  it's all chitter-chatter about some silly nonsense. At best they'll talk about  clothes, and fashions </a:t>
            </a:r>
            <a:r>
              <a:rPr dirty="0" sz="1450" spc="-5">
                <a:latin typeface="Times New Roman"/>
                <a:cs typeface="Times New Roman"/>
              </a:rPr>
              <a:t>don't </a:t>
            </a:r>
            <a:r>
              <a:rPr dirty="0" sz="1450" spc="-10">
                <a:latin typeface="Times New Roman"/>
                <a:cs typeface="Times New Roman"/>
              </a:rPr>
              <a:t>change that often, </a:t>
            </a:r>
            <a:r>
              <a:rPr dirty="0" sz="1450" spc="-5">
                <a:latin typeface="Times New Roman"/>
                <a:cs typeface="Times New Roman"/>
              </a:rPr>
              <a:t>do </a:t>
            </a:r>
            <a:r>
              <a:rPr dirty="0" sz="1450" spc="-10">
                <a:latin typeface="Times New Roman"/>
                <a:cs typeface="Times New Roman"/>
              </a:rPr>
              <a:t>they?" She suddenly gave me  </a:t>
            </a:r>
            <a:r>
              <a:rPr dirty="0" sz="1450" spc="-5">
                <a:latin typeface="Times New Roman"/>
                <a:cs typeface="Times New Roman"/>
              </a:rPr>
              <a:t>a </a:t>
            </a:r>
            <a:r>
              <a:rPr dirty="0" sz="1450" spc="-10">
                <a:latin typeface="Times New Roman"/>
                <a:cs typeface="Times New Roman"/>
              </a:rPr>
              <a:t>coquettish look and said, "I'm dreadfully frivolous, aren't I?" </a:t>
            </a:r>
            <a:r>
              <a:rPr dirty="0" sz="1450" spc="-5">
                <a:latin typeface="Times New Roman"/>
                <a:cs typeface="Times New Roman"/>
              </a:rPr>
              <a:t>I </a:t>
            </a:r>
            <a:r>
              <a:rPr dirty="0" sz="1450" spc="-10">
                <a:latin typeface="Times New Roman"/>
                <a:cs typeface="Times New Roman"/>
              </a:rPr>
              <a:t>was so  beguiled </a:t>
            </a:r>
            <a:r>
              <a:rPr dirty="0" sz="1450" spc="-5">
                <a:latin typeface="Times New Roman"/>
                <a:cs typeface="Times New Roman"/>
              </a:rPr>
              <a:t>by </a:t>
            </a:r>
            <a:r>
              <a:rPr dirty="0" sz="1450" spc="-10">
                <a:latin typeface="Times New Roman"/>
                <a:cs typeface="Times New Roman"/>
              </a:rPr>
              <a:t>her charm that it was all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not </a:t>
            </a:r>
            <a:r>
              <a:rPr dirty="0" sz="1450" spc="-10">
                <a:latin typeface="Times New Roman"/>
                <a:cs typeface="Times New Roman"/>
              </a:rPr>
              <a:t>to take her head in my  hands and plant </a:t>
            </a:r>
            <a:r>
              <a:rPr dirty="0" sz="1450" spc="-5">
                <a:latin typeface="Times New Roman"/>
                <a:cs typeface="Times New Roman"/>
              </a:rPr>
              <a:t>a </a:t>
            </a:r>
            <a:r>
              <a:rPr dirty="0" sz="1450" spc="-10">
                <a:latin typeface="Times New Roman"/>
                <a:cs typeface="Times New Roman"/>
              </a:rPr>
              <a:t>kiss </a:t>
            </a:r>
            <a:r>
              <a:rPr dirty="0" sz="1450" spc="-5">
                <a:latin typeface="Times New Roman"/>
                <a:cs typeface="Times New Roman"/>
              </a:rPr>
              <a:t>on </a:t>
            </a:r>
            <a:r>
              <a:rPr dirty="0" sz="1450" spc="-10">
                <a:latin typeface="Times New Roman"/>
                <a:cs typeface="Times New Roman"/>
              </a:rPr>
              <a:t>the nape </a:t>
            </a:r>
            <a:r>
              <a:rPr dirty="0" sz="1450" spc="-5">
                <a:latin typeface="Times New Roman"/>
                <a:cs typeface="Times New Roman"/>
              </a:rPr>
              <a:t>of </a:t>
            </a:r>
            <a:r>
              <a:rPr dirty="0" sz="1450" spc="-10">
                <a:latin typeface="Times New Roman"/>
                <a:cs typeface="Times New Roman"/>
              </a:rPr>
              <a:t>her pretty little neck. </a:t>
            </a:r>
            <a:r>
              <a:rPr dirty="0" sz="1450" spc="-30">
                <a:latin typeface="Times New Roman"/>
                <a:cs typeface="Times New Roman"/>
              </a:rPr>
              <a:t>"Tell </a:t>
            </a:r>
            <a:r>
              <a:rPr dirty="0" sz="1450" spc="-10">
                <a:latin typeface="Times New Roman"/>
                <a:cs typeface="Times New Roman"/>
              </a:rPr>
              <a:t>me I'm  frivolous." She snuggled </a:t>
            </a:r>
            <a:r>
              <a:rPr dirty="0" sz="1450" spc="-5">
                <a:latin typeface="Times New Roman"/>
                <a:cs typeface="Times New Roman"/>
              </a:rPr>
              <a:t>up </a:t>
            </a:r>
            <a:r>
              <a:rPr dirty="0" sz="1450" spc="-10">
                <a:latin typeface="Times New Roman"/>
                <a:cs typeface="Times New Roman"/>
              </a:rPr>
              <a:t>closer to me and took my</a:t>
            </a:r>
            <a:r>
              <a:rPr dirty="0" sz="1450" spc="45">
                <a:latin typeface="Times New Roman"/>
                <a:cs typeface="Times New Roman"/>
              </a:rPr>
              <a:t> </a:t>
            </a:r>
            <a:r>
              <a:rPr dirty="0" sz="1450" spc="-10">
                <a:latin typeface="Times New Roman"/>
                <a:cs typeface="Times New Roman"/>
              </a:rPr>
              <a:t>arm.</a:t>
            </a:r>
            <a:endParaRPr sz="1450">
              <a:latin typeface="Times New Roman"/>
              <a:cs typeface="Times New Roman"/>
            </a:endParaRPr>
          </a:p>
          <a:p>
            <a:pPr algn="just" marL="12700" marR="9525" indent="255904">
              <a:lnSpc>
                <a:spcPts val="1730"/>
              </a:lnSpc>
              <a:spcBef>
                <a:spcPts val="705"/>
              </a:spcBef>
            </a:pPr>
            <a:r>
              <a:rPr dirty="0" sz="1450" spc="-70">
                <a:latin typeface="Times New Roman"/>
                <a:cs typeface="Times New Roman"/>
              </a:rPr>
              <a:t>We </a:t>
            </a:r>
            <a:r>
              <a:rPr dirty="0" sz="1450" spc="-10">
                <a:latin typeface="Times New Roman"/>
                <a:cs typeface="Times New Roman"/>
              </a:rPr>
              <a:t>were leaving the main avenue </a:t>
            </a:r>
            <a:r>
              <a:rPr dirty="0" sz="1450" spc="-30">
                <a:latin typeface="Times New Roman"/>
                <a:cs typeface="Times New Roman"/>
              </a:rPr>
              <a:t>now, </a:t>
            </a:r>
            <a:r>
              <a:rPr dirty="0" sz="1450" spc="-10">
                <a:latin typeface="Times New Roman"/>
                <a:cs typeface="Times New Roman"/>
              </a:rPr>
              <a:t>driving past clumps </a:t>
            </a:r>
            <a:r>
              <a:rPr dirty="0" sz="1450" spc="-5">
                <a:latin typeface="Times New Roman"/>
                <a:cs typeface="Times New Roman"/>
              </a:rPr>
              <a:t>of </a:t>
            </a:r>
            <a:r>
              <a:rPr dirty="0" sz="1450" spc="-10">
                <a:latin typeface="Times New Roman"/>
                <a:cs typeface="Times New Roman"/>
              </a:rPr>
              <a:t>ornamental  shrubs, still wrapped in their protective winter coats </a:t>
            </a:r>
            <a:r>
              <a:rPr dirty="0" sz="1450" spc="-5">
                <a:latin typeface="Times New Roman"/>
                <a:cs typeface="Times New Roman"/>
              </a:rPr>
              <a:t>of </a:t>
            </a:r>
            <a:r>
              <a:rPr dirty="0" sz="1450" spc="-25">
                <a:latin typeface="Times New Roman"/>
                <a:cs typeface="Times New Roman"/>
              </a:rPr>
              <a:t>straw, </a:t>
            </a:r>
            <a:r>
              <a:rPr dirty="0" sz="1450" spc="-10">
                <a:latin typeface="Times New Roman"/>
                <a:cs typeface="Times New Roman"/>
              </a:rPr>
              <a:t>so that they  looked like the trunks </a:t>
            </a:r>
            <a:r>
              <a:rPr dirty="0" sz="1450" spc="-5">
                <a:latin typeface="Times New Roman"/>
                <a:cs typeface="Times New Roman"/>
              </a:rPr>
              <a:t>of </a:t>
            </a:r>
            <a:r>
              <a:rPr dirty="0" sz="1450" spc="-10">
                <a:latin typeface="Times New Roman"/>
                <a:cs typeface="Times New Roman"/>
              </a:rPr>
              <a:t>monsters that had had their heads and limbs chopped  </a:t>
            </a:r>
            <a:r>
              <a:rPr dirty="0" sz="1450" spc="-15">
                <a:latin typeface="Times New Roman"/>
                <a:cs typeface="Times New Roman"/>
              </a:rPr>
              <a:t>off. </a:t>
            </a:r>
            <a:r>
              <a:rPr dirty="0" sz="1450" spc="-10">
                <a:latin typeface="Times New Roman"/>
                <a:cs typeface="Times New Roman"/>
              </a:rPr>
              <a:t>People sitting in the sunshine </a:t>
            </a:r>
            <a:r>
              <a:rPr dirty="0" sz="1450" spc="-5">
                <a:latin typeface="Times New Roman"/>
                <a:cs typeface="Times New Roman"/>
              </a:rPr>
              <a:t>on </a:t>
            </a:r>
            <a:r>
              <a:rPr dirty="0" sz="1450" spc="-10">
                <a:latin typeface="Times New Roman"/>
                <a:cs typeface="Times New Roman"/>
              </a:rPr>
              <a:t>the benches watched </a:t>
            </a:r>
            <a:r>
              <a:rPr dirty="0" sz="1450" spc="-5">
                <a:latin typeface="Times New Roman"/>
                <a:cs typeface="Times New Roman"/>
              </a:rPr>
              <a:t>us </a:t>
            </a:r>
            <a:r>
              <a:rPr dirty="0" sz="1450" spc="-10">
                <a:latin typeface="Times New Roman"/>
                <a:cs typeface="Times New Roman"/>
              </a:rPr>
              <a:t>drive </a:t>
            </a:r>
            <a:r>
              <a:rPr dirty="0" sz="1450" spc="-5">
                <a:latin typeface="Times New Roman"/>
                <a:cs typeface="Times New Roman"/>
              </a:rPr>
              <a:t>by </a:t>
            </a:r>
            <a:r>
              <a:rPr dirty="0" sz="1450" spc="-10">
                <a:latin typeface="Times New Roman"/>
                <a:cs typeface="Times New Roman"/>
              </a:rPr>
              <a:t>and  immediately their tongues started</a:t>
            </a:r>
            <a:r>
              <a:rPr dirty="0" sz="1450" spc="10">
                <a:latin typeface="Times New Roman"/>
                <a:cs typeface="Times New Roman"/>
              </a:rPr>
              <a:t> </a:t>
            </a:r>
            <a:r>
              <a:rPr dirty="0" sz="1450" spc="-10">
                <a:latin typeface="Times New Roman"/>
                <a:cs typeface="Times New Roman"/>
              </a:rPr>
              <a:t>wagging.</a:t>
            </a:r>
            <a:endParaRPr sz="1450">
              <a:latin typeface="Times New Roman"/>
              <a:cs typeface="Times New Roman"/>
            </a:endParaRPr>
          </a:p>
          <a:p>
            <a:pPr algn="just" marL="12700" marR="6985" indent="255904">
              <a:lnSpc>
                <a:spcPts val="1730"/>
              </a:lnSpc>
              <a:spcBef>
                <a:spcPts val="785"/>
              </a:spcBef>
            </a:pPr>
            <a:r>
              <a:rPr dirty="0" sz="1450" spc="-70">
                <a:latin typeface="Times New Roman"/>
                <a:cs typeface="Times New Roman"/>
              </a:rPr>
              <a:t>We </a:t>
            </a:r>
            <a:r>
              <a:rPr dirty="0" sz="1450" spc="-10">
                <a:latin typeface="Times New Roman"/>
                <a:cs typeface="Times New Roman"/>
              </a:rPr>
              <a:t>were silent for </a:t>
            </a:r>
            <a:r>
              <a:rPr dirty="0" sz="1450" spc="-5">
                <a:latin typeface="Times New Roman"/>
                <a:cs typeface="Times New Roman"/>
              </a:rPr>
              <a:t>a </a:t>
            </a:r>
            <a:r>
              <a:rPr dirty="0" sz="1450" spc="-10">
                <a:latin typeface="Times New Roman"/>
                <a:cs typeface="Times New Roman"/>
              </a:rPr>
              <a:t>while, each immersed in </a:t>
            </a:r>
            <a:r>
              <a:rPr dirty="0" sz="1450" spc="-5">
                <a:latin typeface="Times New Roman"/>
                <a:cs typeface="Times New Roman"/>
              </a:rPr>
              <a:t>our </a:t>
            </a:r>
            <a:r>
              <a:rPr dirty="0" sz="1450" spc="-10">
                <a:latin typeface="Times New Roman"/>
                <a:cs typeface="Times New Roman"/>
              </a:rPr>
              <a:t>own thoughts. How  completely different Angelina was from the Angelina who existed in my  imagination! </a:t>
            </a:r>
            <a:r>
              <a:rPr dirty="0" sz="1450" spc="-60">
                <a:latin typeface="Times New Roman"/>
                <a:cs typeface="Times New Roman"/>
              </a:rPr>
              <a:t>To </a:t>
            </a:r>
            <a:r>
              <a:rPr dirty="0" sz="1450" spc="-10">
                <a:latin typeface="Times New Roman"/>
                <a:cs typeface="Times New Roman"/>
              </a:rPr>
              <a:t>me it seemed as if today she had entered the real world </a:t>
            </a:r>
            <a:r>
              <a:rPr dirty="0" sz="1450" spc="-5">
                <a:latin typeface="Times New Roman"/>
                <a:cs typeface="Times New Roman"/>
              </a:rPr>
              <a:t>of </a:t>
            </a:r>
            <a:r>
              <a:rPr dirty="0" sz="1450" spc="-10">
                <a:latin typeface="Times New Roman"/>
                <a:cs typeface="Times New Roman"/>
              </a:rPr>
              <a:t>the  present for the first time. </a:t>
            </a:r>
            <a:r>
              <a:rPr dirty="0" sz="1450" spc="-50">
                <a:latin typeface="Times New Roman"/>
                <a:cs typeface="Times New Roman"/>
              </a:rPr>
              <a:t>Was </a:t>
            </a:r>
            <a:r>
              <a:rPr dirty="0" sz="1450" spc="-10">
                <a:latin typeface="Times New Roman"/>
                <a:cs typeface="Times New Roman"/>
              </a:rPr>
              <a:t>this really the same woman </a:t>
            </a:r>
            <a:r>
              <a:rPr dirty="0" sz="1450" spc="-5">
                <a:latin typeface="Times New Roman"/>
                <a:cs typeface="Times New Roman"/>
              </a:rPr>
              <a:t>I </a:t>
            </a:r>
            <a:r>
              <a:rPr dirty="0" sz="1450" spc="-10">
                <a:latin typeface="Times New Roman"/>
                <a:cs typeface="Times New Roman"/>
              </a:rPr>
              <a:t>had comforted that  evening in the Cathedral?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take my eyes </a:t>
            </a:r>
            <a:r>
              <a:rPr dirty="0" sz="1450" spc="-15">
                <a:latin typeface="Times New Roman"/>
                <a:cs typeface="Times New Roman"/>
              </a:rPr>
              <a:t>off </a:t>
            </a:r>
            <a:r>
              <a:rPr dirty="0" sz="1450" spc="-10">
                <a:latin typeface="Times New Roman"/>
                <a:cs typeface="Times New Roman"/>
              </a:rPr>
              <a:t>her half-open</a:t>
            </a:r>
            <a:r>
              <a:rPr dirty="0" sz="1450" spc="100">
                <a:latin typeface="Times New Roman"/>
                <a:cs typeface="Times New Roman"/>
              </a:rPr>
              <a:t> </a:t>
            </a:r>
            <a:r>
              <a:rPr dirty="0" sz="1450" spc="-10">
                <a:latin typeface="Times New Roman"/>
                <a:cs typeface="Times New Roman"/>
              </a:rPr>
              <a:t>lips.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Still</a:t>
            </a:r>
            <a:r>
              <a:rPr dirty="0" sz="1450" spc="80">
                <a:latin typeface="Times New Roman"/>
                <a:cs typeface="Times New Roman"/>
              </a:rPr>
              <a:t> </a:t>
            </a:r>
            <a:r>
              <a:rPr dirty="0" sz="1450" spc="-10">
                <a:latin typeface="Times New Roman"/>
                <a:cs typeface="Times New Roman"/>
              </a:rPr>
              <a:t>she</a:t>
            </a:r>
            <a:r>
              <a:rPr dirty="0" sz="1450" spc="80">
                <a:latin typeface="Times New Roman"/>
                <a:cs typeface="Times New Roman"/>
              </a:rPr>
              <a:t> </a:t>
            </a:r>
            <a:r>
              <a:rPr dirty="0" sz="1450" spc="-10">
                <a:latin typeface="Times New Roman"/>
                <a:cs typeface="Times New Roman"/>
              </a:rPr>
              <a:t>did</a:t>
            </a:r>
            <a:r>
              <a:rPr dirty="0" sz="1450" spc="80">
                <a:latin typeface="Times New Roman"/>
                <a:cs typeface="Times New Roman"/>
              </a:rPr>
              <a:t> </a:t>
            </a:r>
            <a:r>
              <a:rPr dirty="0" sz="1450" spc="-5">
                <a:latin typeface="Times New Roman"/>
                <a:cs typeface="Times New Roman"/>
              </a:rPr>
              <a:t>not</a:t>
            </a:r>
            <a:r>
              <a:rPr dirty="0" sz="1450" spc="80">
                <a:latin typeface="Times New Roman"/>
                <a:cs typeface="Times New Roman"/>
              </a:rPr>
              <a:t> </a:t>
            </a:r>
            <a:r>
              <a:rPr dirty="0" sz="1450" spc="-10">
                <a:latin typeface="Times New Roman"/>
                <a:cs typeface="Times New Roman"/>
              </a:rPr>
              <a:t>say</a:t>
            </a:r>
            <a:r>
              <a:rPr dirty="0" sz="1450" spc="80">
                <a:latin typeface="Times New Roman"/>
                <a:cs typeface="Times New Roman"/>
              </a:rPr>
              <a:t> </a:t>
            </a:r>
            <a:r>
              <a:rPr dirty="0" sz="1450" spc="-10">
                <a:latin typeface="Times New Roman"/>
                <a:cs typeface="Times New Roman"/>
              </a:rPr>
              <a:t>anything;</a:t>
            </a:r>
            <a:r>
              <a:rPr dirty="0" sz="1450" spc="80">
                <a:latin typeface="Times New Roman"/>
                <a:cs typeface="Times New Roman"/>
              </a:rPr>
              <a:t> </a:t>
            </a:r>
            <a:r>
              <a:rPr dirty="0" sz="1450" spc="-10">
                <a:latin typeface="Times New Roman"/>
                <a:cs typeface="Times New Roman"/>
              </a:rPr>
              <a:t>she</a:t>
            </a:r>
            <a:r>
              <a:rPr dirty="0" sz="1450" spc="80">
                <a:latin typeface="Times New Roman"/>
                <a:cs typeface="Times New Roman"/>
              </a:rPr>
              <a:t> </a:t>
            </a:r>
            <a:r>
              <a:rPr dirty="0" sz="1450" spc="-10">
                <a:latin typeface="Times New Roman"/>
                <a:cs typeface="Times New Roman"/>
              </a:rPr>
              <a:t>seemed</a:t>
            </a:r>
            <a:r>
              <a:rPr dirty="0" sz="1450" spc="85">
                <a:latin typeface="Times New Roman"/>
                <a:cs typeface="Times New Roman"/>
              </a:rPr>
              <a:t> </a:t>
            </a:r>
            <a:r>
              <a:rPr dirty="0" sz="1450" spc="-10">
                <a:latin typeface="Times New Roman"/>
                <a:cs typeface="Times New Roman"/>
              </a:rPr>
              <a:t>to</a:t>
            </a:r>
            <a:r>
              <a:rPr dirty="0" sz="1450" spc="80">
                <a:latin typeface="Times New Roman"/>
                <a:cs typeface="Times New Roman"/>
              </a:rPr>
              <a:t> </a:t>
            </a:r>
            <a:r>
              <a:rPr dirty="0" sz="1450" spc="-5">
                <a:latin typeface="Times New Roman"/>
                <a:cs typeface="Times New Roman"/>
              </a:rPr>
              <a:t>be</a:t>
            </a:r>
            <a:r>
              <a:rPr dirty="0" sz="1450" spc="80">
                <a:latin typeface="Times New Roman"/>
                <a:cs typeface="Times New Roman"/>
              </a:rPr>
              <a:t> </a:t>
            </a:r>
            <a:r>
              <a:rPr dirty="0" sz="1450" spc="-10">
                <a:latin typeface="Times New Roman"/>
                <a:cs typeface="Times New Roman"/>
              </a:rPr>
              <a:t>seeing</a:t>
            </a:r>
            <a:r>
              <a:rPr dirty="0" sz="1450" spc="85">
                <a:latin typeface="Times New Roman"/>
                <a:cs typeface="Times New Roman"/>
              </a:rPr>
              <a:t> </a:t>
            </a:r>
            <a:r>
              <a:rPr dirty="0" sz="1450" spc="-10">
                <a:latin typeface="Times New Roman"/>
                <a:cs typeface="Times New Roman"/>
              </a:rPr>
              <a:t>some</a:t>
            </a:r>
            <a:r>
              <a:rPr dirty="0" sz="1450" spc="80">
                <a:latin typeface="Times New Roman"/>
                <a:cs typeface="Times New Roman"/>
              </a:rPr>
              <a:t> </a:t>
            </a:r>
            <a:r>
              <a:rPr dirty="0" sz="1450" spc="-10">
                <a:latin typeface="Times New Roman"/>
                <a:cs typeface="Times New Roman"/>
              </a:rPr>
              <a:t>image</a:t>
            </a:r>
            <a:r>
              <a:rPr dirty="0" sz="1450" spc="80">
                <a:latin typeface="Times New Roman"/>
                <a:cs typeface="Times New Roman"/>
              </a:rPr>
              <a:t> </a:t>
            </a:r>
            <a:r>
              <a:rPr dirty="0" sz="1450" spc="-10">
                <a:latin typeface="Times New Roman"/>
                <a:cs typeface="Times New Roman"/>
              </a:rPr>
              <a:t>in</a:t>
            </a:r>
            <a:r>
              <a:rPr dirty="0" sz="1450" spc="85">
                <a:latin typeface="Times New Roman"/>
                <a:cs typeface="Times New Roman"/>
              </a:rPr>
              <a:t> </a:t>
            </a:r>
            <a:r>
              <a:rPr dirty="0" sz="1450" spc="-10">
                <a:latin typeface="Times New Roman"/>
                <a:cs typeface="Times New Roman"/>
              </a:rPr>
              <a:t>her</a:t>
            </a:r>
            <a:endParaRPr sz="1450">
              <a:latin typeface="Times New Roman"/>
              <a:cs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710" cy="9384030"/>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mind's eye.</a:t>
            </a:r>
            <a:endParaRPr sz="1450">
              <a:latin typeface="Times New Roman"/>
              <a:cs typeface="Times New Roman"/>
            </a:endParaRPr>
          </a:p>
          <a:p>
            <a:pPr algn="just" marL="12700" marR="11430" indent="255904">
              <a:lnSpc>
                <a:spcPts val="1730"/>
              </a:lnSpc>
              <a:spcBef>
                <a:spcPts val="819"/>
              </a:spcBef>
            </a:pPr>
            <a:r>
              <a:rPr dirty="0" sz="1450" spc="-10">
                <a:latin typeface="Times New Roman"/>
                <a:cs typeface="Times New Roman"/>
              </a:rPr>
              <a:t>The carriage was rolling over </a:t>
            </a:r>
            <a:r>
              <a:rPr dirty="0" sz="1450" spc="-5">
                <a:latin typeface="Times New Roman"/>
                <a:cs typeface="Times New Roman"/>
              </a:rPr>
              <a:t>a </a:t>
            </a:r>
            <a:r>
              <a:rPr dirty="0" sz="1450" spc="-10">
                <a:latin typeface="Times New Roman"/>
                <a:cs typeface="Times New Roman"/>
              </a:rPr>
              <a:t>damp </a:t>
            </a:r>
            <a:r>
              <a:rPr dirty="0" sz="1450" spc="-25">
                <a:latin typeface="Times New Roman"/>
                <a:cs typeface="Times New Roman"/>
              </a:rPr>
              <a:t>meadow. </a:t>
            </a:r>
            <a:r>
              <a:rPr dirty="0" sz="1450" spc="-10">
                <a:latin typeface="Times New Roman"/>
                <a:cs typeface="Times New Roman"/>
              </a:rPr>
              <a:t>It smelt </a:t>
            </a:r>
            <a:r>
              <a:rPr dirty="0" sz="1450" spc="-5">
                <a:latin typeface="Times New Roman"/>
                <a:cs typeface="Times New Roman"/>
              </a:rPr>
              <a:t>of </a:t>
            </a:r>
            <a:r>
              <a:rPr dirty="0" sz="1450" spc="-10">
                <a:latin typeface="Times New Roman"/>
                <a:cs typeface="Times New Roman"/>
              </a:rPr>
              <a:t>the awakening  earth.</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"Do </a:t>
            </a:r>
            <a:r>
              <a:rPr dirty="0" sz="1450" spc="-5">
                <a:latin typeface="Times New Roman"/>
                <a:cs typeface="Times New Roman"/>
              </a:rPr>
              <a:t>you </a:t>
            </a:r>
            <a:r>
              <a:rPr dirty="0" sz="1450" spc="-25">
                <a:latin typeface="Times New Roman"/>
                <a:cs typeface="Times New Roman"/>
              </a:rPr>
              <a:t>know,</a:t>
            </a:r>
            <a:r>
              <a:rPr dirty="0" sz="1450" spc="-5">
                <a:latin typeface="Times New Roman"/>
                <a:cs typeface="Times New Roman"/>
              </a:rPr>
              <a:t> </a:t>
            </a:r>
            <a:r>
              <a:rPr dirty="0" sz="1450" spc="-10">
                <a:latin typeface="Times New Roman"/>
                <a:cs typeface="Times New Roman"/>
              </a:rPr>
              <a:t>Countess—"</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She interrupted </a:t>
            </a:r>
            <a:r>
              <a:rPr dirty="0" sz="1450" spc="-20">
                <a:latin typeface="Times New Roman"/>
                <a:cs typeface="Times New Roman"/>
              </a:rPr>
              <a:t>softly, </a:t>
            </a:r>
            <a:r>
              <a:rPr dirty="0" sz="1450" spc="-10">
                <a:latin typeface="Times New Roman"/>
                <a:cs typeface="Times New Roman"/>
              </a:rPr>
              <a:t>"Call me</a:t>
            </a:r>
            <a:r>
              <a:rPr dirty="0" sz="1450" spc="20">
                <a:latin typeface="Times New Roman"/>
                <a:cs typeface="Times New Roman"/>
              </a:rPr>
              <a:t> </a:t>
            </a:r>
            <a:r>
              <a:rPr dirty="0" sz="1450" spc="-10">
                <a:latin typeface="Times New Roman"/>
                <a:cs typeface="Times New Roman"/>
              </a:rPr>
              <a:t>Angelina."</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"Do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Angelina, yesterday </a:t>
            </a:r>
            <a:r>
              <a:rPr dirty="0" sz="1450" spc="-5">
                <a:latin typeface="Times New Roman"/>
                <a:cs typeface="Times New Roman"/>
              </a:rPr>
              <a:t>I . . . I </a:t>
            </a:r>
            <a:r>
              <a:rPr dirty="0" sz="1450" spc="-10">
                <a:latin typeface="Times New Roman"/>
                <a:cs typeface="Times New Roman"/>
              </a:rPr>
              <a:t>spent the whole </a:t>
            </a:r>
            <a:r>
              <a:rPr dirty="0" sz="1450" spc="-5">
                <a:latin typeface="Times New Roman"/>
                <a:cs typeface="Times New Roman"/>
              </a:rPr>
              <a:t>night </a:t>
            </a:r>
            <a:r>
              <a:rPr dirty="0" sz="1450" spc="-10">
                <a:latin typeface="Times New Roman"/>
                <a:cs typeface="Times New Roman"/>
              </a:rPr>
              <a:t>dreaming  </a:t>
            </a:r>
            <a:r>
              <a:rPr dirty="0" sz="1450" spc="-5">
                <a:latin typeface="Times New Roman"/>
                <a:cs typeface="Times New Roman"/>
              </a:rPr>
              <a:t>of </a:t>
            </a:r>
            <a:r>
              <a:rPr dirty="0" sz="1450" spc="-10">
                <a:latin typeface="Times New Roman"/>
                <a:cs typeface="Times New Roman"/>
              </a:rPr>
              <a:t>you?" </a:t>
            </a:r>
            <a:r>
              <a:rPr dirty="0" sz="1450" spc="-5">
                <a:latin typeface="Times New Roman"/>
                <a:cs typeface="Times New Roman"/>
              </a:rPr>
              <a:t>I </a:t>
            </a:r>
            <a:r>
              <a:rPr dirty="0" sz="1450" spc="-10">
                <a:latin typeface="Times New Roman"/>
                <a:cs typeface="Times New Roman"/>
              </a:rPr>
              <a:t>almost had to force the words</a:t>
            </a:r>
            <a:r>
              <a:rPr dirty="0" sz="1450" spc="2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12065" indent="255904">
              <a:lnSpc>
                <a:spcPts val="1730"/>
              </a:lnSpc>
              <a:spcBef>
                <a:spcPts val="720"/>
              </a:spcBef>
            </a:pPr>
            <a:r>
              <a:rPr dirty="0" sz="1450" spc="-10">
                <a:latin typeface="Times New Roman"/>
                <a:cs typeface="Times New Roman"/>
              </a:rPr>
              <a:t>She made </a:t>
            </a:r>
            <a:r>
              <a:rPr dirty="0" sz="1450" spc="-5">
                <a:latin typeface="Times New Roman"/>
                <a:cs typeface="Times New Roman"/>
              </a:rPr>
              <a:t>a </a:t>
            </a:r>
            <a:r>
              <a:rPr dirty="0" sz="1450" spc="-10">
                <a:latin typeface="Times New Roman"/>
                <a:cs typeface="Times New Roman"/>
              </a:rPr>
              <a:t>slight movement, as if to withdraw her arm from mine, and  looked at me</a:t>
            </a:r>
            <a:r>
              <a:rPr dirty="0" sz="1450">
                <a:latin typeface="Times New Roman"/>
                <a:cs typeface="Times New Roman"/>
              </a:rPr>
              <a:t> </a:t>
            </a:r>
            <a:r>
              <a:rPr dirty="0" sz="1450" spc="-10">
                <a:latin typeface="Times New Roman"/>
                <a:cs typeface="Times New Roman"/>
              </a:rPr>
              <a:t>wide-eyed.</a:t>
            </a:r>
            <a:endParaRPr sz="1450">
              <a:latin typeface="Times New Roman"/>
              <a:cs typeface="Times New Roman"/>
            </a:endParaRPr>
          </a:p>
          <a:p>
            <a:pPr algn="just" marL="12700" marR="13335" indent="255904">
              <a:lnSpc>
                <a:spcPts val="1730"/>
              </a:lnSpc>
              <a:spcBef>
                <a:spcPts val="790"/>
              </a:spcBef>
            </a:pPr>
            <a:r>
              <a:rPr dirty="0" sz="1450" spc="-10">
                <a:latin typeface="Times New Roman"/>
                <a:cs typeface="Times New Roman"/>
              </a:rPr>
              <a:t>"Incredible! And </a:t>
            </a:r>
            <a:r>
              <a:rPr dirty="0" sz="1450" spc="-5">
                <a:latin typeface="Times New Roman"/>
                <a:cs typeface="Times New Roman"/>
              </a:rPr>
              <a:t>I </a:t>
            </a:r>
            <a:r>
              <a:rPr dirty="0" sz="1450" spc="-10">
                <a:latin typeface="Times New Roman"/>
                <a:cs typeface="Times New Roman"/>
              </a:rPr>
              <a:t>dreamt </a:t>
            </a:r>
            <a:r>
              <a:rPr dirty="0" sz="1450" spc="-5">
                <a:latin typeface="Times New Roman"/>
                <a:cs typeface="Times New Roman"/>
              </a:rPr>
              <a:t>of you! </a:t>
            </a:r>
            <a:r>
              <a:rPr dirty="0" sz="1450" spc="-10">
                <a:latin typeface="Times New Roman"/>
                <a:cs typeface="Times New Roman"/>
              </a:rPr>
              <a:t>And just now </a:t>
            </a:r>
            <a:r>
              <a:rPr dirty="0" sz="1450" spc="-5">
                <a:latin typeface="Times New Roman"/>
                <a:cs typeface="Times New Roman"/>
              </a:rPr>
              <a:t>I </a:t>
            </a:r>
            <a:r>
              <a:rPr dirty="0" sz="1450" spc="-10">
                <a:latin typeface="Times New Roman"/>
                <a:cs typeface="Times New Roman"/>
              </a:rPr>
              <a:t>was thinking exactly the  same!"</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Again </a:t>
            </a:r>
            <a:r>
              <a:rPr dirty="0" sz="1450" spc="-5">
                <a:latin typeface="Times New Roman"/>
                <a:cs typeface="Times New Roman"/>
              </a:rPr>
              <a:t>our </a:t>
            </a:r>
            <a:r>
              <a:rPr dirty="0" sz="1450" spc="-10">
                <a:latin typeface="Times New Roman"/>
                <a:cs typeface="Times New Roman"/>
              </a:rPr>
              <a:t>conversation juddered to </a:t>
            </a:r>
            <a:r>
              <a:rPr dirty="0" sz="1450" spc="-5">
                <a:latin typeface="Times New Roman"/>
                <a:cs typeface="Times New Roman"/>
              </a:rPr>
              <a:t>a </a:t>
            </a:r>
            <a:r>
              <a:rPr dirty="0" sz="1450" spc="-10">
                <a:latin typeface="Times New Roman"/>
                <a:cs typeface="Times New Roman"/>
              </a:rPr>
              <a:t>halt and we both guessed that we had  had the same</a:t>
            </a:r>
            <a:r>
              <a:rPr dirty="0" sz="1450">
                <a:latin typeface="Times New Roman"/>
                <a:cs typeface="Times New Roman"/>
              </a:rPr>
              <a:t> </a:t>
            </a:r>
            <a:r>
              <a:rPr dirty="0" sz="1450" spc="-10">
                <a:latin typeface="Times New Roman"/>
                <a:cs typeface="Times New Roman"/>
              </a:rPr>
              <a:t>dream.</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could feel it </a:t>
            </a:r>
            <a:r>
              <a:rPr dirty="0" sz="1450" spc="-5">
                <a:latin typeface="Times New Roman"/>
                <a:cs typeface="Times New Roman"/>
              </a:rPr>
              <a:t>by </a:t>
            </a:r>
            <a:r>
              <a:rPr dirty="0" sz="1450" spc="-10">
                <a:latin typeface="Times New Roman"/>
                <a:cs typeface="Times New Roman"/>
              </a:rPr>
              <a:t>the throbbing </a:t>
            </a:r>
            <a:r>
              <a:rPr dirty="0" sz="1450" spc="-5">
                <a:latin typeface="Times New Roman"/>
                <a:cs typeface="Times New Roman"/>
              </a:rPr>
              <a:t>of </a:t>
            </a:r>
            <a:r>
              <a:rPr dirty="0" sz="1450" spc="-10">
                <a:latin typeface="Times New Roman"/>
                <a:cs typeface="Times New Roman"/>
              </a:rPr>
              <a:t>her </a:t>
            </a:r>
            <a:r>
              <a:rPr dirty="0" sz="1450" spc="-5">
                <a:latin typeface="Times New Roman"/>
                <a:cs typeface="Times New Roman"/>
              </a:rPr>
              <a:t>blood. </a:t>
            </a:r>
            <a:r>
              <a:rPr dirty="0" sz="1450" spc="-10">
                <a:latin typeface="Times New Roman"/>
                <a:cs typeface="Times New Roman"/>
              </a:rPr>
              <a:t>Her arm was quivering ever so  slightly against my breast and she was looking fixedly away from me, </a:t>
            </a:r>
            <a:r>
              <a:rPr dirty="0" sz="1450" spc="-5">
                <a:latin typeface="Times New Roman"/>
                <a:cs typeface="Times New Roman"/>
              </a:rPr>
              <a:t>out of  </a:t>
            </a:r>
            <a:r>
              <a:rPr dirty="0" sz="1450" spc="-10">
                <a:latin typeface="Times New Roman"/>
                <a:cs typeface="Times New Roman"/>
              </a:rPr>
              <a:t>the carriage.</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Slowly </a:t>
            </a:r>
            <a:r>
              <a:rPr dirty="0" sz="1450" spc="-5">
                <a:latin typeface="Times New Roman"/>
                <a:cs typeface="Times New Roman"/>
              </a:rPr>
              <a:t>I </a:t>
            </a:r>
            <a:r>
              <a:rPr dirty="0" sz="1450" spc="-10">
                <a:latin typeface="Times New Roman"/>
                <a:cs typeface="Times New Roman"/>
              </a:rPr>
              <a:t>drew her hand to my lips, pulled back the soft, scented glove and,  as her breathing grew more agitated, pressed my teeth, mad with love, into the  ball </a:t>
            </a:r>
            <a:r>
              <a:rPr dirty="0" sz="1450" spc="-5">
                <a:latin typeface="Times New Roman"/>
                <a:cs typeface="Times New Roman"/>
              </a:rPr>
              <a:t>of </a:t>
            </a:r>
            <a:r>
              <a:rPr dirty="0" sz="1450" spc="-10">
                <a:latin typeface="Times New Roman"/>
                <a:cs typeface="Times New Roman"/>
              </a:rPr>
              <a:t>her</a:t>
            </a:r>
            <a:r>
              <a:rPr dirty="0" sz="1450" spc="-5">
                <a:latin typeface="Times New Roman"/>
                <a:cs typeface="Times New Roman"/>
              </a:rPr>
              <a:t> </a:t>
            </a:r>
            <a:r>
              <a:rPr dirty="0" sz="1450" spc="-10">
                <a:latin typeface="Times New Roman"/>
                <a:cs typeface="Times New Roman"/>
              </a:rPr>
              <a:t>thumb.</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Hours later </a:t>
            </a:r>
            <a:r>
              <a:rPr dirty="0" sz="1450" spc="-5">
                <a:latin typeface="Times New Roman"/>
                <a:cs typeface="Times New Roman"/>
              </a:rPr>
              <a:t>I </a:t>
            </a:r>
            <a:r>
              <a:rPr dirty="0" sz="1450" spc="-10">
                <a:latin typeface="Times New Roman"/>
                <a:cs typeface="Times New Roman"/>
              </a:rPr>
              <a:t>was staggering like </a:t>
            </a:r>
            <a:r>
              <a:rPr dirty="0" sz="1450" spc="-5">
                <a:latin typeface="Times New Roman"/>
                <a:cs typeface="Times New Roman"/>
              </a:rPr>
              <a:t>a </a:t>
            </a:r>
            <a:r>
              <a:rPr dirty="0" sz="1450" spc="-10">
                <a:latin typeface="Times New Roman"/>
                <a:cs typeface="Times New Roman"/>
              </a:rPr>
              <a:t>drunken man down through the evening  mist to the town. </a:t>
            </a:r>
            <a:r>
              <a:rPr dirty="0" sz="1450" spc="-5">
                <a:latin typeface="Times New Roman"/>
                <a:cs typeface="Times New Roman"/>
              </a:rPr>
              <a:t>I </a:t>
            </a:r>
            <a:r>
              <a:rPr dirty="0" sz="1450" spc="-10">
                <a:latin typeface="Times New Roman"/>
                <a:cs typeface="Times New Roman"/>
              </a:rPr>
              <a:t>followed any street that took my </a:t>
            </a:r>
            <a:r>
              <a:rPr dirty="0" sz="1450" spc="-25">
                <a:latin typeface="Times New Roman"/>
                <a:cs typeface="Times New Roman"/>
              </a:rPr>
              <a:t>fancy, </a:t>
            </a:r>
            <a:r>
              <a:rPr dirty="0" sz="1450" spc="-10">
                <a:latin typeface="Times New Roman"/>
                <a:cs typeface="Times New Roman"/>
              </a:rPr>
              <a:t>and it was </a:t>
            </a:r>
            <a:r>
              <a:rPr dirty="0" sz="1450" spc="-5">
                <a:latin typeface="Times New Roman"/>
                <a:cs typeface="Times New Roman"/>
              </a:rPr>
              <a:t>a </a:t>
            </a:r>
            <a:r>
              <a:rPr dirty="0" sz="1450" spc="-10">
                <a:latin typeface="Times New Roman"/>
                <a:cs typeface="Times New Roman"/>
              </a:rPr>
              <a:t>long  time before </a:t>
            </a:r>
            <a:r>
              <a:rPr dirty="0" sz="1450" spc="-5">
                <a:latin typeface="Times New Roman"/>
                <a:cs typeface="Times New Roman"/>
              </a:rPr>
              <a:t>I </a:t>
            </a:r>
            <a:r>
              <a:rPr dirty="0" sz="1450" spc="-10">
                <a:latin typeface="Times New Roman"/>
                <a:cs typeface="Times New Roman"/>
              </a:rPr>
              <a:t>realised </a:t>
            </a:r>
            <a:r>
              <a:rPr dirty="0" sz="1450" spc="-5">
                <a:latin typeface="Times New Roman"/>
                <a:cs typeface="Times New Roman"/>
              </a:rPr>
              <a:t>I </a:t>
            </a:r>
            <a:r>
              <a:rPr dirty="0" sz="1450" spc="-10">
                <a:latin typeface="Times New Roman"/>
                <a:cs typeface="Times New Roman"/>
              </a:rPr>
              <a:t>was walking round in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circle.</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found myself leaning over the iron railings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staring  down into the roaring waves. </a:t>
            </a:r>
            <a:r>
              <a:rPr dirty="0" sz="1450" spc="-5">
                <a:latin typeface="Times New Roman"/>
                <a:cs typeface="Times New Roman"/>
              </a:rPr>
              <a:t>I </a:t>
            </a:r>
            <a:r>
              <a:rPr dirty="0" sz="1450" spc="-10">
                <a:latin typeface="Times New Roman"/>
                <a:cs typeface="Times New Roman"/>
              </a:rPr>
              <a:t>could still feel Angelina's arms around my  neck, and </a:t>
            </a:r>
            <a:r>
              <a:rPr dirty="0" sz="1450" spc="-5">
                <a:latin typeface="Times New Roman"/>
                <a:cs typeface="Times New Roman"/>
              </a:rPr>
              <a:t>I </a:t>
            </a:r>
            <a:r>
              <a:rPr dirty="0" sz="1450" spc="-10">
                <a:latin typeface="Times New Roman"/>
                <a:cs typeface="Times New Roman"/>
              </a:rPr>
              <a:t>could see the stone basin </a:t>
            </a:r>
            <a:r>
              <a:rPr dirty="0" sz="1450" spc="-5">
                <a:latin typeface="Times New Roman"/>
                <a:cs typeface="Times New Roman"/>
              </a:rPr>
              <a:t>of </a:t>
            </a:r>
            <a:r>
              <a:rPr dirty="0" sz="1450" spc="-10">
                <a:latin typeface="Times New Roman"/>
                <a:cs typeface="Times New Roman"/>
              </a:rPr>
              <a:t>the fountain, where once before, years  ago, we had taken leave </a:t>
            </a:r>
            <a:r>
              <a:rPr dirty="0" sz="1450" spc="-5">
                <a:latin typeface="Times New Roman"/>
                <a:cs typeface="Times New Roman"/>
              </a:rPr>
              <a:t>of one </a:t>
            </a:r>
            <a:r>
              <a:rPr dirty="0" sz="1450" spc="-10">
                <a:latin typeface="Times New Roman"/>
                <a:cs typeface="Times New Roman"/>
              </a:rPr>
              <a:t>another; it was full </a:t>
            </a:r>
            <a:r>
              <a:rPr dirty="0" sz="1450" spc="-5">
                <a:latin typeface="Times New Roman"/>
                <a:cs typeface="Times New Roman"/>
              </a:rPr>
              <a:t>of </a:t>
            </a:r>
            <a:r>
              <a:rPr dirty="0" sz="1450" spc="-10">
                <a:latin typeface="Times New Roman"/>
                <a:cs typeface="Times New Roman"/>
              </a:rPr>
              <a:t>rotting elm-leaves, and  once again she was walking with me, as she had only </a:t>
            </a:r>
            <a:r>
              <a:rPr dirty="0" sz="1450" spc="-5">
                <a:latin typeface="Times New Roman"/>
                <a:cs typeface="Times New Roman"/>
              </a:rPr>
              <a:t>a </a:t>
            </a:r>
            <a:r>
              <a:rPr dirty="0" sz="1450" spc="-10">
                <a:latin typeface="Times New Roman"/>
                <a:cs typeface="Times New Roman"/>
              </a:rPr>
              <a:t>few hours ago, silent,  her head </a:t>
            </a:r>
            <a:r>
              <a:rPr dirty="0" sz="1450" spc="-5">
                <a:latin typeface="Times New Roman"/>
                <a:cs typeface="Times New Roman"/>
              </a:rPr>
              <a:t>on </a:t>
            </a:r>
            <a:r>
              <a:rPr dirty="0" sz="1450" spc="-10">
                <a:latin typeface="Times New Roman"/>
                <a:cs typeface="Times New Roman"/>
              </a:rPr>
              <a:t>my </a:t>
            </a:r>
            <a:r>
              <a:rPr dirty="0" sz="1450" spc="-15">
                <a:latin typeface="Times New Roman"/>
                <a:cs typeface="Times New Roman"/>
              </a:rPr>
              <a:t>shoulder, </a:t>
            </a:r>
            <a:r>
              <a:rPr dirty="0" sz="1450" spc="-10">
                <a:latin typeface="Times New Roman"/>
                <a:cs typeface="Times New Roman"/>
              </a:rPr>
              <a:t>through the twilit park </a:t>
            </a:r>
            <a:r>
              <a:rPr dirty="0" sz="1450" spc="-5">
                <a:latin typeface="Times New Roman"/>
                <a:cs typeface="Times New Roman"/>
              </a:rPr>
              <a:t>of </a:t>
            </a:r>
            <a:r>
              <a:rPr dirty="0" sz="1450" spc="-10">
                <a:latin typeface="Times New Roman"/>
                <a:cs typeface="Times New Roman"/>
              </a:rPr>
              <a:t>the castle where she</a:t>
            </a:r>
            <a:r>
              <a:rPr dirty="0" sz="1450" spc="145">
                <a:latin typeface="Times New Roman"/>
                <a:cs typeface="Times New Roman"/>
              </a:rPr>
              <a:t> </a:t>
            </a:r>
            <a:r>
              <a:rPr dirty="0" sz="1450" spc="-10">
                <a:latin typeface="Times New Roman"/>
                <a:cs typeface="Times New Roman"/>
              </a:rPr>
              <a:t>lived.</a:t>
            </a:r>
            <a:endParaRPr sz="1450">
              <a:latin typeface="Times New Roman"/>
              <a:cs typeface="Times New Roman"/>
            </a:endParaRPr>
          </a:p>
          <a:p>
            <a:pPr algn="just" marL="268605">
              <a:lnSpc>
                <a:spcPct val="100000"/>
              </a:lnSpc>
              <a:spcBef>
                <a:spcPts val="715"/>
              </a:spcBef>
            </a:pP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on a </a:t>
            </a:r>
            <a:r>
              <a:rPr dirty="0" sz="1450" spc="-10">
                <a:latin typeface="Times New Roman"/>
                <a:cs typeface="Times New Roman"/>
              </a:rPr>
              <a:t>bench and pulled my hat down over my face to help me</a:t>
            </a:r>
            <a:r>
              <a:rPr dirty="0" sz="1450" spc="105">
                <a:latin typeface="Times New Roman"/>
                <a:cs typeface="Times New Roman"/>
              </a:rPr>
              <a:t> </a:t>
            </a:r>
            <a:r>
              <a:rPr dirty="0" sz="1450" spc="-10">
                <a:latin typeface="Times New Roman"/>
                <a:cs typeface="Times New Roman"/>
              </a:rPr>
              <a:t>dream.</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waters were thundering over the </a:t>
            </a:r>
            <a:r>
              <a:rPr dirty="0" sz="1450" spc="-20">
                <a:latin typeface="Times New Roman"/>
                <a:cs typeface="Times New Roman"/>
              </a:rPr>
              <a:t>weir, </a:t>
            </a:r>
            <a:r>
              <a:rPr dirty="0" sz="1450" spc="-10">
                <a:latin typeface="Times New Roman"/>
                <a:cs typeface="Times New Roman"/>
              </a:rPr>
              <a:t>drowning the last grumblings </a:t>
            </a:r>
            <a:r>
              <a:rPr dirty="0" sz="1450" spc="-5">
                <a:latin typeface="Times New Roman"/>
                <a:cs typeface="Times New Roman"/>
              </a:rPr>
              <a:t>of  </a:t>
            </a:r>
            <a:r>
              <a:rPr dirty="0" sz="1450" spc="-10">
                <a:latin typeface="Times New Roman"/>
                <a:cs typeface="Times New Roman"/>
              </a:rPr>
              <a:t>the city as it went to sleep. From time to time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pulled my coat  tighter round me, and the shadow </a:t>
            </a:r>
            <a:r>
              <a:rPr dirty="0" sz="1450" spc="-5">
                <a:latin typeface="Times New Roman"/>
                <a:cs typeface="Times New Roman"/>
              </a:rPr>
              <a:t>on </a:t>
            </a:r>
            <a:r>
              <a:rPr dirty="0" sz="1450" spc="-10">
                <a:latin typeface="Times New Roman"/>
                <a:cs typeface="Times New Roman"/>
              </a:rPr>
              <a:t>the river grew deeper and deeper until,  under the heavy pressure </a:t>
            </a:r>
            <a:r>
              <a:rPr dirty="0" sz="1450" spc="-5">
                <a:latin typeface="Times New Roman"/>
                <a:cs typeface="Times New Roman"/>
              </a:rPr>
              <a:t>of </a:t>
            </a:r>
            <a:r>
              <a:rPr dirty="0" sz="1450" spc="-10">
                <a:latin typeface="Times New Roman"/>
                <a:cs typeface="Times New Roman"/>
              </a:rPr>
              <a:t>night, it was </a:t>
            </a:r>
            <a:r>
              <a:rPr dirty="0" sz="1450" spc="-5">
                <a:latin typeface="Times New Roman"/>
                <a:cs typeface="Times New Roman"/>
              </a:rPr>
              <a:t>a </a:t>
            </a:r>
            <a:r>
              <a:rPr dirty="0" sz="1450" spc="-10">
                <a:latin typeface="Times New Roman"/>
                <a:cs typeface="Times New Roman"/>
              </a:rPr>
              <a:t>mere grey-black </a:t>
            </a:r>
            <a:r>
              <a:rPr dirty="0" sz="1450" spc="-25">
                <a:latin typeface="Times New Roman"/>
                <a:cs typeface="Times New Roman"/>
              </a:rPr>
              <a:t>flow, </a:t>
            </a:r>
            <a:r>
              <a:rPr dirty="0" sz="1450" spc="-10">
                <a:latin typeface="Times New Roman"/>
                <a:cs typeface="Times New Roman"/>
              </a:rPr>
              <a:t>with the  foam </a:t>
            </a:r>
            <a:r>
              <a:rPr dirty="0" sz="1450" spc="-5">
                <a:latin typeface="Times New Roman"/>
                <a:cs typeface="Times New Roman"/>
              </a:rPr>
              <a:t>of </a:t>
            </a:r>
            <a:r>
              <a:rPr dirty="0" sz="1450" spc="-10">
                <a:latin typeface="Times New Roman"/>
                <a:cs typeface="Times New Roman"/>
              </a:rPr>
              <a:t>the weir </a:t>
            </a:r>
            <a:r>
              <a:rPr dirty="0" sz="1450" spc="-5">
                <a:latin typeface="Times New Roman"/>
                <a:cs typeface="Times New Roman"/>
              </a:rPr>
              <a:t>a </a:t>
            </a:r>
            <a:r>
              <a:rPr dirty="0" sz="1450" spc="-10">
                <a:latin typeface="Times New Roman"/>
                <a:cs typeface="Times New Roman"/>
              </a:rPr>
              <a:t>strip </a:t>
            </a:r>
            <a:r>
              <a:rPr dirty="0" sz="1450" spc="-5">
                <a:latin typeface="Times New Roman"/>
                <a:cs typeface="Times New Roman"/>
              </a:rPr>
              <a:t>of </a:t>
            </a:r>
            <a:r>
              <a:rPr dirty="0" sz="1450" spc="-10">
                <a:latin typeface="Times New Roman"/>
                <a:cs typeface="Times New Roman"/>
              </a:rPr>
              <a:t>dazzling white running diagonally across to the  other bank.</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a:t>
            </a:r>
            <a:r>
              <a:rPr dirty="0" sz="1450" spc="-10">
                <a:latin typeface="Times New Roman"/>
                <a:cs typeface="Times New Roman"/>
              </a:rPr>
              <a:t>shuddered at the </a:t>
            </a:r>
            <a:r>
              <a:rPr dirty="0" sz="1450" spc="-5">
                <a:latin typeface="Times New Roman"/>
                <a:cs typeface="Times New Roman"/>
              </a:rPr>
              <a:t>thought of </a:t>
            </a:r>
            <a:r>
              <a:rPr dirty="0" sz="1450" spc="-10">
                <a:latin typeface="Times New Roman"/>
                <a:cs typeface="Times New Roman"/>
              </a:rPr>
              <a:t>having to </a:t>
            </a:r>
            <a:r>
              <a:rPr dirty="0" sz="1450" spc="-5">
                <a:latin typeface="Times New Roman"/>
                <a:cs typeface="Times New Roman"/>
              </a:rPr>
              <a:t>go </a:t>
            </a:r>
            <a:r>
              <a:rPr dirty="0" sz="1450" spc="-10">
                <a:latin typeface="Times New Roman"/>
                <a:cs typeface="Times New Roman"/>
              </a:rPr>
              <a:t>back to my dreary lodgings.</a:t>
            </a:r>
            <a:r>
              <a:rPr dirty="0" sz="1450" spc="33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438640"/>
          </a:xfrm>
          <a:prstGeom prst="rect">
            <a:avLst/>
          </a:prstGeom>
        </p:spPr>
        <p:txBody>
          <a:bodyPr wrap="square" lIns="0" tIns="12065" rIns="0" bIns="0" rtlCol="0" vert="horz">
            <a:spAutoFit/>
          </a:bodyPr>
          <a:lstStyle/>
          <a:p>
            <a:pPr algn="just" marL="12700" marR="6350">
              <a:lnSpc>
                <a:spcPct val="99700"/>
              </a:lnSpc>
              <a:spcBef>
                <a:spcPts val="95"/>
              </a:spcBef>
            </a:pPr>
            <a:r>
              <a:rPr dirty="0" sz="1450" spc="-10">
                <a:latin typeface="Times New Roman"/>
                <a:cs typeface="Times New Roman"/>
              </a:rPr>
              <a:t>glory </a:t>
            </a:r>
            <a:r>
              <a:rPr dirty="0" sz="1450" spc="-5">
                <a:latin typeface="Times New Roman"/>
                <a:cs typeface="Times New Roman"/>
              </a:rPr>
              <a:t>of one </a:t>
            </a:r>
            <a:r>
              <a:rPr dirty="0" sz="1450" spc="-10">
                <a:latin typeface="Times New Roman"/>
                <a:cs typeface="Times New Roman"/>
              </a:rPr>
              <a:t>short afternoon had made me for ever </a:t>
            </a:r>
            <a:r>
              <a:rPr dirty="0" sz="1450" spc="-5">
                <a:latin typeface="Times New Roman"/>
                <a:cs typeface="Times New Roman"/>
              </a:rPr>
              <a:t>a </a:t>
            </a:r>
            <a:r>
              <a:rPr dirty="0" sz="1450" spc="-10">
                <a:latin typeface="Times New Roman"/>
                <a:cs typeface="Times New Roman"/>
              </a:rPr>
              <a:t>stranger in my own home.  A few weeks, </a:t>
            </a:r>
            <a:r>
              <a:rPr dirty="0" sz="1450" spc="-5">
                <a:latin typeface="Times New Roman"/>
                <a:cs typeface="Times New Roman"/>
              </a:rPr>
              <a:t>a </a:t>
            </a:r>
            <a:r>
              <a:rPr dirty="0" sz="1450" spc="-10">
                <a:latin typeface="Times New Roman"/>
                <a:cs typeface="Times New Roman"/>
              </a:rPr>
              <a:t>few days perhaps, and my bliss would surely </a:t>
            </a:r>
            <a:r>
              <a:rPr dirty="0" sz="1450" spc="-5">
                <a:latin typeface="Times New Roman"/>
                <a:cs typeface="Times New Roman"/>
              </a:rPr>
              <a:t>be </a:t>
            </a:r>
            <a:r>
              <a:rPr dirty="0" sz="1450" spc="-20">
                <a:latin typeface="Times New Roman"/>
                <a:cs typeface="Times New Roman"/>
              </a:rPr>
              <a:t>over, </a:t>
            </a:r>
            <a:r>
              <a:rPr dirty="0" sz="1450" spc="-10">
                <a:latin typeface="Times New Roman"/>
                <a:cs typeface="Times New Roman"/>
              </a:rPr>
              <a:t>leaving  me with nothing </a:t>
            </a:r>
            <a:r>
              <a:rPr dirty="0" sz="1450" spc="-5">
                <a:latin typeface="Times New Roman"/>
                <a:cs typeface="Times New Roman"/>
              </a:rPr>
              <a:t>but a </a:t>
            </a:r>
            <a:r>
              <a:rPr dirty="0" sz="1450" spc="-10">
                <a:latin typeface="Times New Roman"/>
                <a:cs typeface="Times New Roman"/>
              </a:rPr>
              <a:t>beautiful, painful</a:t>
            </a:r>
            <a:r>
              <a:rPr dirty="0" sz="1450" spc="15">
                <a:latin typeface="Times New Roman"/>
                <a:cs typeface="Times New Roman"/>
              </a:rPr>
              <a:t> </a:t>
            </a:r>
            <a:r>
              <a:rPr dirty="0" sz="1450" spc="-25">
                <a:latin typeface="Times New Roman"/>
                <a:cs typeface="Times New Roman"/>
              </a:rPr>
              <a:t>memory.</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And then?</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belong anywhere, neither here </a:t>
            </a:r>
            <a:r>
              <a:rPr dirty="0" sz="1450" spc="-5">
                <a:latin typeface="Times New Roman"/>
                <a:cs typeface="Times New Roman"/>
              </a:rPr>
              <a:t>nor on </a:t>
            </a:r>
            <a:r>
              <a:rPr dirty="0" sz="1450" spc="-10">
                <a:latin typeface="Times New Roman"/>
                <a:cs typeface="Times New Roman"/>
              </a:rPr>
              <a:t>the other side,  neither </a:t>
            </a:r>
            <a:r>
              <a:rPr dirty="0" sz="1450" spc="-5">
                <a:latin typeface="Times New Roman"/>
                <a:cs typeface="Times New Roman"/>
              </a:rPr>
              <a:t>on </a:t>
            </a:r>
            <a:r>
              <a:rPr dirty="0" sz="1450" spc="-10">
                <a:latin typeface="Times New Roman"/>
                <a:cs typeface="Times New Roman"/>
              </a:rPr>
              <a:t>this bank </a:t>
            </a:r>
            <a:r>
              <a:rPr dirty="0" sz="1450" spc="-5">
                <a:latin typeface="Times New Roman"/>
                <a:cs typeface="Times New Roman"/>
              </a:rPr>
              <a:t>nor </a:t>
            </a:r>
            <a:r>
              <a:rPr dirty="0" sz="1450" spc="-10">
                <a:latin typeface="Times New Roman"/>
                <a:cs typeface="Times New Roman"/>
              </a:rPr>
              <a:t>across</a:t>
            </a:r>
            <a:r>
              <a:rPr dirty="0" sz="1450" spc="5">
                <a:latin typeface="Times New Roman"/>
                <a:cs typeface="Times New Roman"/>
              </a:rPr>
              <a:t> </a:t>
            </a:r>
            <a:r>
              <a:rPr dirty="0" sz="1450" spc="-20">
                <a:latin typeface="Times New Roman"/>
                <a:cs typeface="Times New Roman"/>
              </a:rPr>
              <a:t>river.</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returned to the darkness </a:t>
            </a:r>
            <a:r>
              <a:rPr dirty="0" sz="1450" spc="-5">
                <a:latin typeface="Times New Roman"/>
                <a:cs typeface="Times New Roman"/>
              </a:rPr>
              <a:t>of </a:t>
            </a:r>
            <a:r>
              <a:rPr dirty="0" sz="1450" spc="-10">
                <a:latin typeface="Times New Roman"/>
                <a:cs typeface="Times New Roman"/>
              </a:rPr>
              <a:t>the Ghetto, </a:t>
            </a:r>
            <a:r>
              <a:rPr dirty="0" sz="1450" spc="-5">
                <a:latin typeface="Times New Roman"/>
                <a:cs typeface="Times New Roman"/>
              </a:rPr>
              <a:t>I </a:t>
            </a:r>
            <a:r>
              <a:rPr dirty="0" sz="1450" spc="-10">
                <a:latin typeface="Times New Roman"/>
                <a:cs typeface="Times New Roman"/>
              </a:rPr>
              <a:t>wanted to  have </a:t>
            </a:r>
            <a:r>
              <a:rPr dirty="0" sz="1450" spc="-5">
                <a:latin typeface="Times New Roman"/>
                <a:cs typeface="Times New Roman"/>
              </a:rPr>
              <a:t>one </a:t>
            </a:r>
            <a:r>
              <a:rPr dirty="0" sz="1450" spc="-10">
                <a:latin typeface="Times New Roman"/>
                <a:cs typeface="Times New Roman"/>
              </a:rPr>
              <a:t>more look through the park railings at the castle and the windows </a:t>
            </a:r>
            <a:r>
              <a:rPr dirty="0" sz="1450" spc="-5">
                <a:latin typeface="Times New Roman"/>
                <a:cs typeface="Times New Roman"/>
              </a:rPr>
              <a:t>of  </a:t>
            </a:r>
            <a:r>
              <a:rPr dirty="0" sz="1450" spc="-10">
                <a:latin typeface="Times New Roman"/>
                <a:cs typeface="Times New Roman"/>
              </a:rPr>
              <a:t>the room where she was sleeping. </a:t>
            </a:r>
            <a:r>
              <a:rPr dirty="0" sz="1450" spc="-5">
                <a:latin typeface="Times New Roman"/>
                <a:cs typeface="Times New Roman"/>
              </a:rPr>
              <a:t>I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in the direction from which </a:t>
            </a:r>
            <a:r>
              <a:rPr dirty="0" sz="1450" spc="-5">
                <a:latin typeface="Times New Roman"/>
                <a:cs typeface="Times New Roman"/>
              </a:rPr>
              <a:t>I </a:t>
            </a:r>
            <a:r>
              <a:rPr dirty="0" sz="1450" spc="-10">
                <a:latin typeface="Times New Roman"/>
                <a:cs typeface="Times New Roman"/>
              </a:rPr>
              <a:t>had  come, feeling my way through the thick fog along rows </a:t>
            </a:r>
            <a:r>
              <a:rPr dirty="0" sz="1450" spc="-5">
                <a:latin typeface="Times New Roman"/>
                <a:cs typeface="Times New Roman"/>
              </a:rPr>
              <a:t>of </a:t>
            </a:r>
            <a:r>
              <a:rPr dirty="0" sz="1450" spc="-10">
                <a:latin typeface="Times New Roman"/>
                <a:cs typeface="Times New Roman"/>
              </a:rPr>
              <a:t>houses and across  slumbering squares, past black monuments that suddenly reared </a:t>
            </a:r>
            <a:r>
              <a:rPr dirty="0" sz="1450" spc="-5">
                <a:latin typeface="Times New Roman"/>
                <a:cs typeface="Times New Roman"/>
              </a:rPr>
              <a:t>up  </a:t>
            </a:r>
            <a:r>
              <a:rPr dirty="0" sz="1450" spc="-10">
                <a:latin typeface="Times New Roman"/>
                <a:cs typeface="Times New Roman"/>
              </a:rPr>
              <a:t>menacingly before me, past lonely sentry boxes and the scrollery </a:t>
            </a:r>
            <a:r>
              <a:rPr dirty="0" sz="1450" spc="-5">
                <a:latin typeface="Times New Roman"/>
                <a:cs typeface="Times New Roman"/>
              </a:rPr>
              <a:t>of </a:t>
            </a:r>
            <a:r>
              <a:rPr dirty="0" sz="1450" spc="-10">
                <a:latin typeface="Times New Roman"/>
                <a:cs typeface="Times New Roman"/>
              </a:rPr>
              <a:t>baroque  facades. In the thick mist, the </a:t>
            </a:r>
            <a:r>
              <a:rPr dirty="0" sz="1450" spc="-5">
                <a:latin typeface="Times New Roman"/>
                <a:cs typeface="Times New Roman"/>
              </a:rPr>
              <a:t>dull </a:t>
            </a:r>
            <a:r>
              <a:rPr dirty="0" sz="1450" spc="-10">
                <a:latin typeface="Times New Roman"/>
                <a:cs typeface="Times New Roman"/>
              </a:rPr>
              <a:t>glow </a:t>
            </a:r>
            <a:r>
              <a:rPr dirty="0" sz="1450" spc="-5">
                <a:latin typeface="Times New Roman"/>
                <a:cs typeface="Times New Roman"/>
              </a:rPr>
              <a:t>of </a:t>
            </a:r>
            <a:r>
              <a:rPr dirty="0" sz="1450" spc="-10">
                <a:latin typeface="Times New Roman"/>
                <a:cs typeface="Times New Roman"/>
              </a:rPr>
              <a:t>the street-lamps grew into fantastic,  gigantic rings coloured like faded rainbows, turned into piercing, pale-yellow  eyes, then dissolved in the mist behind</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My </a:t>
            </a:r>
            <a:r>
              <a:rPr dirty="0" sz="1450" spc="-5">
                <a:latin typeface="Times New Roman"/>
                <a:cs typeface="Times New Roman"/>
              </a:rPr>
              <a:t>foot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broad stone step strewn with gravel. Where was I? It was </a:t>
            </a:r>
            <a:r>
              <a:rPr dirty="0" sz="1450" spc="-5">
                <a:latin typeface="Times New Roman"/>
                <a:cs typeface="Times New Roman"/>
              </a:rPr>
              <a:t>a  </a:t>
            </a:r>
            <a:r>
              <a:rPr dirty="0" sz="1450" spc="-10">
                <a:latin typeface="Times New Roman"/>
                <a:cs typeface="Times New Roman"/>
              </a:rPr>
              <a:t>steeply rising, sunken lane. </a:t>
            </a:r>
            <a:r>
              <a:rPr dirty="0" sz="1450" spc="-60">
                <a:latin typeface="Times New Roman"/>
                <a:cs typeface="Times New Roman"/>
              </a:rPr>
              <a:t>To </a:t>
            </a:r>
            <a:r>
              <a:rPr dirty="0" sz="1450" spc="-10">
                <a:latin typeface="Times New Roman"/>
                <a:cs typeface="Times New Roman"/>
              </a:rPr>
              <a:t>the left and right were smooth garden walls  with the bare branches </a:t>
            </a:r>
            <a:r>
              <a:rPr dirty="0" sz="1450" spc="-5">
                <a:latin typeface="Times New Roman"/>
                <a:cs typeface="Times New Roman"/>
              </a:rPr>
              <a:t>of a </a:t>
            </a:r>
            <a:r>
              <a:rPr dirty="0" sz="1450" spc="-10">
                <a:latin typeface="Times New Roman"/>
                <a:cs typeface="Times New Roman"/>
              </a:rPr>
              <a:t>tree trailing down over them. They seemed to  come down from the </a:t>
            </a:r>
            <a:r>
              <a:rPr dirty="0" sz="1450" spc="-30">
                <a:latin typeface="Times New Roman"/>
                <a:cs typeface="Times New Roman"/>
              </a:rPr>
              <a:t>sky, </a:t>
            </a:r>
            <a:r>
              <a:rPr dirty="0" sz="1450" spc="-10">
                <a:latin typeface="Times New Roman"/>
                <a:cs typeface="Times New Roman"/>
              </a:rPr>
              <a:t>the trunk was hidden behind the wall </a:t>
            </a:r>
            <a:r>
              <a:rPr dirty="0" sz="1450" spc="-5">
                <a:latin typeface="Times New Roman"/>
                <a:cs typeface="Times New Roman"/>
              </a:rPr>
              <a:t>of fog. </a:t>
            </a:r>
            <a:r>
              <a:rPr dirty="0" sz="1450" spc="-10">
                <a:latin typeface="Times New Roman"/>
                <a:cs typeface="Times New Roman"/>
              </a:rPr>
              <a:t>A few  thin, rotten twigs snapped </a:t>
            </a:r>
            <a:r>
              <a:rPr dirty="0" sz="1450" spc="-15">
                <a:latin typeface="Times New Roman"/>
                <a:cs typeface="Times New Roman"/>
              </a:rPr>
              <a:t>off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loud crack as my hat brushed against  them, and tumbled down my coat into the misty abyss concealing my</a:t>
            </a:r>
            <a:r>
              <a:rPr dirty="0" sz="1450" spc="95">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Then </a:t>
            </a:r>
            <a:r>
              <a:rPr dirty="0" sz="1450" spc="-5">
                <a:latin typeface="Times New Roman"/>
                <a:cs typeface="Times New Roman"/>
              </a:rPr>
              <a:t>a point of </a:t>
            </a:r>
            <a:r>
              <a:rPr dirty="0" sz="1450" spc="-10">
                <a:latin typeface="Times New Roman"/>
                <a:cs typeface="Times New Roman"/>
              </a:rPr>
              <a:t>light shone </a:t>
            </a:r>
            <a:r>
              <a:rPr dirty="0" sz="1450" spc="-5">
                <a:latin typeface="Times New Roman"/>
                <a:cs typeface="Times New Roman"/>
              </a:rPr>
              <a:t>out, a </a:t>
            </a:r>
            <a:r>
              <a:rPr dirty="0" sz="1450" spc="-10">
                <a:latin typeface="Times New Roman"/>
                <a:cs typeface="Times New Roman"/>
              </a:rPr>
              <a:t>single, lonely </a:t>
            </a:r>
            <a:r>
              <a:rPr dirty="0" sz="1450" spc="-5">
                <a:latin typeface="Times New Roman"/>
                <a:cs typeface="Times New Roman"/>
              </a:rPr>
              <a:t>point of </a:t>
            </a:r>
            <a:r>
              <a:rPr dirty="0" sz="1450" spc="-10">
                <a:latin typeface="Times New Roman"/>
                <a:cs typeface="Times New Roman"/>
              </a:rPr>
              <a:t>light somewhere  in the distance, mysteriously suspended between heaven and</a:t>
            </a:r>
            <a:r>
              <a:rPr dirty="0" sz="1450" spc="50">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12700" marR="5715" indent="255904">
              <a:lnSpc>
                <a:spcPts val="1730"/>
              </a:lnSpc>
              <a:spcBef>
                <a:spcPts val="790"/>
              </a:spcBef>
            </a:pPr>
            <a:r>
              <a:rPr dirty="0" sz="1450" spc="-5">
                <a:latin typeface="Times New Roman"/>
                <a:cs typeface="Times New Roman"/>
              </a:rPr>
              <a:t>I </a:t>
            </a:r>
            <a:r>
              <a:rPr dirty="0" sz="1450" spc="-10">
                <a:latin typeface="Times New Roman"/>
                <a:cs typeface="Times New Roman"/>
              </a:rPr>
              <a:t>must have taken </a:t>
            </a:r>
            <a:r>
              <a:rPr dirty="0" sz="1450" spc="-5">
                <a:latin typeface="Times New Roman"/>
                <a:cs typeface="Times New Roman"/>
              </a:rPr>
              <a:t>a </a:t>
            </a:r>
            <a:r>
              <a:rPr dirty="0" sz="1450" spc="-10">
                <a:latin typeface="Times New Roman"/>
                <a:cs typeface="Times New Roman"/>
              </a:rPr>
              <a:t>wrong turning, it could only </a:t>
            </a:r>
            <a:r>
              <a:rPr dirty="0" sz="1450" spc="-5">
                <a:latin typeface="Times New Roman"/>
                <a:cs typeface="Times New Roman"/>
              </a:rPr>
              <a:t>be </a:t>
            </a:r>
            <a:r>
              <a:rPr dirty="0" sz="1450" spc="-10">
                <a:latin typeface="Times New Roman"/>
                <a:cs typeface="Times New Roman"/>
              </a:rPr>
              <a:t>the Old Castle Steps  that ran across the slope </a:t>
            </a:r>
            <a:r>
              <a:rPr dirty="0" sz="1450" spc="-5">
                <a:latin typeface="Times New Roman"/>
                <a:cs typeface="Times New Roman"/>
              </a:rPr>
              <a:t>of </a:t>
            </a:r>
            <a:r>
              <a:rPr dirty="0" sz="1450" spc="-10">
                <a:latin typeface="Times New Roman"/>
                <a:cs typeface="Times New Roman"/>
              </a:rPr>
              <a:t>the Furstenberg</a:t>
            </a:r>
            <a:r>
              <a:rPr dirty="0" sz="1450" spc="25">
                <a:latin typeface="Times New Roman"/>
                <a:cs typeface="Times New Roman"/>
              </a:rPr>
              <a:t> </a:t>
            </a:r>
            <a:r>
              <a:rPr dirty="0" sz="1450" spc="-10">
                <a:latin typeface="Times New Roman"/>
                <a:cs typeface="Times New Roman"/>
              </a:rPr>
              <a:t>Gardens.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Long stretches </a:t>
            </a:r>
            <a:r>
              <a:rPr dirty="0" sz="1450" spc="-5">
                <a:latin typeface="Times New Roman"/>
                <a:cs typeface="Times New Roman"/>
              </a:rPr>
              <a:t>of </a:t>
            </a:r>
            <a:r>
              <a:rPr dirty="0" sz="1450" spc="-10">
                <a:latin typeface="Times New Roman"/>
                <a:cs typeface="Times New Roman"/>
              </a:rPr>
              <a:t>clayey soil, then </a:t>
            </a:r>
            <a:r>
              <a:rPr dirty="0" sz="1450" spc="-5">
                <a:latin typeface="Times New Roman"/>
                <a:cs typeface="Times New Roman"/>
              </a:rPr>
              <a:t>a </a:t>
            </a:r>
            <a:r>
              <a:rPr dirty="0" sz="1450" spc="-10">
                <a:latin typeface="Times New Roman"/>
                <a:cs typeface="Times New Roman"/>
              </a:rPr>
              <a:t>paved</a:t>
            </a:r>
            <a:r>
              <a:rPr dirty="0" sz="1450" spc="20">
                <a:latin typeface="Times New Roman"/>
                <a:cs typeface="Times New Roman"/>
              </a:rPr>
              <a:t> </a:t>
            </a:r>
            <a:r>
              <a:rPr dirty="0" sz="1450" spc="-10">
                <a:latin typeface="Times New Roman"/>
                <a:cs typeface="Times New Roman"/>
              </a:rPr>
              <a:t>path.</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A bulky shadow towered </a:t>
            </a:r>
            <a:r>
              <a:rPr dirty="0" sz="1450" spc="-5">
                <a:latin typeface="Times New Roman"/>
                <a:cs typeface="Times New Roman"/>
              </a:rPr>
              <a:t>up </a:t>
            </a:r>
            <a:r>
              <a:rPr dirty="0" sz="1450" spc="-10">
                <a:latin typeface="Times New Roman"/>
                <a:cs typeface="Times New Roman"/>
              </a:rPr>
              <a:t>above me, the top ending in </a:t>
            </a:r>
            <a:r>
              <a:rPr dirty="0" sz="1450" spc="-5">
                <a:latin typeface="Times New Roman"/>
                <a:cs typeface="Times New Roman"/>
              </a:rPr>
              <a:t>a </a:t>
            </a:r>
            <a:r>
              <a:rPr dirty="0" sz="1450" spc="-15">
                <a:latin typeface="Times New Roman"/>
                <a:cs typeface="Times New Roman"/>
              </a:rPr>
              <a:t>stiff </a:t>
            </a:r>
            <a:r>
              <a:rPr dirty="0" sz="1450" spc="-10">
                <a:latin typeface="Times New Roman"/>
                <a:cs typeface="Times New Roman"/>
              </a:rPr>
              <a:t>black  pointed hat: the Dalibor </a:t>
            </a:r>
            <a:r>
              <a:rPr dirty="0" sz="1450" spc="-35">
                <a:latin typeface="Times New Roman"/>
                <a:cs typeface="Times New Roman"/>
              </a:rPr>
              <a:t>Tower, </a:t>
            </a:r>
            <a:r>
              <a:rPr dirty="0" sz="1450" spc="-10">
                <a:latin typeface="Times New Roman"/>
                <a:cs typeface="Times New Roman"/>
              </a:rPr>
              <a:t>the dungeon where many subjects had died </a:t>
            </a:r>
            <a:r>
              <a:rPr dirty="0" sz="1450" spc="-5">
                <a:latin typeface="Times New Roman"/>
                <a:cs typeface="Times New Roman"/>
              </a:rPr>
              <a:t>of  </a:t>
            </a:r>
            <a:r>
              <a:rPr dirty="0" sz="1450" spc="-10">
                <a:latin typeface="Times New Roman"/>
                <a:cs typeface="Times New Roman"/>
              </a:rPr>
              <a:t>hunger whilst their </a:t>
            </a:r>
            <a:r>
              <a:rPr dirty="0" sz="1450" spc="-5">
                <a:latin typeface="Times New Roman"/>
                <a:cs typeface="Times New Roman"/>
              </a:rPr>
              <a:t>kings </a:t>
            </a:r>
            <a:r>
              <a:rPr dirty="0" sz="1450" spc="-10">
                <a:latin typeface="Times New Roman"/>
                <a:cs typeface="Times New Roman"/>
              </a:rPr>
              <a:t>hunted game in the Stag Moat</a:t>
            </a:r>
            <a:r>
              <a:rPr dirty="0" sz="1450" spc="50">
                <a:latin typeface="Times New Roman"/>
                <a:cs typeface="Times New Roman"/>
              </a:rPr>
              <a:t> </a:t>
            </a:r>
            <a:r>
              <a:rPr dirty="0" sz="1450" spc="-25">
                <a:latin typeface="Times New Roman"/>
                <a:cs typeface="Times New Roman"/>
              </a:rPr>
              <a:t>below.</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narrow twisting alley with crenelations, </a:t>
            </a:r>
            <a:r>
              <a:rPr dirty="0" sz="1450" spc="-5">
                <a:latin typeface="Times New Roman"/>
                <a:cs typeface="Times New Roman"/>
              </a:rPr>
              <a:t>a </a:t>
            </a:r>
            <a:r>
              <a:rPr dirty="0" sz="1450" spc="-10">
                <a:latin typeface="Times New Roman"/>
                <a:cs typeface="Times New Roman"/>
              </a:rPr>
              <a:t>spiral staircase scarcely wide  enough for my shoulders, then </a:t>
            </a:r>
            <a:r>
              <a:rPr dirty="0" sz="1450" spc="-5">
                <a:latin typeface="Times New Roman"/>
                <a:cs typeface="Times New Roman"/>
              </a:rPr>
              <a:t>I </a:t>
            </a:r>
            <a:r>
              <a:rPr dirty="0" sz="1450" spc="-10">
                <a:latin typeface="Times New Roman"/>
                <a:cs typeface="Times New Roman"/>
              </a:rPr>
              <a:t>was standing opposite </a:t>
            </a:r>
            <a:r>
              <a:rPr dirty="0" sz="1450" spc="-5">
                <a:latin typeface="Times New Roman"/>
                <a:cs typeface="Times New Roman"/>
              </a:rPr>
              <a:t>a </a:t>
            </a:r>
            <a:r>
              <a:rPr dirty="0" sz="1450" spc="-10">
                <a:latin typeface="Times New Roman"/>
                <a:cs typeface="Times New Roman"/>
              </a:rPr>
              <a:t>row </a:t>
            </a:r>
            <a:r>
              <a:rPr dirty="0" sz="1450" spc="-5">
                <a:latin typeface="Times New Roman"/>
                <a:cs typeface="Times New Roman"/>
              </a:rPr>
              <a:t>of </a:t>
            </a:r>
            <a:r>
              <a:rPr dirty="0" sz="1450" spc="-10">
                <a:latin typeface="Times New Roman"/>
                <a:cs typeface="Times New Roman"/>
              </a:rPr>
              <a:t>houses </a:t>
            </a:r>
            <a:r>
              <a:rPr dirty="0" sz="1450" spc="-5">
                <a:latin typeface="Times New Roman"/>
                <a:cs typeface="Times New Roman"/>
              </a:rPr>
              <a:t>none  of </a:t>
            </a:r>
            <a:r>
              <a:rPr dirty="0" sz="1450" spc="-10">
                <a:latin typeface="Times New Roman"/>
                <a:cs typeface="Times New Roman"/>
              </a:rPr>
              <a:t>which was taller than myself; if </a:t>
            </a:r>
            <a:r>
              <a:rPr dirty="0" sz="1450" spc="-5">
                <a:latin typeface="Times New Roman"/>
                <a:cs typeface="Times New Roman"/>
              </a:rPr>
              <a:t>I </a:t>
            </a:r>
            <a:r>
              <a:rPr dirty="0" sz="1450" spc="-10">
                <a:latin typeface="Times New Roman"/>
                <a:cs typeface="Times New Roman"/>
              </a:rPr>
              <a:t>stretched </a:t>
            </a:r>
            <a:r>
              <a:rPr dirty="0" sz="1450" spc="-5">
                <a:latin typeface="Times New Roman"/>
                <a:cs typeface="Times New Roman"/>
              </a:rPr>
              <a:t>out </a:t>
            </a:r>
            <a:r>
              <a:rPr dirty="0" sz="1450" spc="-10">
                <a:latin typeface="Times New Roman"/>
                <a:cs typeface="Times New Roman"/>
              </a:rPr>
              <a:t>my arm </a:t>
            </a:r>
            <a:r>
              <a:rPr dirty="0" sz="1450" spc="-5">
                <a:latin typeface="Times New Roman"/>
                <a:cs typeface="Times New Roman"/>
              </a:rPr>
              <a:t>I </a:t>
            </a:r>
            <a:r>
              <a:rPr dirty="0" sz="1450" spc="-10">
                <a:latin typeface="Times New Roman"/>
                <a:cs typeface="Times New Roman"/>
              </a:rPr>
              <a:t>could touch their  roofs.</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in 'Goldmakers Alley' where, in the Middle Ages, the adepts </a:t>
            </a:r>
            <a:r>
              <a:rPr dirty="0" sz="1450" spc="-5">
                <a:latin typeface="Times New Roman"/>
                <a:cs typeface="Times New Roman"/>
              </a:rPr>
              <a:t>of  </a:t>
            </a:r>
            <a:r>
              <a:rPr dirty="0" sz="1450" spc="-10">
                <a:latin typeface="Times New Roman"/>
                <a:cs typeface="Times New Roman"/>
              </a:rPr>
              <a:t>alchemy heated the philosophers' stone and poisoned the moonbeams. There  was </a:t>
            </a:r>
            <a:r>
              <a:rPr dirty="0" sz="1450" spc="-5">
                <a:latin typeface="Times New Roman"/>
                <a:cs typeface="Times New Roman"/>
              </a:rPr>
              <a:t>no </a:t>
            </a:r>
            <a:r>
              <a:rPr dirty="0" sz="1450" spc="-10">
                <a:latin typeface="Times New Roman"/>
                <a:cs typeface="Times New Roman"/>
              </a:rPr>
              <a:t>other way </a:t>
            </a:r>
            <a:r>
              <a:rPr dirty="0" sz="1450" spc="-5">
                <a:latin typeface="Times New Roman"/>
                <a:cs typeface="Times New Roman"/>
              </a:rPr>
              <a:t>out </a:t>
            </a:r>
            <a:r>
              <a:rPr dirty="0" sz="1450" spc="-10">
                <a:latin typeface="Times New Roman"/>
                <a:cs typeface="Times New Roman"/>
              </a:rPr>
              <a:t>than the </a:t>
            </a:r>
            <a:r>
              <a:rPr dirty="0" sz="1450" spc="-5">
                <a:latin typeface="Times New Roman"/>
                <a:cs typeface="Times New Roman"/>
              </a:rPr>
              <a:t>one by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come,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find  the gap in the wall. Instead </a:t>
            </a:r>
            <a:r>
              <a:rPr dirty="0" sz="1450" spc="-5">
                <a:latin typeface="Times New Roman"/>
                <a:cs typeface="Times New Roman"/>
              </a:rPr>
              <a:t>I </a:t>
            </a:r>
            <a:r>
              <a:rPr dirty="0" sz="1450" spc="-10">
                <a:latin typeface="Times New Roman"/>
                <a:cs typeface="Times New Roman"/>
              </a:rPr>
              <a:t>bumped into </a:t>
            </a:r>
            <a:r>
              <a:rPr dirty="0" sz="1450" spc="-5">
                <a:latin typeface="Times New Roman"/>
                <a:cs typeface="Times New Roman"/>
              </a:rPr>
              <a:t>a </a:t>
            </a:r>
            <a:r>
              <a:rPr dirty="0" sz="1450" spc="-10">
                <a:latin typeface="Times New Roman"/>
                <a:cs typeface="Times New Roman"/>
              </a:rPr>
              <a:t>wooden</a:t>
            </a:r>
            <a:r>
              <a:rPr dirty="0" sz="1450" spc="45">
                <a:latin typeface="Times New Roman"/>
                <a:cs typeface="Times New Roman"/>
              </a:rPr>
              <a:t> </a:t>
            </a:r>
            <a:r>
              <a:rPr dirty="0" sz="1450" spc="-10">
                <a:latin typeface="Times New Roman"/>
                <a:cs typeface="Times New Roman"/>
              </a:rPr>
              <a:t>gate.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'It's</a:t>
            </a:r>
            <a:r>
              <a:rPr dirty="0" sz="1450" spc="55">
                <a:latin typeface="Times New Roman"/>
                <a:cs typeface="Times New Roman"/>
              </a:rPr>
              <a:t> </a:t>
            </a:r>
            <a:r>
              <a:rPr dirty="0" sz="1450" spc="-5">
                <a:latin typeface="Times New Roman"/>
                <a:cs typeface="Times New Roman"/>
              </a:rPr>
              <a:t>no</a:t>
            </a:r>
            <a:r>
              <a:rPr dirty="0" sz="1450" spc="60">
                <a:latin typeface="Times New Roman"/>
                <a:cs typeface="Times New Roman"/>
              </a:rPr>
              <a:t> </a:t>
            </a:r>
            <a:r>
              <a:rPr dirty="0" sz="1450" spc="-10">
                <a:latin typeface="Times New Roman"/>
                <a:cs typeface="Times New Roman"/>
              </a:rPr>
              <a:t>use',</a:t>
            </a:r>
            <a:r>
              <a:rPr dirty="0" sz="1450" spc="60">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5">
                <a:latin typeface="Times New Roman"/>
                <a:cs typeface="Times New Roman"/>
              </a:rPr>
              <a:t>thought</a:t>
            </a:r>
            <a:r>
              <a:rPr dirty="0" sz="1450" spc="6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myself,</a:t>
            </a:r>
            <a:r>
              <a:rPr dirty="0" sz="1450" spc="55">
                <a:latin typeface="Times New Roman"/>
                <a:cs typeface="Times New Roman"/>
              </a:rPr>
              <a:t> </a:t>
            </a:r>
            <a:r>
              <a:rPr dirty="0" sz="1450" spc="-25">
                <a:latin typeface="Times New Roman"/>
                <a:cs typeface="Times New Roman"/>
              </a:rPr>
              <a:t>Til</a:t>
            </a:r>
            <a:r>
              <a:rPr dirty="0" sz="1450" spc="55">
                <a:latin typeface="Times New Roman"/>
                <a:cs typeface="Times New Roman"/>
              </a:rPr>
              <a:t> </a:t>
            </a:r>
            <a:r>
              <a:rPr dirty="0" sz="1450" spc="-10">
                <a:latin typeface="Times New Roman"/>
                <a:cs typeface="Times New Roman"/>
              </a:rPr>
              <a:t>have</a:t>
            </a:r>
            <a:r>
              <a:rPr dirty="0" sz="1450" spc="60">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wake</a:t>
            </a:r>
            <a:r>
              <a:rPr dirty="0" sz="1450" spc="55">
                <a:latin typeface="Times New Roman"/>
                <a:cs typeface="Times New Roman"/>
              </a:rPr>
              <a:t> </a:t>
            </a:r>
            <a:r>
              <a:rPr dirty="0" sz="1450" spc="-10">
                <a:latin typeface="Times New Roman"/>
                <a:cs typeface="Times New Roman"/>
              </a:rPr>
              <a:t>someone</a:t>
            </a:r>
            <a:r>
              <a:rPr dirty="0" sz="1450" spc="60">
                <a:latin typeface="Times New Roman"/>
                <a:cs typeface="Times New Roman"/>
              </a:rPr>
              <a:t> </a:t>
            </a:r>
            <a:r>
              <a:rPr dirty="0" sz="1450" spc="-5">
                <a:latin typeface="Times New Roman"/>
                <a:cs typeface="Times New Roman"/>
              </a:rPr>
              <a:t>up</a:t>
            </a:r>
            <a:r>
              <a:rPr dirty="0" sz="1450" spc="6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show</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52373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the way</a:t>
            </a:r>
            <a:r>
              <a:rPr dirty="0" sz="1450" spc="-5">
                <a:latin typeface="Times New Roman"/>
                <a:cs typeface="Times New Roman"/>
              </a:rPr>
              <a:t> out.'</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Strange, there is </a:t>
            </a:r>
            <a:r>
              <a:rPr dirty="0" sz="1450" spc="-5">
                <a:latin typeface="Times New Roman"/>
                <a:cs typeface="Times New Roman"/>
              </a:rPr>
              <a:t>a </a:t>
            </a:r>
            <a:r>
              <a:rPr dirty="0" sz="1450" spc="-10">
                <a:latin typeface="Times New Roman"/>
                <a:cs typeface="Times New Roman"/>
              </a:rPr>
              <a:t>house blocking the end </a:t>
            </a:r>
            <a:r>
              <a:rPr dirty="0" sz="1450" spc="-5">
                <a:latin typeface="Times New Roman"/>
                <a:cs typeface="Times New Roman"/>
              </a:rPr>
              <a:t>of </a:t>
            </a:r>
            <a:r>
              <a:rPr dirty="0" sz="1450" spc="-10">
                <a:latin typeface="Times New Roman"/>
                <a:cs typeface="Times New Roman"/>
              </a:rPr>
              <a:t>the street, </a:t>
            </a:r>
            <a:r>
              <a:rPr dirty="0" sz="1450" spc="-15">
                <a:latin typeface="Times New Roman"/>
                <a:cs typeface="Times New Roman"/>
              </a:rPr>
              <a:t>larger </a:t>
            </a:r>
            <a:r>
              <a:rPr dirty="0" sz="1450" spc="-10">
                <a:latin typeface="Times New Roman"/>
                <a:cs typeface="Times New Roman"/>
              </a:rPr>
              <a:t>than the  others and apparently lived </a:t>
            </a:r>
            <a:r>
              <a:rPr dirty="0" sz="1450" spc="-5">
                <a:latin typeface="Times New Roman"/>
                <a:cs typeface="Times New Roman"/>
              </a:rPr>
              <a:t>in. I </a:t>
            </a:r>
            <a:r>
              <a:rPr dirty="0" sz="1450" spc="-10">
                <a:latin typeface="Times New Roman"/>
                <a:cs typeface="Times New Roman"/>
              </a:rPr>
              <a:t>can't remember ever having seen it before. It  is shining so brightly </a:t>
            </a:r>
            <a:r>
              <a:rPr dirty="0" sz="1450" spc="-5">
                <a:latin typeface="Times New Roman"/>
                <a:cs typeface="Times New Roman"/>
              </a:rPr>
              <a:t>out of </a:t>
            </a:r>
            <a:r>
              <a:rPr dirty="0" sz="1450" spc="-10">
                <a:latin typeface="Times New Roman"/>
                <a:cs typeface="Times New Roman"/>
              </a:rPr>
              <a:t>the mist, it must </a:t>
            </a:r>
            <a:r>
              <a:rPr dirty="0" sz="1450" spc="-5">
                <a:latin typeface="Times New Roman"/>
                <a:cs typeface="Times New Roman"/>
              </a:rPr>
              <a:t>be</a:t>
            </a:r>
            <a:r>
              <a:rPr dirty="0" sz="1450" spc="50">
                <a:latin typeface="Times New Roman"/>
                <a:cs typeface="Times New Roman"/>
              </a:rPr>
              <a:t> </a:t>
            </a:r>
            <a:r>
              <a:rPr dirty="0" sz="1450" spc="-10">
                <a:latin typeface="Times New Roman"/>
                <a:cs typeface="Times New Roman"/>
              </a:rPr>
              <a:t>whitewashed.</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go </a:t>
            </a:r>
            <a:r>
              <a:rPr dirty="0" sz="1450" spc="-10">
                <a:latin typeface="Times New Roman"/>
                <a:cs typeface="Times New Roman"/>
              </a:rPr>
              <a:t>through the gate, across the narrow strip </a:t>
            </a:r>
            <a:r>
              <a:rPr dirty="0" sz="1450" spc="-5">
                <a:latin typeface="Times New Roman"/>
                <a:cs typeface="Times New Roman"/>
              </a:rPr>
              <a:t>of </a:t>
            </a:r>
            <a:r>
              <a:rPr dirty="0" sz="1450" spc="-10">
                <a:latin typeface="Times New Roman"/>
                <a:cs typeface="Times New Roman"/>
              </a:rPr>
              <a:t>garden and press my face  against the window-panes. Everything is dark. </a:t>
            </a:r>
            <a:r>
              <a:rPr dirty="0" sz="1450" spc="-5">
                <a:latin typeface="Times New Roman"/>
                <a:cs typeface="Times New Roman"/>
              </a:rPr>
              <a:t>I </a:t>
            </a:r>
            <a:r>
              <a:rPr dirty="0" sz="1450" spc="-10">
                <a:latin typeface="Times New Roman"/>
                <a:cs typeface="Times New Roman"/>
              </a:rPr>
              <a:t>knock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Inside,  an ancient man, as old as Methuselah, comes tottering in through the </a:t>
            </a:r>
            <a:r>
              <a:rPr dirty="0" sz="1450" spc="-20">
                <a:latin typeface="Times New Roman"/>
                <a:cs typeface="Times New Roman"/>
              </a:rPr>
              <a:t>door,  </a:t>
            </a:r>
            <a:r>
              <a:rPr dirty="0" sz="1450" spc="-10">
                <a:latin typeface="Times New Roman"/>
                <a:cs typeface="Times New Roman"/>
              </a:rPr>
              <a:t>stops in the middle </a:t>
            </a:r>
            <a:r>
              <a:rPr dirty="0" sz="1450" spc="-5">
                <a:latin typeface="Times New Roman"/>
                <a:cs typeface="Times New Roman"/>
              </a:rPr>
              <a:t>of </a:t>
            </a:r>
            <a:r>
              <a:rPr dirty="0" sz="1450" spc="-10">
                <a:latin typeface="Times New Roman"/>
                <a:cs typeface="Times New Roman"/>
              </a:rPr>
              <a:t>the room, slowly turns his head towards the dusty  alchemical flasks and retorts </a:t>
            </a:r>
            <a:r>
              <a:rPr dirty="0" sz="1450" spc="-5">
                <a:latin typeface="Times New Roman"/>
                <a:cs typeface="Times New Roman"/>
              </a:rPr>
              <a:t>on </a:t>
            </a:r>
            <a:r>
              <a:rPr dirty="0" sz="1450" spc="-10">
                <a:latin typeface="Times New Roman"/>
                <a:cs typeface="Times New Roman"/>
              </a:rPr>
              <a:t>the shelves, gives the </a:t>
            </a:r>
            <a:r>
              <a:rPr dirty="0" sz="1450" spc="-5">
                <a:latin typeface="Times New Roman"/>
                <a:cs typeface="Times New Roman"/>
              </a:rPr>
              <a:t>huge </a:t>
            </a:r>
            <a:r>
              <a:rPr dirty="0" sz="1450" spc="-10">
                <a:latin typeface="Times New Roman"/>
                <a:cs typeface="Times New Roman"/>
              </a:rPr>
              <a:t>spiders' webs in  the corners </a:t>
            </a:r>
            <a:r>
              <a:rPr dirty="0" sz="1450" spc="-5">
                <a:latin typeface="Times New Roman"/>
                <a:cs typeface="Times New Roman"/>
              </a:rPr>
              <a:t>a </a:t>
            </a:r>
            <a:r>
              <a:rPr dirty="0" sz="1450" spc="-10">
                <a:latin typeface="Times New Roman"/>
                <a:cs typeface="Times New Roman"/>
              </a:rPr>
              <a:t>reflective stare and then turns his gaze directly towards</a:t>
            </a:r>
            <a:r>
              <a:rPr dirty="0" sz="1450" spc="9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3335" indent="255904">
              <a:lnSpc>
                <a:spcPts val="1730"/>
              </a:lnSpc>
              <a:spcBef>
                <a:spcPts val="780"/>
              </a:spcBef>
            </a:pPr>
            <a:r>
              <a:rPr dirty="0" sz="1450" spc="-10">
                <a:latin typeface="Times New Roman"/>
                <a:cs typeface="Times New Roman"/>
              </a:rPr>
              <a:t>The shadow </a:t>
            </a:r>
            <a:r>
              <a:rPr dirty="0" sz="1450" spc="-5">
                <a:latin typeface="Times New Roman"/>
                <a:cs typeface="Times New Roman"/>
              </a:rPr>
              <a:t>of </a:t>
            </a:r>
            <a:r>
              <a:rPr dirty="0" sz="1450" spc="-10">
                <a:latin typeface="Times New Roman"/>
                <a:cs typeface="Times New Roman"/>
              </a:rPr>
              <a:t>his cheek-bones falls across his eyes sockets, so that it  </a:t>
            </a:r>
            <a:r>
              <a:rPr dirty="0" sz="1450" spc="-5">
                <a:latin typeface="Times New Roman"/>
                <a:cs typeface="Times New Roman"/>
              </a:rPr>
              <a:t>looks </a:t>
            </a:r>
            <a:r>
              <a:rPr dirty="0" sz="1450" spc="-10">
                <a:latin typeface="Times New Roman"/>
                <a:cs typeface="Times New Roman"/>
              </a:rPr>
              <a:t>as if they were empty as those </a:t>
            </a:r>
            <a:r>
              <a:rPr dirty="0" sz="1450" spc="-5">
                <a:latin typeface="Times New Roman"/>
                <a:cs typeface="Times New Roman"/>
              </a:rPr>
              <a:t>of a</a:t>
            </a:r>
            <a:r>
              <a:rPr dirty="0" sz="1450" spc="25">
                <a:latin typeface="Times New Roman"/>
                <a:cs typeface="Times New Roman"/>
              </a:rPr>
              <a:t> </a:t>
            </a:r>
            <a:r>
              <a:rPr dirty="0" sz="1450" spc="-25">
                <a:latin typeface="Times New Roman"/>
                <a:cs typeface="Times New Roman"/>
              </a:rPr>
              <a:t>mummy.</a:t>
            </a:r>
            <a:endParaRPr sz="1450">
              <a:latin typeface="Times New Roman"/>
              <a:cs typeface="Times New Roman"/>
            </a:endParaRPr>
          </a:p>
          <a:p>
            <a:pPr marL="268605" marR="3422015">
              <a:lnSpc>
                <a:spcPct val="140700"/>
              </a:lnSpc>
              <a:spcBef>
                <a:spcPts val="15"/>
              </a:spcBef>
            </a:pPr>
            <a:r>
              <a:rPr dirty="0" sz="1450" spc="-10">
                <a:latin typeface="Times New Roman"/>
                <a:cs typeface="Times New Roman"/>
              </a:rPr>
              <a:t>He obviously cannot see me.  </a:t>
            </a:r>
            <a:r>
              <a:rPr dirty="0" sz="1450" spc="-5">
                <a:latin typeface="Times New Roman"/>
                <a:cs typeface="Times New Roman"/>
              </a:rPr>
              <a:t>I </a:t>
            </a:r>
            <a:r>
              <a:rPr dirty="0" sz="1450" spc="-10">
                <a:latin typeface="Times New Roman"/>
                <a:cs typeface="Times New Roman"/>
              </a:rPr>
              <a:t>knock </a:t>
            </a:r>
            <a:r>
              <a:rPr dirty="0" sz="1450" spc="-5">
                <a:latin typeface="Times New Roman"/>
                <a:cs typeface="Times New Roman"/>
              </a:rPr>
              <a:t>on </a:t>
            </a:r>
            <a:r>
              <a:rPr dirty="0" sz="1450" spc="-10">
                <a:latin typeface="Times New Roman"/>
                <a:cs typeface="Times New Roman"/>
              </a:rPr>
              <a:t>the glass.</a:t>
            </a:r>
            <a:endParaRPr sz="1450">
              <a:latin typeface="Times New Roman"/>
              <a:cs typeface="Times New Roman"/>
            </a:endParaRPr>
          </a:p>
          <a:p>
            <a:pPr marL="268605" marR="440690">
              <a:lnSpc>
                <a:spcPct val="144900"/>
              </a:lnSpc>
            </a:pPr>
            <a:r>
              <a:rPr dirty="0" sz="1450" spc="-10">
                <a:latin typeface="Times New Roman"/>
                <a:cs typeface="Times New Roman"/>
              </a:rPr>
              <a:t>He can't hear it. As silently as </a:t>
            </a:r>
            <a:r>
              <a:rPr dirty="0" sz="1450" spc="-5">
                <a:latin typeface="Times New Roman"/>
                <a:cs typeface="Times New Roman"/>
              </a:rPr>
              <a:t>a </a:t>
            </a:r>
            <a:r>
              <a:rPr dirty="0" sz="1450" spc="-15">
                <a:latin typeface="Times New Roman"/>
                <a:cs typeface="Times New Roman"/>
              </a:rPr>
              <a:t>sleepwalker, </a:t>
            </a:r>
            <a:r>
              <a:rPr dirty="0" sz="1450" spc="-5">
                <a:latin typeface="Times New Roman"/>
                <a:cs typeface="Times New Roman"/>
              </a:rPr>
              <a:t>he </a:t>
            </a:r>
            <a:r>
              <a:rPr dirty="0" sz="1450" spc="-10">
                <a:latin typeface="Times New Roman"/>
                <a:cs typeface="Times New Roman"/>
              </a:rPr>
              <a:t>goes </a:t>
            </a:r>
            <a:r>
              <a:rPr dirty="0" sz="1450" spc="-5">
                <a:latin typeface="Times New Roman"/>
                <a:cs typeface="Times New Roman"/>
              </a:rPr>
              <a:t>out of </a:t>
            </a:r>
            <a:r>
              <a:rPr dirty="0" sz="1450" spc="-10">
                <a:latin typeface="Times New Roman"/>
                <a:cs typeface="Times New Roman"/>
              </a:rPr>
              <a:t>the room.  </a:t>
            </a:r>
            <a:r>
              <a:rPr dirty="0" sz="1450" spc="-5">
                <a:latin typeface="Times New Roman"/>
                <a:cs typeface="Times New Roman"/>
              </a:rPr>
              <a:t>I </a:t>
            </a:r>
            <a:r>
              <a:rPr dirty="0" sz="1450" spc="-10">
                <a:latin typeface="Times New Roman"/>
                <a:cs typeface="Times New Roman"/>
              </a:rPr>
              <a:t>wait in vain. </a:t>
            </a:r>
            <a:r>
              <a:rPr dirty="0" sz="1450" spc="-5">
                <a:latin typeface="Times New Roman"/>
                <a:cs typeface="Times New Roman"/>
              </a:rPr>
              <a:t>I </a:t>
            </a:r>
            <a:r>
              <a:rPr dirty="0" sz="1450" spc="-10">
                <a:latin typeface="Times New Roman"/>
                <a:cs typeface="Times New Roman"/>
              </a:rPr>
              <a:t>knock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door of </a:t>
            </a:r>
            <a:r>
              <a:rPr dirty="0" sz="1450" spc="-10">
                <a:latin typeface="Times New Roman"/>
                <a:cs typeface="Times New Roman"/>
              </a:rPr>
              <a:t>the house. No </a:t>
            </a:r>
            <a:r>
              <a:rPr dirty="0" sz="1450" spc="-5">
                <a:latin typeface="Times New Roman"/>
                <a:cs typeface="Times New Roman"/>
              </a:rPr>
              <a:t>one</a:t>
            </a:r>
            <a:r>
              <a:rPr dirty="0" sz="1450" spc="65">
                <a:latin typeface="Times New Roman"/>
                <a:cs typeface="Times New Roman"/>
              </a:rPr>
              <a:t> </a:t>
            </a:r>
            <a:r>
              <a:rPr dirty="0" sz="1450" spc="-10">
                <a:latin typeface="Times New Roman"/>
                <a:cs typeface="Times New Roman"/>
              </a:rPr>
              <a:t>opens.</a:t>
            </a:r>
            <a:endParaRPr sz="1450">
              <a:latin typeface="Times New Roman"/>
              <a:cs typeface="Times New Roman"/>
            </a:endParaRPr>
          </a:p>
          <a:p>
            <a:pPr algn="just" marL="12700" marR="11430" indent="255904">
              <a:lnSpc>
                <a:spcPts val="1730"/>
              </a:lnSpc>
              <a:spcBef>
                <a:spcPts val="775"/>
              </a:spcBef>
            </a:pPr>
            <a:r>
              <a:rPr dirty="0" sz="1450" spc="-10">
                <a:latin typeface="Times New Roman"/>
                <a:cs typeface="Times New Roman"/>
              </a:rPr>
              <a:t>There was nothing left for it </a:t>
            </a:r>
            <a:r>
              <a:rPr dirty="0" sz="1450" spc="-5">
                <a:latin typeface="Times New Roman"/>
                <a:cs typeface="Times New Roman"/>
              </a:rPr>
              <a:t>but </a:t>
            </a:r>
            <a:r>
              <a:rPr dirty="0" sz="1450" spc="-10">
                <a:latin typeface="Times New Roman"/>
                <a:cs typeface="Times New Roman"/>
              </a:rPr>
              <a:t>to </a:t>
            </a:r>
            <a:r>
              <a:rPr dirty="0" sz="1450" spc="-5">
                <a:latin typeface="Times New Roman"/>
                <a:cs typeface="Times New Roman"/>
              </a:rPr>
              <a:t>go on </a:t>
            </a:r>
            <a:r>
              <a:rPr dirty="0" sz="1450" spc="-10">
                <a:latin typeface="Times New Roman"/>
                <a:cs typeface="Times New Roman"/>
              </a:rPr>
              <a:t>looking until </a:t>
            </a:r>
            <a:r>
              <a:rPr dirty="0" sz="1450" spc="-5">
                <a:latin typeface="Times New Roman"/>
                <a:cs typeface="Times New Roman"/>
              </a:rPr>
              <a:t>I </a:t>
            </a:r>
            <a:r>
              <a:rPr dirty="0" sz="1450" spc="-10">
                <a:latin typeface="Times New Roman"/>
                <a:cs typeface="Times New Roman"/>
              </a:rPr>
              <a:t>found the way </a:t>
            </a:r>
            <a:r>
              <a:rPr dirty="0" sz="1450" spc="-5">
                <a:latin typeface="Times New Roman"/>
                <a:cs typeface="Times New Roman"/>
              </a:rPr>
              <a:t>out  of </a:t>
            </a:r>
            <a:r>
              <a:rPr dirty="0" sz="1450" spc="-10">
                <a:latin typeface="Times New Roman"/>
                <a:cs typeface="Times New Roman"/>
              </a:rPr>
              <a:t>the street.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best, </a:t>
            </a:r>
            <a:r>
              <a:rPr dirty="0" sz="1450" spc="-5">
                <a:latin typeface="Times New Roman"/>
                <a:cs typeface="Times New Roman"/>
              </a:rPr>
              <a:t>I </a:t>
            </a:r>
            <a:r>
              <a:rPr dirty="0" sz="1450" spc="-10">
                <a:latin typeface="Times New Roman"/>
                <a:cs typeface="Times New Roman"/>
              </a:rPr>
              <a:t>decided, to </a:t>
            </a:r>
            <a:r>
              <a:rPr dirty="0" sz="1450" spc="-5">
                <a:latin typeface="Times New Roman"/>
                <a:cs typeface="Times New Roman"/>
              </a:rPr>
              <a:t>go </a:t>
            </a:r>
            <a:r>
              <a:rPr dirty="0" sz="1450" spc="-10">
                <a:latin typeface="Times New Roman"/>
                <a:cs typeface="Times New Roman"/>
              </a:rPr>
              <a:t>and mix with people. </a:t>
            </a:r>
            <a:r>
              <a:rPr dirty="0" sz="1450" spc="-60">
                <a:latin typeface="Times New Roman"/>
                <a:cs typeface="Times New Roman"/>
              </a:rPr>
              <a:t>To </a:t>
            </a:r>
            <a:r>
              <a:rPr dirty="0" sz="1450" spc="-5">
                <a:latin typeface="Times New Roman"/>
                <a:cs typeface="Times New Roman"/>
              </a:rPr>
              <a:t>go </a:t>
            </a:r>
            <a:r>
              <a:rPr dirty="0" sz="1450" spc="-10">
                <a:latin typeface="Times New Roman"/>
                <a:cs typeface="Times New Roman"/>
              </a:rPr>
              <a:t>to the Old  </a:t>
            </a:r>
            <a:r>
              <a:rPr dirty="0" sz="1450" spc="-35">
                <a:latin typeface="Times New Roman"/>
                <a:cs typeface="Times New Roman"/>
              </a:rPr>
              <a:t>Toll </a:t>
            </a:r>
            <a:r>
              <a:rPr dirty="0" sz="1450" spc="-10">
                <a:latin typeface="Times New Roman"/>
                <a:cs typeface="Times New Roman"/>
              </a:rPr>
              <a:t>House, where my friends, Zwakh, Prokop and </a:t>
            </a:r>
            <a:r>
              <a:rPr dirty="0" sz="1450" spc="-20">
                <a:latin typeface="Times New Roman"/>
                <a:cs typeface="Times New Roman"/>
              </a:rPr>
              <a:t>Vrieslander </a:t>
            </a:r>
            <a:r>
              <a:rPr dirty="0" sz="1450" spc="-10">
                <a:latin typeface="Times New Roman"/>
                <a:cs typeface="Times New Roman"/>
              </a:rPr>
              <a:t>would surely  be, in order to drown my desperate longing for Angelina's embraces for at  least </a:t>
            </a:r>
            <a:r>
              <a:rPr dirty="0" sz="1450" spc="-5">
                <a:latin typeface="Times New Roman"/>
                <a:cs typeface="Times New Roman"/>
              </a:rPr>
              <a:t>a </a:t>
            </a:r>
            <a:r>
              <a:rPr dirty="0" sz="1450" spc="-10">
                <a:latin typeface="Times New Roman"/>
                <a:cs typeface="Times New Roman"/>
              </a:rPr>
              <a:t>few hours. </a:t>
            </a:r>
            <a:r>
              <a:rPr dirty="0" sz="1450" spc="-5">
                <a:latin typeface="Times New Roman"/>
                <a:cs typeface="Times New Roman"/>
              </a:rPr>
              <a:t>I </a:t>
            </a:r>
            <a:r>
              <a:rPr dirty="0" sz="1450" spc="-10">
                <a:latin typeface="Times New Roman"/>
                <a:cs typeface="Times New Roman"/>
              </a:rPr>
              <a:t>quickly set </a:t>
            </a:r>
            <a:r>
              <a:rPr dirty="0" sz="1450" spc="-15">
                <a:latin typeface="Times New Roman"/>
                <a:cs typeface="Times New Roman"/>
              </a:rPr>
              <a:t>off </a:t>
            </a:r>
            <a:r>
              <a:rPr dirty="0" sz="1450" spc="-10">
                <a:latin typeface="Times New Roman"/>
                <a:cs typeface="Times New Roman"/>
              </a:rPr>
              <a:t>for the</a:t>
            </a:r>
            <a:r>
              <a:rPr dirty="0" sz="1450" spc="35">
                <a:latin typeface="Times New Roman"/>
                <a:cs typeface="Times New Roman"/>
              </a:rPr>
              <a:t> </a:t>
            </a:r>
            <a:r>
              <a:rPr dirty="0" sz="1450" spc="-5">
                <a:latin typeface="Times New Roman"/>
                <a:cs typeface="Times New Roman"/>
              </a:rPr>
              <a:t>inn.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They were sitting round the worm-eaten old table like </a:t>
            </a:r>
            <a:r>
              <a:rPr dirty="0" sz="1450" spc="-5">
                <a:latin typeface="Times New Roman"/>
                <a:cs typeface="Times New Roman"/>
              </a:rPr>
              <a:t>a </a:t>
            </a:r>
            <a:r>
              <a:rPr dirty="0" sz="1450" spc="-10">
                <a:latin typeface="Times New Roman"/>
                <a:cs typeface="Times New Roman"/>
              </a:rPr>
              <a:t>trio </a:t>
            </a:r>
            <a:r>
              <a:rPr dirty="0" sz="1450" spc="-5">
                <a:latin typeface="Times New Roman"/>
                <a:cs typeface="Times New Roman"/>
              </a:rPr>
              <a:t>of </a:t>
            </a:r>
            <a:r>
              <a:rPr dirty="0" sz="1450" spc="-10">
                <a:latin typeface="Times New Roman"/>
                <a:cs typeface="Times New Roman"/>
              </a:rPr>
              <a:t>dead men,  all three with white, thin-stemmed clay pipes clenched between their teeth.  The whole room was full </a:t>
            </a:r>
            <a:r>
              <a:rPr dirty="0" sz="1450" spc="-5">
                <a:latin typeface="Times New Roman"/>
                <a:cs typeface="Times New Roman"/>
              </a:rPr>
              <a:t>of </a:t>
            </a:r>
            <a:r>
              <a:rPr dirty="0" sz="1450" spc="-10">
                <a:latin typeface="Times New Roman"/>
                <a:cs typeface="Times New Roman"/>
              </a:rPr>
              <a:t>smoke. The dark-brown walls so swallowed </a:t>
            </a:r>
            <a:r>
              <a:rPr dirty="0" sz="1450" spc="-5">
                <a:latin typeface="Times New Roman"/>
                <a:cs typeface="Times New Roman"/>
              </a:rPr>
              <a:t>up  </a:t>
            </a:r>
            <a:r>
              <a:rPr dirty="0" sz="1450" spc="-10">
                <a:latin typeface="Times New Roman"/>
                <a:cs typeface="Times New Roman"/>
              </a:rPr>
              <a:t>the meagre light from the old-fashioned hanging lamp that it was almost  impossible to tell which was</a:t>
            </a:r>
            <a:r>
              <a:rPr dirty="0" sz="1450" spc="10">
                <a:latin typeface="Times New Roman"/>
                <a:cs typeface="Times New Roman"/>
              </a:rPr>
              <a:t> </a:t>
            </a:r>
            <a:r>
              <a:rPr dirty="0" sz="1450" spc="-10">
                <a:latin typeface="Times New Roman"/>
                <a:cs typeface="Times New Roman"/>
              </a:rPr>
              <a:t>which.</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In the corner sat the taciturn waitress, flat-chested and weatherworn, with  her blank gaze and yellow duck's-bill </a:t>
            </a:r>
            <a:r>
              <a:rPr dirty="0" sz="1450" spc="-5">
                <a:latin typeface="Times New Roman"/>
                <a:cs typeface="Times New Roman"/>
              </a:rPr>
              <a:t>of a </a:t>
            </a:r>
            <a:r>
              <a:rPr dirty="0" sz="1450" spc="-10">
                <a:latin typeface="Times New Roman"/>
                <a:cs typeface="Times New Roman"/>
              </a:rPr>
              <a:t>nose, eternally knitting away at </a:t>
            </a:r>
            <a:r>
              <a:rPr dirty="0" sz="1450" spc="-5">
                <a:latin typeface="Times New Roman"/>
                <a:cs typeface="Times New Roman"/>
              </a:rPr>
              <a:t>a  </a:t>
            </a:r>
            <a:r>
              <a:rPr dirty="0" sz="1450" spc="-10">
                <a:latin typeface="Times New Roman"/>
                <a:cs typeface="Times New Roman"/>
              </a:rPr>
              <a:t>sock. Dull-red blankets had been </a:t>
            </a:r>
            <a:r>
              <a:rPr dirty="0" sz="1450" spc="-5">
                <a:latin typeface="Times New Roman"/>
                <a:cs typeface="Times New Roman"/>
              </a:rPr>
              <a:t>hung </a:t>
            </a:r>
            <a:r>
              <a:rPr dirty="0" sz="1450" spc="-10">
                <a:latin typeface="Times New Roman"/>
                <a:cs typeface="Times New Roman"/>
              </a:rPr>
              <a:t>over the closed doors, so that the voices  from the next room sounded like the soft hum </a:t>
            </a:r>
            <a:r>
              <a:rPr dirty="0" sz="1450" spc="-5">
                <a:latin typeface="Times New Roman"/>
                <a:cs typeface="Times New Roman"/>
              </a:rPr>
              <a:t>of a </a:t>
            </a:r>
            <a:r>
              <a:rPr dirty="0" sz="1450" spc="-10">
                <a:latin typeface="Times New Roman"/>
                <a:cs typeface="Times New Roman"/>
              </a:rPr>
              <a:t>swarm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bees.</a:t>
            </a:r>
            <a:endParaRPr sz="1450">
              <a:latin typeface="Times New Roman"/>
              <a:cs typeface="Times New Roman"/>
            </a:endParaRPr>
          </a:p>
          <a:p>
            <a:pPr algn="just" marL="12700" marR="10160" indent="255904">
              <a:lnSpc>
                <a:spcPts val="1730"/>
              </a:lnSpc>
              <a:spcBef>
                <a:spcPts val="785"/>
              </a:spcBef>
            </a:pPr>
            <a:r>
              <a:rPr dirty="0" sz="1450" spc="-20">
                <a:latin typeface="Times New Roman"/>
                <a:cs typeface="Times New Roman"/>
              </a:rPr>
              <a:t>Vrieslander, </a:t>
            </a:r>
            <a:r>
              <a:rPr dirty="0" sz="1450" spc="-10">
                <a:latin typeface="Times New Roman"/>
                <a:cs typeface="Times New Roman"/>
              </a:rPr>
              <a:t>with his straight-brimmed conical hat </a:t>
            </a:r>
            <a:r>
              <a:rPr dirty="0" sz="1450" spc="-5">
                <a:latin typeface="Times New Roman"/>
                <a:cs typeface="Times New Roman"/>
              </a:rPr>
              <a:t>on </a:t>
            </a:r>
            <a:r>
              <a:rPr dirty="0" sz="1450" spc="-10">
                <a:latin typeface="Times New Roman"/>
                <a:cs typeface="Times New Roman"/>
              </a:rPr>
              <a:t>his head, his pointed  beard, leaden complexion and scar under his eye, looked like some drowned  Dutchman from </a:t>
            </a:r>
            <a:r>
              <a:rPr dirty="0" sz="1450" spc="-5">
                <a:latin typeface="Times New Roman"/>
                <a:cs typeface="Times New Roman"/>
              </a:rPr>
              <a:t>a bygone</a:t>
            </a:r>
            <a:r>
              <a:rPr dirty="0" sz="1450">
                <a:latin typeface="Times New Roman"/>
                <a:cs typeface="Times New Roman"/>
              </a:rPr>
              <a:t> </a:t>
            </a:r>
            <a:r>
              <a:rPr dirty="0" sz="1450" spc="-20">
                <a:latin typeface="Times New Roman"/>
                <a:cs typeface="Times New Roman"/>
              </a:rPr>
              <a:t>century.</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Joshua Prokop had stuck </a:t>
            </a:r>
            <a:r>
              <a:rPr dirty="0" sz="1450" spc="-5">
                <a:latin typeface="Times New Roman"/>
                <a:cs typeface="Times New Roman"/>
              </a:rPr>
              <a:t>a </a:t>
            </a:r>
            <a:r>
              <a:rPr dirty="0" sz="1450" spc="-10">
                <a:latin typeface="Times New Roman"/>
                <a:cs typeface="Times New Roman"/>
              </a:rPr>
              <a:t>fork through his musician's locks and was  keeping </a:t>
            </a:r>
            <a:r>
              <a:rPr dirty="0" sz="1450" spc="-5">
                <a:latin typeface="Times New Roman"/>
                <a:cs typeface="Times New Roman"/>
              </a:rPr>
              <a:t>up a </a:t>
            </a:r>
            <a:r>
              <a:rPr dirty="0" sz="1450" spc="-10">
                <a:latin typeface="Times New Roman"/>
                <a:cs typeface="Times New Roman"/>
              </a:rPr>
              <a:t>constant drumming with his uncannily </a:t>
            </a:r>
            <a:r>
              <a:rPr dirty="0" sz="1450" spc="-5">
                <a:latin typeface="Times New Roman"/>
                <a:cs typeface="Times New Roman"/>
              </a:rPr>
              <a:t>long, bony </a:t>
            </a:r>
            <a:r>
              <a:rPr dirty="0" sz="1450" spc="-10">
                <a:latin typeface="Times New Roman"/>
                <a:cs typeface="Times New Roman"/>
              </a:rPr>
              <a:t>fingers whilst  admiring</a:t>
            </a:r>
            <a:r>
              <a:rPr dirty="0" sz="1450" spc="200">
                <a:latin typeface="Times New Roman"/>
                <a:cs typeface="Times New Roman"/>
              </a:rPr>
              <a:t> </a:t>
            </a:r>
            <a:r>
              <a:rPr dirty="0" sz="1450" spc="-10">
                <a:latin typeface="Times New Roman"/>
                <a:cs typeface="Times New Roman"/>
              </a:rPr>
              <a:t>Zwakh's</a:t>
            </a:r>
            <a:r>
              <a:rPr dirty="0" sz="1450" spc="200">
                <a:latin typeface="Times New Roman"/>
                <a:cs typeface="Times New Roman"/>
              </a:rPr>
              <a:t> </a:t>
            </a:r>
            <a:r>
              <a:rPr dirty="0" sz="1450" spc="-15">
                <a:latin typeface="Times New Roman"/>
                <a:cs typeface="Times New Roman"/>
              </a:rPr>
              <a:t>efforts</a:t>
            </a:r>
            <a:r>
              <a:rPr dirty="0" sz="1450" spc="200">
                <a:latin typeface="Times New Roman"/>
                <a:cs typeface="Times New Roman"/>
              </a:rPr>
              <a:t> </a:t>
            </a:r>
            <a:r>
              <a:rPr dirty="0" sz="1450" spc="-10">
                <a:latin typeface="Times New Roman"/>
                <a:cs typeface="Times New Roman"/>
              </a:rPr>
              <a:t>to</a:t>
            </a:r>
            <a:r>
              <a:rPr dirty="0" sz="1450" spc="204">
                <a:latin typeface="Times New Roman"/>
                <a:cs typeface="Times New Roman"/>
              </a:rPr>
              <a:t> </a:t>
            </a:r>
            <a:r>
              <a:rPr dirty="0" sz="1450" spc="-10">
                <a:latin typeface="Times New Roman"/>
                <a:cs typeface="Times New Roman"/>
              </a:rPr>
              <a:t>clothe</a:t>
            </a:r>
            <a:r>
              <a:rPr dirty="0" sz="1450" spc="200">
                <a:latin typeface="Times New Roman"/>
                <a:cs typeface="Times New Roman"/>
              </a:rPr>
              <a:t>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pot-bellied</a:t>
            </a:r>
            <a:r>
              <a:rPr dirty="0" sz="1450" spc="200">
                <a:latin typeface="Times New Roman"/>
                <a:cs typeface="Times New Roman"/>
              </a:rPr>
              <a:t> </a:t>
            </a:r>
            <a:r>
              <a:rPr dirty="0" sz="1450" spc="-10">
                <a:latin typeface="Times New Roman"/>
                <a:cs typeface="Times New Roman"/>
              </a:rPr>
              <a:t>bottle</a:t>
            </a:r>
            <a:r>
              <a:rPr dirty="0" sz="1450" spc="204">
                <a:latin typeface="Times New Roman"/>
                <a:cs typeface="Times New Roman"/>
              </a:rPr>
              <a:t> </a:t>
            </a:r>
            <a:r>
              <a:rPr dirty="0" sz="1450" spc="-5">
                <a:latin typeface="Times New Roman"/>
                <a:cs typeface="Times New Roman"/>
              </a:rPr>
              <a:t>of</a:t>
            </a:r>
            <a:r>
              <a:rPr dirty="0" sz="1450" spc="200">
                <a:latin typeface="Times New Roman"/>
                <a:cs typeface="Times New Roman"/>
              </a:rPr>
              <a:t> </a:t>
            </a:r>
            <a:r>
              <a:rPr dirty="0" sz="1450" spc="-10">
                <a:latin typeface="Times New Roman"/>
                <a:cs typeface="Times New Roman"/>
              </a:rPr>
              <a:t>arrack</a:t>
            </a:r>
            <a:r>
              <a:rPr dirty="0" sz="1450" spc="200">
                <a:latin typeface="Times New Roman"/>
                <a:cs typeface="Times New Roman"/>
              </a:rPr>
              <a:t> </a:t>
            </a:r>
            <a:r>
              <a:rPr dirty="0" sz="1450" spc="-10">
                <a:latin typeface="Times New Roman"/>
                <a:cs typeface="Times New Roman"/>
              </a:rPr>
              <a:t>in</a:t>
            </a:r>
            <a:r>
              <a:rPr dirty="0" sz="1450" spc="204">
                <a:latin typeface="Times New Roman"/>
                <a:cs typeface="Times New Roman"/>
              </a:rPr>
              <a:t>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purple</a:t>
            </a:r>
            <a:endParaRPr sz="145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7075" cy="9410065"/>
          </a:xfrm>
          <a:prstGeom prst="rect">
            <a:avLst/>
          </a:prstGeom>
        </p:spPr>
        <p:txBody>
          <a:bodyPr wrap="square" lIns="0" tIns="107314" rIns="0" bIns="0" rtlCol="0" vert="horz">
            <a:spAutoFit/>
          </a:bodyPr>
          <a:lstStyle/>
          <a:p>
            <a:pPr marL="12700">
              <a:lnSpc>
                <a:spcPct val="100000"/>
              </a:lnSpc>
              <a:spcBef>
                <a:spcPts val="844"/>
              </a:spcBef>
            </a:pPr>
            <a:r>
              <a:rPr dirty="0" sz="1450" spc="-10">
                <a:latin typeface="Times New Roman"/>
                <a:cs typeface="Times New Roman"/>
              </a:rPr>
              <a:t>mother-of-pearl.</a:t>
            </a:r>
            <a:endParaRPr sz="1450">
              <a:latin typeface="Times New Roman"/>
              <a:cs typeface="Times New Roman"/>
            </a:endParaRPr>
          </a:p>
          <a:p>
            <a:pPr algn="just" marL="12700" marR="12700" indent="255904">
              <a:lnSpc>
                <a:spcPts val="1730"/>
              </a:lnSpc>
              <a:spcBef>
                <a:spcPts val="815"/>
              </a:spcBef>
            </a:pPr>
            <a:r>
              <a:rPr dirty="0" sz="1450" spc="-10">
                <a:latin typeface="Times New Roman"/>
                <a:cs typeface="Times New Roman"/>
              </a:rPr>
              <a:t>And the hermaphrodite wore </a:t>
            </a:r>
            <a:r>
              <a:rPr dirty="0" sz="1450" spc="-5">
                <a:latin typeface="Times New Roman"/>
                <a:cs typeface="Times New Roman"/>
              </a:rPr>
              <a:t>a </a:t>
            </a:r>
            <a:r>
              <a:rPr dirty="0" sz="1450" spc="-10">
                <a:latin typeface="Times New Roman"/>
                <a:cs typeface="Times New Roman"/>
              </a:rPr>
              <a:t>crown </a:t>
            </a:r>
            <a:r>
              <a:rPr dirty="0" sz="1450" spc="-5">
                <a:latin typeface="Times New Roman"/>
                <a:cs typeface="Times New Roman"/>
              </a:rPr>
              <a:t>of </a:t>
            </a:r>
            <a:r>
              <a:rPr dirty="0" sz="1450" spc="-10">
                <a:latin typeface="Times New Roman"/>
                <a:cs typeface="Times New Roman"/>
              </a:rPr>
              <a:t>red wood with </a:t>
            </a:r>
            <a:r>
              <a:rPr dirty="0" sz="1450" spc="-5">
                <a:latin typeface="Times New Roman"/>
                <a:cs typeface="Times New Roman"/>
              </a:rPr>
              <a:t>a </a:t>
            </a:r>
            <a:r>
              <a:rPr dirty="0" sz="1450" spc="-10">
                <a:latin typeface="Times New Roman"/>
                <a:cs typeface="Times New Roman"/>
              </a:rPr>
              <a:t>square piece at  the front into which the worm </a:t>
            </a:r>
            <a:r>
              <a:rPr dirty="0" sz="1450" spc="-5">
                <a:latin typeface="Times New Roman"/>
                <a:cs typeface="Times New Roman"/>
              </a:rPr>
              <a:t>of </a:t>
            </a:r>
            <a:r>
              <a:rPr dirty="0" sz="1450" spc="-10">
                <a:latin typeface="Times New Roman"/>
                <a:cs typeface="Times New Roman"/>
              </a:rPr>
              <a:t>destruction had eaten mysterious</a:t>
            </a:r>
            <a:r>
              <a:rPr dirty="0" sz="1450" spc="85">
                <a:latin typeface="Times New Roman"/>
                <a:cs typeface="Times New Roman"/>
              </a:rPr>
              <a:t> </a:t>
            </a:r>
            <a:r>
              <a:rPr dirty="0" sz="1450" spc="-10">
                <a:latin typeface="Times New Roman"/>
                <a:cs typeface="Times New Roman"/>
              </a:rPr>
              <a:t>runes.</a:t>
            </a:r>
            <a:endParaRPr sz="1450">
              <a:latin typeface="Times New Roman"/>
              <a:cs typeface="Times New Roman"/>
            </a:endParaRPr>
          </a:p>
          <a:p>
            <a:pPr algn="just" marL="12700" marR="10160" indent="255904">
              <a:lnSpc>
                <a:spcPts val="1730"/>
              </a:lnSpc>
              <a:spcBef>
                <a:spcPts val="715"/>
              </a:spcBef>
            </a:pPr>
            <a:r>
              <a:rPr dirty="0" sz="1450" spc="-15">
                <a:latin typeface="Times New Roman"/>
                <a:cs typeface="Times New Roman"/>
              </a:rPr>
              <a:t>Trotting </a:t>
            </a:r>
            <a:r>
              <a:rPr dirty="0" sz="1450" spc="-10">
                <a:latin typeface="Times New Roman"/>
                <a:cs typeface="Times New Roman"/>
              </a:rPr>
              <a:t>along </a:t>
            </a:r>
            <a:r>
              <a:rPr dirty="0" sz="1450" spc="-5">
                <a:latin typeface="Times New Roman"/>
                <a:cs typeface="Times New Roman"/>
              </a:rPr>
              <a:t>one </a:t>
            </a:r>
            <a:r>
              <a:rPr dirty="0" sz="1450" spc="-10">
                <a:latin typeface="Times New Roman"/>
                <a:cs typeface="Times New Roman"/>
              </a:rPr>
              <a:t>behind the other in </a:t>
            </a:r>
            <a:r>
              <a:rPr dirty="0" sz="1450" spc="-5">
                <a:latin typeface="Times New Roman"/>
                <a:cs typeface="Times New Roman"/>
              </a:rPr>
              <a:t>a </a:t>
            </a:r>
            <a:r>
              <a:rPr dirty="0" sz="1450" spc="-10">
                <a:latin typeface="Times New Roman"/>
                <a:cs typeface="Times New Roman"/>
              </a:rPr>
              <a:t>cloud </a:t>
            </a:r>
            <a:r>
              <a:rPr dirty="0" sz="1450" spc="-5">
                <a:latin typeface="Times New Roman"/>
                <a:cs typeface="Times New Roman"/>
              </a:rPr>
              <a:t>of </a:t>
            </a:r>
            <a:r>
              <a:rPr dirty="0" sz="1450" spc="-10">
                <a:latin typeface="Times New Roman"/>
                <a:cs typeface="Times New Roman"/>
              </a:rPr>
              <a:t>dust came </a:t>
            </a:r>
            <a:r>
              <a:rPr dirty="0" sz="1450" spc="-5">
                <a:latin typeface="Times New Roman"/>
                <a:cs typeface="Times New Roman"/>
              </a:rPr>
              <a:t>a </a:t>
            </a:r>
            <a:r>
              <a:rPr dirty="0" sz="1450" spc="-10">
                <a:latin typeface="Times New Roman"/>
                <a:cs typeface="Times New Roman"/>
              </a:rPr>
              <a:t>herd </a:t>
            </a:r>
            <a:r>
              <a:rPr dirty="0" sz="1450" spc="-5">
                <a:latin typeface="Times New Roman"/>
                <a:cs typeface="Times New Roman"/>
              </a:rPr>
              <a:t>of </a:t>
            </a:r>
            <a:r>
              <a:rPr dirty="0" sz="1450" spc="-10">
                <a:latin typeface="Times New Roman"/>
                <a:cs typeface="Times New Roman"/>
              </a:rPr>
              <a:t>small,  blind sheep, animals the gigantic hermaphrodite kept to feed its bacchic</a:t>
            </a:r>
            <a:r>
              <a:rPr dirty="0" sz="1450" spc="330">
                <a:latin typeface="Times New Roman"/>
                <a:cs typeface="Times New Roman"/>
              </a:rPr>
              <a:t> </a:t>
            </a:r>
            <a:r>
              <a:rPr dirty="0" sz="1450" spc="-10">
                <a:latin typeface="Times New Roman"/>
                <a:cs typeface="Times New Roman"/>
              </a:rPr>
              <a:t>horde.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At times there were among the figures that came streaming from the  invisible mouth some arisen from graves, with shrouds over their faces. And  they halted before me, suddenly letting their winding sheets fall to the </a:t>
            </a:r>
            <a:r>
              <a:rPr dirty="0" sz="1450" spc="-5">
                <a:latin typeface="Times New Roman"/>
                <a:cs typeface="Times New Roman"/>
              </a:rPr>
              <a:t>ground,  </a:t>
            </a:r>
            <a:r>
              <a:rPr dirty="0" sz="1450" spc="-10">
                <a:latin typeface="Times New Roman"/>
                <a:cs typeface="Times New Roman"/>
              </a:rPr>
              <a:t>staring greedily at my heart with predatory eyes and sending an icy shock  through my brain that dammed </a:t>
            </a:r>
            <a:r>
              <a:rPr dirty="0" sz="1450" spc="-5">
                <a:latin typeface="Times New Roman"/>
                <a:cs typeface="Times New Roman"/>
              </a:rPr>
              <a:t>up </a:t>
            </a:r>
            <a:r>
              <a:rPr dirty="0" sz="1450" spc="-10">
                <a:latin typeface="Times New Roman"/>
                <a:cs typeface="Times New Roman"/>
              </a:rPr>
              <a:t>my blood like </a:t>
            </a:r>
            <a:r>
              <a:rPr dirty="0" sz="1450" spc="-5">
                <a:latin typeface="Times New Roman"/>
                <a:cs typeface="Times New Roman"/>
              </a:rPr>
              <a:t>a </a:t>
            </a:r>
            <a:r>
              <a:rPr dirty="0" sz="1450" spc="-10">
                <a:latin typeface="Times New Roman"/>
                <a:cs typeface="Times New Roman"/>
              </a:rPr>
              <a:t>river into which </a:t>
            </a:r>
            <a:r>
              <a:rPr dirty="0" sz="1450" spc="-5">
                <a:latin typeface="Times New Roman"/>
                <a:cs typeface="Times New Roman"/>
              </a:rPr>
              <a:t>huge  </a:t>
            </a:r>
            <a:r>
              <a:rPr dirty="0" sz="1450" spc="-10">
                <a:latin typeface="Times New Roman"/>
                <a:cs typeface="Times New Roman"/>
              </a:rPr>
              <a:t>boulders have suddenly fallen from the </a:t>
            </a:r>
            <a:r>
              <a:rPr dirty="0" sz="1450" spc="-30">
                <a:latin typeface="Times New Roman"/>
                <a:cs typeface="Times New Roman"/>
              </a:rPr>
              <a:t>sky, </a:t>
            </a:r>
            <a:r>
              <a:rPr dirty="0" sz="1450" spc="-10">
                <a:latin typeface="Times New Roman"/>
                <a:cs typeface="Times New Roman"/>
              </a:rPr>
              <a:t>blocking its</a:t>
            </a:r>
            <a:r>
              <a:rPr dirty="0" sz="1450" spc="80">
                <a:latin typeface="Times New Roman"/>
                <a:cs typeface="Times New Roman"/>
              </a:rPr>
              <a:t> </a:t>
            </a:r>
            <a:r>
              <a:rPr dirty="0" sz="1450" spc="-10">
                <a:latin typeface="Times New Roman"/>
                <a:cs typeface="Times New Roman"/>
              </a:rPr>
              <a:t>course.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 woman floated past.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her face, it was turned away and she  was wearing </a:t>
            </a:r>
            <a:r>
              <a:rPr dirty="0" sz="1450" spc="-5">
                <a:latin typeface="Times New Roman"/>
                <a:cs typeface="Times New Roman"/>
              </a:rPr>
              <a:t>a </a:t>
            </a:r>
            <a:r>
              <a:rPr dirty="0" sz="1450" spc="-10">
                <a:latin typeface="Times New Roman"/>
                <a:cs typeface="Times New Roman"/>
              </a:rPr>
              <a:t>cloak </a:t>
            </a:r>
            <a:r>
              <a:rPr dirty="0" sz="1450" spc="-5">
                <a:latin typeface="Times New Roman"/>
                <a:cs typeface="Times New Roman"/>
              </a:rPr>
              <a:t>of </a:t>
            </a:r>
            <a:r>
              <a:rPr dirty="0" sz="1450" spc="-10">
                <a:latin typeface="Times New Roman"/>
                <a:cs typeface="Times New Roman"/>
              </a:rPr>
              <a:t>flowing</a:t>
            </a:r>
            <a:r>
              <a:rPr dirty="0" sz="1450" spc="5">
                <a:latin typeface="Times New Roman"/>
                <a:cs typeface="Times New Roman"/>
              </a:rPr>
              <a:t> </a:t>
            </a:r>
            <a:r>
              <a:rPr dirty="0" sz="1450" spc="-10">
                <a:latin typeface="Times New Roman"/>
                <a:cs typeface="Times New Roman"/>
              </a:rPr>
              <a:t>teardrops.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Strings </a:t>
            </a:r>
            <a:r>
              <a:rPr dirty="0" sz="1450" spc="-5">
                <a:latin typeface="Times New Roman"/>
                <a:cs typeface="Times New Roman"/>
              </a:rPr>
              <a:t>of </a:t>
            </a:r>
            <a:r>
              <a:rPr dirty="0" sz="1450" spc="-10">
                <a:latin typeface="Times New Roman"/>
                <a:cs typeface="Times New Roman"/>
              </a:rPr>
              <a:t>people in fancy dress danced past, laughing, ignoring me. Only </a:t>
            </a:r>
            <a:r>
              <a:rPr dirty="0" sz="1450" spc="-5">
                <a:latin typeface="Times New Roman"/>
                <a:cs typeface="Times New Roman"/>
              </a:rPr>
              <a:t>a  </a:t>
            </a:r>
            <a:r>
              <a:rPr dirty="0" sz="1450" spc="-10">
                <a:latin typeface="Times New Roman"/>
                <a:cs typeface="Times New Roman"/>
              </a:rPr>
              <a:t>pierrot turned and gave me </a:t>
            </a:r>
            <a:r>
              <a:rPr dirty="0" sz="1450" spc="-5">
                <a:latin typeface="Times New Roman"/>
                <a:cs typeface="Times New Roman"/>
              </a:rPr>
              <a:t>a </a:t>
            </a:r>
            <a:r>
              <a:rPr dirty="0" sz="1450" spc="-10">
                <a:latin typeface="Times New Roman"/>
                <a:cs typeface="Times New Roman"/>
              </a:rPr>
              <a:t>thoughtful </a:t>
            </a:r>
            <a:r>
              <a:rPr dirty="0" sz="1450" spc="-5">
                <a:latin typeface="Times New Roman"/>
                <a:cs typeface="Times New Roman"/>
              </a:rPr>
              <a:t>look, </a:t>
            </a:r>
            <a:r>
              <a:rPr dirty="0" sz="1450" spc="-10">
                <a:latin typeface="Times New Roman"/>
                <a:cs typeface="Times New Roman"/>
              </a:rPr>
              <a:t>then came back to plant himself  in front </a:t>
            </a:r>
            <a:r>
              <a:rPr dirty="0" sz="1450" spc="-5">
                <a:latin typeface="Times New Roman"/>
                <a:cs typeface="Times New Roman"/>
              </a:rPr>
              <a:t>of </a:t>
            </a:r>
            <a:r>
              <a:rPr dirty="0" sz="1450" spc="-10">
                <a:latin typeface="Times New Roman"/>
                <a:cs typeface="Times New Roman"/>
              </a:rPr>
              <a:t>me and look me in the face as if it were </a:t>
            </a:r>
            <a:r>
              <a:rPr dirty="0" sz="1450" spc="-5">
                <a:latin typeface="Times New Roman"/>
                <a:cs typeface="Times New Roman"/>
              </a:rPr>
              <a:t>a </a:t>
            </a:r>
            <a:r>
              <a:rPr dirty="0" sz="1450" spc="-20">
                <a:latin typeface="Times New Roman"/>
                <a:cs typeface="Times New Roman"/>
              </a:rPr>
              <a:t>mirror. </a:t>
            </a:r>
            <a:r>
              <a:rPr dirty="0" sz="1450" spc="-10">
                <a:latin typeface="Times New Roman"/>
                <a:cs typeface="Times New Roman"/>
              </a:rPr>
              <a:t>There was an eerie  force in the bizarre faces </a:t>
            </a:r>
            <a:r>
              <a:rPr dirty="0" sz="1450" spc="-5">
                <a:latin typeface="Times New Roman"/>
                <a:cs typeface="Times New Roman"/>
              </a:rPr>
              <a:t>he </a:t>
            </a:r>
            <a:r>
              <a:rPr dirty="0" sz="1450" spc="-10">
                <a:latin typeface="Times New Roman"/>
                <a:cs typeface="Times New Roman"/>
              </a:rPr>
              <a:t>pulled and the movements </a:t>
            </a:r>
            <a:r>
              <a:rPr dirty="0" sz="1450" spc="-5">
                <a:latin typeface="Times New Roman"/>
                <a:cs typeface="Times New Roman"/>
              </a:rPr>
              <a:t>of </a:t>
            </a:r>
            <a:r>
              <a:rPr dirty="0" sz="1450" spc="-10">
                <a:latin typeface="Times New Roman"/>
                <a:cs typeface="Times New Roman"/>
              </a:rPr>
              <a:t>his arms, now  hesitant, now lightning fast, that filled me with an irresistible </a:t>
            </a:r>
            <a:r>
              <a:rPr dirty="0" sz="1450" spc="-15">
                <a:latin typeface="Times New Roman"/>
                <a:cs typeface="Times New Roman"/>
              </a:rPr>
              <a:t>urge </a:t>
            </a:r>
            <a:r>
              <a:rPr dirty="0" sz="1450" spc="-10">
                <a:latin typeface="Times New Roman"/>
                <a:cs typeface="Times New Roman"/>
              </a:rPr>
              <a:t>to imitate  him, to wink as </a:t>
            </a:r>
            <a:r>
              <a:rPr dirty="0" sz="1450" spc="-5">
                <a:latin typeface="Times New Roman"/>
                <a:cs typeface="Times New Roman"/>
              </a:rPr>
              <a:t>he did, </a:t>
            </a:r>
            <a:r>
              <a:rPr dirty="0" sz="1450" spc="-10">
                <a:latin typeface="Times New Roman"/>
                <a:cs typeface="Times New Roman"/>
              </a:rPr>
              <a:t>to shrug my shoulders and turn down the corners </a:t>
            </a:r>
            <a:r>
              <a:rPr dirty="0" sz="1450" spc="-5">
                <a:latin typeface="Times New Roman"/>
                <a:cs typeface="Times New Roman"/>
              </a:rPr>
              <a:t>of </a:t>
            </a:r>
            <a:r>
              <a:rPr dirty="0" sz="1450" spc="-10">
                <a:latin typeface="Times New Roman"/>
                <a:cs typeface="Times New Roman"/>
              </a:rPr>
              <a:t>my  mouth.</a:t>
            </a:r>
            <a:endParaRPr sz="1450">
              <a:latin typeface="Times New Roman"/>
              <a:cs typeface="Times New Roman"/>
            </a:endParaRPr>
          </a:p>
          <a:p>
            <a:pPr algn="just" marL="12700" marR="13335" indent="255904">
              <a:lnSpc>
                <a:spcPts val="1730"/>
              </a:lnSpc>
              <a:spcBef>
                <a:spcPts val="780"/>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was shouldered aside </a:t>
            </a:r>
            <a:r>
              <a:rPr dirty="0" sz="1450" spc="-5">
                <a:latin typeface="Times New Roman"/>
                <a:cs typeface="Times New Roman"/>
              </a:rPr>
              <a:t>by </a:t>
            </a:r>
            <a:r>
              <a:rPr dirty="0" sz="1450" spc="-10">
                <a:latin typeface="Times New Roman"/>
                <a:cs typeface="Times New Roman"/>
              </a:rPr>
              <a:t>the figures behind, impatient to push  their way to the front and all wanting to show themselves to</a:t>
            </a:r>
            <a:r>
              <a:rPr dirty="0" sz="1450" spc="7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But </a:t>
            </a:r>
            <a:r>
              <a:rPr dirty="0" sz="1450" spc="-5">
                <a:latin typeface="Times New Roman"/>
                <a:cs typeface="Times New Roman"/>
              </a:rPr>
              <a:t>none of </a:t>
            </a:r>
            <a:r>
              <a:rPr dirty="0" sz="1450" spc="-10">
                <a:latin typeface="Times New Roman"/>
                <a:cs typeface="Times New Roman"/>
              </a:rPr>
              <a:t>these beings has any</a:t>
            </a:r>
            <a:r>
              <a:rPr dirty="0" sz="1450" spc="15">
                <a:latin typeface="Times New Roman"/>
                <a:cs typeface="Times New Roman"/>
              </a:rPr>
              <a:t> </a:t>
            </a:r>
            <a:r>
              <a:rPr dirty="0" sz="1450" spc="-10">
                <a:latin typeface="Times New Roman"/>
                <a:cs typeface="Times New Roman"/>
              </a:rPr>
              <a:t>permanence.</a:t>
            </a:r>
            <a:endParaRPr sz="1450">
              <a:latin typeface="Times New Roman"/>
              <a:cs typeface="Times New Roman"/>
            </a:endParaRPr>
          </a:p>
          <a:p>
            <a:pPr algn="just" marL="12700" marR="11430" indent="255904">
              <a:lnSpc>
                <a:spcPts val="1730"/>
              </a:lnSpc>
              <a:spcBef>
                <a:spcPts val="775"/>
              </a:spcBef>
            </a:pPr>
            <a:r>
              <a:rPr dirty="0" sz="1450" spc="-10">
                <a:latin typeface="Times New Roman"/>
                <a:cs typeface="Times New Roman"/>
              </a:rPr>
              <a:t>They are strings </a:t>
            </a:r>
            <a:r>
              <a:rPr dirty="0" sz="1450" spc="-5">
                <a:latin typeface="Times New Roman"/>
                <a:cs typeface="Times New Roman"/>
              </a:rPr>
              <a:t>of </a:t>
            </a:r>
            <a:r>
              <a:rPr dirty="0" sz="1450" spc="-10">
                <a:latin typeface="Times New Roman"/>
                <a:cs typeface="Times New Roman"/>
              </a:rPr>
              <a:t>pearls slipping along </a:t>
            </a:r>
            <a:r>
              <a:rPr dirty="0" sz="1450" spc="-5">
                <a:latin typeface="Times New Roman"/>
                <a:cs typeface="Times New Roman"/>
              </a:rPr>
              <a:t>a </a:t>
            </a:r>
            <a:r>
              <a:rPr dirty="0" sz="1450" spc="-10">
                <a:latin typeface="Times New Roman"/>
                <a:cs typeface="Times New Roman"/>
              </a:rPr>
              <a:t>silk thread, single notes </a:t>
            </a:r>
            <a:r>
              <a:rPr dirty="0" sz="1450" spc="-5">
                <a:latin typeface="Times New Roman"/>
                <a:cs typeface="Times New Roman"/>
              </a:rPr>
              <a:t>of a  </a:t>
            </a:r>
            <a:r>
              <a:rPr dirty="0" sz="1450" spc="-10">
                <a:latin typeface="Times New Roman"/>
                <a:cs typeface="Times New Roman"/>
              </a:rPr>
              <a:t>melody pouring from the invisible</a:t>
            </a:r>
            <a:r>
              <a:rPr dirty="0" sz="1450" spc="15">
                <a:latin typeface="Times New Roman"/>
                <a:cs typeface="Times New Roman"/>
              </a:rPr>
              <a:t> </a:t>
            </a:r>
            <a:r>
              <a:rPr dirty="0" sz="1450" spc="-10">
                <a:latin typeface="Times New Roman"/>
                <a:cs typeface="Times New Roman"/>
              </a:rPr>
              <a:t>mouth.</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longer </a:t>
            </a:r>
            <a:r>
              <a:rPr dirty="0" sz="1450" spc="-5">
                <a:latin typeface="Times New Roman"/>
                <a:cs typeface="Times New Roman"/>
              </a:rPr>
              <a:t>a book </a:t>
            </a:r>
            <a:r>
              <a:rPr dirty="0" sz="1450" spc="-10">
                <a:latin typeface="Times New Roman"/>
                <a:cs typeface="Times New Roman"/>
              </a:rPr>
              <a:t>speaking to me </a:t>
            </a:r>
            <a:r>
              <a:rPr dirty="0" sz="1450" spc="-30">
                <a:latin typeface="Times New Roman"/>
                <a:cs typeface="Times New Roman"/>
              </a:rPr>
              <a:t>now, </a:t>
            </a:r>
            <a:r>
              <a:rPr dirty="0" sz="1450" spc="-10">
                <a:latin typeface="Times New Roman"/>
                <a:cs typeface="Times New Roman"/>
              </a:rPr>
              <a:t>it was </a:t>
            </a:r>
            <a:r>
              <a:rPr dirty="0" sz="1450" spc="-5">
                <a:latin typeface="Times New Roman"/>
                <a:cs typeface="Times New Roman"/>
              </a:rPr>
              <a:t>a </a:t>
            </a:r>
            <a:r>
              <a:rPr dirty="0" sz="1450" spc="-10">
                <a:latin typeface="Times New Roman"/>
                <a:cs typeface="Times New Roman"/>
              </a:rPr>
              <a:t>voice. A voice that  wanted something from me which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however hard </a:t>
            </a:r>
            <a:r>
              <a:rPr dirty="0" sz="1450" spc="-5">
                <a:latin typeface="Times New Roman"/>
                <a:cs typeface="Times New Roman"/>
              </a:rPr>
              <a:t>I  </a:t>
            </a:r>
            <a:r>
              <a:rPr dirty="0" sz="1450" spc="-10">
                <a:latin typeface="Times New Roman"/>
                <a:cs typeface="Times New Roman"/>
              </a:rPr>
              <a:t>tried. A voice that tormented me with burning, incomprehensible</a:t>
            </a:r>
            <a:r>
              <a:rPr dirty="0" sz="1450" spc="25">
                <a:latin typeface="Times New Roman"/>
                <a:cs typeface="Times New Roman"/>
              </a:rPr>
              <a:t> </a:t>
            </a:r>
            <a:r>
              <a:rPr dirty="0" sz="1450" spc="-10">
                <a:latin typeface="Times New Roman"/>
                <a:cs typeface="Times New Roman"/>
              </a:rPr>
              <a:t>questions.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But the voice that spoke these visible words was dead and without echo.  Every sound that appears in the here and now has many echoes, just as every  object has </a:t>
            </a:r>
            <a:r>
              <a:rPr dirty="0" sz="1450" spc="-5">
                <a:latin typeface="Times New Roman"/>
                <a:cs typeface="Times New Roman"/>
              </a:rPr>
              <a:t>one </a:t>
            </a:r>
            <a:r>
              <a:rPr dirty="0" sz="1450" spc="-15">
                <a:latin typeface="Times New Roman"/>
                <a:cs typeface="Times New Roman"/>
              </a:rPr>
              <a:t>large </a:t>
            </a:r>
            <a:r>
              <a:rPr dirty="0" sz="1450" spc="-10">
                <a:latin typeface="Times New Roman"/>
                <a:cs typeface="Times New Roman"/>
              </a:rPr>
              <a:t>shadow and many small shadows. But this voice </a:t>
            </a:r>
            <a:r>
              <a:rPr dirty="0" sz="1450" spc="-5">
                <a:latin typeface="Times New Roman"/>
                <a:cs typeface="Times New Roman"/>
              </a:rPr>
              <a:t>no  </a:t>
            </a:r>
            <a:r>
              <a:rPr dirty="0" sz="1450" spc="-10">
                <a:latin typeface="Times New Roman"/>
                <a:cs typeface="Times New Roman"/>
              </a:rPr>
              <a:t>longer had any echoes, they must have long since died away and</a:t>
            </a:r>
            <a:r>
              <a:rPr dirty="0" sz="1450" spc="145">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algn="just" marL="12700" marR="5715" indent="255904">
              <a:lnSpc>
                <a:spcPts val="1730"/>
              </a:lnSpc>
              <a:spcBef>
                <a:spcPts val="715"/>
              </a:spcBef>
            </a:pPr>
            <a:r>
              <a:rPr dirty="0" sz="1450" spc="-5">
                <a:latin typeface="Times New Roman"/>
                <a:cs typeface="Times New Roman"/>
              </a:rPr>
              <a:t>I </a:t>
            </a:r>
            <a:r>
              <a:rPr dirty="0" sz="1450" spc="-10">
                <a:latin typeface="Times New Roman"/>
                <a:cs typeface="Times New Roman"/>
              </a:rPr>
              <a:t>had read the </a:t>
            </a:r>
            <a:r>
              <a:rPr dirty="0" sz="1450" spc="-5">
                <a:latin typeface="Times New Roman"/>
                <a:cs typeface="Times New Roman"/>
              </a:rPr>
              <a:t>book </a:t>
            </a:r>
            <a:r>
              <a:rPr dirty="0" sz="1450" spc="-10">
                <a:latin typeface="Times New Roman"/>
                <a:cs typeface="Times New Roman"/>
              </a:rPr>
              <a:t>right to the end and was still holding it in my hands,  and yet </a:t>
            </a:r>
            <a:r>
              <a:rPr dirty="0" sz="1450" spc="-5">
                <a:latin typeface="Times New Roman"/>
                <a:cs typeface="Times New Roman"/>
              </a:rPr>
              <a:t>I </a:t>
            </a:r>
            <a:r>
              <a:rPr dirty="0" sz="1450" spc="-10">
                <a:latin typeface="Times New Roman"/>
                <a:cs typeface="Times New Roman"/>
              </a:rPr>
              <a:t>felt as if </a:t>
            </a:r>
            <a:r>
              <a:rPr dirty="0" sz="1450" spc="-5">
                <a:latin typeface="Times New Roman"/>
                <a:cs typeface="Times New Roman"/>
              </a:rPr>
              <a:t>I </a:t>
            </a:r>
            <a:r>
              <a:rPr dirty="0" sz="1450" spc="-10">
                <a:latin typeface="Times New Roman"/>
                <a:cs typeface="Times New Roman"/>
              </a:rPr>
              <a:t>had been searching through my brain and </a:t>
            </a:r>
            <a:r>
              <a:rPr dirty="0" sz="1450" spc="-5">
                <a:latin typeface="Times New Roman"/>
                <a:cs typeface="Times New Roman"/>
              </a:rPr>
              <a:t>not </a:t>
            </a:r>
            <a:r>
              <a:rPr dirty="0" sz="1450" spc="-10">
                <a:latin typeface="Times New Roman"/>
                <a:cs typeface="Times New Roman"/>
              </a:rPr>
              <a:t>leafing  through </a:t>
            </a:r>
            <a:r>
              <a:rPr dirty="0" sz="1450" spc="-5">
                <a:latin typeface="Times New Roman"/>
                <a:cs typeface="Times New Roman"/>
              </a:rPr>
              <a:t>a book!</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Everything the voice had said to me </a:t>
            </a:r>
            <a:r>
              <a:rPr dirty="0" sz="1450" spc="-5">
                <a:latin typeface="Times New Roman"/>
                <a:cs typeface="Times New Roman"/>
              </a:rPr>
              <a:t>I </a:t>
            </a:r>
            <a:r>
              <a:rPr dirty="0" sz="1450" spc="-10">
                <a:latin typeface="Times New Roman"/>
                <a:cs typeface="Times New Roman"/>
              </a:rPr>
              <a:t>had carried within myself all my life,  only it had been obscured and forgotten, had kept itself hidden from</a:t>
            </a:r>
            <a:r>
              <a:rPr dirty="0" sz="1450" spc="20">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7710" cy="9337040"/>
          </a:xfrm>
          <a:prstGeom prst="rect">
            <a:avLst/>
          </a:prstGeom>
        </p:spPr>
        <p:txBody>
          <a:bodyPr wrap="square" lIns="0" tIns="107314" rIns="0" bIns="0" rtlCol="0" vert="horz">
            <a:spAutoFit/>
          </a:bodyPr>
          <a:lstStyle/>
          <a:p>
            <a:pPr algn="just" marL="12700">
              <a:lnSpc>
                <a:spcPct val="100000"/>
              </a:lnSpc>
              <a:spcBef>
                <a:spcPts val="844"/>
              </a:spcBef>
            </a:pPr>
            <a:r>
              <a:rPr dirty="0" sz="1450" spc="-10">
                <a:latin typeface="Times New Roman"/>
                <a:cs typeface="Times New Roman"/>
              </a:rPr>
              <a:t>cloak from </a:t>
            </a:r>
            <a:r>
              <a:rPr dirty="0" sz="1450" spc="-5">
                <a:latin typeface="Times New Roman"/>
                <a:cs typeface="Times New Roman"/>
              </a:rPr>
              <a:t>one of </a:t>
            </a:r>
            <a:r>
              <a:rPr dirty="0" sz="1450" spc="-10">
                <a:latin typeface="Times New Roman"/>
                <a:cs typeface="Times New Roman"/>
              </a:rPr>
              <a:t>his</a:t>
            </a:r>
            <a:r>
              <a:rPr dirty="0" sz="1450">
                <a:latin typeface="Times New Roman"/>
                <a:cs typeface="Times New Roman"/>
              </a:rPr>
              <a:t> </a:t>
            </a:r>
            <a:r>
              <a:rPr dirty="0" sz="1450" spc="-10">
                <a:latin typeface="Times New Roman"/>
                <a:cs typeface="Times New Roman"/>
              </a:rPr>
              <a:t>puppets.</a:t>
            </a:r>
            <a:endParaRPr sz="1450">
              <a:latin typeface="Times New Roman"/>
              <a:cs typeface="Times New Roman"/>
            </a:endParaRPr>
          </a:p>
          <a:p>
            <a:pPr algn="just" marL="12700" marR="10160" indent="255904">
              <a:lnSpc>
                <a:spcPts val="1730"/>
              </a:lnSpc>
              <a:spcBef>
                <a:spcPts val="815"/>
              </a:spcBef>
            </a:pPr>
            <a:r>
              <a:rPr dirty="0" sz="1450" spc="-10">
                <a:latin typeface="Times New Roman"/>
                <a:cs typeface="Times New Roman"/>
              </a:rPr>
              <a:t>"It's going to </a:t>
            </a:r>
            <a:r>
              <a:rPr dirty="0" sz="1450" spc="-5">
                <a:latin typeface="Times New Roman"/>
                <a:cs typeface="Times New Roman"/>
              </a:rPr>
              <a:t>be </a:t>
            </a:r>
            <a:r>
              <a:rPr dirty="0" sz="1450" spc="-10">
                <a:latin typeface="Times New Roman"/>
                <a:cs typeface="Times New Roman"/>
              </a:rPr>
              <a:t>Babinski", explained </a:t>
            </a:r>
            <a:r>
              <a:rPr dirty="0" sz="1450" spc="-20">
                <a:latin typeface="Times New Roman"/>
                <a:cs typeface="Times New Roman"/>
              </a:rPr>
              <a:t>Vrieslander </a:t>
            </a:r>
            <a:r>
              <a:rPr dirty="0" sz="1450" spc="-10">
                <a:latin typeface="Times New Roman"/>
                <a:cs typeface="Times New Roman"/>
              </a:rPr>
              <a:t>with the utmost </a:t>
            </a:r>
            <a:r>
              <a:rPr dirty="0" sz="1450" spc="-20">
                <a:latin typeface="Times New Roman"/>
                <a:cs typeface="Times New Roman"/>
              </a:rPr>
              <a:t>gravity. </a:t>
            </a:r>
            <a:r>
              <a:rPr dirty="0" sz="1450" spc="320">
                <a:latin typeface="Times New Roman"/>
                <a:cs typeface="Times New Roman"/>
              </a:rPr>
              <a:t> </a:t>
            </a: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know who Babinski was? Zwakh, tell Pernath who Babinski</a:t>
            </a:r>
            <a:r>
              <a:rPr dirty="0" sz="1450" spc="125">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"Babinski", explained Zwakh at once, without interrupting his work for </a:t>
            </a:r>
            <a:r>
              <a:rPr dirty="0" sz="1450" spc="-5">
                <a:latin typeface="Times New Roman"/>
                <a:cs typeface="Times New Roman"/>
              </a:rPr>
              <a:t>a  </a:t>
            </a:r>
            <a:r>
              <a:rPr dirty="0" sz="1450" spc="-10">
                <a:latin typeface="Times New Roman"/>
                <a:cs typeface="Times New Roman"/>
              </a:rPr>
              <a:t>moment, "was </a:t>
            </a:r>
            <a:r>
              <a:rPr dirty="0" sz="1450" spc="-5">
                <a:latin typeface="Times New Roman"/>
                <a:cs typeface="Times New Roman"/>
              </a:rPr>
              <a:t>a </a:t>
            </a:r>
            <a:r>
              <a:rPr dirty="0" sz="1450" spc="-10">
                <a:latin typeface="Times New Roman"/>
                <a:cs typeface="Times New Roman"/>
              </a:rPr>
              <a:t>celebrated robber and murderer who used to live in Prague.  For many years </a:t>
            </a:r>
            <a:r>
              <a:rPr dirty="0" sz="1450" spc="-5">
                <a:latin typeface="Times New Roman"/>
                <a:cs typeface="Times New Roman"/>
              </a:rPr>
              <a:t>he </a:t>
            </a:r>
            <a:r>
              <a:rPr dirty="0" sz="1450" spc="-10">
                <a:latin typeface="Times New Roman"/>
                <a:cs typeface="Times New Roman"/>
              </a:rPr>
              <a:t>went about his deplorable business without anyone  noticing. </a:t>
            </a:r>
            <a:r>
              <a:rPr dirty="0" sz="1450" spc="-20">
                <a:latin typeface="Times New Roman"/>
                <a:cs typeface="Times New Roman"/>
              </a:rPr>
              <a:t>Gradually, </a:t>
            </a:r>
            <a:r>
              <a:rPr dirty="0" sz="1450" spc="-15">
                <a:latin typeface="Times New Roman"/>
                <a:cs typeface="Times New Roman"/>
              </a:rPr>
              <a:t>however, </a:t>
            </a:r>
            <a:r>
              <a:rPr dirty="0" sz="1450" spc="-10">
                <a:latin typeface="Times New Roman"/>
                <a:cs typeface="Times New Roman"/>
              </a:rPr>
              <a:t>it began to strike people in the better families  that this </a:t>
            </a:r>
            <a:r>
              <a:rPr dirty="0" sz="1450" spc="-5">
                <a:latin typeface="Times New Roman"/>
                <a:cs typeface="Times New Roman"/>
              </a:rPr>
              <a:t>or </a:t>
            </a:r>
            <a:r>
              <a:rPr dirty="0" sz="1450" spc="-10">
                <a:latin typeface="Times New Roman"/>
                <a:cs typeface="Times New Roman"/>
              </a:rPr>
              <a:t>that member had been missing at dinner and never reappeared.  Though at first nothing was said—the matter </a:t>
            </a:r>
            <a:r>
              <a:rPr dirty="0" sz="1450" spc="-5">
                <a:latin typeface="Times New Roman"/>
                <a:cs typeface="Times New Roman"/>
              </a:rPr>
              <a:t>did, </a:t>
            </a:r>
            <a:r>
              <a:rPr dirty="0" sz="1450" spc="-10">
                <a:latin typeface="Times New Roman"/>
                <a:cs typeface="Times New Roman"/>
              </a:rPr>
              <a:t>after all, have its </a:t>
            </a:r>
            <a:r>
              <a:rPr dirty="0" sz="1450" spc="-5">
                <a:latin typeface="Times New Roman"/>
                <a:cs typeface="Times New Roman"/>
              </a:rPr>
              <a:t>good </a:t>
            </a:r>
            <a:r>
              <a:rPr dirty="0" sz="1450" spc="-10">
                <a:latin typeface="Times New Roman"/>
                <a:cs typeface="Times New Roman"/>
              </a:rPr>
              <a:t>side  in that it meant less cooking—they could </a:t>
            </a:r>
            <a:r>
              <a:rPr dirty="0" sz="1450" spc="-5">
                <a:latin typeface="Times New Roman"/>
                <a:cs typeface="Times New Roman"/>
              </a:rPr>
              <a:t>not </a:t>
            </a:r>
            <a:r>
              <a:rPr dirty="0" sz="1450" spc="-10">
                <a:latin typeface="Times New Roman"/>
                <a:cs typeface="Times New Roman"/>
              </a:rPr>
              <a:t>ignore the fact that people might  start to talk and the family's social prestige would </a:t>
            </a:r>
            <a:r>
              <a:rPr dirty="0" sz="1450" spc="-25">
                <a:latin typeface="Times New Roman"/>
                <a:cs typeface="Times New Roman"/>
              </a:rPr>
              <a:t>suffer. </a:t>
            </a:r>
            <a:r>
              <a:rPr dirty="0" sz="1450" spc="-10">
                <a:latin typeface="Times New Roman"/>
                <a:cs typeface="Times New Roman"/>
              </a:rPr>
              <a:t>Especially when it  was daughters </a:t>
            </a:r>
            <a:r>
              <a:rPr dirty="0" sz="1450" spc="-5">
                <a:latin typeface="Times New Roman"/>
                <a:cs typeface="Times New Roman"/>
              </a:rPr>
              <a:t>of </a:t>
            </a:r>
            <a:r>
              <a:rPr dirty="0" sz="1450" spc="-10">
                <a:latin typeface="Times New Roman"/>
                <a:cs typeface="Times New Roman"/>
              </a:rPr>
              <a:t>marriageable age who disappeared without trace. </a:t>
            </a:r>
            <a:r>
              <a:rPr dirty="0" sz="1450" spc="-25">
                <a:latin typeface="Times New Roman"/>
                <a:cs typeface="Times New Roman"/>
              </a:rPr>
              <a:t>Anyway,  </a:t>
            </a:r>
            <a:r>
              <a:rPr dirty="0" sz="1450" spc="-10">
                <a:latin typeface="Times New Roman"/>
                <a:cs typeface="Times New Roman"/>
              </a:rPr>
              <a:t>family pride demanded that they publicly demonstrate the high regard in  which they held family</a:t>
            </a:r>
            <a:r>
              <a:rPr dirty="0" sz="1450" spc="5">
                <a:latin typeface="Times New Roman"/>
                <a:cs typeface="Times New Roman"/>
              </a:rPr>
              <a:t> </a:t>
            </a:r>
            <a:r>
              <a:rPr dirty="0" sz="1450" spc="-10">
                <a:latin typeface="Times New Roman"/>
                <a:cs typeface="Times New Roman"/>
              </a:rPr>
              <a:t>values.</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Those sections </a:t>
            </a:r>
            <a:r>
              <a:rPr dirty="0" sz="1450" spc="-5">
                <a:latin typeface="Times New Roman"/>
                <a:cs typeface="Times New Roman"/>
              </a:rPr>
              <a:t>of </a:t>
            </a:r>
            <a:r>
              <a:rPr dirty="0" sz="1450" spc="-10">
                <a:latin typeface="Times New Roman"/>
                <a:cs typeface="Times New Roman"/>
              </a:rPr>
              <a:t>the personal columns in the local newspapers headed  'Come Back, All Is Forgiven' grew </a:t>
            </a:r>
            <a:r>
              <a:rPr dirty="0" sz="1450" spc="-5">
                <a:latin typeface="Times New Roman"/>
                <a:cs typeface="Times New Roman"/>
              </a:rPr>
              <a:t>out of </a:t>
            </a:r>
            <a:r>
              <a:rPr dirty="0" sz="1450" spc="-10">
                <a:latin typeface="Times New Roman"/>
                <a:cs typeface="Times New Roman"/>
              </a:rPr>
              <a:t>all proportion—a fact which  Babinski, with that thoughtlessness which is characteristic </a:t>
            </a:r>
            <a:r>
              <a:rPr dirty="0" sz="1450" spc="-5">
                <a:latin typeface="Times New Roman"/>
                <a:cs typeface="Times New Roman"/>
              </a:rPr>
              <a:t>of </a:t>
            </a:r>
            <a:r>
              <a:rPr dirty="0" sz="1450" spc="-10">
                <a:latin typeface="Times New Roman"/>
                <a:cs typeface="Times New Roman"/>
              </a:rPr>
              <a:t>professional  murderers, had </a:t>
            </a:r>
            <a:r>
              <a:rPr dirty="0" sz="1450" spc="-5">
                <a:latin typeface="Times New Roman"/>
                <a:cs typeface="Times New Roman"/>
              </a:rPr>
              <a:t>not </a:t>
            </a:r>
            <a:r>
              <a:rPr dirty="0" sz="1450" spc="-10">
                <a:latin typeface="Times New Roman"/>
                <a:cs typeface="Times New Roman"/>
              </a:rPr>
              <a:t>taken into account—and finally aroused general</a:t>
            </a:r>
            <a:r>
              <a:rPr dirty="0" sz="1450" spc="105">
                <a:latin typeface="Times New Roman"/>
                <a:cs typeface="Times New Roman"/>
              </a:rPr>
              <a:t> </a:t>
            </a:r>
            <a:r>
              <a:rPr dirty="0" sz="1450" spc="-10">
                <a:latin typeface="Times New Roman"/>
                <a:cs typeface="Times New Roman"/>
              </a:rPr>
              <a:t>attention.</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At heart Babinski was </a:t>
            </a:r>
            <a:r>
              <a:rPr dirty="0" sz="1450" spc="-5">
                <a:latin typeface="Times New Roman"/>
                <a:cs typeface="Times New Roman"/>
              </a:rPr>
              <a:t>a </a:t>
            </a:r>
            <a:r>
              <a:rPr dirty="0" sz="1450" spc="-10">
                <a:latin typeface="Times New Roman"/>
                <a:cs typeface="Times New Roman"/>
              </a:rPr>
              <a:t>man </a:t>
            </a:r>
            <a:r>
              <a:rPr dirty="0" sz="1450" spc="-5">
                <a:latin typeface="Times New Roman"/>
                <a:cs typeface="Times New Roman"/>
              </a:rPr>
              <a:t>of </a:t>
            </a:r>
            <a:r>
              <a:rPr dirty="0" sz="1450" spc="-10">
                <a:latin typeface="Times New Roman"/>
                <a:cs typeface="Times New Roman"/>
              </a:rPr>
              <a:t>simple tastes, and his untiring industry had  enabled him to establish </a:t>
            </a:r>
            <a:r>
              <a:rPr dirty="0" sz="1450" spc="-5">
                <a:latin typeface="Times New Roman"/>
                <a:cs typeface="Times New Roman"/>
              </a:rPr>
              <a:t>a </a:t>
            </a:r>
            <a:r>
              <a:rPr dirty="0" sz="1450" spc="-10">
                <a:latin typeface="Times New Roman"/>
                <a:cs typeface="Times New Roman"/>
              </a:rPr>
              <a:t>cosy home in the idyllic little village </a:t>
            </a:r>
            <a:r>
              <a:rPr dirty="0" sz="1450" spc="-5">
                <a:latin typeface="Times New Roman"/>
                <a:cs typeface="Times New Roman"/>
              </a:rPr>
              <a:t>of </a:t>
            </a:r>
            <a:r>
              <a:rPr dirty="0" sz="1450" spc="-10">
                <a:latin typeface="Times New Roman"/>
                <a:cs typeface="Times New Roman"/>
              </a:rPr>
              <a:t>Krtsch just  outside Prague. It was the tiniest </a:t>
            </a:r>
            <a:r>
              <a:rPr dirty="0" sz="1450" spc="-5">
                <a:latin typeface="Times New Roman"/>
                <a:cs typeface="Times New Roman"/>
              </a:rPr>
              <a:t>of </a:t>
            </a:r>
            <a:r>
              <a:rPr dirty="0" sz="1450" spc="-10">
                <a:latin typeface="Times New Roman"/>
                <a:cs typeface="Times New Roman"/>
              </a:rPr>
              <a:t>cottages, </a:t>
            </a:r>
            <a:r>
              <a:rPr dirty="0" sz="1450" spc="-5">
                <a:latin typeface="Times New Roman"/>
                <a:cs typeface="Times New Roman"/>
              </a:rPr>
              <a:t>but </a:t>
            </a:r>
            <a:r>
              <a:rPr dirty="0" sz="1450" spc="-10">
                <a:latin typeface="Times New Roman"/>
                <a:cs typeface="Times New Roman"/>
              </a:rPr>
              <a:t>sparkling clean and had </a:t>
            </a:r>
            <a:r>
              <a:rPr dirty="0" sz="1450" spc="-5">
                <a:latin typeface="Times New Roman"/>
                <a:cs typeface="Times New Roman"/>
              </a:rPr>
              <a:t>a  </a:t>
            </a:r>
            <a:r>
              <a:rPr dirty="0" sz="1450" spc="-10">
                <a:latin typeface="Times New Roman"/>
                <a:cs typeface="Times New Roman"/>
              </a:rPr>
              <a:t>garden at the front full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geraniums.</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Since, </a:t>
            </a:r>
            <a:r>
              <a:rPr dirty="0" sz="1450" spc="-5">
                <a:latin typeface="Times New Roman"/>
                <a:cs typeface="Times New Roman"/>
              </a:rPr>
              <a:t>on </a:t>
            </a:r>
            <a:r>
              <a:rPr dirty="0" sz="1450" spc="-10">
                <a:latin typeface="Times New Roman"/>
                <a:cs typeface="Times New Roman"/>
              </a:rPr>
              <a:t>his income,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5">
                <a:latin typeface="Times New Roman"/>
                <a:cs typeface="Times New Roman"/>
              </a:rPr>
              <a:t>afford </a:t>
            </a:r>
            <a:r>
              <a:rPr dirty="0" sz="1450" spc="-10">
                <a:latin typeface="Times New Roman"/>
                <a:cs typeface="Times New Roman"/>
              </a:rPr>
              <a:t>to acquire more land, </a:t>
            </a:r>
            <a:r>
              <a:rPr dirty="0" sz="1450" spc="-5">
                <a:latin typeface="Times New Roman"/>
                <a:cs typeface="Times New Roman"/>
              </a:rPr>
              <a:t>he </a:t>
            </a:r>
            <a:r>
              <a:rPr dirty="0" sz="1450" spc="-10">
                <a:latin typeface="Times New Roman"/>
                <a:cs typeface="Times New Roman"/>
              </a:rPr>
              <a:t>found it  </a:t>
            </a:r>
            <a:r>
              <a:rPr dirty="0" sz="1450" spc="-20">
                <a:latin typeface="Times New Roman"/>
                <a:cs typeface="Times New Roman"/>
              </a:rPr>
              <a:t>necessary, </a:t>
            </a:r>
            <a:r>
              <a:rPr dirty="0" sz="1450" spc="-10">
                <a:latin typeface="Times New Roman"/>
                <a:cs typeface="Times New Roman"/>
              </a:rPr>
              <a:t>in order to dispose </a:t>
            </a:r>
            <a:r>
              <a:rPr dirty="0" sz="1450" spc="-5">
                <a:latin typeface="Times New Roman"/>
                <a:cs typeface="Times New Roman"/>
              </a:rPr>
              <a:t>of </a:t>
            </a:r>
            <a:r>
              <a:rPr dirty="0" sz="1450" spc="-10">
                <a:latin typeface="Times New Roman"/>
                <a:cs typeface="Times New Roman"/>
              </a:rPr>
              <a:t>his victims </a:t>
            </a:r>
            <a:r>
              <a:rPr dirty="0" sz="1450" spc="-15">
                <a:latin typeface="Times New Roman"/>
                <a:cs typeface="Times New Roman"/>
              </a:rPr>
              <a:t>unobtrusively,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without the  extra </a:t>
            </a:r>
            <a:r>
              <a:rPr dirty="0" sz="1450" spc="-15">
                <a:latin typeface="Times New Roman"/>
                <a:cs typeface="Times New Roman"/>
              </a:rPr>
              <a:t>flower-bed </a:t>
            </a:r>
            <a:r>
              <a:rPr dirty="0" sz="1450" spc="-5">
                <a:latin typeface="Times New Roman"/>
                <a:cs typeface="Times New Roman"/>
              </a:rPr>
              <a:t>he </a:t>
            </a:r>
            <a:r>
              <a:rPr dirty="0" sz="1450" spc="-10">
                <a:latin typeface="Times New Roman"/>
                <a:cs typeface="Times New Roman"/>
              </a:rPr>
              <a:t>had set his heart </a:t>
            </a:r>
            <a:r>
              <a:rPr dirty="0" sz="1450" spc="-5">
                <a:latin typeface="Times New Roman"/>
                <a:cs typeface="Times New Roman"/>
              </a:rPr>
              <a:t>on </a:t>
            </a:r>
            <a:r>
              <a:rPr dirty="0" sz="1450" spc="-10">
                <a:latin typeface="Times New Roman"/>
                <a:cs typeface="Times New Roman"/>
              </a:rPr>
              <a:t>and establish in its stead </a:t>
            </a:r>
            <a:r>
              <a:rPr dirty="0" sz="1450" spc="-5">
                <a:latin typeface="Times New Roman"/>
                <a:cs typeface="Times New Roman"/>
              </a:rPr>
              <a:t>a </a:t>
            </a:r>
            <a:r>
              <a:rPr dirty="0" sz="1450" spc="-10">
                <a:latin typeface="Times New Roman"/>
                <a:cs typeface="Times New Roman"/>
              </a:rPr>
              <a:t>simple, yet  practical grassy mound which could easily </a:t>
            </a:r>
            <a:r>
              <a:rPr dirty="0" sz="1450" spc="-5">
                <a:latin typeface="Times New Roman"/>
                <a:cs typeface="Times New Roman"/>
              </a:rPr>
              <a:t>be </a:t>
            </a:r>
            <a:r>
              <a:rPr dirty="0" sz="1450" spc="-15">
                <a:latin typeface="Times New Roman"/>
                <a:cs typeface="Times New Roman"/>
              </a:rPr>
              <a:t>enlarged </a:t>
            </a:r>
            <a:r>
              <a:rPr dirty="0" sz="1450" spc="-10">
                <a:latin typeface="Times New Roman"/>
                <a:cs typeface="Times New Roman"/>
              </a:rPr>
              <a:t>whenever business </a:t>
            </a:r>
            <a:r>
              <a:rPr dirty="0" sz="1450" spc="-5">
                <a:latin typeface="Times New Roman"/>
                <a:cs typeface="Times New Roman"/>
              </a:rPr>
              <a:t>or  </a:t>
            </a:r>
            <a:r>
              <a:rPr dirty="0" sz="1450" spc="-10">
                <a:latin typeface="Times New Roman"/>
                <a:cs typeface="Times New Roman"/>
              </a:rPr>
              <a:t>the season</a:t>
            </a:r>
            <a:r>
              <a:rPr dirty="0" sz="1450" spc="-5">
                <a:latin typeface="Times New Roman"/>
                <a:cs typeface="Times New Roman"/>
              </a:rPr>
              <a:t> </a:t>
            </a:r>
            <a:r>
              <a:rPr dirty="0" sz="1450" spc="-10">
                <a:latin typeface="Times New Roman"/>
                <a:cs typeface="Times New Roman"/>
              </a:rPr>
              <a:t>demanded.</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It was </a:t>
            </a:r>
            <a:r>
              <a:rPr dirty="0" sz="1450" spc="-5">
                <a:latin typeface="Times New Roman"/>
                <a:cs typeface="Times New Roman"/>
              </a:rPr>
              <a:t>on </a:t>
            </a:r>
            <a:r>
              <a:rPr dirty="0" sz="1450" spc="-10">
                <a:latin typeface="Times New Roman"/>
                <a:cs typeface="Times New Roman"/>
              </a:rPr>
              <a:t>this blessed spot that every evening Babinski, after all the trials  and tribulations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would sit enjoying the last rays </a:t>
            </a:r>
            <a:r>
              <a:rPr dirty="0" sz="1450" spc="-5">
                <a:latin typeface="Times New Roman"/>
                <a:cs typeface="Times New Roman"/>
              </a:rPr>
              <a:t>of </a:t>
            </a:r>
            <a:r>
              <a:rPr dirty="0" sz="1450" spc="-10">
                <a:latin typeface="Times New Roman"/>
                <a:cs typeface="Times New Roman"/>
              </a:rPr>
              <a:t>the setting sun  and playing all sorts </a:t>
            </a:r>
            <a:r>
              <a:rPr dirty="0" sz="1450" spc="-5">
                <a:latin typeface="Times New Roman"/>
                <a:cs typeface="Times New Roman"/>
              </a:rPr>
              <a:t>of </a:t>
            </a:r>
            <a:r>
              <a:rPr dirty="0" sz="1450" spc="-10">
                <a:latin typeface="Times New Roman"/>
                <a:cs typeface="Times New Roman"/>
              </a:rPr>
              <a:t>melancholy tunes </a:t>
            </a:r>
            <a:r>
              <a:rPr dirty="0" sz="1450" spc="-5">
                <a:latin typeface="Times New Roman"/>
                <a:cs typeface="Times New Roman"/>
              </a:rPr>
              <a:t>on </a:t>
            </a:r>
            <a:r>
              <a:rPr dirty="0" sz="1450" spc="-10">
                <a:latin typeface="Times New Roman"/>
                <a:cs typeface="Times New Roman"/>
              </a:rPr>
              <a:t>his</a:t>
            </a:r>
            <a:r>
              <a:rPr dirty="0" sz="1450" spc="35">
                <a:latin typeface="Times New Roman"/>
                <a:cs typeface="Times New Roman"/>
              </a:rPr>
              <a:t> </a:t>
            </a:r>
            <a:r>
              <a:rPr dirty="0" sz="1450" spc="-10">
                <a:latin typeface="Times New Roman"/>
                <a:cs typeface="Times New Roman"/>
              </a:rPr>
              <a:t>flute."</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"Just </a:t>
            </a:r>
            <a:r>
              <a:rPr dirty="0" sz="1450" spc="-5">
                <a:latin typeface="Times New Roman"/>
                <a:cs typeface="Times New Roman"/>
              </a:rPr>
              <a:t>a </a:t>
            </a:r>
            <a:r>
              <a:rPr dirty="0" sz="1450" spc="-10">
                <a:latin typeface="Times New Roman"/>
                <a:cs typeface="Times New Roman"/>
              </a:rPr>
              <a:t>moment", interrupted Joshua Prokop and, taking his house-key </a:t>
            </a:r>
            <a:r>
              <a:rPr dirty="0" sz="1450" spc="-5">
                <a:latin typeface="Times New Roman"/>
                <a:cs typeface="Times New Roman"/>
              </a:rPr>
              <a:t>out  of </a:t>
            </a:r>
            <a:r>
              <a:rPr dirty="0" sz="1450" spc="-10">
                <a:latin typeface="Times New Roman"/>
                <a:cs typeface="Times New Roman"/>
              </a:rPr>
              <a:t>his pocket, held it to his lips like </a:t>
            </a:r>
            <a:r>
              <a:rPr dirty="0" sz="1450" spc="-5">
                <a:latin typeface="Times New Roman"/>
                <a:cs typeface="Times New Roman"/>
              </a:rPr>
              <a:t>a </a:t>
            </a:r>
            <a:r>
              <a:rPr dirty="0" sz="1450" spc="-10">
                <a:latin typeface="Times New Roman"/>
                <a:cs typeface="Times New Roman"/>
              </a:rPr>
              <a:t>clarinet and played </a:t>
            </a:r>
            <a:r>
              <a:rPr dirty="0" sz="1450" spc="-5">
                <a:latin typeface="Times New Roman"/>
                <a:cs typeface="Times New Roman"/>
              </a:rPr>
              <a:t>on </a:t>
            </a:r>
            <a:r>
              <a:rPr dirty="0" sz="1450" spc="-10">
                <a:latin typeface="Times New Roman"/>
                <a:cs typeface="Times New Roman"/>
              </a:rPr>
              <a:t>it, </a:t>
            </a:r>
            <a:r>
              <a:rPr dirty="0" sz="1450" spc="-20">
                <a:latin typeface="Times New Roman"/>
                <a:cs typeface="Times New Roman"/>
              </a:rPr>
              <a:t>"Toorali  </a:t>
            </a:r>
            <a:r>
              <a:rPr dirty="0" sz="1450" spc="-15">
                <a:latin typeface="Times New Roman"/>
                <a:cs typeface="Times New Roman"/>
              </a:rPr>
              <a:t>toorali-addy."</a:t>
            </a:r>
            <a:endParaRPr sz="1450">
              <a:latin typeface="Times New Roman"/>
              <a:cs typeface="Times New Roman"/>
            </a:endParaRPr>
          </a:p>
          <a:p>
            <a:pPr algn="just" marL="12700" marR="12065" indent="255904">
              <a:lnSpc>
                <a:spcPts val="1730"/>
              </a:lnSpc>
              <a:spcBef>
                <a:spcPts val="715"/>
              </a:spcBef>
            </a:pPr>
            <a:r>
              <a:rPr dirty="0" sz="1450" spc="-35">
                <a:latin typeface="Times New Roman"/>
                <a:cs typeface="Times New Roman"/>
              </a:rPr>
              <a:t>"Were </a:t>
            </a:r>
            <a:r>
              <a:rPr dirty="0" sz="1450" spc="-5">
                <a:latin typeface="Times New Roman"/>
                <a:cs typeface="Times New Roman"/>
              </a:rPr>
              <a:t>you </a:t>
            </a:r>
            <a:r>
              <a:rPr dirty="0" sz="1450" spc="-10">
                <a:latin typeface="Times New Roman"/>
                <a:cs typeface="Times New Roman"/>
              </a:rPr>
              <a:t>there, then", asked </a:t>
            </a:r>
            <a:r>
              <a:rPr dirty="0" sz="1450" spc="-20">
                <a:latin typeface="Times New Roman"/>
                <a:cs typeface="Times New Roman"/>
              </a:rPr>
              <a:t>Vrieslander </a:t>
            </a:r>
            <a:r>
              <a:rPr dirty="0" sz="1450" spc="-10">
                <a:latin typeface="Times New Roman"/>
                <a:cs typeface="Times New Roman"/>
              </a:rPr>
              <a:t>in astonishment, "since </a:t>
            </a:r>
            <a:r>
              <a:rPr dirty="0" sz="1450" spc="-5">
                <a:latin typeface="Times New Roman"/>
                <a:cs typeface="Times New Roman"/>
              </a:rPr>
              <a:t>you  </a:t>
            </a:r>
            <a:r>
              <a:rPr dirty="0" sz="1450" spc="-10">
                <a:latin typeface="Times New Roman"/>
                <a:cs typeface="Times New Roman"/>
              </a:rPr>
              <a:t>know just which tune it was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played."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Prokop threw him </a:t>
            </a:r>
            <a:r>
              <a:rPr dirty="0" sz="1450" spc="-5">
                <a:latin typeface="Times New Roman"/>
                <a:cs typeface="Times New Roman"/>
              </a:rPr>
              <a:t>a </a:t>
            </a:r>
            <a:r>
              <a:rPr dirty="0" sz="1450" spc="-10">
                <a:latin typeface="Times New Roman"/>
                <a:cs typeface="Times New Roman"/>
              </a:rPr>
              <a:t>furious glance. "No. Babinski lived too long ago for  that. But, as </a:t>
            </a:r>
            <a:r>
              <a:rPr dirty="0" sz="1450" spc="-5">
                <a:latin typeface="Times New Roman"/>
                <a:cs typeface="Times New Roman"/>
              </a:rPr>
              <a:t>a </a:t>
            </a:r>
            <a:r>
              <a:rPr dirty="0" sz="1450" spc="-15">
                <a:latin typeface="Times New Roman"/>
                <a:cs typeface="Times New Roman"/>
              </a:rPr>
              <a:t>composer, </a:t>
            </a:r>
            <a:r>
              <a:rPr dirty="0" sz="1450" spc="-5">
                <a:latin typeface="Times New Roman"/>
                <a:cs typeface="Times New Roman"/>
              </a:rPr>
              <a:t>I ought </a:t>
            </a:r>
            <a:r>
              <a:rPr dirty="0" sz="1450" spc="-10">
                <a:latin typeface="Times New Roman"/>
                <a:cs typeface="Times New Roman"/>
              </a:rPr>
              <a:t>to know what Babinski played if anyone  does.</a:t>
            </a:r>
            <a:r>
              <a:rPr dirty="0" sz="1450" spc="55">
                <a:latin typeface="Times New Roman"/>
                <a:cs typeface="Times New Roman"/>
              </a:rPr>
              <a:t> </a:t>
            </a:r>
            <a:r>
              <a:rPr dirty="0" sz="1450" spc="-10">
                <a:latin typeface="Times New Roman"/>
                <a:cs typeface="Times New Roman"/>
              </a:rPr>
              <a:t>It's</a:t>
            </a:r>
            <a:r>
              <a:rPr dirty="0" sz="1450" spc="60">
                <a:latin typeface="Times New Roman"/>
                <a:cs typeface="Times New Roman"/>
              </a:rPr>
              <a:t> </a:t>
            </a:r>
            <a:r>
              <a:rPr dirty="0" sz="1450" spc="-5">
                <a:latin typeface="Times New Roman"/>
                <a:cs typeface="Times New Roman"/>
              </a:rPr>
              <a:t>not</a:t>
            </a:r>
            <a:r>
              <a:rPr dirty="0" sz="1450" spc="55">
                <a:latin typeface="Times New Roman"/>
                <a:cs typeface="Times New Roman"/>
              </a:rPr>
              <a:t> </a:t>
            </a:r>
            <a:r>
              <a:rPr dirty="0" sz="1450" spc="-10">
                <a:latin typeface="Times New Roman"/>
                <a:cs typeface="Times New Roman"/>
              </a:rPr>
              <a:t>for</a:t>
            </a:r>
            <a:r>
              <a:rPr dirty="0" sz="1450" spc="60">
                <a:latin typeface="Times New Roman"/>
                <a:cs typeface="Times New Roman"/>
              </a:rPr>
              <a:t> </a:t>
            </a:r>
            <a:r>
              <a:rPr dirty="0" sz="1450" spc="-5">
                <a:latin typeface="Times New Roman"/>
                <a:cs typeface="Times New Roman"/>
              </a:rPr>
              <a:t>you</a:t>
            </a:r>
            <a:r>
              <a:rPr dirty="0" sz="1450" spc="55">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judge,</a:t>
            </a:r>
            <a:r>
              <a:rPr dirty="0" sz="1450" spc="60">
                <a:latin typeface="Times New Roman"/>
                <a:cs typeface="Times New Roman"/>
              </a:rPr>
              <a:t> </a:t>
            </a:r>
            <a:r>
              <a:rPr dirty="0" sz="1450" spc="-5">
                <a:latin typeface="Times New Roman"/>
                <a:cs typeface="Times New Roman"/>
              </a:rPr>
              <a:t>you've</a:t>
            </a:r>
            <a:r>
              <a:rPr dirty="0" sz="1450" spc="60">
                <a:latin typeface="Times New Roman"/>
                <a:cs typeface="Times New Roman"/>
              </a:rPr>
              <a:t> </a:t>
            </a:r>
            <a:r>
              <a:rPr dirty="0" sz="1450" spc="-5">
                <a:latin typeface="Times New Roman"/>
                <a:cs typeface="Times New Roman"/>
              </a:rPr>
              <a:t>no</a:t>
            </a:r>
            <a:r>
              <a:rPr dirty="0" sz="1450" spc="55">
                <a:latin typeface="Times New Roman"/>
                <a:cs typeface="Times New Roman"/>
              </a:rPr>
              <a:t> </a:t>
            </a:r>
            <a:r>
              <a:rPr dirty="0" sz="1450" spc="-10">
                <a:latin typeface="Times New Roman"/>
                <a:cs typeface="Times New Roman"/>
              </a:rPr>
              <a:t>ear</a:t>
            </a:r>
            <a:r>
              <a:rPr dirty="0" sz="1450" spc="60">
                <a:latin typeface="Times New Roman"/>
                <a:cs typeface="Times New Roman"/>
              </a:rPr>
              <a:t> </a:t>
            </a:r>
            <a:r>
              <a:rPr dirty="0" sz="1450" spc="-10">
                <a:latin typeface="Times New Roman"/>
                <a:cs typeface="Times New Roman"/>
              </a:rPr>
              <a:t>for</a:t>
            </a:r>
            <a:r>
              <a:rPr dirty="0" sz="1450" spc="55">
                <a:latin typeface="Times New Roman"/>
                <a:cs typeface="Times New Roman"/>
              </a:rPr>
              <a:t> </a:t>
            </a:r>
            <a:r>
              <a:rPr dirty="0" sz="1450" spc="-10">
                <a:latin typeface="Times New Roman"/>
                <a:cs typeface="Times New Roman"/>
              </a:rPr>
              <a:t>music.</a:t>
            </a:r>
            <a:r>
              <a:rPr dirty="0" sz="1450" spc="60">
                <a:latin typeface="Times New Roman"/>
                <a:cs typeface="Times New Roman"/>
              </a:rPr>
              <a:t> </a:t>
            </a:r>
            <a:r>
              <a:rPr dirty="0" sz="1450" spc="-25">
                <a:latin typeface="Times New Roman"/>
                <a:cs typeface="Times New Roman"/>
              </a:rPr>
              <a:t>Toorali</a:t>
            </a:r>
            <a:r>
              <a:rPr dirty="0" sz="1450" spc="55">
                <a:latin typeface="Times New Roman"/>
                <a:cs typeface="Times New Roman"/>
              </a:rPr>
              <a:t> </a:t>
            </a:r>
            <a:r>
              <a:rPr dirty="0" sz="1450" spc="-10">
                <a:latin typeface="Times New Roman"/>
                <a:cs typeface="Times New Roman"/>
              </a:rPr>
              <a:t>toorali</a:t>
            </a:r>
            <a:r>
              <a:rPr dirty="0" sz="1450" spc="60">
                <a:latin typeface="Times New Roman"/>
                <a:cs typeface="Times New Roman"/>
              </a:rPr>
              <a:t> </a:t>
            </a:r>
            <a:r>
              <a:rPr dirty="0" sz="1450" spc="-10">
                <a:latin typeface="Times New Roman"/>
                <a:cs typeface="Times New Roman"/>
              </a:rPr>
              <a:t>toorali-</a:t>
            </a:r>
            <a:endParaRPr sz="1450">
              <a:latin typeface="Times New Roman"/>
              <a:cs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075" cy="9462770"/>
          </a:xfrm>
          <a:prstGeom prst="rect">
            <a:avLst/>
          </a:prstGeom>
        </p:spPr>
        <p:txBody>
          <a:bodyPr wrap="square" lIns="0" tIns="111125" rIns="0" bIns="0" rtlCol="0" vert="horz">
            <a:spAutoFit/>
          </a:bodyPr>
          <a:lstStyle/>
          <a:p>
            <a:pPr marL="12700">
              <a:lnSpc>
                <a:spcPct val="100000"/>
              </a:lnSpc>
              <a:spcBef>
                <a:spcPts val="875"/>
              </a:spcBef>
            </a:pPr>
            <a:r>
              <a:rPr dirty="0" sz="1450" spc="-30">
                <a:latin typeface="Times New Roman"/>
                <a:cs typeface="Times New Roman"/>
              </a:rPr>
              <a:t>ay."</a:t>
            </a:r>
            <a:endParaRPr sz="1450">
              <a:latin typeface="Times New Roman"/>
              <a:cs typeface="Times New Roman"/>
            </a:endParaRPr>
          </a:p>
          <a:p>
            <a:pPr algn="just" marL="12700" marR="5080" indent="255904">
              <a:lnSpc>
                <a:spcPts val="1730"/>
              </a:lnSpc>
              <a:spcBef>
                <a:spcPts val="840"/>
              </a:spcBef>
            </a:pPr>
            <a:r>
              <a:rPr dirty="0" sz="1450" spc="-10">
                <a:latin typeface="Times New Roman"/>
                <a:cs typeface="Times New Roman"/>
              </a:rPr>
              <a:t>Deeply moved, Zwakh listened until Prokop </a:t>
            </a:r>
            <a:r>
              <a:rPr dirty="0" sz="1450" spc="-5">
                <a:latin typeface="Times New Roman"/>
                <a:cs typeface="Times New Roman"/>
              </a:rPr>
              <a:t>put </a:t>
            </a:r>
            <a:r>
              <a:rPr dirty="0" sz="1450" spc="-10">
                <a:latin typeface="Times New Roman"/>
                <a:cs typeface="Times New Roman"/>
              </a:rPr>
              <a:t>away his </a:t>
            </a:r>
            <a:r>
              <a:rPr dirty="0" sz="1450" spc="-20">
                <a:latin typeface="Times New Roman"/>
                <a:cs typeface="Times New Roman"/>
              </a:rPr>
              <a:t>house-key, </a:t>
            </a:r>
            <a:r>
              <a:rPr dirty="0" sz="1450" spc="-10">
                <a:latin typeface="Times New Roman"/>
                <a:cs typeface="Times New Roman"/>
              </a:rPr>
              <a:t>then  went </a:t>
            </a:r>
            <a:r>
              <a:rPr dirty="0" sz="1450" spc="-5">
                <a:latin typeface="Times New Roman"/>
                <a:cs typeface="Times New Roman"/>
              </a:rPr>
              <a:t>on, </a:t>
            </a:r>
            <a:r>
              <a:rPr dirty="0" sz="1450" spc="-10">
                <a:latin typeface="Times New Roman"/>
                <a:cs typeface="Times New Roman"/>
              </a:rPr>
              <a:t>"The constant increase in the size </a:t>
            </a:r>
            <a:r>
              <a:rPr dirty="0" sz="1450" spc="-5">
                <a:latin typeface="Times New Roman"/>
                <a:cs typeface="Times New Roman"/>
              </a:rPr>
              <a:t>of </a:t>
            </a:r>
            <a:r>
              <a:rPr dirty="0" sz="1450" spc="-10">
                <a:latin typeface="Times New Roman"/>
                <a:cs typeface="Times New Roman"/>
              </a:rPr>
              <a:t>the mound gradually aroused his  neighbours' suspicions, </a:t>
            </a:r>
            <a:r>
              <a:rPr dirty="0" sz="1450" spc="-5">
                <a:latin typeface="Times New Roman"/>
                <a:cs typeface="Times New Roman"/>
              </a:rPr>
              <a:t>but </a:t>
            </a:r>
            <a:r>
              <a:rPr dirty="0" sz="1450" spc="-10">
                <a:latin typeface="Times New Roman"/>
                <a:cs typeface="Times New Roman"/>
              </a:rPr>
              <a:t>the credit for finally putting an end to the fiend's  selfish activities goes to </a:t>
            </a:r>
            <a:r>
              <a:rPr dirty="0" sz="1450" spc="-5">
                <a:latin typeface="Times New Roman"/>
                <a:cs typeface="Times New Roman"/>
              </a:rPr>
              <a:t>a </a:t>
            </a:r>
            <a:r>
              <a:rPr dirty="0" sz="1450" spc="-10">
                <a:latin typeface="Times New Roman"/>
                <a:cs typeface="Times New Roman"/>
              </a:rPr>
              <a:t>policeman from the suburb </a:t>
            </a:r>
            <a:r>
              <a:rPr dirty="0" sz="1450" spc="-5">
                <a:latin typeface="Times New Roman"/>
                <a:cs typeface="Times New Roman"/>
              </a:rPr>
              <a:t>of </a:t>
            </a:r>
            <a:r>
              <a:rPr dirty="0" sz="1450" spc="-20">
                <a:latin typeface="Times New Roman"/>
                <a:cs typeface="Times New Roman"/>
              </a:rPr>
              <a:t>Zizkov,</a:t>
            </a:r>
            <a:r>
              <a:rPr dirty="0" sz="1450" spc="320">
                <a:latin typeface="Times New Roman"/>
                <a:cs typeface="Times New Roman"/>
              </a:rPr>
              <a:t> </a:t>
            </a:r>
            <a:r>
              <a:rPr dirty="0" sz="1450" spc="-10">
                <a:latin typeface="Times New Roman"/>
                <a:cs typeface="Times New Roman"/>
              </a:rPr>
              <a:t>who  happened to observe, from </a:t>
            </a:r>
            <a:r>
              <a:rPr dirty="0" sz="1450" spc="-5">
                <a:latin typeface="Times New Roman"/>
                <a:cs typeface="Times New Roman"/>
              </a:rPr>
              <a:t>a </a:t>
            </a:r>
            <a:r>
              <a:rPr dirty="0" sz="1450" spc="-10">
                <a:latin typeface="Times New Roman"/>
                <a:cs typeface="Times New Roman"/>
              </a:rPr>
              <a:t>safe distance, Babinski strangling </a:t>
            </a:r>
            <a:r>
              <a:rPr dirty="0" sz="1450" spc="-5">
                <a:latin typeface="Times New Roman"/>
                <a:cs typeface="Times New Roman"/>
              </a:rPr>
              <a:t>a </a:t>
            </a:r>
            <a:r>
              <a:rPr dirty="0" sz="1450" spc="-10">
                <a:latin typeface="Times New Roman"/>
                <a:cs typeface="Times New Roman"/>
              </a:rPr>
              <a:t>highly  respectable old </a:t>
            </a:r>
            <a:r>
              <a:rPr dirty="0" sz="1450" spc="-25">
                <a:latin typeface="Times New Roman"/>
                <a:cs typeface="Times New Roman"/>
              </a:rPr>
              <a:t>lady. </a:t>
            </a:r>
            <a:r>
              <a:rPr dirty="0" sz="1450" spc="-10">
                <a:latin typeface="Times New Roman"/>
                <a:cs typeface="Times New Roman"/>
              </a:rPr>
              <a:t>He was arrested at his country</a:t>
            </a:r>
            <a:r>
              <a:rPr dirty="0" sz="1450" spc="55">
                <a:latin typeface="Times New Roman"/>
                <a:cs typeface="Times New Roman"/>
              </a:rPr>
              <a:t> </a:t>
            </a:r>
            <a:r>
              <a:rPr dirty="0" sz="1450" spc="-10">
                <a:latin typeface="Times New Roman"/>
                <a:cs typeface="Times New Roman"/>
              </a:rPr>
              <a:t>retreat.</a:t>
            </a:r>
            <a:endParaRPr sz="1450">
              <a:latin typeface="Times New Roman"/>
              <a:cs typeface="Times New Roman"/>
            </a:endParaRPr>
          </a:p>
          <a:p>
            <a:pPr algn="just" marL="12700" marR="5080" indent="255904">
              <a:lnSpc>
                <a:spcPts val="1730"/>
              </a:lnSpc>
              <a:spcBef>
                <a:spcPts val="710"/>
              </a:spcBef>
            </a:pPr>
            <a:r>
              <a:rPr dirty="0" sz="1450" spc="-25">
                <a:latin typeface="Times New Roman"/>
                <a:cs typeface="Times New Roman"/>
              </a:rPr>
              <a:t>Taking </a:t>
            </a:r>
            <a:r>
              <a:rPr dirty="0" sz="1450" spc="-10">
                <a:latin typeface="Times New Roman"/>
                <a:cs typeface="Times New Roman"/>
              </a:rPr>
              <a:t>his otherwise exemplary character into account as </a:t>
            </a:r>
            <a:r>
              <a:rPr dirty="0" sz="1450" spc="-5">
                <a:latin typeface="Times New Roman"/>
                <a:cs typeface="Times New Roman"/>
              </a:rPr>
              <a:t>a </a:t>
            </a:r>
            <a:r>
              <a:rPr dirty="0" sz="1450" spc="-10">
                <a:latin typeface="Times New Roman"/>
                <a:cs typeface="Times New Roman"/>
              </a:rPr>
              <a:t>mitigating  circumstance, the court condemned him to death </a:t>
            </a:r>
            <a:r>
              <a:rPr dirty="0" sz="1450" spc="-5">
                <a:latin typeface="Times New Roman"/>
                <a:cs typeface="Times New Roman"/>
              </a:rPr>
              <a:t>by </a:t>
            </a:r>
            <a:r>
              <a:rPr dirty="0" sz="1450" spc="-10">
                <a:latin typeface="Times New Roman"/>
                <a:cs typeface="Times New Roman"/>
              </a:rPr>
              <a:t>hanging, at the same time  commissioning the firm </a:t>
            </a:r>
            <a:r>
              <a:rPr dirty="0" sz="1450" spc="-5">
                <a:latin typeface="Times New Roman"/>
                <a:cs typeface="Times New Roman"/>
              </a:rPr>
              <a:t>of </a:t>
            </a:r>
            <a:r>
              <a:rPr dirty="0" sz="1450" spc="-10">
                <a:latin typeface="Times New Roman"/>
                <a:cs typeface="Times New Roman"/>
              </a:rPr>
              <a:t>Leipen Bros., Wholesale and Retail Rope  Merchants, to supply the authorities with the requisite cordage at </a:t>
            </a:r>
            <a:r>
              <a:rPr dirty="0" sz="1450" spc="-5">
                <a:latin typeface="Times New Roman"/>
                <a:cs typeface="Times New Roman"/>
              </a:rPr>
              <a:t>a </a:t>
            </a:r>
            <a:r>
              <a:rPr dirty="0" sz="1450" spc="-10">
                <a:latin typeface="Times New Roman"/>
                <a:cs typeface="Times New Roman"/>
              </a:rPr>
              <a:t>reasonable  price and with invoices in</a:t>
            </a:r>
            <a:r>
              <a:rPr dirty="0" sz="1450" spc="15">
                <a:latin typeface="Times New Roman"/>
                <a:cs typeface="Times New Roman"/>
              </a:rPr>
              <a:t> </a:t>
            </a:r>
            <a:r>
              <a:rPr dirty="0" sz="1450" spc="-10">
                <a:latin typeface="Times New Roman"/>
                <a:cs typeface="Times New Roman"/>
              </a:rPr>
              <a:t>triplicate.</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all such precautions, </a:t>
            </a:r>
            <a:r>
              <a:rPr dirty="0" sz="1450" spc="-15">
                <a:latin typeface="Times New Roman"/>
                <a:cs typeface="Times New Roman"/>
              </a:rPr>
              <a:t>however, </a:t>
            </a:r>
            <a:r>
              <a:rPr dirty="0" sz="1450" spc="-10">
                <a:latin typeface="Times New Roman"/>
                <a:cs typeface="Times New Roman"/>
              </a:rPr>
              <a:t>it happened that the rope broke  and Babinski's sentence was commuted to life</a:t>
            </a:r>
            <a:r>
              <a:rPr dirty="0" sz="1450" spc="30">
                <a:latin typeface="Times New Roman"/>
                <a:cs typeface="Times New Roman"/>
              </a:rPr>
              <a:t> </a:t>
            </a:r>
            <a:r>
              <a:rPr dirty="0" sz="1450" spc="-10">
                <a:latin typeface="Times New Roman"/>
                <a:cs typeface="Times New Roman"/>
              </a:rPr>
              <a:t>imprisonment.</a:t>
            </a:r>
            <a:endParaRPr sz="1450">
              <a:latin typeface="Times New Roman"/>
              <a:cs typeface="Times New Roman"/>
            </a:endParaRPr>
          </a:p>
          <a:p>
            <a:pPr algn="just" marL="12700" marR="5080" indent="255904">
              <a:lnSpc>
                <a:spcPts val="1730"/>
              </a:lnSpc>
              <a:spcBef>
                <a:spcPts val="790"/>
              </a:spcBef>
            </a:pPr>
            <a:r>
              <a:rPr dirty="0" sz="1450" spc="-25">
                <a:latin typeface="Times New Roman"/>
                <a:cs typeface="Times New Roman"/>
              </a:rPr>
              <a:t>Twenty </a:t>
            </a:r>
            <a:r>
              <a:rPr dirty="0" sz="1450" spc="-10">
                <a:latin typeface="Times New Roman"/>
                <a:cs typeface="Times New Roman"/>
              </a:rPr>
              <a:t>years the murderer spent behind the walls </a:t>
            </a:r>
            <a:r>
              <a:rPr dirty="0" sz="1450" spc="-5">
                <a:latin typeface="Times New Roman"/>
                <a:cs typeface="Times New Roman"/>
              </a:rPr>
              <a:t>of </a:t>
            </a:r>
            <a:r>
              <a:rPr dirty="0" sz="1450" spc="-10">
                <a:latin typeface="Times New Roman"/>
                <a:cs typeface="Times New Roman"/>
              </a:rPr>
              <a:t>Saint Pancras Prison  without </a:t>
            </a:r>
            <a:r>
              <a:rPr dirty="0" sz="1450" spc="-5">
                <a:latin typeface="Times New Roman"/>
                <a:cs typeface="Times New Roman"/>
              </a:rPr>
              <a:t>a </a:t>
            </a:r>
            <a:r>
              <a:rPr dirty="0" sz="1450" spc="-10">
                <a:latin typeface="Times New Roman"/>
                <a:cs typeface="Times New Roman"/>
              </a:rPr>
              <a:t>single word </a:t>
            </a:r>
            <a:r>
              <a:rPr dirty="0" sz="1450" spc="-5">
                <a:latin typeface="Times New Roman"/>
                <a:cs typeface="Times New Roman"/>
              </a:rPr>
              <a:t>of </a:t>
            </a:r>
            <a:r>
              <a:rPr dirty="0" sz="1450" spc="-10">
                <a:latin typeface="Times New Roman"/>
                <a:cs typeface="Times New Roman"/>
              </a:rPr>
              <a:t>complaint ever crossing his lips; even today the </a:t>
            </a:r>
            <a:r>
              <a:rPr dirty="0" sz="1450" spc="-15">
                <a:latin typeface="Times New Roman"/>
                <a:cs typeface="Times New Roman"/>
              </a:rPr>
              <a:t>staff  </a:t>
            </a:r>
            <a:r>
              <a:rPr dirty="0" sz="1450" spc="-5">
                <a:latin typeface="Times New Roman"/>
                <a:cs typeface="Times New Roman"/>
              </a:rPr>
              <a:t>of </a:t>
            </a:r>
            <a:r>
              <a:rPr dirty="0" sz="1450" spc="-10">
                <a:latin typeface="Times New Roman"/>
                <a:cs typeface="Times New Roman"/>
              </a:rPr>
              <a:t>the institution still sing the praises </a:t>
            </a:r>
            <a:r>
              <a:rPr dirty="0" sz="1450" spc="-5">
                <a:latin typeface="Times New Roman"/>
                <a:cs typeface="Times New Roman"/>
              </a:rPr>
              <a:t>of </a:t>
            </a:r>
            <a:r>
              <a:rPr dirty="0" sz="1450" spc="-10">
                <a:latin typeface="Times New Roman"/>
                <a:cs typeface="Times New Roman"/>
              </a:rPr>
              <a:t>his model </a:t>
            </a:r>
            <a:r>
              <a:rPr dirty="0" sz="1450" spc="-15">
                <a:latin typeface="Times New Roman"/>
                <a:cs typeface="Times New Roman"/>
              </a:rPr>
              <a:t>behaviour, </a:t>
            </a:r>
            <a:r>
              <a:rPr dirty="0" sz="1450" spc="-5">
                <a:latin typeface="Times New Roman"/>
                <a:cs typeface="Times New Roman"/>
              </a:rPr>
              <a:t>he </a:t>
            </a:r>
            <a:r>
              <a:rPr dirty="0" sz="1450" spc="-10">
                <a:latin typeface="Times New Roman"/>
                <a:cs typeface="Times New Roman"/>
              </a:rPr>
              <a:t>was even  granted permission to play his flute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official </a:t>
            </a:r>
            <a:r>
              <a:rPr dirty="0" sz="1450" spc="-10">
                <a:latin typeface="Times New Roman"/>
                <a:cs typeface="Times New Roman"/>
              </a:rPr>
              <a:t>birthday </a:t>
            </a:r>
            <a:r>
              <a:rPr dirty="0" sz="1450" spc="-5">
                <a:latin typeface="Times New Roman"/>
                <a:cs typeface="Times New Roman"/>
              </a:rPr>
              <a:t>of our </a:t>
            </a:r>
            <a:r>
              <a:rPr dirty="0" sz="1450" spc="-10">
                <a:latin typeface="Times New Roman"/>
                <a:cs typeface="Times New Roman"/>
              </a:rPr>
              <a:t>most noble  sovereign—"</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Prokop immediately felt for his </a:t>
            </a:r>
            <a:r>
              <a:rPr dirty="0" sz="1450" spc="-20">
                <a:latin typeface="Times New Roman"/>
                <a:cs typeface="Times New Roman"/>
              </a:rPr>
              <a:t>house-key, </a:t>
            </a:r>
            <a:r>
              <a:rPr dirty="0" sz="1450" spc="-5">
                <a:latin typeface="Times New Roman"/>
                <a:cs typeface="Times New Roman"/>
              </a:rPr>
              <a:t>but </a:t>
            </a:r>
            <a:r>
              <a:rPr dirty="0" sz="1450" spc="-10">
                <a:latin typeface="Times New Roman"/>
                <a:cs typeface="Times New Roman"/>
              </a:rPr>
              <a:t>Zwakh stopped him with </a:t>
            </a:r>
            <a:r>
              <a:rPr dirty="0" sz="1450" spc="-5">
                <a:latin typeface="Times New Roman"/>
                <a:cs typeface="Times New Roman"/>
              </a:rPr>
              <a:t>a  </a:t>
            </a:r>
            <a:r>
              <a:rPr dirty="0" sz="1450" spc="-10">
                <a:latin typeface="Times New Roman"/>
                <a:cs typeface="Times New Roman"/>
              </a:rPr>
              <a:t>wave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"On the occasion </a:t>
            </a:r>
            <a:r>
              <a:rPr dirty="0" sz="1450" spc="-5">
                <a:latin typeface="Times New Roman"/>
                <a:cs typeface="Times New Roman"/>
              </a:rPr>
              <a:t>of a </a:t>
            </a:r>
            <a:r>
              <a:rPr dirty="0" sz="1450" spc="-10">
                <a:latin typeface="Times New Roman"/>
                <a:cs typeface="Times New Roman"/>
              </a:rPr>
              <a:t>general </a:t>
            </a:r>
            <a:r>
              <a:rPr dirty="0" sz="1450" spc="-20">
                <a:latin typeface="Times New Roman"/>
                <a:cs typeface="Times New Roman"/>
              </a:rPr>
              <a:t>amnesty, </a:t>
            </a:r>
            <a:r>
              <a:rPr dirty="0" sz="1450" spc="-10">
                <a:latin typeface="Times New Roman"/>
                <a:cs typeface="Times New Roman"/>
              </a:rPr>
              <a:t>the rest </a:t>
            </a:r>
            <a:r>
              <a:rPr dirty="0" sz="1450" spc="-5">
                <a:latin typeface="Times New Roman"/>
                <a:cs typeface="Times New Roman"/>
              </a:rPr>
              <a:t>of </a:t>
            </a:r>
            <a:r>
              <a:rPr dirty="0" sz="1450" spc="-10">
                <a:latin typeface="Times New Roman"/>
                <a:cs typeface="Times New Roman"/>
              </a:rPr>
              <a:t>his sentence was  remitted and </a:t>
            </a:r>
            <a:r>
              <a:rPr dirty="0" sz="1450" spc="-5">
                <a:latin typeface="Times New Roman"/>
                <a:cs typeface="Times New Roman"/>
              </a:rPr>
              <a:t>he </a:t>
            </a:r>
            <a:r>
              <a:rPr dirty="0" sz="1450" spc="-10">
                <a:latin typeface="Times New Roman"/>
                <a:cs typeface="Times New Roman"/>
              </a:rPr>
              <a:t>was given the position </a:t>
            </a:r>
            <a:r>
              <a:rPr dirty="0" sz="1450" spc="-5">
                <a:latin typeface="Times New Roman"/>
                <a:cs typeface="Times New Roman"/>
              </a:rPr>
              <a:t>of </a:t>
            </a:r>
            <a:r>
              <a:rPr dirty="0" sz="1450" spc="-10">
                <a:latin typeface="Times New Roman"/>
                <a:cs typeface="Times New Roman"/>
              </a:rPr>
              <a:t>gatekeeper at the Convent </a:t>
            </a:r>
            <a:r>
              <a:rPr dirty="0" sz="1450" spc="-5">
                <a:latin typeface="Times New Roman"/>
                <a:cs typeface="Times New Roman"/>
              </a:rPr>
              <a:t>of </a:t>
            </a:r>
            <a:r>
              <a:rPr dirty="0" sz="1450" spc="-10">
                <a:latin typeface="Times New Roman"/>
                <a:cs typeface="Times New Roman"/>
              </a:rPr>
              <a:t>the  Sisters </a:t>
            </a:r>
            <a:r>
              <a:rPr dirty="0" sz="1450" spc="-5">
                <a:latin typeface="Times New Roman"/>
                <a:cs typeface="Times New Roman"/>
              </a:rPr>
              <a:t>of </a:t>
            </a:r>
            <a:r>
              <a:rPr dirty="0" sz="1450" spc="-25">
                <a:latin typeface="Times New Roman"/>
                <a:cs typeface="Times New Roman"/>
              </a:rPr>
              <a:t>Mercy. </a:t>
            </a:r>
            <a:r>
              <a:rPr dirty="0" sz="1450" spc="-10">
                <a:latin typeface="Times New Roman"/>
                <a:cs typeface="Times New Roman"/>
              </a:rPr>
              <a:t>Thanks to his proficiency with the spade, which </a:t>
            </a:r>
            <a:r>
              <a:rPr dirty="0" sz="1450" spc="-5">
                <a:latin typeface="Times New Roman"/>
                <a:cs typeface="Times New Roman"/>
              </a:rPr>
              <a:t>he </a:t>
            </a:r>
            <a:r>
              <a:rPr dirty="0" sz="1450" spc="-10">
                <a:latin typeface="Times New Roman"/>
                <a:cs typeface="Times New Roman"/>
              </a:rPr>
              <a:t>had  acquired in his previous walk </a:t>
            </a:r>
            <a:r>
              <a:rPr dirty="0" sz="1450" spc="-5">
                <a:latin typeface="Times New Roman"/>
                <a:cs typeface="Times New Roman"/>
              </a:rPr>
              <a:t>of </a:t>
            </a:r>
            <a:r>
              <a:rPr dirty="0" sz="1450" spc="-10">
                <a:latin typeface="Times New Roman"/>
                <a:cs typeface="Times New Roman"/>
              </a:rPr>
              <a:t>life, the light gardening, which was part </a:t>
            </a:r>
            <a:r>
              <a:rPr dirty="0" sz="1450" spc="-5">
                <a:latin typeface="Times New Roman"/>
                <a:cs typeface="Times New Roman"/>
              </a:rPr>
              <a:t>of </a:t>
            </a:r>
            <a:r>
              <a:rPr dirty="0" sz="1450" spc="-10">
                <a:latin typeface="Times New Roman"/>
                <a:cs typeface="Times New Roman"/>
              </a:rPr>
              <a:t>his  duties, took </a:t>
            </a:r>
            <a:r>
              <a:rPr dirty="0" sz="1450" spc="-5">
                <a:latin typeface="Times New Roman"/>
                <a:cs typeface="Times New Roman"/>
              </a:rPr>
              <a:t>up </a:t>
            </a:r>
            <a:r>
              <a:rPr dirty="0" sz="1450" spc="-10">
                <a:latin typeface="Times New Roman"/>
                <a:cs typeface="Times New Roman"/>
              </a:rPr>
              <a:t>so little </a:t>
            </a:r>
            <a:r>
              <a:rPr dirty="0" sz="1450" spc="-5">
                <a:latin typeface="Times New Roman"/>
                <a:cs typeface="Times New Roman"/>
              </a:rPr>
              <a:t>of </a:t>
            </a:r>
            <a:r>
              <a:rPr dirty="0" sz="1450" spc="-10">
                <a:latin typeface="Times New Roman"/>
                <a:cs typeface="Times New Roman"/>
              </a:rPr>
              <a:t>his time that </a:t>
            </a:r>
            <a:r>
              <a:rPr dirty="0" sz="1450" spc="-5">
                <a:latin typeface="Times New Roman"/>
                <a:cs typeface="Times New Roman"/>
              </a:rPr>
              <a:t>he </a:t>
            </a:r>
            <a:r>
              <a:rPr dirty="0" sz="1450" spc="-10">
                <a:latin typeface="Times New Roman"/>
                <a:cs typeface="Times New Roman"/>
              </a:rPr>
              <a:t>had leisure enough to purify his  heart and mind through the study </a:t>
            </a:r>
            <a:r>
              <a:rPr dirty="0" sz="1450" spc="-5">
                <a:latin typeface="Times New Roman"/>
                <a:cs typeface="Times New Roman"/>
              </a:rPr>
              <a:t>of </a:t>
            </a:r>
            <a:r>
              <a:rPr dirty="0" sz="1450" spc="-10">
                <a:latin typeface="Times New Roman"/>
                <a:cs typeface="Times New Roman"/>
              </a:rPr>
              <a:t>carefully selected works </a:t>
            </a:r>
            <a:r>
              <a:rPr dirty="0" sz="1450" spc="-5">
                <a:latin typeface="Times New Roman"/>
                <a:cs typeface="Times New Roman"/>
              </a:rPr>
              <a:t>of </a:t>
            </a:r>
            <a:r>
              <a:rPr dirty="0" sz="1450" spc="-10">
                <a:latin typeface="Times New Roman"/>
                <a:cs typeface="Times New Roman"/>
              </a:rPr>
              <a:t>improving  literature.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results were pleasing in the extreme. Whenever the Mother Superior  sent him to the local inn </a:t>
            </a:r>
            <a:r>
              <a:rPr dirty="0" sz="1450" spc="-5">
                <a:latin typeface="Times New Roman"/>
                <a:cs typeface="Times New Roman"/>
              </a:rPr>
              <a:t>on a </a:t>
            </a:r>
            <a:r>
              <a:rPr dirty="0" sz="1450" spc="-10">
                <a:latin typeface="Times New Roman"/>
                <a:cs typeface="Times New Roman"/>
              </a:rPr>
              <a:t>Saturday evening, to raise his spirits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he  </a:t>
            </a:r>
            <a:r>
              <a:rPr dirty="0" sz="1450" spc="-10">
                <a:latin typeface="Times New Roman"/>
                <a:cs typeface="Times New Roman"/>
              </a:rPr>
              <a:t>would always return punctually before nightfall, remarking that </a:t>
            </a:r>
            <a:r>
              <a:rPr dirty="0" sz="1450" spc="-5">
                <a:latin typeface="Times New Roman"/>
                <a:cs typeface="Times New Roman"/>
              </a:rPr>
              <a:t>he </a:t>
            </a:r>
            <a:r>
              <a:rPr dirty="0" sz="1450" spc="-10">
                <a:latin typeface="Times New Roman"/>
                <a:cs typeface="Times New Roman"/>
              </a:rPr>
              <a:t>found the  general decline in moral standards depressing; there were so many shady  characters making the roads unsafe that the sensible course for any right-  thinking person was to see that </a:t>
            </a:r>
            <a:r>
              <a:rPr dirty="0" sz="1450" spc="-5">
                <a:latin typeface="Times New Roman"/>
                <a:cs typeface="Times New Roman"/>
              </a:rPr>
              <a:t>he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for home in </a:t>
            </a:r>
            <a:r>
              <a:rPr dirty="0" sz="1450" spc="-5">
                <a:latin typeface="Times New Roman"/>
                <a:cs typeface="Times New Roman"/>
              </a:rPr>
              <a:t>good</a:t>
            </a:r>
            <a:r>
              <a:rPr dirty="0" sz="1450" spc="7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At that time in Prague the candle-makers had developed the unfortunate  tradition </a:t>
            </a:r>
            <a:r>
              <a:rPr dirty="0" sz="1450" spc="-5">
                <a:latin typeface="Times New Roman"/>
                <a:cs typeface="Times New Roman"/>
              </a:rPr>
              <a:t>of </a:t>
            </a:r>
            <a:r>
              <a:rPr dirty="0" sz="1450" spc="-10">
                <a:latin typeface="Times New Roman"/>
                <a:cs typeface="Times New Roman"/>
              </a:rPr>
              <a:t>selling little figures with red cloaks representing the murderer  Babinski. There was </a:t>
            </a:r>
            <a:r>
              <a:rPr dirty="0" sz="1450" spc="-5">
                <a:latin typeface="Times New Roman"/>
                <a:cs typeface="Times New Roman"/>
              </a:rPr>
              <a:t>not one </a:t>
            </a:r>
            <a:r>
              <a:rPr dirty="0" sz="1450" spc="-10">
                <a:latin typeface="Times New Roman"/>
                <a:cs typeface="Times New Roman"/>
              </a:rPr>
              <a:t>among the bereaved families who did </a:t>
            </a:r>
            <a:r>
              <a:rPr dirty="0" sz="1450" spc="-5">
                <a:latin typeface="Times New Roman"/>
                <a:cs typeface="Times New Roman"/>
              </a:rPr>
              <a:t>not </a:t>
            </a:r>
            <a:r>
              <a:rPr dirty="0" sz="1450" spc="-10">
                <a:latin typeface="Times New Roman"/>
                <a:cs typeface="Times New Roman"/>
              </a:rPr>
              <a:t>have  such </a:t>
            </a:r>
            <a:r>
              <a:rPr dirty="0" sz="1450" spc="-5">
                <a:latin typeface="Times New Roman"/>
                <a:cs typeface="Times New Roman"/>
              </a:rPr>
              <a:t>a </a:t>
            </a:r>
            <a:r>
              <a:rPr dirty="0" sz="1450" spc="-10">
                <a:latin typeface="Times New Roman"/>
                <a:cs typeface="Times New Roman"/>
              </a:rPr>
              <a:t>figure. </a:t>
            </a:r>
            <a:r>
              <a:rPr dirty="0" sz="1450" spc="-20">
                <a:latin typeface="Times New Roman"/>
                <a:cs typeface="Times New Roman"/>
              </a:rPr>
              <a:t>Usually, </a:t>
            </a:r>
            <a:r>
              <a:rPr dirty="0" sz="1450" spc="-15">
                <a:latin typeface="Times New Roman"/>
                <a:cs typeface="Times New Roman"/>
              </a:rPr>
              <a:t>however, </a:t>
            </a:r>
            <a:r>
              <a:rPr dirty="0" sz="1450" spc="-10">
                <a:latin typeface="Times New Roman"/>
                <a:cs typeface="Times New Roman"/>
              </a:rPr>
              <a:t>they were to </a:t>
            </a:r>
            <a:r>
              <a:rPr dirty="0" sz="1450" spc="-5">
                <a:latin typeface="Times New Roman"/>
                <a:cs typeface="Times New Roman"/>
              </a:rPr>
              <a:t>be </a:t>
            </a:r>
            <a:r>
              <a:rPr dirty="0" sz="1450" spc="-10">
                <a:latin typeface="Times New Roman"/>
                <a:cs typeface="Times New Roman"/>
              </a:rPr>
              <a:t>seen in the shops under </a:t>
            </a:r>
            <a:r>
              <a:rPr dirty="0" sz="1450" spc="-5">
                <a:latin typeface="Times New Roman"/>
                <a:cs typeface="Times New Roman"/>
              </a:rPr>
              <a:t>a  </a:t>
            </a:r>
            <a:r>
              <a:rPr dirty="0" sz="1450" spc="-10">
                <a:latin typeface="Times New Roman"/>
                <a:cs typeface="Times New Roman"/>
              </a:rPr>
              <a:t>glass</a:t>
            </a:r>
            <a:r>
              <a:rPr dirty="0" sz="1450" spc="45">
                <a:latin typeface="Times New Roman"/>
                <a:cs typeface="Times New Roman"/>
              </a:rPr>
              <a:t> </a:t>
            </a:r>
            <a:r>
              <a:rPr dirty="0" sz="1450" spc="-20">
                <a:latin typeface="Times New Roman"/>
                <a:cs typeface="Times New Roman"/>
              </a:rPr>
              <a:t>cover,</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there</a:t>
            </a:r>
            <a:r>
              <a:rPr dirty="0" sz="1450" spc="50">
                <a:latin typeface="Times New Roman"/>
                <a:cs typeface="Times New Roman"/>
              </a:rPr>
              <a:t> </a:t>
            </a:r>
            <a:r>
              <a:rPr dirty="0" sz="1450" spc="-10">
                <a:latin typeface="Times New Roman"/>
                <a:cs typeface="Times New Roman"/>
              </a:rPr>
              <a:t>was</a:t>
            </a:r>
            <a:r>
              <a:rPr dirty="0" sz="1450" spc="55">
                <a:latin typeface="Times New Roman"/>
                <a:cs typeface="Times New Roman"/>
              </a:rPr>
              <a:t> </a:t>
            </a:r>
            <a:r>
              <a:rPr dirty="0" sz="1450" spc="-10">
                <a:latin typeface="Times New Roman"/>
                <a:cs typeface="Times New Roman"/>
              </a:rPr>
              <a:t>nothing</a:t>
            </a:r>
            <a:r>
              <a:rPr dirty="0" sz="1450" spc="55">
                <a:latin typeface="Times New Roman"/>
                <a:cs typeface="Times New Roman"/>
              </a:rPr>
              <a:t> </a:t>
            </a:r>
            <a:r>
              <a:rPr dirty="0" sz="1450" spc="-10">
                <a:latin typeface="Times New Roman"/>
                <a:cs typeface="Times New Roman"/>
              </a:rPr>
              <a:t>calculated</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infuriate</a:t>
            </a:r>
            <a:r>
              <a:rPr dirty="0" sz="1450" spc="55">
                <a:latin typeface="Times New Roman"/>
                <a:cs typeface="Times New Roman"/>
              </a:rPr>
              <a:t> </a:t>
            </a:r>
            <a:r>
              <a:rPr dirty="0" sz="1450" spc="-10">
                <a:latin typeface="Times New Roman"/>
                <a:cs typeface="Times New Roman"/>
              </a:rPr>
              <a:t>Babinski</a:t>
            </a:r>
            <a:r>
              <a:rPr dirty="0" sz="1450" spc="45">
                <a:latin typeface="Times New Roman"/>
                <a:cs typeface="Times New Roman"/>
              </a:rPr>
              <a:t> </a:t>
            </a:r>
            <a:r>
              <a:rPr dirty="0" sz="1450" spc="-10">
                <a:latin typeface="Times New Roman"/>
                <a:cs typeface="Times New Roman"/>
              </a:rPr>
              <a:t>so</a:t>
            </a:r>
            <a:r>
              <a:rPr dirty="0" sz="1450" spc="55">
                <a:latin typeface="Times New Roman"/>
                <a:cs typeface="Times New Roman"/>
              </a:rPr>
              <a:t> </a:t>
            </a:r>
            <a:r>
              <a:rPr dirty="0" sz="1450" spc="-10">
                <a:latin typeface="Times New Roman"/>
                <a:cs typeface="Times New Roman"/>
              </a:rPr>
              <a:t>much</a:t>
            </a:r>
            <a:r>
              <a:rPr dirty="0" sz="1450" spc="55">
                <a:latin typeface="Times New Roman"/>
                <a:cs typeface="Times New Roman"/>
              </a:rPr>
              <a:t> </a:t>
            </a:r>
            <a:r>
              <a:rPr dirty="0" sz="1450" spc="-10">
                <a:latin typeface="Times New Roman"/>
                <a:cs typeface="Times New Roman"/>
              </a:rPr>
              <a:t>as</a:t>
            </a:r>
            <a:endParaRPr sz="145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423400"/>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the sight </a:t>
            </a:r>
            <a:r>
              <a:rPr dirty="0" sz="1450" spc="-5">
                <a:latin typeface="Times New Roman"/>
                <a:cs typeface="Times New Roman"/>
              </a:rPr>
              <a:t>of one of</a:t>
            </a:r>
            <a:r>
              <a:rPr dirty="0" sz="1450">
                <a:latin typeface="Times New Roman"/>
                <a:cs typeface="Times New Roman"/>
              </a:rPr>
              <a:t> </a:t>
            </a:r>
            <a:r>
              <a:rPr dirty="0" sz="1450" spc="-10">
                <a:latin typeface="Times New Roman"/>
                <a:cs typeface="Times New Roman"/>
              </a:rPr>
              <a:t>these.</a:t>
            </a:r>
            <a:endParaRPr sz="1450">
              <a:latin typeface="Times New Roman"/>
              <a:cs typeface="Times New Roman"/>
            </a:endParaRPr>
          </a:p>
          <a:p>
            <a:pPr algn="just" marL="12700" marR="5715" indent="255904">
              <a:lnSpc>
                <a:spcPts val="1730"/>
              </a:lnSpc>
              <a:spcBef>
                <a:spcPts val="865"/>
              </a:spcBef>
            </a:pPr>
            <a:r>
              <a:rPr dirty="0" sz="1450" spc="-10">
                <a:latin typeface="Times New Roman"/>
                <a:cs typeface="Times New Roman"/>
              </a:rPr>
              <a:t>'It is extremely degrading and betokens an unparalleled coarseness </a:t>
            </a:r>
            <a:r>
              <a:rPr dirty="0" sz="1450" spc="-5">
                <a:latin typeface="Times New Roman"/>
                <a:cs typeface="Times New Roman"/>
              </a:rPr>
              <a:t>of </a:t>
            </a:r>
            <a:r>
              <a:rPr dirty="0" sz="1450" spc="-10">
                <a:latin typeface="Times New Roman"/>
                <a:cs typeface="Times New Roman"/>
              </a:rPr>
              <a:t>spirit  to keep </a:t>
            </a:r>
            <a:r>
              <a:rPr dirty="0" sz="1450" spc="-5">
                <a:latin typeface="Times New Roman"/>
                <a:cs typeface="Times New Roman"/>
              </a:rPr>
              <a:t>on </a:t>
            </a:r>
            <a:r>
              <a:rPr dirty="0" sz="1450" spc="-10">
                <a:latin typeface="Times New Roman"/>
                <a:cs typeface="Times New Roman"/>
              </a:rPr>
              <a:t>confronting </a:t>
            </a:r>
            <a:r>
              <a:rPr dirty="0" sz="1450" spc="-5">
                <a:latin typeface="Times New Roman"/>
                <a:cs typeface="Times New Roman"/>
              </a:rPr>
              <a:t>a </a:t>
            </a:r>
            <a:r>
              <a:rPr dirty="0" sz="1450" spc="-10">
                <a:latin typeface="Times New Roman"/>
                <a:cs typeface="Times New Roman"/>
              </a:rPr>
              <a:t>person with his youthful peccadilloes', Babinski  would say </a:t>
            </a:r>
            <a:r>
              <a:rPr dirty="0" sz="1450" spc="-5">
                <a:latin typeface="Times New Roman"/>
                <a:cs typeface="Times New Roman"/>
              </a:rPr>
              <a:t>on </a:t>
            </a:r>
            <a:r>
              <a:rPr dirty="0" sz="1450" spc="-10">
                <a:latin typeface="Times New Roman"/>
                <a:cs typeface="Times New Roman"/>
              </a:rPr>
              <a:t>such occasions, adding, 'and it is deeply regrettable that the  authorities have taken </a:t>
            </a:r>
            <a:r>
              <a:rPr dirty="0" sz="1450" spc="-5">
                <a:latin typeface="Times New Roman"/>
                <a:cs typeface="Times New Roman"/>
              </a:rPr>
              <a:t>no </a:t>
            </a:r>
            <a:r>
              <a:rPr dirty="0" sz="1450" spc="-10">
                <a:latin typeface="Times New Roman"/>
                <a:cs typeface="Times New Roman"/>
              </a:rPr>
              <a:t>steps to deal with such an</a:t>
            </a:r>
            <a:r>
              <a:rPr dirty="0" sz="1450" spc="50">
                <a:latin typeface="Times New Roman"/>
                <a:cs typeface="Times New Roman"/>
              </a:rPr>
              <a:t> </a:t>
            </a:r>
            <a:r>
              <a:rPr dirty="0" sz="1450" spc="-10">
                <a:latin typeface="Times New Roman"/>
                <a:cs typeface="Times New Roman"/>
              </a:rPr>
              <a:t>outrage.'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Even </a:t>
            </a:r>
            <a:r>
              <a:rPr dirty="0" sz="1450" spc="-5">
                <a:latin typeface="Times New Roman"/>
                <a:cs typeface="Times New Roman"/>
              </a:rPr>
              <a:t>on </a:t>
            </a:r>
            <a:r>
              <a:rPr dirty="0" sz="1450" spc="-10">
                <a:latin typeface="Times New Roman"/>
                <a:cs typeface="Times New Roman"/>
              </a:rPr>
              <a:t>his deathbed </a:t>
            </a:r>
            <a:r>
              <a:rPr dirty="0" sz="1450" spc="-5">
                <a:latin typeface="Times New Roman"/>
                <a:cs typeface="Times New Roman"/>
              </a:rPr>
              <a:t>he </a:t>
            </a:r>
            <a:r>
              <a:rPr dirty="0" sz="1450" spc="-10">
                <a:latin typeface="Times New Roman"/>
                <a:cs typeface="Times New Roman"/>
              </a:rPr>
              <a:t>was still expressing similar sentiments, and </a:t>
            </a:r>
            <a:r>
              <a:rPr dirty="0" sz="1450" spc="-5">
                <a:latin typeface="Times New Roman"/>
                <a:cs typeface="Times New Roman"/>
              </a:rPr>
              <a:t>not </a:t>
            </a:r>
            <a:r>
              <a:rPr dirty="0" sz="1450" spc="-10">
                <a:latin typeface="Times New Roman"/>
                <a:cs typeface="Times New Roman"/>
              </a:rPr>
              <a:t>in  vain, for soon afterwards the government banned the trade in the offensive  Babinski statuettes."</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Zwakh took </a:t>
            </a:r>
            <a:r>
              <a:rPr dirty="0" sz="1450" spc="-5">
                <a:latin typeface="Times New Roman"/>
                <a:cs typeface="Times New Roman"/>
              </a:rPr>
              <a:t>a </a:t>
            </a:r>
            <a:r>
              <a:rPr dirty="0" sz="1450" spc="-10">
                <a:latin typeface="Times New Roman"/>
                <a:cs typeface="Times New Roman"/>
              </a:rPr>
              <a:t>deep draught from his </a:t>
            </a:r>
            <a:r>
              <a:rPr dirty="0" sz="1450" spc="-5">
                <a:latin typeface="Times New Roman"/>
                <a:cs typeface="Times New Roman"/>
              </a:rPr>
              <a:t>hot </a:t>
            </a:r>
            <a:r>
              <a:rPr dirty="0" sz="1450" spc="-25">
                <a:latin typeface="Times New Roman"/>
                <a:cs typeface="Times New Roman"/>
              </a:rPr>
              <a:t>toddy, </a:t>
            </a:r>
            <a:r>
              <a:rPr dirty="0" sz="1450" spc="-10">
                <a:latin typeface="Times New Roman"/>
                <a:cs typeface="Times New Roman"/>
              </a:rPr>
              <a:t>and all three grinned </a:t>
            </a:r>
            <a:r>
              <a:rPr dirty="0" sz="1450" spc="-5">
                <a:latin typeface="Times New Roman"/>
                <a:cs typeface="Times New Roman"/>
              </a:rPr>
              <a:t>a  </a:t>
            </a:r>
            <a:r>
              <a:rPr dirty="0" sz="1450" spc="-10">
                <a:latin typeface="Times New Roman"/>
                <a:cs typeface="Times New Roman"/>
              </a:rPr>
              <a:t>fiendish grin. Then </a:t>
            </a:r>
            <a:r>
              <a:rPr dirty="0" sz="1450" spc="-5">
                <a:latin typeface="Times New Roman"/>
                <a:cs typeface="Times New Roman"/>
              </a:rPr>
              <a:t>he </a:t>
            </a:r>
            <a:r>
              <a:rPr dirty="0" sz="1450" spc="-10">
                <a:latin typeface="Times New Roman"/>
                <a:cs typeface="Times New Roman"/>
              </a:rPr>
              <a:t>stole </a:t>
            </a:r>
            <a:r>
              <a:rPr dirty="0" sz="1450" spc="-5">
                <a:latin typeface="Times New Roman"/>
                <a:cs typeface="Times New Roman"/>
              </a:rPr>
              <a:t>a </a:t>
            </a:r>
            <a:r>
              <a:rPr dirty="0" sz="1450" spc="-10">
                <a:latin typeface="Times New Roman"/>
                <a:cs typeface="Times New Roman"/>
              </a:rPr>
              <a:t>cautious glance at the pallid waitress, and </a:t>
            </a:r>
            <a:r>
              <a:rPr dirty="0" sz="1450" spc="-5">
                <a:latin typeface="Times New Roman"/>
                <a:cs typeface="Times New Roman"/>
              </a:rPr>
              <a:t>I </a:t>
            </a:r>
            <a:r>
              <a:rPr dirty="0" sz="1450" spc="-10">
                <a:latin typeface="Times New Roman"/>
                <a:cs typeface="Times New Roman"/>
              </a:rPr>
              <a:t>saw  her wipe </a:t>
            </a:r>
            <a:r>
              <a:rPr dirty="0" sz="1450" spc="-5">
                <a:latin typeface="Times New Roman"/>
                <a:cs typeface="Times New Roman"/>
              </a:rPr>
              <a:t>a </a:t>
            </a:r>
            <a:r>
              <a:rPr dirty="0" sz="1450" spc="-10">
                <a:latin typeface="Times New Roman"/>
                <a:cs typeface="Times New Roman"/>
              </a:rPr>
              <a:t>tear from her</a:t>
            </a:r>
            <a:r>
              <a:rPr dirty="0" sz="1450" spc="10">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6985" indent="255904">
              <a:lnSpc>
                <a:spcPts val="1730"/>
              </a:lnSpc>
              <a:spcBef>
                <a:spcPts val="790"/>
              </a:spcBef>
            </a:pPr>
            <a:r>
              <a:rPr dirty="0" sz="1450" spc="-30">
                <a:latin typeface="Times New Roman"/>
                <a:cs typeface="Times New Roman"/>
              </a:rPr>
              <a:t>"Well, </a:t>
            </a:r>
            <a:r>
              <a:rPr dirty="0" sz="1450" spc="-10">
                <a:latin typeface="Times New Roman"/>
                <a:cs typeface="Times New Roman"/>
              </a:rPr>
              <a:t>esteemed colleague and </a:t>
            </a:r>
            <a:r>
              <a:rPr dirty="0" sz="1450" spc="-15">
                <a:latin typeface="Times New Roman"/>
                <a:cs typeface="Times New Roman"/>
              </a:rPr>
              <a:t>gem-cutter,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nothing for us?" asked  </a:t>
            </a:r>
            <a:r>
              <a:rPr dirty="0" sz="1450" spc="-20">
                <a:latin typeface="Times New Roman"/>
                <a:cs typeface="Times New Roman"/>
              </a:rPr>
              <a:t>Vrieslander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considerable pause for general reflection, "Apart, that is,  from footing the bill </a:t>
            </a:r>
            <a:r>
              <a:rPr dirty="0" sz="1450" spc="-5">
                <a:latin typeface="Times New Roman"/>
                <a:cs typeface="Times New Roman"/>
              </a:rPr>
              <a:t>out of </a:t>
            </a:r>
            <a:r>
              <a:rPr dirty="0" sz="1450" spc="-10">
                <a:latin typeface="Times New Roman"/>
                <a:cs typeface="Times New Roman"/>
              </a:rPr>
              <a:t>gratitude for such </a:t>
            </a:r>
            <a:r>
              <a:rPr dirty="0" sz="1450" spc="-5">
                <a:latin typeface="Times New Roman"/>
                <a:cs typeface="Times New Roman"/>
              </a:rPr>
              <a:t>a </a:t>
            </a:r>
            <a:r>
              <a:rPr dirty="0" sz="1450" spc="-10">
                <a:latin typeface="Times New Roman"/>
                <a:cs typeface="Times New Roman"/>
              </a:rPr>
              <a:t>delightful</a:t>
            </a:r>
            <a:r>
              <a:rPr dirty="0" sz="1450" spc="70">
                <a:latin typeface="Times New Roman"/>
                <a:cs typeface="Times New Roman"/>
              </a:rPr>
              <a:t> </a:t>
            </a:r>
            <a:r>
              <a:rPr dirty="0" sz="1450" spc="-10">
                <a:latin typeface="Times New Roman"/>
                <a:cs typeface="Times New Roman"/>
              </a:rPr>
              <a:t>narrative?"</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told them about my wandering in the </a:t>
            </a:r>
            <a:r>
              <a:rPr dirty="0" sz="1450" spc="-5">
                <a:latin typeface="Times New Roman"/>
                <a:cs typeface="Times New Roman"/>
              </a:rPr>
              <a:t>fog.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came to the place  where </a:t>
            </a:r>
            <a:r>
              <a:rPr dirty="0" sz="1450" spc="-5">
                <a:latin typeface="Times New Roman"/>
                <a:cs typeface="Times New Roman"/>
              </a:rPr>
              <a:t>I </a:t>
            </a:r>
            <a:r>
              <a:rPr dirty="0" sz="1450" spc="-10">
                <a:latin typeface="Times New Roman"/>
                <a:cs typeface="Times New Roman"/>
              </a:rPr>
              <a:t>had seen the white house, all three took their pipes </a:t>
            </a:r>
            <a:r>
              <a:rPr dirty="0" sz="1450" spc="-5">
                <a:latin typeface="Times New Roman"/>
                <a:cs typeface="Times New Roman"/>
              </a:rPr>
              <a:t>out of </a:t>
            </a:r>
            <a:r>
              <a:rPr dirty="0" sz="1450" spc="-10">
                <a:latin typeface="Times New Roman"/>
                <a:cs typeface="Times New Roman"/>
              </a:rPr>
              <a:t>their mouths  with excitement, and when </a:t>
            </a:r>
            <a:r>
              <a:rPr dirty="0" sz="1450" spc="-5">
                <a:latin typeface="Times New Roman"/>
                <a:cs typeface="Times New Roman"/>
              </a:rPr>
              <a:t>I </a:t>
            </a:r>
            <a:r>
              <a:rPr dirty="0" sz="1450" spc="-10">
                <a:latin typeface="Times New Roman"/>
                <a:cs typeface="Times New Roman"/>
              </a:rPr>
              <a:t>had finished, Prokop banged the table with his  fist and shouted, "That's the absolute limit! This Pernath experiences every  legend </a:t>
            </a:r>
            <a:r>
              <a:rPr dirty="0" sz="1450" spc="-20">
                <a:latin typeface="Times New Roman"/>
                <a:cs typeface="Times New Roman"/>
              </a:rPr>
              <a:t>personally. </a:t>
            </a:r>
            <a:r>
              <a:rPr dirty="0" sz="1450" spc="-10">
                <a:latin typeface="Times New Roman"/>
                <a:cs typeface="Times New Roman"/>
              </a:rPr>
              <a:t>By the </a:t>
            </a:r>
            <a:r>
              <a:rPr dirty="0" sz="1450" spc="-35">
                <a:latin typeface="Times New Roman"/>
                <a:cs typeface="Times New Roman"/>
              </a:rPr>
              <a:t>way, </a:t>
            </a:r>
            <a:r>
              <a:rPr dirty="0" sz="1450" spc="-10">
                <a:latin typeface="Times New Roman"/>
                <a:cs typeface="Times New Roman"/>
              </a:rPr>
              <a:t>talking </a:t>
            </a:r>
            <a:r>
              <a:rPr dirty="0" sz="1450" spc="-5">
                <a:latin typeface="Times New Roman"/>
                <a:cs typeface="Times New Roman"/>
              </a:rPr>
              <a:t>of your </a:t>
            </a:r>
            <a:r>
              <a:rPr dirty="0" sz="1450" spc="-10">
                <a:latin typeface="Times New Roman"/>
                <a:cs typeface="Times New Roman"/>
              </a:rPr>
              <a:t>Golem, the matter's been  cleared </a:t>
            </a:r>
            <a:r>
              <a:rPr dirty="0" sz="1450" spc="-5">
                <a:latin typeface="Times New Roman"/>
                <a:cs typeface="Times New Roman"/>
              </a:rPr>
              <a:t>up, </a:t>
            </a:r>
            <a:r>
              <a:rPr dirty="0" sz="1450" spc="-10">
                <a:latin typeface="Times New Roman"/>
                <a:cs typeface="Times New Roman"/>
              </a:rPr>
              <a:t>did </a:t>
            </a:r>
            <a:r>
              <a:rPr dirty="0" sz="1450" spc="-5">
                <a:latin typeface="Times New Roman"/>
                <a:cs typeface="Times New Roman"/>
              </a:rPr>
              <a:t>you </a:t>
            </a:r>
            <a:r>
              <a:rPr dirty="0" sz="1450" spc="-10">
                <a:latin typeface="Times New Roman"/>
                <a:cs typeface="Times New Roman"/>
              </a:rPr>
              <a:t>know</a:t>
            </a:r>
            <a:r>
              <a:rPr dirty="0" sz="145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mean: cleared up?" </a:t>
            </a:r>
            <a:r>
              <a:rPr dirty="0" sz="1450" spc="-5">
                <a:latin typeface="Times New Roman"/>
                <a:cs typeface="Times New Roman"/>
              </a:rPr>
              <a:t>I </a:t>
            </a:r>
            <a:r>
              <a:rPr dirty="0" sz="1450" spc="-10">
                <a:latin typeface="Times New Roman"/>
                <a:cs typeface="Times New Roman"/>
              </a:rPr>
              <a:t>asked, completely</a:t>
            </a:r>
            <a:r>
              <a:rPr dirty="0" sz="1450" spc="40">
                <a:latin typeface="Times New Roman"/>
                <a:cs typeface="Times New Roman"/>
              </a:rPr>
              <a:t> </a:t>
            </a:r>
            <a:r>
              <a:rPr dirty="0" sz="1450" spc="-10">
                <a:latin typeface="Times New Roman"/>
                <a:cs typeface="Times New Roman"/>
              </a:rPr>
              <a:t>dumbfounded.</a:t>
            </a:r>
            <a:endParaRPr sz="1450">
              <a:latin typeface="Times New Roman"/>
              <a:cs typeface="Times New Roman"/>
            </a:endParaRPr>
          </a:p>
          <a:p>
            <a:pPr algn="just" marL="12700" marR="9525" indent="255904">
              <a:lnSpc>
                <a:spcPts val="1730"/>
              </a:lnSpc>
              <a:spcBef>
                <a:spcPts val="844"/>
              </a:spcBef>
            </a:pPr>
            <a:r>
              <a:rPr dirty="0" sz="1450" spc="-45">
                <a:latin typeface="Times New Roman"/>
                <a:cs typeface="Times New Roman"/>
              </a:rPr>
              <a:t>"You </a:t>
            </a:r>
            <a:r>
              <a:rPr dirty="0" sz="1450" spc="-10">
                <a:latin typeface="Times New Roman"/>
                <a:cs typeface="Times New Roman"/>
              </a:rPr>
              <a:t>know that mad Jewish </a:t>
            </a:r>
            <a:r>
              <a:rPr dirty="0" sz="1450" spc="-15">
                <a:latin typeface="Times New Roman"/>
                <a:cs typeface="Times New Roman"/>
              </a:rPr>
              <a:t>beggar, </a:t>
            </a:r>
            <a:r>
              <a:rPr dirty="0" sz="1450" spc="-10">
                <a:latin typeface="Times New Roman"/>
                <a:cs typeface="Times New Roman"/>
              </a:rPr>
              <a:t>Hashile? No? </a:t>
            </a:r>
            <a:r>
              <a:rPr dirty="0" sz="1450" spc="-35">
                <a:latin typeface="Times New Roman"/>
                <a:cs typeface="Times New Roman"/>
              </a:rPr>
              <a:t>Well, </a:t>
            </a:r>
            <a:r>
              <a:rPr dirty="0" sz="1450" spc="-10">
                <a:latin typeface="Times New Roman"/>
                <a:cs typeface="Times New Roman"/>
              </a:rPr>
              <a:t>Hashile was the  Golem."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 beggar was the</a:t>
            </a:r>
            <a:r>
              <a:rPr dirty="0" sz="1450" spc="-75">
                <a:latin typeface="Times New Roman"/>
                <a:cs typeface="Times New Roman"/>
              </a:rPr>
              <a:t> </a:t>
            </a:r>
            <a:r>
              <a:rPr dirty="0" sz="1450" spc="-10">
                <a:latin typeface="Times New Roman"/>
                <a:cs typeface="Times New Roman"/>
              </a:rPr>
              <a:t>Golem?"</a:t>
            </a:r>
            <a:endParaRPr sz="1450">
              <a:latin typeface="Times New Roman"/>
              <a:cs typeface="Times New Roman"/>
            </a:endParaRPr>
          </a:p>
          <a:p>
            <a:pPr algn="just" marL="12700" marR="6350" indent="255904">
              <a:lnSpc>
                <a:spcPts val="1730"/>
              </a:lnSpc>
              <a:spcBef>
                <a:spcPts val="850"/>
              </a:spcBef>
            </a:pPr>
            <a:r>
              <a:rPr dirty="0" sz="1450" spc="-40">
                <a:latin typeface="Times New Roman"/>
                <a:cs typeface="Times New Roman"/>
              </a:rPr>
              <a:t>"Yes. </a:t>
            </a:r>
            <a:r>
              <a:rPr dirty="0" sz="1450" spc="-10">
                <a:latin typeface="Times New Roman"/>
                <a:cs typeface="Times New Roman"/>
              </a:rPr>
              <a:t>Hashile was the Golem. This afternoon the </a:t>
            </a:r>
            <a:r>
              <a:rPr dirty="0" sz="1450" spc="-5">
                <a:latin typeface="Times New Roman"/>
                <a:cs typeface="Times New Roman"/>
              </a:rPr>
              <a:t>ghost </a:t>
            </a:r>
            <a:r>
              <a:rPr dirty="0" sz="1450" spc="-10">
                <a:latin typeface="Times New Roman"/>
                <a:cs typeface="Times New Roman"/>
              </a:rPr>
              <a:t>was seen walking  without </a:t>
            </a:r>
            <a:r>
              <a:rPr dirty="0" sz="1450" spc="-5">
                <a:latin typeface="Times New Roman"/>
                <a:cs typeface="Times New Roman"/>
              </a:rPr>
              <a:t>a </a:t>
            </a:r>
            <a:r>
              <a:rPr dirty="0" sz="1450" spc="-10">
                <a:latin typeface="Times New Roman"/>
                <a:cs typeface="Times New Roman"/>
              </a:rPr>
              <a:t>care in the world in its notorious seventeenth-century costume along  Salnitergasse, and the man from the knacker's yard managed to trap it with </a:t>
            </a:r>
            <a:r>
              <a:rPr dirty="0" sz="1450" spc="-5">
                <a:latin typeface="Times New Roman"/>
                <a:cs typeface="Times New Roman"/>
              </a:rPr>
              <a:t>a  </a:t>
            </a:r>
            <a:r>
              <a:rPr dirty="0" sz="1450" spc="-10">
                <a:latin typeface="Times New Roman"/>
                <a:cs typeface="Times New Roman"/>
              </a:rPr>
              <a:t>dog-catcher's noose."</a:t>
            </a:r>
            <a:endParaRPr sz="1450">
              <a:latin typeface="Times New Roman"/>
              <a:cs typeface="Times New Roman"/>
            </a:endParaRPr>
          </a:p>
          <a:p>
            <a:pPr algn="just" marL="268605" marR="18415">
              <a:lnSpc>
                <a:spcPct val="140700"/>
              </a:lnSpc>
              <a:spcBef>
                <a:spcPts val="10"/>
              </a:spcBef>
            </a:pPr>
            <a:r>
              <a:rPr dirty="0" sz="1450" spc="-10">
                <a:latin typeface="Times New Roman"/>
                <a:cs typeface="Times New Roman"/>
              </a:rPr>
              <a:t>"What </a:t>
            </a:r>
            <a:r>
              <a:rPr dirty="0" sz="1450" spc="-5">
                <a:latin typeface="Times New Roman"/>
                <a:cs typeface="Times New Roman"/>
              </a:rPr>
              <a:t>on </a:t>
            </a:r>
            <a:r>
              <a:rPr dirty="0" sz="1450" spc="-10">
                <a:latin typeface="Times New Roman"/>
                <a:cs typeface="Times New Roman"/>
              </a:rPr>
              <a:t>earth are </a:t>
            </a:r>
            <a:r>
              <a:rPr dirty="0" sz="1450" spc="-5">
                <a:latin typeface="Times New Roman"/>
                <a:cs typeface="Times New Roman"/>
              </a:rPr>
              <a:t>you </a:t>
            </a:r>
            <a:r>
              <a:rPr dirty="0" sz="1450" spc="-10">
                <a:latin typeface="Times New Roman"/>
                <a:cs typeface="Times New Roman"/>
              </a:rPr>
              <a:t>talking about? </a:t>
            </a:r>
            <a:r>
              <a:rPr dirty="0" sz="1450" spc="-5">
                <a:latin typeface="Times New Roman"/>
                <a:cs typeface="Times New Roman"/>
              </a:rPr>
              <a:t>I don't </a:t>
            </a:r>
            <a:r>
              <a:rPr dirty="0" sz="1450" spc="-10">
                <a:latin typeface="Times New Roman"/>
                <a:cs typeface="Times New Roman"/>
              </a:rPr>
              <a:t>understand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it."  "But I'm telling </a:t>
            </a:r>
            <a:r>
              <a:rPr dirty="0" sz="1450" spc="-5">
                <a:latin typeface="Times New Roman"/>
                <a:cs typeface="Times New Roman"/>
              </a:rPr>
              <a:t>you, </a:t>
            </a:r>
            <a:r>
              <a:rPr dirty="0" sz="1450" spc="-10">
                <a:latin typeface="Times New Roman"/>
                <a:cs typeface="Times New Roman"/>
              </a:rPr>
              <a:t>it was Hashile.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he </a:t>
            </a:r>
            <a:r>
              <a:rPr dirty="0" sz="1450" spc="-10">
                <a:latin typeface="Times New Roman"/>
                <a:cs typeface="Times New Roman"/>
              </a:rPr>
              <a:t>found the clothes some</a:t>
            </a:r>
            <a:r>
              <a:rPr dirty="0" sz="1450" spc="12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26670">
              <a:lnSpc>
                <a:spcPts val="1730"/>
              </a:lnSpc>
              <a:spcBef>
                <a:spcPts val="55"/>
              </a:spcBef>
            </a:pPr>
            <a:r>
              <a:rPr dirty="0" sz="1450" spc="-10">
                <a:latin typeface="Times New Roman"/>
                <a:cs typeface="Times New Roman"/>
              </a:rPr>
              <a:t>back in </a:t>
            </a:r>
            <a:r>
              <a:rPr dirty="0" sz="1450" spc="-5">
                <a:latin typeface="Times New Roman"/>
                <a:cs typeface="Times New Roman"/>
              </a:rPr>
              <a:t>a </a:t>
            </a:r>
            <a:r>
              <a:rPr dirty="0" sz="1450" spc="-10">
                <a:latin typeface="Times New Roman"/>
                <a:cs typeface="Times New Roman"/>
              </a:rPr>
              <a:t>house entrance. But, to get back to the white house </a:t>
            </a:r>
            <a:r>
              <a:rPr dirty="0" sz="1450" spc="-5">
                <a:latin typeface="Times New Roman"/>
                <a:cs typeface="Times New Roman"/>
              </a:rPr>
              <a:t>on </a:t>
            </a:r>
            <a:r>
              <a:rPr dirty="0" sz="1450" spc="-10">
                <a:latin typeface="Times New Roman"/>
                <a:cs typeface="Times New Roman"/>
              </a:rPr>
              <a:t>the Kleinseite,  </a:t>
            </a:r>
            <a:r>
              <a:rPr dirty="0" sz="1450" spc="-5">
                <a:latin typeface="Times New Roman"/>
                <a:cs typeface="Times New Roman"/>
              </a:rPr>
              <a:t>your </a:t>
            </a:r>
            <a:r>
              <a:rPr dirty="0" sz="1450" spc="-10">
                <a:latin typeface="Times New Roman"/>
                <a:cs typeface="Times New Roman"/>
              </a:rPr>
              <a:t>story is terribly</a:t>
            </a:r>
            <a:r>
              <a:rPr dirty="0" sz="1450">
                <a:latin typeface="Times New Roman"/>
                <a:cs typeface="Times New Roman"/>
              </a:rPr>
              <a:t> </a:t>
            </a:r>
            <a:r>
              <a:rPr dirty="0" sz="1450" spc="-10">
                <a:latin typeface="Times New Roman"/>
                <a:cs typeface="Times New Roman"/>
              </a:rPr>
              <a:t>interesting.</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There is an old legend that </a:t>
            </a:r>
            <a:r>
              <a:rPr dirty="0" sz="1450" spc="-5">
                <a:latin typeface="Times New Roman"/>
                <a:cs typeface="Times New Roman"/>
              </a:rPr>
              <a:t>up </a:t>
            </a:r>
            <a:r>
              <a:rPr dirty="0" sz="1450" spc="-10">
                <a:latin typeface="Times New Roman"/>
                <a:cs typeface="Times New Roman"/>
              </a:rPr>
              <a:t>there in the Street </a:t>
            </a:r>
            <a:r>
              <a:rPr dirty="0" sz="1450" spc="-5">
                <a:latin typeface="Times New Roman"/>
                <a:cs typeface="Times New Roman"/>
              </a:rPr>
              <a:t>of </a:t>
            </a:r>
            <a:r>
              <a:rPr dirty="0" sz="1450" spc="-10">
                <a:latin typeface="Times New Roman"/>
                <a:cs typeface="Times New Roman"/>
              </a:rPr>
              <a:t>the Alchemists is </a:t>
            </a:r>
            <a:r>
              <a:rPr dirty="0" sz="1450" spc="-5">
                <a:latin typeface="Times New Roman"/>
                <a:cs typeface="Times New Roman"/>
              </a:rPr>
              <a:t>a  </a:t>
            </a:r>
            <a:r>
              <a:rPr dirty="0" sz="1450" spc="-10">
                <a:latin typeface="Times New Roman"/>
                <a:cs typeface="Times New Roman"/>
              </a:rPr>
              <a:t>house which is only visible in </a:t>
            </a:r>
            <a:r>
              <a:rPr dirty="0" sz="1450" spc="-5">
                <a:latin typeface="Times New Roman"/>
                <a:cs typeface="Times New Roman"/>
              </a:rPr>
              <a:t>fog, </a:t>
            </a:r>
            <a:r>
              <a:rPr dirty="0" sz="1450" spc="-10">
                <a:latin typeface="Times New Roman"/>
                <a:cs typeface="Times New Roman"/>
              </a:rPr>
              <a:t>and that to </a:t>
            </a:r>
            <a:r>
              <a:rPr dirty="0" sz="1450" spc="-5">
                <a:latin typeface="Times New Roman"/>
                <a:cs typeface="Times New Roman"/>
              </a:rPr>
              <a:t>a </a:t>
            </a:r>
            <a:r>
              <a:rPr dirty="0" sz="1450" spc="-10">
                <a:latin typeface="Times New Roman"/>
                <a:cs typeface="Times New Roman"/>
              </a:rPr>
              <a:t>'Sunday's child' alone. It is  called the </a:t>
            </a:r>
            <a:r>
              <a:rPr dirty="0" sz="1450" spc="-35">
                <a:latin typeface="Times New Roman"/>
                <a:cs typeface="Times New Roman"/>
              </a:rPr>
              <a:t>'Wall </a:t>
            </a:r>
            <a:r>
              <a:rPr dirty="0" sz="1450" spc="-5">
                <a:latin typeface="Times New Roman"/>
                <a:cs typeface="Times New Roman"/>
              </a:rPr>
              <a:t>by </a:t>
            </a:r>
            <a:r>
              <a:rPr dirty="0" sz="1450" spc="-10">
                <a:latin typeface="Times New Roman"/>
                <a:cs typeface="Times New Roman"/>
              </a:rPr>
              <a:t>the Last Lamp'. If </a:t>
            </a:r>
            <a:r>
              <a:rPr dirty="0" sz="1450" spc="-5">
                <a:latin typeface="Times New Roman"/>
                <a:cs typeface="Times New Roman"/>
              </a:rPr>
              <a:t>you go up by </a:t>
            </a:r>
            <a:r>
              <a:rPr dirty="0" sz="1450" spc="-10">
                <a:latin typeface="Times New Roman"/>
                <a:cs typeface="Times New Roman"/>
              </a:rPr>
              <a:t>day all </a:t>
            </a:r>
            <a:r>
              <a:rPr dirty="0" sz="1450" spc="-5">
                <a:latin typeface="Times New Roman"/>
                <a:cs typeface="Times New Roman"/>
              </a:rPr>
              <a:t>you </a:t>
            </a:r>
            <a:r>
              <a:rPr dirty="0" sz="1450" spc="-10">
                <a:latin typeface="Times New Roman"/>
                <a:cs typeface="Times New Roman"/>
              </a:rPr>
              <a:t>will see is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grey rock; beyond it there's </a:t>
            </a:r>
            <a:r>
              <a:rPr dirty="0" sz="1450" spc="-5">
                <a:latin typeface="Times New Roman"/>
                <a:cs typeface="Times New Roman"/>
              </a:rPr>
              <a:t>a </a:t>
            </a:r>
            <a:r>
              <a:rPr dirty="0" sz="1450" spc="-10">
                <a:latin typeface="Times New Roman"/>
                <a:cs typeface="Times New Roman"/>
              </a:rPr>
              <a:t>sheer drop down into the Stag's Moat. </a:t>
            </a:r>
            <a:r>
              <a:rPr dirty="0" sz="1450" spc="-60">
                <a:latin typeface="Times New Roman"/>
                <a:cs typeface="Times New Roman"/>
              </a:rPr>
              <a:t>You  </a:t>
            </a:r>
            <a:r>
              <a:rPr dirty="0" sz="1450" spc="-10">
                <a:latin typeface="Times New Roman"/>
                <a:cs typeface="Times New Roman"/>
              </a:rPr>
              <a:t>were </a:t>
            </a:r>
            <a:r>
              <a:rPr dirty="0" sz="1450" spc="-25">
                <a:latin typeface="Times New Roman"/>
                <a:cs typeface="Times New Roman"/>
              </a:rPr>
              <a:t>lucky, </a:t>
            </a:r>
            <a:r>
              <a:rPr dirty="0" sz="1450" spc="-10">
                <a:latin typeface="Times New Roman"/>
                <a:cs typeface="Times New Roman"/>
              </a:rPr>
              <a:t>Pernath, that </a:t>
            </a:r>
            <a:r>
              <a:rPr dirty="0" sz="1450" spc="-5">
                <a:latin typeface="Times New Roman"/>
                <a:cs typeface="Times New Roman"/>
              </a:rPr>
              <a:t>you </a:t>
            </a:r>
            <a:r>
              <a:rPr dirty="0" sz="1450" spc="-10">
                <a:latin typeface="Times New Roman"/>
                <a:cs typeface="Times New Roman"/>
              </a:rPr>
              <a:t>didn't take another step, </a:t>
            </a:r>
            <a:r>
              <a:rPr dirty="0" sz="1450" spc="-5">
                <a:latin typeface="Times New Roman"/>
                <a:cs typeface="Times New Roman"/>
              </a:rPr>
              <a:t>you </a:t>
            </a:r>
            <a:r>
              <a:rPr dirty="0" sz="1450" spc="-10">
                <a:latin typeface="Times New Roman"/>
                <a:cs typeface="Times New Roman"/>
              </a:rPr>
              <a:t>would have</a:t>
            </a:r>
            <a:r>
              <a:rPr dirty="0" sz="1450" spc="160">
                <a:latin typeface="Times New Roman"/>
                <a:cs typeface="Times New Roman"/>
              </a:rPr>
              <a:t> </a:t>
            </a:r>
            <a:r>
              <a:rPr dirty="0" sz="1450" spc="-10">
                <a:latin typeface="Times New Roman"/>
                <a:cs typeface="Times New Roman"/>
              </a:rPr>
              <a:t>tumbled</a:t>
            </a:r>
            <a:endParaRPr sz="1450">
              <a:latin typeface="Times New Roman"/>
              <a:cs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776"/>
            <a:ext cx="5807710" cy="9416415"/>
          </a:xfrm>
          <a:prstGeom prst="rect">
            <a:avLst/>
          </a:prstGeom>
        </p:spPr>
        <p:txBody>
          <a:bodyPr wrap="square" lIns="0" tIns="110489" rIns="0" bIns="0" rtlCol="0" vert="horz">
            <a:spAutoFit/>
          </a:bodyPr>
          <a:lstStyle/>
          <a:p>
            <a:pPr algn="just" marL="12700">
              <a:lnSpc>
                <a:spcPct val="100000"/>
              </a:lnSpc>
              <a:spcBef>
                <a:spcPts val="869"/>
              </a:spcBef>
            </a:pPr>
            <a:r>
              <a:rPr dirty="0" sz="1450" spc="-10">
                <a:latin typeface="Times New Roman"/>
                <a:cs typeface="Times New Roman"/>
              </a:rPr>
              <a:t>down and broken every </a:t>
            </a:r>
            <a:r>
              <a:rPr dirty="0" sz="1450" spc="-5">
                <a:latin typeface="Times New Roman"/>
                <a:cs typeface="Times New Roman"/>
              </a:rPr>
              <a:t>bone </a:t>
            </a:r>
            <a:r>
              <a:rPr dirty="0" sz="1450" spc="-10">
                <a:latin typeface="Times New Roman"/>
                <a:cs typeface="Times New Roman"/>
              </a:rPr>
              <a:t>in </a:t>
            </a:r>
            <a:r>
              <a:rPr dirty="0" sz="1450" spc="-5">
                <a:latin typeface="Times New Roman"/>
                <a:cs typeface="Times New Roman"/>
              </a:rPr>
              <a:t>your</a:t>
            </a:r>
            <a:r>
              <a:rPr dirty="0" sz="1450" spc="15">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12700" marR="5080" indent="255904">
              <a:lnSpc>
                <a:spcPts val="1730"/>
              </a:lnSpc>
              <a:spcBef>
                <a:spcPts val="840"/>
              </a:spcBef>
            </a:pPr>
            <a:r>
              <a:rPr dirty="0" sz="1450" spc="-10">
                <a:latin typeface="Times New Roman"/>
                <a:cs typeface="Times New Roman"/>
              </a:rPr>
              <a:t>Beneath the rock, according to the legend, there's </a:t>
            </a:r>
            <a:r>
              <a:rPr dirty="0" sz="1450" spc="-5">
                <a:latin typeface="Times New Roman"/>
                <a:cs typeface="Times New Roman"/>
              </a:rPr>
              <a:t>a huge </a:t>
            </a:r>
            <a:r>
              <a:rPr dirty="0" sz="1450" spc="-10">
                <a:latin typeface="Times New Roman"/>
                <a:cs typeface="Times New Roman"/>
              </a:rPr>
              <a:t>treasure buried.  The stone itself is said to have been laid </a:t>
            </a:r>
            <a:r>
              <a:rPr dirty="0" sz="1450" spc="-5">
                <a:latin typeface="Times New Roman"/>
                <a:cs typeface="Times New Roman"/>
              </a:rPr>
              <a:t>by </a:t>
            </a:r>
            <a:r>
              <a:rPr dirty="0" sz="1450" spc="-10">
                <a:latin typeface="Times New Roman"/>
                <a:cs typeface="Times New Roman"/>
              </a:rPr>
              <a:t>the 'Order </a:t>
            </a:r>
            <a:r>
              <a:rPr dirty="0" sz="1450" spc="-5">
                <a:latin typeface="Times New Roman"/>
                <a:cs typeface="Times New Roman"/>
              </a:rPr>
              <a:t>of </a:t>
            </a:r>
            <a:r>
              <a:rPr dirty="0" sz="1450" spc="-10">
                <a:latin typeface="Times New Roman"/>
                <a:cs typeface="Times New Roman"/>
              </a:rPr>
              <a:t>Asiatic Brethren',  whom some people claim founded Prague, as the foundation stone for </a:t>
            </a:r>
            <a:r>
              <a:rPr dirty="0" sz="1450" spc="-5">
                <a:latin typeface="Times New Roman"/>
                <a:cs typeface="Times New Roman"/>
              </a:rPr>
              <a:t>a </a:t>
            </a:r>
            <a:r>
              <a:rPr dirty="0" sz="1450" spc="-10">
                <a:latin typeface="Times New Roman"/>
                <a:cs typeface="Times New Roman"/>
              </a:rPr>
              <a:t>house  which will </a:t>
            </a:r>
            <a:r>
              <a:rPr dirty="0" sz="1450" spc="-5">
                <a:latin typeface="Times New Roman"/>
                <a:cs typeface="Times New Roman"/>
              </a:rPr>
              <a:t>not be </a:t>
            </a:r>
            <a:r>
              <a:rPr dirty="0" sz="1450" spc="-10">
                <a:latin typeface="Times New Roman"/>
                <a:cs typeface="Times New Roman"/>
              </a:rPr>
              <a:t>inhabited until the end </a:t>
            </a:r>
            <a:r>
              <a:rPr dirty="0" sz="1450" spc="-5">
                <a:latin typeface="Times New Roman"/>
                <a:cs typeface="Times New Roman"/>
              </a:rPr>
              <a:t>of </a:t>
            </a:r>
            <a:r>
              <a:rPr dirty="0" sz="1450" spc="-10">
                <a:latin typeface="Times New Roman"/>
                <a:cs typeface="Times New Roman"/>
              </a:rPr>
              <a:t>time, </a:t>
            </a:r>
            <a:r>
              <a:rPr dirty="0" sz="1450" spc="-5">
                <a:latin typeface="Times New Roman"/>
                <a:cs typeface="Times New Roman"/>
              </a:rPr>
              <a:t>by a </a:t>
            </a:r>
            <a:r>
              <a:rPr dirty="0" sz="1450" spc="-15">
                <a:latin typeface="Times New Roman"/>
                <a:cs typeface="Times New Roman"/>
              </a:rPr>
              <a:t>person—or, rather, </a:t>
            </a:r>
            <a:r>
              <a:rPr dirty="0" sz="1450" spc="-5">
                <a:latin typeface="Times New Roman"/>
                <a:cs typeface="Times New Roman"/>
              </a:rPr>
              <a:t>by a  </a:t>
            </a:r>
            <a:r>
              <a:rPr dirty="0" sz="1450" spc="-10">
                <a:latin typeface="Times New Roman"/>
                <a:cs typeface="Times New Roman"/>
              </a:rPr>
              <a:t>hermaphrodite, </a:t>
            </a:r>
            <a:r>
              <a:rPr dirty="0" sz="1450" spc="-5">
                <a:latin typeface="Times New Roman"/>
                <a:cs typeface="Times New Roman"/>
              </a:rPr>
              <a:t>a </a:t>
            </a:r>
            <a:r>
              <a:rPr dirty="0" sz="1450" spc="-10">
                <a:latin typeface="Times New Roman"/>
                <a:cs typeface="Times New Roman"/>
              </a:rPr>
              <a:t>being composed </a:t>
            </a:r>
            <a:r>
              <a:rPr dirty="0" sz="1450" spc="-5">
                <a:latin typeface="Times New Roman"/>
                <a:cs typeface="Times New Roman"/>
              </a:rPr>
              <a:t>of </a:t>
            </a:r>
            <a:r>
              <a:rPr dirty="0" sz="1450" spc="-10">
                <a:latin typeface="Times New Roman"/>
                <a:cs typeface="Times New Roman"/>
              </a:rPr>
              <a:t>man and woman. And this being will  have </a:t>
            </a:r>
            <a:r>
              <a:rPr dirty="0" sz="1450" spc="-5">
                <a:latin typeface="Times New Roman"/>
                <a:cs typeface="Times New Roman"/>
              </a:rPr>
              <a:t>a </a:t>
            </a:r>
            <a:r>
              <a:rPr dirty="0" sz="1450" spc="-10">
                <a:latin typeface="Times New Roman"/>
                <a:cs typeface="Times New Roman"/>
              </a:rPr>
              <a:t>hare </a:t>
            </a:r>
            <a:r>
              <a:rPr dirty="0" sz="1450" spc="-5">
                <a:latin typeface="Times New Roman"/>
                <a:cs typeface="Times New Roman"/>
              </a:rPr>
              <a:t>on </a:t>
            </a:r>
            <a:r>
              <a:rPr dirty="0" sz="1450" spc="-10">
                <a:latin typeface="Times New Roman"/>
                <a:cs typeface="Times New Roman"/>
              </a:rPr>
              <a:t>its coat </a:t>
            </a:r>
            <a:r>
              <a:rPr dirty="0" sz="1450" spc="-5">
                <a:latin typeface="Times New Roman"/>
                <a:cs typeface="Times New Roman"/>
              </a:rPr>
              <a:t>of </a:t>
            </a:r>
            <a:r>
              <a:rPr dirty="0" sz="1450" spc="-10">
                <a:latin typeface="Times New Roman"/>
                <a:cs typeface="Times New Roman"/>
              </a:rPr>
              <a:t>arms. By the </a:t>
            </a:r>
            <a:r>
              <a:rPr dirty="0" sz="1450" spc="-35">
                <a:latin typeface="Times New Roman"/>
                <a:cs typeface="Times New Roman"/>
              </a:rPr>
              <a:t>way, </a:t>
            </a:r>
            <a:r>
              <a:rPr dirty="0" sz="1450" spc="-10">
                <a:latin typeface="Times New Roman"/>
                <a:cs typeface="Times New Roman"/>
              </a:rPr>
              <a:t>the hare was the symbol </a:t>
            </a:r>
            <a:r>
              <a:rPr dirty="0" sz="1450" spc="-5">
                <a:latin typeface="Times New Roman"/>
                <a:cs typeface="Times New Roman"/>
              </a:rPr>
              <a:t>of </a:t>
            </a:r>
            <a:r>
              <a:rPr dirty="0" sz="1450" spc="-10">
                <a:latin typeface="Times New Roman"/>
                <a:cs typeface="Times New Roman"/>
              </a:rPr>
              <a:t>Osiris,  so that's probably where all the business with the Easter </a:t>
            </a:r>
            <a:r>
              <a:rPr dirty="0" sz="1450" spc="-5">
                <a:latin typeface="Times New Roman"/>
                <a:cs typeface="Times New Roman"/>
              </a:rPr>
              <a:t>bunny</a:t>
            </a:r>
            <a:r>
              <a:rPr dirty="0" sz="1450" spc="100">
                <a:latin typeface="Times New Roman"/>
                <a:cs typeface="Times New Roman"/>
              </a:rPr>
              <a:t> </a:t>
            </a:r>
            <a:r>
              <a:rPr dirty="0" sz="1450" spc="-10">
                <a:latin typeface="Times New Roman"/>
                <a:cs typeface="Times New Roman"/>
              </a:rPr>
              <a:t>originated.</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Until the time is come, Methuselah himself, so the legend goes, will keep  watch at the place to stop Satan flying down and treading the stone, thus  begetting </a:t>
            </a:r>
            <a:r>
              <a:rPr dirty="0" sz="1450" spc="-5">
                <a:latin typeface="Times New Roman"/>
                <a:cs typeface="Times New Roman"/>
              </a:rPr>
              <a:t>a </a:t>
            </a:r>
            <a:r>
              <a:rPr dirty="0" sz="1450" spc="-10">
                <a:latin typeface="Times New Roman"/>
                <a:cs typeface="Times New Roman"/>
              </a:rPr>
              <a:t>son with it, the so-called</a:t>
            </a:r>
            <a:r>
              <a:rPr dirty="0" sz="1450" spc="20">
                <a:latin typeface="Times New Roman"/>
                <a:cs typeface="Times New Roman"/>
              </a:rPr>
              <a:t> </a:t>
            </a:r>
            <a:r>
              <a:rPr dirty="0" sz="1450" spc="-10">
                <a:latin typeface="Times New Roman"/>
                <a:cs typeface="Times New Roman"/>
              </a:rPr>
              <a:t>Armilos.</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never heard </a:t>
            </a:r>
            <a:r>
              <a:rPr dirty="0" sz="1450" spc="-5">
                <a:latin typeface="Times New Roman"/>
                <a:cs typeface="Times New Roman"/>
              </a:rPr>
              <a:t>of </a:t>
            </a:r>
            <a:r>
              <a:rPr dirty="0" sz="1450" spc="-10">
                <a:latin typeface="Times New Roman"/>
                <a:cs typeface="Times New Roman"/>
              </a:rPr>
              <a:t>this Armilos? They even know—that is, the old  Rabbis know—what </a:t>
            </a:r>
            <a:r>
              <a:rPr dirty="0" sz="1450" spc="-5">
                <a:latin typeface="Times New Roman"/>
                <a:cs typeface="Times New Roman"/>
              </a:rPr>
              <a:t>he </a:t>
            </a:r>
            <a:r>
              <a:rPr dirty="0" sz="1450" spc="-10">
                <a:latin typeface="Times New Roman"/>
                <a:cs typeface="Times New Roman"/>
              </a:rPr>
              <a:t>would look like if </a:t>
            </a:r>
            <a:r>
              <a:rPr dirty="0" sz="1450" spc="-5">
                <a:latin typeface="Times New Roman"/>
                <a:cs typeface="Times New Roman"/>
              </a:rPr>
              <a:t>he </a:t>
            </a:r>
            <a:r>
              <a:rPr dirty="0" sz="1450" spc="-10">
                <a:latin typeface="Times New Roman"/>
                <a:cs typeface="Times New Roman"/>
              </a:rPr>
              <a:t>appeared </a:t>
            </a:r>
            <a:r>
              <a:rPr dirty="0" sz="1450" spc="-5">
                <a:latin typeface="Times New Roman"/>
                <a:cs typeface="Times New Roman"/>
              </a:rPr>
              <a:t>on </a:t>
            </a:r>
            <a:r>
              <a:rPr dirty="0" sz="1450" spc="-10">
                <a:latin typeface="Times New Roman"/>
                <a:cs typeface="Times New Roman"/>
              </a:rPr>
              <a:t>earth: golden hair  tied at the back, with two partings, then sickle-shaped eyes and arms that reach  down to his</a:t>
            </a:r>
            <a:r>
              <a:rPr dirty="0" sz="1450">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divine popinjay should </a:t>
            </a:r>
            <a:r>
              <a:rPr dirty="0" sz="1450" spc="-5">
                <a:latin typeface="Times New Roman"/>
                <a:cs typeface="Times New Roman"/>
              </a:rPr>
              <a:t>be </a:t>
            </a:r>
            <a:r>
              <a:rPr dirty="0" sz="1450" spc="-10">
                <a:latin typeface="Times New Roman"/>
                <a:cs typeface="Times New Roman"/>
              </a:rPr>
              <a:t>recorded", muttered </a:t>
            </a:r>
            <a:r>
              <a:rPr dirty="0" sz="1450" spc="-20">
                <a:latin typeface="Times New Roman"/>
                <a:cs typeface="Times New Roman"/>
              </a:rPr>
              <a:t>Vrieslander, </a:t>
            </a:r>
            <a:r>
              <a:rPr dirty="0" sz="1450" spc="320">
                <a:latin typeface="Times New Roman"/>
                <a:cs typeface="Times New Roman"/>
              </a:rPr>
              <a:t> </a:t>
            </a:r>
            <a:r>
              <a:rPr dirty="0" sz="1450" spc="-10">
                <a:latin typeface="Times New Roman"/>
                <a:cs typeface="Times New Roman"/>
              </a:rPr>
              <a:t>looking for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pencil.</a:t>
            </a:r>
            <a:endParaRPr sz="1450">
              <a:latin typeface="Times New Roman"/>
              <a:cs typeface="Times New Roman"/>
            </a:endParaRPr>
          </a:p>
          <a:p>
            <a:pPr algn="just" marL="12700" marR="12065" indent="255904">
              <a:lnSpc>
                <a:spcPts val="1730"/>
              </a:lnSpc>
              <a:spcBef>
                <a:spcPts val="720"/>
              </a:spcBef>
            </a:pPr>
            <a:r>
              <a:rPr dirty="0" sz="1450" spc="-30">
                <a:latin typeface="Times New Roman"/>
                <a:cs typeface="Times New Roman"/>
              </a:rPr>
              <a:t>"Well, </a:t>
            </a:r>
            <a:r>
              <a:rPr dirty="0" sz="1450" spc="-10">
                <a:latin typeface="Times New Roman"/>
                <a:cs typeface="Times New Roman"/>
              </a:rPr>
              <a:t>Pernath, if </a:t>
            </a:r>
            <a:r>
              <a:rPr dirty="0" sz="1450" spc="-5">
                <a:latin typeface="Times New Roman"/>
                <a:cs typeface="Times New Roman"/>
              </a:rPr>
              <a:t>you </a:t>
            </a:r>
            <a:r>
              <a:rPr dirty="0" sz="1450" spc="-10">
                <a:latin typeface="Times New Roman"/>
                <a:cs typeface="Times New Roman"/>
              </a:rPr>
              <a:t>should ever have the </a:t>
            </a:r>
            <a:r>
              <a:rPr dirty="0" sz="1450" spc="-5">
                <a:latin typeface="Times New Roman"/>
                <a:cs typeface="Times New Roman"/>
              </a:rPr>
              <a:t>good </a:t>
            </a:r>
            <a:r>
              <a:rPr dirty="0" sz="1450" spc="-10">
                <a:latin typeface="Times New Roman"/>
                <a:cs typeface="Times New Roman"/>
              </a:rPr>
              <a:t>fortune to turn into </a:t>
            </a:r>
            <a:r>
              <a:rPr dirty="0" sz="1450" spc="-5">
                <a:latin typeface="Times New Roman"/>
                <a:cs typeface="Times New Roman"/>
              </a:rPr>
              <a:t>a  </a:t>
            </a:r>
            <a:r>
              <a:rPr dirty="0" sz="1450" spc="-10">
                <a:latin typeface="Times New Roman"/>
                <a:cs typeface="Times New Roman"/>
              </a:rPr>
              <a:t>hermaphrodite and stumble </a:t>
            </a:r>
            <a:r>
              <a:rPr dirty="0" sz="1450" spc="-5">
                <a:latin typeface="Times New Roman"/>
                <a:cs typeface="Times New Roman"/>
              </a:rPr>
              <a:t>on </a:t>
            </a:r>
            <a:r>
              <a:rPr dirty="0" sz="1450" spc="-10">
                <a:latin typeface="Times New Roman"/>
                <a:cs typeface="Times New Roman"/>
              </a:rPr>
              <a:t>the buried treasure", Prokop concluded, "then  </a:t>
            </a:r>
            <a:r>
              <a:rPr dirty="0" sz="1450" spc="-5">
                <a:latin typeface="Times New Roman"/>
                <a:cs typeface="Times New Roman"/>
              </a:rPr>
              <a:t>don't </a:t>
            </a:r>
            <a:r>
              <a:rPr dirty="0" sz="1450" spc="-15">
                <a:latin typeface="Times New Roman"/>
                <a:cs typeface="Times New Roman"/>
              </a:rPr>
              <a:t>forget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your </a:t>
            </a:r>
            <a:r>
              <a:rPr dirty="0" sz="1450" spc="-10">
                <a:latin typeface="Times New Roman"/>
                <a:cs typeface="Times New Roman"/>
              </a:rPr>
              <a:t>best</a:t>
            </a:r>
            <a:r>
              <a:rPr dirty="0" sz="1450" spc="5">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algn="just" marL="12700" marR="13335" indent="255904">
              <a:lnSpc>
                <a:spcPts val="1730"/>
              </a:lnSpc>
              <a:spcBef>
                <a:spcPts val="785"/>
              </a:spcBef>
            </a:pPr>
            <a:r>
              <a:rPr dirty="0" sz="1450" spc="-5">
                <a:latin typeface="Times New Roman"/>
                <a:cs typeface="Times New Roman"/>
              </a:rPr>
              <a:t>I </a:t>
            </a:r>
            <a:r>
              <a:rPr dirty="0" sz="1450" spc="-10">
                <a:latin typeface="Times New Roman"/>
                <a:cs typeface="Times New Roman"/>
              </a:rPr>
              <a:t>didn't feel like joking; my heart ached. Zwakh could probably tell </a:t>
            </a:r>
            <a:r>
              <a:rPr dirty="0" sz="1450" spc="-5">
                <a:latin typeface="Times New Roman"/>
                <a:cs typeface="Times New Roman"/>
              </a:rPr>
              <a:t>by </a:t>
            </a:r>
            <a:r>
              <a:rPr dirty="0" sz="1450" spc="-10">
                <a:latin typeface="Times New Roman"/>
                <a:cs typeface="Times New Roman"/>
              </a:rPr>
              <a:t>my  </a:t>
            </a:r>
            <a:r>
              <a:rPr dirty="0" sz="1450" spc="-5">
                <a:latin typeface="Times New Roman"/>
                <a:cs typeface="Times New Roman"/>
              </a:rPr>
              <a:t>look, </a:t>
            </a:r>
            <a:r>
              <a:rPr dirty="0" sz="1450" spc="-10">
                <a:latin typeface="Times New Roman"/>
                <a:cs typeface="Times New Roman"/>
              </a:rPr>
              <a:t>and even if </a:t>
            </a:r>
            <a:r>
              <a:rPr dirty="0" sz="1450" spc="-5">
                <a:latin typeface="Times New Roman"/>
                <a:cs typeface="Times New Roman"/>
              </a:rPr>
              <a:t>he </a:t>
            </a:r>
            <a:r>
              <a:rPr dirty="0" sz="1450" spc="-10">
                <a:latin typeface="Times New Roman"/>
                <a:cs typeface="Times New Roman"/>
              </a:rPr>
              <a:t>didn't know the reason, </a:t>
            </a:r>
            <a:r>
              <a:rPr dirty="0" sz="1450" spc="-5">
                <a:latin typeface="Times New Roman"/>
                <a:cs typeface="Times New Roman"/>
              </a:rPr>
              <a:t>he </a:t>
            </a:r>
            <a:r>
              <a:rPr dirty="0" sz="1450" spc="-10">
                <a:latin typeface="Times New Roman"/>
                <a:cs typeface="Times New Roman"/>
              </a:rPr>
              <a:t>quickly came to my</a:t>
            </a:r>
            <a:r>
              <a:rPr dirty="0" sz="1450" spc="85">
                <a:latin typeface="Times New Roman"/>
                <a:cs typeface="Times New Roman"/>
              </a:rPr>
              <a:t> </a:t>
            </a:r>
            <a:r>
              <a:rPr dirty="0" sz="1450" spc="-10">
                <a:latin typeface="Times New Roman"/>
                <a:cs typeface="Times New Roman"/>
              </a:rPr>
              <a:t>aid.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"However that may be, it's remarkable, almost </a:t>
            </a:r>
            <a:r>
              <a:rPr dirty="0" sz="1450" spc="-20">
                <a:latin typeface="Times New Roman"/>
                <a:cs typeface="Times New Roman"/>
              </a:rPr>
              <a:t>uncanny,</a:t>
            </a:r>
            <a:r>
              <a:rPr dirty="0" sz="1450" spc="320">
                <a:latin typeface="Times New Roman"/>
                <a:cs typeface="Times New Roman"/>
              </a:rPr>
              <a:t> </a:t>
            </a:r>
            <a:r>
              <a:rPr dirty="0" sz="1450" spc="-10">
                <a:latin typeface="Times New Roman"/>
                <a:cs typeface="Times New Roman"/>
              </a:rPr>
              <a:t>that Pernath  should have </a:t>
            </a:r>
            <a:r>
              <a:rPr dirty="0" sz="1450" spc="-5">
                <a:latin typeface="Times New Roman"/>
                <a:cs typeface="Times New Roman"/>
              </a:rPr>
              <a:t>a </a:t>
            </a:r>
            <a:r>
              <a:rPr dirty="0" sz="1450" spc="-10">
                <a:latin typeface="Times New Roman"/>
                <a:cs typeface="Times New Roman"/>
              </a:rPr>
              <a:t>vision at the precise spot that is so closely linked to an old  legend. There are connections that some people cannot escape from if their  soul has the ability to see shapes that are </a:t>
            </a:r>
            <a:r>
              <a:rPr dirty="0" sz="1450" spc="-5">
                <a:latin typeface="Times New Roman"/>
                <a:cs typeface="Times New Roman"/>
              </a:rPr>
              <a:t>not </a:t>
            </a:r>
            <a:r>
              <a:rPr dirty="0" sz="1450" spc="-10">
                <a:latin typeface="Times New Roman"/>
                <a:cs typeface="Times New Roman"/>
              </a:rPr>
              <a:t>accessible to </a:t>
            </a:r>
            <a:r>
              <a:rPr dirty="0" sz="1450" spc="-5">
                <a:latin typeface="Times New Roman"/>
                <a:cs typeface="Times New Roman"/>
              </a:rPr>
              <a:t>our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touch.  I'm afraid </a:t>
            </a:r>
            <a:r>
              <a:rPr dirty="0" sz="1450" spc="-5">
                <a:latin typeface="Times New Roman"/>
                <a:cs typeface="Times New Roman"/>
              </a:rPr>
              <a:t>I </a:t>
            </a:r>
            <a:r>
              <a:rPr dirty="0" sz="1450" spc="-10">
                <a:latin typeface="Times New Roman"/>
                <a:cs typeface="Times New Roman"/>
              </a:rPr>
              <a:t>can't help it, </a:t>
            </a:r>
            <a:r>
              <a:rPr dirty="0" sz="1450" spc="-5">
                <a:latin typeface="Times New Roman"/>
                <a:cs typeface="Times New Roman"/>
              </a:rPr>
              <a:t>I </a:t>
            </a:r>
            <a:r>
              <a:rPr dirty="0" sz="1450" spc="-10">
                <a:latin typeface="Times New Roman"/>
                <a:cs typeface="Times New Roman"/>
              </a:rPr>
              <a:t>think there's nothing more fascinating than the  supernatural!</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What </a:t>
            </a:r>
            <a:r>
              <a:rPr dirty="0" sz="1450" spc="-5">
                <a:latin typeface="Times New Roman"/>
                <a:cs typeface="Times New Roman"/>
              </a:rPr>
              <a:t>do </a:t>
            </a:r>
            <a:r>
              <a:rPr dirty="0" sz="1450" spc="-10">
                <a:latin typeface="Times New Roman"/>
                <a:cs typeface="Times New Roman"/>
              </a:rPr>
              <a:t>the rest </a:t>
            </a:r>
            <a:r>
              <a:rPr dirty="0" sz="1450" spc="-5">
                <a:latin typeface="Times New Roman"/>
                <a:cs typeface="Times New Roman"/>
              </a:rPr>
              <a:t>of you</a:t>
            </a:r>
            <a:r>
              <a:rPr dirty="0" sz="1450" spc="5">
                <a:latin typeface="Times New Roman"/>
                <a:cs typeface="Times New Roman"/>
              </a:rPr>
              <a:t> </a:t>
            </a:r>
            <a:r>
              <a:rPr dirty="0" sz="1450" spc="-10">
                <a:latin typeface="Times New Roman"/>
                <a:cs typeface="Times New Roman"/>
              </a:rPr>
              <a:t>think?"</a:t>
            </a:r>
            <a:endParaRPr sz="1450">
              <a:latin typeface="Times New Roman"/>
              <a:cs typeface="Times New Roman"/>
            </a:endParaRPr>
          </a:p>
          <a:p>
            <a:pPr algn="just" marL="12700" marR="9525" indent="255904">
              <a:lnSpc>
                <a:spcPts val="1730"/>
              </a:lnSpc>
              <a:spcBef>
                <a:spcPts val="844"/>
              </a:spcBef>
            </a:pPr>
            <a:r>
              <a:rPr dirty="0" sz="1450" spc="-20">
                <a:latin typeface="Times New Roman"/>
                <a:cs typeface="Times New Roman"/>
              </a:rPr>
              <a:t>Vrieslander </a:t>
            </a:r>
            <a:r>
              <a:rPr dirty="0" sz="1450" spc="-10">
                <a:latin typeface="Times New Roman"/>
                <a:cs typeface="Times New Roman"/>
              </a:rPr>
              <a:t>and Prokop were serious </a:t>
            </a:r>
            <a:r>
              <a:rPr dirty="0" sz="1450" spc="-30">
                <a:latin typeface="Times New Roman"/>
                <a:cs typeface="Times New Roman"/>
              </a:rPr>
              <a:t>now, </a:t>
            </a:r>
            <a:r>
              <a:rPr dirty="0" sz="1450" spc="-10">
                <a:latin typeface="Times New Roman"/>
                <a:cs typeface="Times New Roman"/>
              </a:rPr>
              <a:t>and </a:t>
            </a:r>
            <a:r>
              <a:rPr dirty="0" sz="1450" spc="-5">
                <a:latin typeface="Times New Roman"/>
                <a:cs typeface="Times New Roman"/>
              </a:rPr>
              <a:t>none of us thought </a:t>
            </a:r>
            <a:r>
              <a:rPr dirty="0" sz="1450" spc="-10">
                <a:latin typeface="Times New Roman"/>
                <a:cs typeface="Times New Roman"/>
              </a:rPr>
              <a:t>an  answer </a:t>
            </a:r>
            <a:r>
              <a:rPr dirty="0" sz="1450" spc="-20">
                <a:latin typeface="Times New Roman"/>
                <a:cs typeface="Times New Roman"/>
              </a:rPr>
              <a:t>necessary.</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"And what </a:t>
            </a:r>
            <a:r>
              <a:rPr dirty="0" sz="1450" spc="-5">
                <a:latin typeface="Times New Roman"/>
                <a:cs typeface="Times New Roman"/>
              </a:rPr>
              <a:t>do you </a:t>
            </a:r>
            <a:r>
              <a:rPr dirty="0" sz="1450" spc="-10">
                <a:latin typeface="Times New Roman"/>
                <a:cs typeface="Times New Roman"/>
              </a:rPr>
              <a:t>think, Eulalia?" asked Zwakh, turning</a:t>
            </a:r>
            <a:r>
              <a:rPr dirty="0" sz="1450" spc="35">
                <a:latin typeface="Times New Roman"/>
                <a:cs typeface="Times New Roman"/>
              </a:rPr>
              <a:t> </a:t>
            </a:r>
            <a:r>
              <a:rPr dirty="0" sz="1450" spc="-5">
                <a:latin typeface="Times New Roman"/>
                <a:cs typeface="Times New Roman"/>
              </a:rPr>
              <a:t>round.</a:t>
            </a:r>
            <a:endParaRPr sz="1450">
              <a:latin typeface="Times New Roman"/>
              <a:cs typeface="Times New Roman"/>
            </a:endParaRPr>
          </a:p>
          <a:p>
            <a:pPr algn="just" marL="12700" marR="13335" indent="255904">
              <a:lnSpc>
                <a:spcPts val="1730"/>
              </a:lnSpc>
              <a:spcBef>
                <a:spcPts val="775"/>
              </a:spcBef>
            </a:pPr>
            <a:r>
              <a:rPr dirty="0" sz="1450" spc="-10">
                <a:latin typeface="Times New Roman"/>
                <a:cs typeface="Times New Roman"/>
              </a:rPr>
              <a:t>The old waitress scratched her head with </a:t>
            </a:r>
            <a:r>
              <a:rPr dirty="0" sz="1450" spc="-5">
                <a:latin typeface="Times New Roman"/>
                <a:cs typeface="Times New Roman"/>
              </a:rPr>
              <a:t>a </a:t>
            </a:r>
            <a:r>
              <a:rPr dirty="0" sz="1450" spc="-10">
                <a:latin typeface="Times New Roman"/>
                <a:cs typeface="Times New Roman"/>
              </a:rPr>
              <a:t>knitting needle, sighed, blushed  and said, "Oh, get away with </a:t>
            </a:r>
            <a:r>
              <a:rPr dirty="0" sz="1450" spc="-5">
                <a:latin typeface="Times New Roman"/>
                <a:cs typeface="Times New Roman"/>
              </a:rPr>
              <a:t>you! </a:t>
            </a:r>
            <a:r>
              <a:rPr dirty="0" sz="1450" spc="-10">
                <a:latin typeface="Times New Roman"/>
                <a:cs typeface="Times New Roman"/>
              </a:rPr>
              <a:t>The things </a:t>
            </a:r>
            <a:r>
              <a:rPr dirty="0" sz="1450" spc="-5">
                <a:latin typeface="Times New Roman"/>
                <a:cs typeface="Times New Roman"/>
              </a:rPr>
              <a:t>you do </a:t>
            </a:r>
            <a:r>
              <a:rPr dirty="0" sz="1450" spc="-30">
                <a:latin typeface="Times New Roman"/>
                <a:cs typeface="Times New Roman"/>
              </a:rPr>
              <a:t>say,</a:t>
            </a:r>
            <a:r>
              <a:rPr dirty="0" sz="1450" spc="40">
                <a:latin typeface="Times New Roman"/>
                <a:cs typeface="Times New Roman"/>
              </a:rPr>
              <a:t> </a:t>
            </a:r>
            <a:r>
              <a:rPr dirty="0" sz="1450" spc="-10">
                <a:latin typeface="Times New Roman"/>
                <a:cs typeface="Times New Roman"/>
              </a:rPr>
              <a:t>sir!"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After we had stopped laughing, </a:t>
            </a:r>
            <a:r>
              <a:rPr dirty="0" sz="1450" spc="-20">
                <a:latin typeface="Times New Roman"/>
                <a:cs typeface="Times New Roman"/>
              </a:rPr>
              <a:t>Vrieslander </a:t>
            </a:r>
            <a:r>
              <a:rPr dirty="0" sz="1450" spc="-10">
                <a:latin typeface="Times New Roman"/>
                <a:cs typeface="Times New Roman"/>
              </a:rPr>
              <a:t>said, ''There's been something  in the air the whole </a:t>
            </a:r>
            <a:r>
              <a:rPr dirty="0" sz="1450" spc="-30">
                <a:latin typeface="Times New Roman"/>
                <a:cs typeface="Times New Roman"/>
              </a:rPr>
              <a:t>day. </a:t>
            </a:r>
            <a:r>
              <a:rPr dirty="0" sz="1450" spc="-5">
                <a:latin typeface="Times New Roman"/>
                <a:cs typeface="Times New Roman"/>
              </a:rPr>
              <a:t>I </a:t>
            </a:r>
            <a:r>
              <a:rPr dirty="0" sz="1450" spc="-10">
                <a:latin typeface="Times New Roman"/>
                <a:cs typeface="Times New Roman"/>
              </a:rPr>
              <a:t>haven't been able to </a:t>
            </a:r>
            <a:r>
              <a:rPr dirty="0" sz="1450" spc="-5">
                <a:latin typeface="Times New Roman"/>
                <a:cs typeface="Times New Roman"/>
              </a:rPr>
              <a:t>do a </a:t>
            </a:r>
            <a:r>
              <a:rPr dirty="0" sz="1450" spc="-10">
                <a:latin typeface="Times New Roman"/>
                <a:cs typeface="Times New Roman"/>
              </a:rPr>
              <a:t>single stroke. I've </a:t>
            </a:r>
            <a:r>
              <a:rPr dirty="0" sz="1450" spc="-5">
                <a:latin typeface="Times New Roman"/>
                <a:cs typeface="Times New Roman"/>
              </a:rPr>
              <a:t>not </a:t>
            </a:r>
            <a:r>
              <a:rPr dirty="0" sz="1450" spc="-10">
                <a:latin typeface="Times New Roman"/>
                <a:cs typeface="Times New Roman"/>
              </a:rPr>
              <a:t>been  able to get Rosina </a:t>
            </a:r>
            <a:r>
              <a:rPr dirty="0" sz="1450" spc="-5">
                <a:latin typeface="Times New Roman"/>
                <a:cs typeface="Times New Roman"/>
              </a:rPr>
              <a:t>out of </a:t>
            </a:r>
            <a:r>
              <a:rPr dirty="0" sz="1450" spc="-10">
                <a:latin typeface="Times New Roman"/>
                <a:cs typeface="Times New Roman"/>
              </a:rPr>
              <a:t>my mind, the way she danced in that</a:t>
            </a:r>
            <a:r>
              <a:rPr dirty="0" sz="1450" spc="95">
                <a:latin typeface="Times New Roman"/>
                <a:cs typeface="Times New Roman"/>
              </a:rPr>
              <a:t> </a:t>
            </a:r>
            <a:r>
              <a:rPr dirty="0" sz="1450" spc="-10">
                <a:latin typeface="Times New Roman"/>
                <a:cs typeface="Times New Roman"/>
              </a:rPr>
              <a:t>tail-coat."</a:t>
            </a:r>
            <a:endParaRPr sz="1450">
              <a:latin typeface="Times New Roman"/>
              <a:cs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9165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"Has she reappeared yet?" </a:t>
            </a:r>
            <a:r>
              <a:rPr dirty="0" sz="1450" spc="-5">
                <a:latin typeface="Times New Roman"/>
                <a:cs typeface="Times New Roman"/>
              </a:rPr>
              <a:t>I</a:t>
            </a:r>
            <a:r>
              <a:rPr dirty="0" sz="1450" spc="1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algn="just" marL="12700" marR="5715" indent="255904">
              <a:lnSpc>
                <a:spcPts val="1730"/>
              </a:lnSpc>
              <a:spcBef>
                <a:spcPts val="850"/>
              </a:spcBef>
            </a:pPr>
            <a:r>
              <a:rPr dirty="0" sz="1450" spc="-5">
                <a:latin typeface="Times New Roman"/>
                <a:cs typeface="Times New Roman"/>
              </a:rPr>
              <a:t>" </a:t>
            </a:r>
            <a:r>
              <a:rPr dirty="0" sz="1450" spc="-10">
                <a:latin typeface="Times New Roman"/>
                <a:cs typeface="Times New Roman"/>
              </a:rPr>
              <a:t>'Appeared' is </a:t>
            </a:r>
            <a:r>
              <a:rPr dirty="0" sz="1450" spc="-5">
                <a:latin typeface="Times New Roman"/>
                <a:cs typeface="Times New Roman"/>
              </a:rPr>
              <a:t>good. </a:t>
            </a:r>
            <a:r>
              <a:rPr dirty="0" sz="1450" spc="-10">
                <a:latin typeface="Times New Roman"/>
                <a:cs typeface="Times New Roman"/>
              </a:rPr>
              <a:t>The </a:t>
            </a:r>
            <a:r>
              <a:rPr dirty="0" sz="1450" spc="-30">
                <a:latin typeface="Times New Roman"/>
                <a:cs typeface="Times New Roman"/>
              </a:rPr>
              <a:t>Vice </a:t>
            </a:r>
            <a:r>
              <a:rPr dirty="0" sz="1450" spc="-10">
                <a:latin typeface="Times New Roman"/>
                <a:cs typeface="Times New Roman"/>
              </a:rPr>
              <a:t>Squad booked her for </a:t>
            </a:r>
            <a:r>
              <a:rPr dirty="0" sz="1450" spc="-5">
                <a:latin typeface="Times New Roman"/>
                <a:cs typeface="Times New Roman"/>
              </a:rPr>
              <a:t>a </a:t>
            </a:r>
            <a:r>
              <a:rPr dirty="0" sz="1450" spc="-10">
                <a:latin typeface="Times New Roman"/>
                <a:cs typeface="Times New Roman"/>
              </a:rPr>
              <a:t>special appearance!  Perhaps the inspector took </a:t>
            </a:r>
            <a:r>
              <a:rPr dirty="0" sz="1450" spc="-5">
                <a:latin typeface="Times New Roman"/>
                <a:cs typeface="Times New Roman"/>
              </a:rPr>
              <a:t>a </a:t>
            </a:r>
            <a:r>
              <a:rPr dirty="0" sz="1450" spc="-10">
                <a:latin typeface="Times New Roman"/>
                <a:cs typeface="Times New Roman"/>
              </a:rPr>
              <a:t>fancy to her when </a:t>
            </a:r>
            <a:r>
              <a:rPr dirty="0" sz="1450" spc="-5">
                <a:latin typeface="Times New Roman"/>
                <a:cs typeface="Times New Roman"/>
              </a:rPr>
              <a:t>he </a:t>
            </a:r>
            <a:r>
              <a:rPr dirty="0" sz="1450" spc="-10">
                <a:latin typeface="Times New Roman"/>
                <a:cs typeface="Times New Roman"/>
              </a:rPr>
              <a:t>saw her at Loisitchek's that  night? </a:t>
            </a:r>
            <a:r>
              <a:rPr dirty="0" sz="1450" spc="-25">
                <a:latin typeface="Times New Roman"/>
                <a:cs typeface="Times New Roman"/>
              </a:rPr>
              <a:t>Anyway, </a:t>
            </a:r>
            <a:r>
              <a:rPr dirty="0" sz="1450" spc="-10">
                <a:latin typeface="Times New Roman"/>
                <a:cs typeface="Times New Roman"/>
              </a:rPr>
              <a:t>now she's in </a:t>
            </a:r>
            <a:r>
              <a:rPr dirty="0" sz="1450" spc="-5">
                <a:latin typeface="Times New Roman"/>
                <a:cs typeface="Times New Roman"/>
              </a:rPr>
              <a:t>a </a:t>
            </a:r>
            <a:r>
              <a:rPr dirty="0" sz="1450" spc="-10">
                <a:latin typeface="Times New Roman"/>
                <a:cs typeface="Times New Roman"/>
              </a:rPr>
              <a:t>fever </a:t>
            </a:r>
            <a:r>
              <a:rPr dirty="0" sz="1450" spc="-5">
                <a:latin typeface="Times New Roman"/>
                <a:cs typeface="Times New Roman"/>
              </a:rPr>
              <a:t>of </a:t>
            </a:r>
            <a:r>
              <a:rPr dirty="0" sz="1450" spc="-10">
                <a:latin typeface="Times New Roman"/>
                <a:cs typeface="Times New Roman"/>
              </a:rPr>
              <a:t>activity and doing her </a:t>
            </a:r>
            <a:r>
              <a:rPr dirty="0" sz="1450" spc="-5">
                <a:latin typeface="Times New Roman"/>
                <a:cs typeface="Times New Roman"/>
              </a:rPr>
              <a:t>bit </a:t>
            </a:r>
            <a:r>
              <a:rPr dirty="0" sz="1450" spc="-10">
                <a:latin typeface="Times New Roman"/>
                <a:cs typeface="Times New Roman"/>
              </a:rPr>
              <a:t>to increase  commerce in the Jewish </a:t>
            </a:r>
            <a:r>
              <a:rPr dirty="0" sz="1450" spc="-20">
                <a:latin typeface="Times New Roman"/>
                <a:cs typeface="Times New Roman"/>
              </a:rPr>
              <a:t>quarter.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strapping wench she's turned into in  such </a:t>
            </a:r>
            <a:r>
              <a:rPr dirty="0" sz="1450" spc="-5">
                <a:latin typeface="Times New Roman"/>
                <a:cs typeface="Times New Roman"/>
              </a:rPr>
              <a:t>a </a:t>
            </a:r>
            <a:r>
              <a:rPr dirty="0" sz="1450" spc="-10">
                <a:latin typeface="Times New Roman"/>
                <a:cs typeface="Times New Roman"/>
              </a:rPr>
              <a:t>short</a:t>
            </a:r>
            <a:r>
              <a:rPr dirty="0" sz="1450" spc="-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"It's astonishing when </a:t>
            </a:r>
            <a:r>
              <a:rPr dirty="0" sz="1450" spc="-5">
                <a:latin typeface="Times New Roman"/>
                <a:cs typeface="Times New Roman"/>
              </a:rPr>
              <a:t>you </a:t>
            </a:r>
            <a:r>
              <a:rPr dirty="0" sz="1450" spc="-10">
                <a:latin typeface="Times New Roman"/>
                <a:cs typeface="Times New Roman"/>
              </a:rPr>
              <a:t>think what </a:t>
            </a:r>
            <a:r>
              <a:rPr dirty="0" sz="1450" spc="-5">
                <a:latin typeface="Times New Roman"/>
                <a:cs typeface="Times New Roman"/>
              </a:rPr>
              <a:t>one of </a:t>
            </a:r>
            <a:r>
              <a:rPr dirty="0" sz="1450" spc="-10">
                <a:latin typeface="Times New Roman"/>
                <a:cs typeface="Times New Roman"/>
              </a:rPr>
              <a:t>these daughters </a:t>
            </a:r>
            <a:r>
              <a:rPr dirty="0" sz="1450" spc="-5">
                <a:latin typeface="Times New Roman"/>
                <a:cs typeface="Times New Roman"/>
              </a:rPr>
              <a:t>of </a:t>
            </a:r>
            <a:r>
              <a:rPr dirty="0" sz="1450" spc="-10">
                <a:latin typeface="Times New Roman"/>
                <a:cs typeface="Times New Roman"/>
              </a:rPr>
              <a:t>Eve can </a:t>
            </a:r>
            <a:r>
              <a:rPr dirty="0" sz="1450" spc="-5">
                <a:latin typeface="Times New Roman"/>
                <a:cs typeface="Times New Roman"/>
              </a:rPr>
              <a:t>do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man, simply </a:t>
            </a:r>
            <a:r>
              <a:rPr dirty="0" sz="1450" spc="-5">
                <a:latin typeface="Times New Roman"/>
                <a:cs typeface="Times New Roman"/>
              </a:rPr>
              <a:t>by </a:t>
            </a:r>
            <a:r>
              <a:rPr dirty="0" sz="1450" spc="-10">
                <a:latin typeface="Times New Roman"/>
                <a:cs typeface="Times New Roman"/>
              </a:rPr>
              <a:t>making him fall in love with her", Zwakh commented. "In  order to make enough money to </a:t>
            </a:r>
            <a:r>
              <a:rPr dirty="0" sz="1450" spc="-5">
                <a:latin typeface="Times New Roman"/>
                <a:cs typeface="Times New Roman"/>
              </a:rPr>
              <a:t>be </a:t>
            </a:r>
            <a:r>
              <a:rPr dirty="0" sz="1450" spc="-10">
                <a:latin typeface="Times New Roman"/>
                <a:cs typeface="Times New Roman"/>
              </a:rPr>
              <a:t>able to sleep with </a:t>
            </a:r>
            <a:r>
              <a:rPr dirty="0" sz="1450" spc="-20">
                <a:latin typeface="Times New Roman"/>
                <a:cs typeface="Times New Roman"/>
              </a:rPr>
              <a:t>her, </a:t>
            </a:r>
            <a:r>
              <a:rPr dirty="0" sz="1450" spc="-10">
                <a:latin typeface="Times New Roman"/>
                <a:cs typeface="Times New Roman"/>
              </a:rPr>
              <a:t>that </a:t>
            </a:r>
            <a:r>
              <a:rPr dirty="0" sz="1450" spc="-5">
                <a:latin typeface="Times New Roman"/>
                <a:cs typeface="Times New Roman"/>
              </a:rPr>
              <a:t>poor </a:t>
            </a:r>
            <a:r>
              <a:rPr dirty="0" sz="1450" spc="-25">
                <a:latin typeface="Times New Roman"/>
                <a:cs typeface="Times New Roman"/>
              </a:rPr>
              <a:t>fellow,  </a:t>
            </a:r>
            <a:r>
              <a:rPr dirty="0" sz="1450" spc="-15">
                <a:latin typeface="Times New Roman"/>
                <a:cs typeface="Times New Roman"/>
              </a:rPr>
              <a:t>Jaromir, </a:t>
            </a:r>
            <a:r>
              <a:rPr dirty="0" sz="1450" spc="-10">
                <a:latin typeface="Times New Roman"/>
                <a:cs typeface="Times New Roman"/>
              </a:rPr>
              <a:t>has turned into an artist overnight. He goes round the taverns cutting  silhouettes for the customers who want that kind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portrait."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Prokop, who had </a:t>
            </a:r>
            <a:r>
              <a:rPr dirty="0" sz="1450" spc="-5">
                <a:latin typeface="Times New Roman"/>
                <a:cs typeface="Times New Roman"/>
              </a:rPr>
              <a:t>not </a:t>
            </a:r>
            <a:r>
              <a:rPr dirty="0" sz="1450" spc="-10">
                <a:latin typeface="Times New Roman"/>
                <a:cs typeface="Times New Roman"/>
              </a:rPr>
              <a:t>been listening to Zwakh, smacked his lips and said,  "Really? Is she that pretty now? Have </a:t>
            </a:r>
            <a:r>
              <a:rPr dirty="0" sz="1450" spc="-5">
                <a:latin typeface="Times New Roman"/>
                <a:cs typeface="Times New Roman"/>
              </a:rPr>
              <a:t>you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little nibble yet,</a:t>
            </a:r>
            <a:r>
              <a:rPr dirty="0" sz="1450" spc="185">
                <a:latin typeface="Times New Roman"/>
                <a:cs typeface="Times New Roman"/>
              </a:rPr>
              <a:t> </a:t>
            </a:r>
            <a:r>
              <a:rPr dirty="0" sz="1450" spc="-15">
                <a:latin typeface="Times New Roman"/>
                <a:cs typeface="Times New Roman"/>
              </a:rPr>
              <a:t>Vrieslander?"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waitress immediately jumped </a:t>
            </a:r>
            <a:r>
              <a:rPr dirty="0" sz="1450" spc="-5">
                <a:latin typeface="Times New Roman"/>
                <a:cs typeface="Times New Roman"/>
              </a:rPr>
              <a:t>up </a:t>
            </a:r>
            <a:r>
              <a:rPr dirty="0" sz="1450" spc="-10">
                <a:latin typeface="Times New Roman"/>
                <a:cs typeface="Times New Roman"/>
              </a:rPr>
              <a:t>indignantly and flounced </a:t>
            </a:r>
            <a:r>
              <a:rPr dirty="0" sz="1450" spc="-5">
                <a:latin typeface="Times New Roman"/>
                <a:cs typeface="Times New Roman"/>
              </a:rPr>
              <a:t>out of </a:t>
            </a:r>
            <a:r>
              <a:rPr dirty="0" sz="1450" spc="-10">
                <a:latin typeface="Times New Roman"/>
                <a:cs typeface="Times New Roman"/>
              </a:rPr>
              <a:t>the  room.</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"There goes that broiling fowl again!" muttered Prokop in exasperation at  her departing</a:t>
            </a:r>
            <a:r>
              <a:rPr dirty="0" sz="1450" spc="-5">
                <a:latin typeface="Times New Roman"/>
                <a:cs typeface="Times New Roman"/>
              </a:rPr>
              <a:t> </a:t>
            </a:r>
            <a:r>
              <a:rPr dirty="0" sz="1450" spc="-10">
                <a:latin typeface="Times New Roman"/>
                <a:cs typeface="Times New Roman"/>
              </a:rPr>
              <a:t>form.</a:t>
            </a:r>
            <a:endParaRPr sz="1450">
              <a:latin typeface="Times New Roman"/>
              <a:cs typeface="Times New Roman"/>
            </a:endParaRPr>
          </a:p>
          <a:p>
            <a:pPr algn="just" marL="268605">
              <a:lnSpc>
                <a:spcPct val="100000"/>
              </a:lnSpc>
              <a:spcBef>
                <a:spcPts val="725"/>
              </a:spcBef>
            </a:pPr>
            <a:r>
              <a:rPr dirty="0" sz="1450" spc="-20">
                <a:latin typeface="Times New Roman"/>
                <a:cs typeface="Times New Roman"/>
              </a:rPr>
              <a:t>"Virtue </a:t>
            </a:r>
            <a:r>
              <a:rPr dirty="0" sz="1450" spc="-10">
                <a:latin typeface="Times New Roman"/>
                <a:cs typeface="Times New Roman"/>
              </a:rPr>
              <a:t>outraged! That's the last thing she needs!</a:t>
            </a:r>
            <a:r>
              <a:rPr dirty="0" sz="1450" spc="50">
                <a:latin typeface="Times New Roman"/>
                <a:cs typeface="Times New Roman"/>
              </a:rPr>
              <a:t> </a:t>
            </a:r>
            <a:r>
              <a:rPr dirty="0" sz="1450" spc="-10">
                <a:latin typeface="Times New Roman"/>
                <a:cs typeface="Times New Roman"/>
              </a:rPr>
              <a:t>Huh!"</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Zwakh calmed him down. "Don't bother with </a:t>
            </a:r>
            <a:r>
              <a:rPr dirty="0" sz="1450" spc="-30">
                <a:latin typeface="Times New Roman"/>
                <a:cs typeface="Times New Roman"/>
              </a:rPr>
              <a:t>her. </a:t>
            </a:r>
            <a:r>
              <a:rPr dirty="0" sz="1450" spc="-25">
                <a:latin typeface="Times New Roman"/>
                <a:cs typeface="Times New Roman"/>
              </a:rPr>
              <a:t>Anyway, </a:t>
            </a:r>
            <a:r>
              <a:rPr dirty="0" sz="1450" spc="-10">
                <a:latin typeface="Times New Roman"/>
                <a:cs typeface="Times New Roman"/>
              </a:rPr>
              <a:t>she made her  exit </a:t>
            </a:r>
            <a:r>
              <a:rPr dirty="0" sz="1450" spc="-5">
                <a:latin typeface="Times New Roman"/>
                <a:cs typeface="Times New Roman"/>
              </a:rPr>
              <a:t>on </a:t>
            </a:r>
            <a:r>
              <a:rPr dirty="0" sz="1450" spc="-10">
                <a:latin typeface="Times New Roman"/>
                <a:cs typeface="Times New Roman"/>
              </a:rPr>
              <a:t>the wrong</a:t>
            </a:r>
            <a:r>
              <a:rPr dirty="0" sz="1450">
                <a:latin typeface="Times New Roman"/>
                <a:cs typeface="Times New Roman"/>
              </a:rPr>
              <a:t> </a:t>
            </a:r>
            <a:r>
              <a:rPr dirty="0" sz="1450" spc="-10">
                <a:latin typeface="Times New Roman"/>
                <a:cs typeface="Times New Roman"/>
              </a:rPr>
              <a:t>cue!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But she'd just finished the</a:t>
            </a:r>
            <a:r>
              <a:rPr dirty="0" sz="1450" spc="15">
                <a:latin typeface="Times New Roman"/>
                <a:cs typeface="Times New Roman"/>
              </a:rPr>
              <a:t> </a:t>
            </a:r>
            <a:r>
              <a:rPr dirty="0" sz="1450" spc="-10">
                <a:latin typeface="Times New Roman"/>
                <a:cs typeface="Times New Roman"/>
              </a:rPr>
              <a:t>sock."</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landlord </a:t>
            </a:r>
            <a:r>
              <a:rPr dirty="0" sz="1450" spc="-5">
                <a:latin typeface="Times New Roman"/>
                <a:cs typeface="Times New Roman"/>
              </a:rPr>
              <a:t>brought a </a:t>
            </a:r>
            <a:r>
              <a:rPr dirty="0" sz="1450" spc="-10">
                <a:latin typeface="Times New Roman"/>
                <a:cs typeface="Times New Roman"/>
              </a:rPr>
              <a:t>new supply </a:t>
            </a:r>
            <a:r>
              <a:rPr dirty="0" sz="1450" spc="-5">
                <a:latin typeface="Times New Roman"/>
                <a:cs typeface="Times New Roman"/>
              </a:rPr>
              <a:t>of hot </a:t>
            </a:r>
            <a:r>
              <a:rPr dirty="0" sz="1450" spc="-10">
                <a:latin typeface="Times New Roman"/>
                <a:cs typeface="Times New Roman"/>
              </a:rPr>
              <a:t>toddy and the conversation took  </a:t>
            </a:r>
            <a:r>
              <a:rPr dirty="0" sz="1450" spc="-5">
                <a:latin typeface="Times New Roman"/>
                <a:cs typeface="Times New Roman"/>
              </a:rPr>
              <a:t>a </a:t>
            </a:r>
            <a:r>
              <a:rPr dirty="0" sz="1450" spc="-10">
                <a:latin typeface="Times New Roman"/>
                <a:cs typeface="Times New Roman"/>
              </a:rPr>
              <a:t>decidedly lascivious turn; too lascivious </a:t>
            </a:r>
            <a:r>
              <a:rPr dirty="0" sz="1450" spc="-5">
                <a:latin typeface="Times New Roman"/>
                <a:cs typeface="Times New Roman"/>
              </a:rPr>
              <a:t>not </a:t>
            </a:r>
            <a:r>
              <a:rPr dirty="0" sz="1450" spc="-10">
                <a:latin typeface="Times New Roman"/>
                <a:cs typeface="Times New Roman"/>
              </a:rPr>
              <a:t>to set the blood throbbing in my  veins, given my already feverish state. </a:t>
            </a:r>
            <a:r>
              <a:rPr dirty="0" sz="1450" spc="-5">
                <a:latin typeface="Times New Roman"/>
                <a:cs typeface="Times New Roman"/>
              </a:rPr>
              <a:t>I fought </a:t>
            </a:r>
            <a:r>
              <a:rPr dirty="0" sz="1450" spc="-10">
                <a:latin typeface="Times New Roman"/>
                <a:cs typeface="Times New Roman"/>
              </a:rPr>
              <a:t>against it, </a:t>
            </a:r>
            <a:r>
              <a:rPr dirty="0" sz="1450" spc="-5">
                <a:latin typeface="Times New Roman"/>
                <a:cs typeface="Times New Roman"/>
              </a:rPr>
              <a:t>but </a:t>
            </a:r>
            <a:r>
              <a:rPr dirty="0" sz="1450" spc="-10">
                <a:latin typeface="Times New Roman"/>
                <a:cs typeface="Times New Roman"/>
              </a:rPr>
              <a:t>the more </a:t>
            </a:r>
            <a:r>
              <a:rPr dirty="0" sz="1450" spc="-5">
                <a:latin typeface="Times New Roman"/>
                <a:cs typeface="Times New Roman"/>
              </a:rPr>
              <a:t>I </a:t>
            </a:r>
            <a:r>
              <a:rPr dirty="0" sz="1450" spc="-10">
                <a:latin typeface="Times New Roman"/>
                <a:cs typeface="Times New Roman"/>
              </a:rPr>
              <a:t>tried  to shut myself </a:t>
            </a:r>
            <a:r>
              <a:rPr dirty="0" sz="1450" spc="-15">
                <a:latin typeface="Times New Roman"/>
                <a:cs typeface="Times New Roman"/>
              </a:rPr>
              <a:t>off </a:t>
            </a:r>
            <a:r>
              <a:rPr dirty="0" sz="1450" spc="-10">
                <a:latin typeface="Times New Roman"/>
                <a:cs typeface="Times New Roman"/>
              </a:rPr>
              <a:t>from it and concentrate my thoughts </a:t>
            </a:r>
            <a:r>
              <a:rPr dirty="0" sz="1450" spc="-5">
                <a:latin typeface="Times New Roman"/>
                <a:cs typeface="Times New Roman"/>
              </a:rPr>
              <a:t>on </a:t>
            </a:r>
            <a:r>
              <a:rPr dirty="0" sz="1450" spc="-10">
                <a:latin typeface="Times New Roman"/>
                <a:cs typeface="Times New Roman"/>
              </a:rPr>
              <a:t>Angelina, the more  insistent became the ringing in my ears. Rather </a:t>
            </a:r>
            <a:r>
              <a:rPr dirty="0" sz="1450" spc="-20">
                <a:latin typeface="Times New Roman"/>
                <a:cs typeface="Times New Roman"/>
              </a:rPr>
              <a:t>abruptly, </a:t>
            </a:r>
            <a:r>
              <a:rPr dirty="0" sz="1450" spc="-5">
                <a:latin typeface="Times New Roman"/>
                <a:cs typeface="Times New Roman"/>
              </a:rPr>
              <a:t>I got up </a:t>
            </a:r>
            <a:r>
              <a:rPr dirty="0" sz="1450" spc="-10">
                <a:latin typeface="Times New Roman"/>
                <a:cs typeface="Times New Roman"/>
              </a:rPr>
              <a:t>and</a:t>
            </a:r>
            <a:r>
              <a:rPr dirty="0" sz="1450" spc="100">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fog had lifted slightly and sprinkled fine needles </a:t>
            </a:r>
            <a:r>
              <a:rPr dirty="0" sz="1450" spc="-5">
                <a:latin typeface="Times New Roman"/>
                <a:cs typeface="Times New Roman"/>
              </a:rPr>
              <a:t>of </a:t>
            </a:r>
            <a:r>
              <a:rPr dirty="0" sz="1450" spc="-10">
                <a:latin typeface="Times New Roman"/>
                <a:cs typeface="Times New Roman"/>
              </a:rPr>
              <a:t>ice all over me, </a:t>
            </a:r>
            <a:r>
              <a:rPr dirty="0" sz="1450" spc="-5">
                <a:latin typeface="Times New Roman"/>
                <a:cs typeface="Times New Roman"/>
              </a:rPr>
              <a:t>but  </a:t>
            </a:r>
            <a:r>
              <a:rPr dirty="0" sz="1450" spc="-10">
                <a:latin typeface="Times New Roman"/>
                <a:cs typeface="Times New Roman"/>
              </a:rPr>
              <a:t>it was still so thick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read the street names, and missed my way  going home. </a:t>
            </a:r>
            <a:r>
              <a:rPr dirty="0" sz="1450" spc="-5">
                <a:latin typeface="Times New Roman"/>
                <a:cs typeface="Times New Roman"/>
              </a:rPr>
              <a:t>I </a:t>
            </a:r>
            <a:r>
              <a:rPr dirty="0" sz="1450" spc="-10">
                <a:latin typeface="Times New Roman"/>
                <a:cs typeface="Times New Roman"/>
              </a:rPr>
              <a:t>was in the wrong street and was about to turn round when </a:t>
            </a:r>
            <a:r>
              <a:rPr dirty="0" sz="1450" spc="-5">
                <a:latin typeface="Times New Roman"/>
                <a:cs typeface="Times New Roman"/>
              </a:rPr>
              <a:t>I  </a:t>
            </a:r>
            <a:r>
              <a:rPr dirty="0" sz="1450" spc="-10">
                <a:latin typeface="Times New Roman"/>
                <a:cs typeface="Times New Roman"/>
              </a:rPr>
              <a:t>heard someone call my name. "Herr Pernath! Herr</a:t>
            </a:r>
            <a:r>
              <a:rPr dirty="0" sz="1450" spc="35">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a:t>
            </a:r>
            <a:r>
              <a:rPr dirty="0" sz="1450" spc="-10">
                <a:latin typeface="Times New Roman"/>
                <a:cs typeface="Times New Roman"/>
              </a:rPr>
              <a:t>looked around, </a:t>
            </a:r>
            <a:r>
              <a:rPr dirty="0" sz="1450" spc="-5">
                <a:latin typeface="Times New Roman"/>
                <a:cs typeface="Times New Roman"/>
              </a:rPr>
              <a:t>up, </a:t>
            </a:r>
            <a:r>
              <a:rPr dirty="0" sz="1450" spc="-10">
                <a:latin typeface="Times New Roman"/>
                <a:cs typeface="Times New Roman"/>
              </a:rPr>
              <a:t>down: </a:t>
            </a:r>
            <a:r>
              <a:rPr dirty="0" sz="1450" spc="-5">
                <a:latin typeface="Times New Roman"/>
                <a:cs typeface="Times New Roman"/>
              </a:rPr>
              <a:t>no</a:t>
            </a:r>
            <a:r>
              <a:rPr dirty="0" sz="1450" spc="10">
                <a:latin typeface="Times New Roman"/>
                <a:cs typeface="Times New Roman"/>
              </a:rPr>
              <a:t> </a:t>
            </a:r>
            <a:r>
              <a:rPr dirty="0" sz="1450" spc="-10">
                <a:latin typeface="Times New Roman"/>
                <a:cs typeface="Times New Roman"/>
              </a:rPr>
              <a:t>one.</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Beside me </a:t>
            </a:r>
            <a:r>
              <a:rPr dirty="0" sz="1450" spc="-5">
                <a:latin typeface="Times New Roman"/>
                <a:cs typeface="Times New Roman"/>
              </a:rPr>
              <a:t>a door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small, discreet red light over it yawned wide  revealing, </a:t>
            </a:r>
            <a:r>
              <a:rPr dirty="0" sz="1450" spc="-5">
                <a:latin typeface="Times New Roman"/>
                <a:cs typeface="Times New Roman"/>
              </a:rPr>
              <a:t>or </a:t>
            </a:r>
            <a:r>
              <a:rPr dirty="0" sz="1450" spc="-10">
                <a:latin typeface="Times New Roman"/>
                <a:cs typeface="Times New Roman"/>
              </a:rPr>
              <a:t>so it seemed, the luminescent outlines </a:t>
            </a:r>
            <a:r>
              <a:rPr dirty="0" sz="1450" spc="-5">
                <a:latin typeface="Times New Roman"/>
                <a:cs typeface="Times New Roman"/>
              </a:rPr>
              <a:t>of a </a:t>
            </a:r>
            <a:r>
              <a:rPr dirty="0" sz="1450" spc="-10">
                <a:latin typeface="Times New Roman"/>
                <a:cs typeface="Times New Roman"/>
              </a:rPr>
              <a:t>figure at the back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hallway.</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Again the voice, "Herr Pernath! Herr</a:t>
            </a:r>
            <a:r>
              <a:rPr dirty="0" sz="1450" spc="20">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Surprised,</a:t>
            </a:r>
            <a:r>
              <a:rPr dirty="0" sz="1450" spc="110">
                <a:latin typeface="Times New Roman"/>
                <a:cs typeface="Times New Roman"/>
              </a:rPr>
              <a:t> </a:t>
            </a:r>
            <a:r>
              <a:rPr dirty="0" sz="1450" spc="-5">
                <a:latin typeface="Times New Roman"/>
                <a:cs typeface="Times New Roman"/>
              </a:rPr>
              <a:t>I</a:t>
            </a:r>
            <a:r>
              <a:rPr dirty="0" sz="1450" spc="110">
                <a:latin typeface="Times New Roman"/>
                <a:cs typeface="Times New Roman"/>
              </a:rPr>
              <a:t> </a:t>
            </a:r>
            <a:r>
              <a:rPr dirty="0" sz="1450" spc="-10">
                <a:latin typeface="Times New Roman"/>
                <a:cs typeface="Times New Roman"/>
              </a:rPr>
              <a:t>went</a:t>
            </a:r>
            <a:r>
              <a:rPr dirty="0" sz="1450" spc="110">
                <a:latin typeface="Times New Roman"/>
                <a:cs typeface="Times New Roman"/>
              </a:rPr>
              <a:t> </a:t>
            </a:r>
            <a:r>
              <a:rPr dirty="0" sz="1450" spc="-10">
                <a:latin typeface="Times New Roman"/>
                <a:cs typeface="Times New Roman"/>
              </a:rPr>
              <a:t>into</a:t>
            </a:r>
            <a:r>
              <a:rPr dirty="0" sz="1450" spc="110">
                <a:latin typeface="Times New Roman"/>
                <a:cs typeface="Times New Roman"/>
              </a:rPr>
              <a:t> </a:t>
            </a:r>
            <a:r>
              <a:rPr dirty="0" sz="1450" spc="-10">
                <a:latin typeface="Times New Roman"/>
                <a:cs typeface="Times New Roman"/>
              </a:rPr>
              <a:t>the</a:t>
            </a:r>
            <a:r>
              <a:rPr dirty="0" sz="1450" spc="110">
                <a:latin typeface="Times New Roman"/>
                <a:cs typeface="Times New Roman"/>
              </a:rPr>
              <a:t> </a:t>
            </a:r>
            <a:r>
              <a:rPr dirty="0" sz="1450" spc="-10">
                <a:latin typeface="Times New Roman"/>
                <a:cs typeface="Times New Roman"/>
              </a:rPr>
              <a:t>vestibule,</a:t>
            </a:r>
            <a:r>
              <a:rPr dirty="0" sz="1450" spc="114">
                <a:latin typeface="Times New Roman"/>
                <a:cs typeface="Times New Roman"/>
              </a:rPr>
              <a:t> </a:t>
            </a:r>
            <a:r>
              <a:rPr dirty="0" sz="1450" spc="-10">
                <a:latin typeface="Times New Roman"/>
                <a:cs typeface="Times New Roman"/>
              </a:rPr>
              <a:t>and</a:t>
            </a:r>
            <a:r>
              <a:rPr dirty="0" sz="1450" spc="110">
                <a:latin typeface="Times New Roman"/>
                <a:cs typeface="Times New Roman"/>
              </a:rPr>
              <a:t> </a:t>
            </a:r>
            <a:r>
              <a:rPr dirty="0" sz="1450" spc="-10">
                <a:latin typeface="Times New Roman"/>
                <a:cs typeface="Times New Roman"/>
              </a:rPr>
              <a:t>two</a:t>
            </a:r>
            <a:r>
              <a:rPr dirty="0" sz="1450" spc="110">
                <a:latin typeface="Times New Roman"/>
                <a:cs typeface="Times New Roman"/>
              </a:rPr>
              <a:t> </a:t>
            </a:r>
            <a:r>
              <a:rPr dirty="0" sz="1450" spc="-10">
                <a:latin typeface="Times New Roman"/>
                <a:cs typeface="Times New Roman"/>
              </a:rPr>
              <a:t>warm,</a:t>
            </a:r>
            <a:r>
              <a:rPr dirty="0" sz="1450" spc="110">
                <a:latin typeface="Times New Roman"/>
                <a:cs typeface="Times New Roman"/>
              </a:rPr>
              <a:t> </a:t>
            </a:r>
            <a:r>
              <a:rPr dirty="0" sz="1450" spc="-10">
                <a:latin typeface="Times New Roman"/>
                <a:cs typeface="Times New Roman"/>
              </a:rPr>
              <a:t>female</a:t>
            </a:r>
            <a:r>
              <a:rPr dirty="0" sz="1450" spc="110">
                <a:latin typeface="Times New Roman"/>
                <a:cs typeface="Times New Roman"/>
              </a:rPr>
              <a:t> </a:t>
            </a:r>
            <a:r>
              <a:rPr dirty="0" sz="1450" spc="-10">
                <a:latin typeface="Times New Roman"/>
                <a:cs typeface="Times New Roman"/>
              </a:rPr>
              <a:t>arms</a:t>
            </a:r>
            <a:r>
              <a:rPr dirty="0" sz="1450" spc="110">
                <a:latin typeface="Times New Roman"/>
                <a:cs typeface="Times New Roman"/>
              </a:rPr>
              <a:t> </a:t>
            </a:r>
            <a:r>
              <a:rPr dirty="0" sz="1450" spc="-10">
                <a:latin typeface="Times New Roman"/>
                <a:cs typeface="Times New Roman"/>
              </a:rPr>
              <a:t>wrapped</a:t>
            </a:r>
            <a:endParaRPr sz="1450">
              <a:latin typeface="Times New Roman"/>
              <a:cs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075" cy="9365615"/>
          </a:xfrm>
          <a:prstGeom prst="rect">
            <a:avLst/>
          </a:prstGeom>
        </p:spPr>
        <p:txBody>
          <a:bodyPr wrap="square" lIns="0" tIns="11430" rIns="0" bIns="0" rtlCol="0" vert="horz">
            <a:spAutoFit/>
          </a:bodyPr>
          <a:lstStyle/>
          <a:p>
            <a:pPr marL="12700" marR="8890">
              <a:lnSpc>
                <a:spcPct val="100000"/>
              </a:lnSpc>
              <a:spcBef>
                <a:spcPts val="90"/>
              </a:spcBef>
            </a:pPr>
            <a:r>
              <a:rPr dirty="0" sz="1450" spc="-10">
                <a:latin typeface="Times New Roman"/>
                <a:cs typeface="Times New Roman"/>
              </a:rPr>
              <a:t>themselves round my neck. A </a:t>
            </a:r>
            <a:r>
              <a:rPr dirty="0" sz="1450" spc="-5">
                <a:latin typeface="Times New Roman"/>
                <a:cs typeface="Times New Roman"/>
              </a:rPr>
              <a:t>door </a:t>
            </a:r>
            <a:r>
              <a:rPr dirty="0" sz="1450" spc="-10">
                <a:latin typeface="Times New Roman"/>
                <a:cs typeface="Times New Roman"/>
              </a:rPr>
              <a:t>slowly opened </a:t>
            </a:r>
            <a:r>
              <a:rPr dirty="0" sz="1450" spc="-5">
                <a:latin typeface="Times New Roman"/>
                <a:cs typeface="Times New Roman"/>
              </a:rPr>
              <a:t>a </a:t>
            </a:r>
            <a:r>
              <a:rPr dirty="0" sz="1450" spc="-10">
                <a:latin typeface="Times New Roman"/>
                <a:cs typeface="Times New Roman"/>
              </a:rPr>
              <a:t>little, and in the light </a:t>
            </a:r>
            <a:r>
              <a:rPr dirty="0" sz="1450" spc="-5">
                <a:latin typeface="Times New Roman"/>
                <a:cs typeface="Times New Roman"/>
              </a:rPr>
              <a:t>I  </a:t>
            </a:r>
            <a:r>
              <a:rPr dirty="0" sz="1450" spc="-10">
                <a:latin typeface="Times New Roman"/>
                <a:cs typeface="Times New Roman"/>
              </a:rPr>
              <a:t>could see that it was Rosina who was pressing her </a:t>
            </a:r>
            <a:r>
              <a:rPr dirty="0" sz="1450" spc="-5">
                <a:latin typeface="Times New Roman"/>
                <a:cs typeface="Times New Roman"/>
              </a:rPr>
              <a:t>hot body </a:t>
            </a:r>
            <a:r>
              <a:rPr dirty="0" sz="1450" spc="-10">
                <a:latin typeface="Times New Roman"/>
                <a:cs typeface="Times New Roman"/>
              </a:rPr>
              <a:t>against</a:t>
            </a:r>
            <a:r>
              <a:rPr dirty="0" sz="1450" spc="85">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nSpc>
                <a:spcPct val="100000"/>
              </a:lnSpc>
              <a:spcBef>
                <a:spcPts val="10"/>
              </a:spcBef>
            </a:pPr>
            <a:endParaRPr sz="2300">
              <a:latin typeface="Times New Roman"/>
              <a:cs typeface="Times New Roman"/>
            </a:endParaRPr>
          </a:p>
          <a:p>
            <a:pPr algn="ctr" marL="635">
              <a:lnSpc>
                <a:spcPct val="100000"/>
              </a:lnSpc>
            </a:pPr>
            <a:r>
              <a:rPr dirty="0" sz="1450" spc="-10" b="1">
                <a:latin typeface="Times New Roman"/>
                <a:cs typeface="Times New Roman"/>
              </a:rPr>
              <a:t>RUSE</a:t>
            </a:r>
            <a:endParaRPr sz="1450">
              <a:latin typeface="Times New Roman"/>
              <a:cs typeface="Times New Roman"/>
            </a:endParaRPr>
          </a:p>
          <a:p>
            <a:pPr>
              <a:lnSpc>
                <a:spcPct val="100000"/>
              </a:lnSpc>
              <a:spcBef>
                <a:spcPts val="20"/>
              </a:spcBef>
            </a:pPr>
            <a:endParaRPr sz="2350">
              <a:latin typeface="Times New Roman"/>
              <a:cs typeface="Times New Roman"/>
            </a:endParaRPr>
          </a:p>
          <a:p>
            <a:pPr algn="just" marL="268605">
              <a:lnSpc>
                <a:spcPct val="100000"/>
              </a:lnSpc>
            </a:pPr>
            <a:r>
              <a:rPr dirty="0" sz="1450" spc="-10">
                <a:latin typeface="Times New Roman"/>
                <a:cs typeface="Times New Roman"/>
              </a:rPr>
              <a:t>A dull, grey</a:t>
            </a:r>
            <a:r>
              <a:rPr dirty="0" sz="1450" spc="-80">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7620" indent="255904">
              <a:lnSpc>
                <a:spcPts val="1730"/>
              </a:lnSpc>
              <a:spcBef>
                <a:spcPts val="775"/>
              </a:spcBef>
            </a:pPr>
            <a:r>
              <a:rPr dirty="0" sz="1450" spc="-5">
                <a:latin typeface="Times New Roman"/>
                <a:cs typeface="Times New Roman"/>
              </a:rPr>
              <a:t>I </a:t>
            </a:r>
            <a:r>
              <a:rPr dirty="0" sz="1450" spc="-10">
                <a:latin typeface="Times New Roman"/>
                <a:cs typeface="Times New Roman"/>
              </a:rPr>
              <a:t>had slept late into the morning, </a:t>
            </a:r>
            <a:r>
              <a:rPr dirty="0" sz="1450" spc="-5">
                <a:latin typeface="Times New Roman"/>
                <a:cs typeface="Times New Roman"/>
              </a:rPr>
              <a:t>a </a:t>
            </a:r>
            <a:r>
              <a:rPr dirty="0" sz="1450" spc="-10">
                <a:latin typeface="Times New Roman"/>
                <a:cs typeface="Times New Roman"/>
              </a:rPr>
              <a:t>lifeless, dreamless sleep, for all the  world as if </a:t>
            </a:r>
            <a:r>
              <a:rPr dirty="0" sz="1450" spc="-5">
                <a:latin typeface="Times New Roman"/>
                <a:cs typeface="Times New Roman"/>
              </a:rPr>
              <a:t>I </a:t>
            </a:r>
            <a:r>
              <a:rPr dirty="0" sz="1450" spc="-10">
                <a:latin typeface="Times New Roman"/>
                <a:cs typeface="Times New Roman"/>
              </a:rPr>
              <a:t>were</a:t>
            </a:r>
            <a:r>
              <a:rPr dirty="0" sz="1450" spc="5">
                <a:latin typeface="Times New Roman"/>
                <a:cs typeface="Times New Roman"/>
              </a:rPr>
              <a:t> </a:t>
            </a:r>
            <a:r>
              <a:rPr dirty="0" sz="1450" spc="-10">
                <a:latin typeface="Times New Roman"/>
                <a:cs typeface="Times New Roman"/>
              </a:rPr>
              <a:t>dead.</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The old woman who did my housework had either </a:t>
            </a:r>
            <a:r>
              <a:rPr dirty="0" sz="1450" spc="-5">
                <a:latin typeface="Times New Roman"/>
                <a:cs typeface="Times New Roman"/>
              </a:rPr>
              <a:t>not </a:t>
            </a:r>
            <a:r>
              <a:rPr dirty="0" sz="1450" spc="-10">
                <a:latin typeface="Times New Roman"/>
                <a:cs typeface="Times New Roman"/>
              </a:rPr>
              <a:t>turned </a:t>
            </a:r>
            <a:r>
              <a:rPr dirty="0" sz="1450" spc="-5">
                <a:latin typeface="Times New Roman"/>
                <a:cs typeface="Times New Roman"/>
              </a:rPr>
              <a:t>up or </a:t>
            </a:r>
            <a:r>
              <a:rPr dirty="0" sz="1450" spc="-10">
                <a:latin typeface="Times New Roman"/>
                <a:cs typeface="Times New Roman"/>
              </a:rPr>
              <a:t>had  forgotten to light the stove. It was full </a:t>
            </a:r>
            <a:r>
              <a:rPr dirty="0" sz="1450" spc="-5">
                <a:latin typeface="Times New Roman"/>
                <a:cs typeface="Times New Roman"/>
              </a:rPr>
              <a:t>of </a:t>
            </a:r>
            <a:r>
              <a:rPr dirty="0" sz="1450" spc="-10">
                <a:latin typeface="Times New Roman"/>
                <a:cs typeface="Times New Roman"/>
              </a:rPr>
              <a:t>cold ashes. The furniture was  covered in dust, the floor</a:t>
            </a:r>
            <a:r>
              <a:rPr dirty="0" sz="1450" spc="15">
                <a:latin typeface="Times New Roman"/>
                <a:cs typeface="Times New Roman"/>
              </a:rPr>
              <a:t> </a:t>
            </a:r>
            <a:r>
              <a:rPr dirty="0" sz="1450" spc="-10">
                <a:latin typeface="Times New Roman"/>
                <a:cs typeface="Times New Roman"/>
              </a:rPr>
              <a:t>unswept.</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Shivering, </a:t>
            </a:r>
            <a:r>
              <a:rPr dirty="0" sz="1450" spc="-5">
                <a:latin typeface="Times New Roman"/>
                <a:cs typeface="Times New Roman"/>
              </a:rPr>
              <a:t>I </a:t>
            </a:r>
            <a:r>
              <a:rPr dirty="0" sz="1450" spc="-10">
                <a:latin typeface="Times New Roman"/>
                <a:cs typeface="Times New Roman"/>
              </a:rPr>
              <a:t>walked </a:t>
            </a:r>
            <a:r>
              <a:rPr dirty="0" sz="1450" spc="-5">
                <a:latin typeface="Times New Roman"/>
                <a:cs typeface="Times New Roman"/>
              </a:rPr>
              <a:t>up </a:t>
            </a:r>
            <a:r>
              <a:rPr dirty="0" sz="1450" spc="-10">
                <a:latin typeface="Times New Roman"/>
                <a:cs typeface="Times New Roman"/>
              </a:rPr>
              <a:t>and down. The room was full </a:t>
            </a:r>
            <a:r>
              <a:rPr dirty="0" sz="1450" spc="-5">
                <a:latin typeface="Times New Roman"/>
                <a:cs typeface="Times New Roman"/>
              </a:rPr>
              <a:t>of </a:t>
            </a:r>
            <a:r>
              <a:rPr dirty="0" sz="1450" spc="-10">
                <a:latin typeface="Times New Roman"/>
                <a:cs typeface="Times New Roman"/>
              </a:rPr>
              <a:t>the stale smell </a:t>
            </a:r>
            <a:r>
              <a:rPr dirty="0" sz="1450" spc="-5">
                <a:latin typeface="Times New Roman"/>
                <a:cs typeface="Times New Roman"/>
              </a:rPr>
              <a:t>of  </a:t>
            </a:r>
            <a:r>
              <a:rPr dirty="0" sz="1450" spc="-10">
                <a:latin typeface="Times New Roman"/>
                <a:cs typeface="Times New Roman"/>
              </a:rPr>
              <a:t>cheap </a:t>
            </a:r>
            <a:r>
              <a:rPr dirty="0" sz="1450" spc="-20">
                <a:latin typeface="Times New Roman"/>
                <a:cs typeface="Times New Roman"/>
              </a:rPr>
              <a:t>liquor. </a:t>
            </a:r>
            <a:r>
              <a:rPr dirty="0" sz="1450" spc="-10">
                <a:latin typeface="Times New Roman"/>
                <a:cs typeface="Times New Roman"/>
              </a:rPr>
              <a:t>My coat, my clothes stank </a:t>
            </a:r>
            <a:r>
              <a:rPr dirty="0" sz="1450" spc="-5">
                <a:latin typeface="Times New Roman"/>
                <a:cs typeface="Times New Roman"/>
              </a:rPr>
              <a:t>of </a:t>
            </a:r>
            <a:r>
              <a:rPr dirty="0" sz="1450" spc="-10">
                <a:latin typeface="Times New Roman"/>
                <a:cs typeface="Times New Roman"/>
              </a:rPr>
              <a:t>cold tobacco</a:t>
            </a:r>
            <a:r>
              <a:rPr dirty="0" sz="1450" spc="55">
                <a:latin typeface="Times New Roman"/>
                <a:cs typeface="Times New Roman"/>
              </a:rPr>
              <a:t> </a:t>
            </a:r>
            <a:r>
              <a:rPr dirty="0" sz="1450" spc="-10">
                <a:latin typeface="Times New Roman"/>
                <a:cs typeface="Times New Roman"/>
              </a:rPr>
              <a:t>smoke.</a:t>
            </a:r>
            <a:endParaRPr sz="1450">
              <a:latin typeface="Times New Roman"/>
              <a:cs typeface="Times New Roman"/>
            </a:endParaRPr>
          </a:p>
          <a:p>
            <a:pPr algn="just" marL="12700" marR="6985" indent="255904">
              <a:lnSpc>
                <a:spcPts val="1730"/>
              </a:lnSpc>
              <a:spcBef>
                <a:spcPts val="715"/>
              </a:spcBef>
            </a:pPr>
            <a:r>
              <a:rPr dirty="0" sz="1450" spc="-5">
                <a:latin typeface="Times New Roman"/>
                <a:cs typeface="Times New Roman"/>
              </a:rPr>
              <a:t>I </a:t>
            </a:r>
            <a:r>
              <a:rPr dirty="0" sz="1450" spc="-10">
                <a:latin typeface="Times New Roman"/>
                <a:cs typeface="Times New Roman"/>
              </a:rPr>
              <a:t>threw open the window and then shut it again; the </a:t>
            </a:r>
            <a:r>
              <a:rPr dirty="0" sz="1450" spc="-20">
                <a:latin typeface="Times New Roman"/>
                <a:cs typeface="Times New Roman"/>
              </a:rPr>
              <a:t>filthy, </a:t>
            </a:r>
            <a:r>
              <a:rPr dirty="0" sz="1450" spc="-10">
                <a:latin typeface="Times New Roman"/>
                <a:cs typeface="Times New Roman"/>
              </a:rPr>
              <a:t>icy air from the  street was</a:t>
            </a:r>
            <a:r>
              <a:rPr dirty="0" sz="1450" spc="-5">
                <a:latin typeface="Times New Roman"/>
                <a:cs typeface="Times New Roman"/>
              </a:rPr>
              <a:t> </a:t>
            </a:r>
            <a:r>
              <a:rPr dirty="0" sz="1450" spc="-10">
                <a:latin typeface="Times New Roman"/>
                <a:cs typeface="Times New Roman"/>
              </a:rPr>
              <a:t>unbearable.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Outside, the sparrows were perched motionless in the gutters, their feathers  soaked. Wherever </a:t>
            </a:r>
            <a:r>
              <a:rPr dirty="0" sz="1450" spc="-5">
                <a:latin typeface="Times New Roman"/>
                <a:cs typeface="Times New Roman"/>
              </a:rPr>
              <a:t>I </a:t>
            </a:r>
            <a:r>
              <a:rPr dirty="0" sz="1450" spc="-10">
                <a:latin typeface="Times New Roman"/>
                <a:cs typeface="Times New Roman"/>
              </a:rPr>
              <a:t>looked, there was nothing </a:t>
            </a:r>
            <a:r>
              <a:rPr dirty="0" sz="1450" spc="-5">
                <a:latin typeface="Times New Roman"/>
                <a:cs typeface="Times New Roman"/>
              </a:rPr>
              <a:t>but </a:t>
            </a:r>
            <a:r>
              <a:rPr dirty="0" sz="1450" spc="-10">
                <a:latin typeface="Times New Roman"/>
                <a:cs typeface="Times New Roman"/>
              </a:rPr>
              <a:t>drab despair around me,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soul to match, all mangled and</a:t>
            </a:r>
            <a:r>
              <a:rPr dirty="0" sz="1450" spc="25">
                <a:latin typeface="Times New Roman"/>
                <a:cs typeface="Times New Roman"/>
              </a:rPr>
              <a:t> </a:t>
            </a:r>
            <a:r>
              <a:rPr dirty="0" sz="1450" spc="-10">
                <a:latin typeface="Times New Roman"/>
                <a:cs typeface="Times New Roman"/>
              </a:rPr>
              <a:t>torn.</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The seat </a:t>
            </a:r>
            <a:r>
              <a:rPr dirty="0" sz="1450" spc="-5">
                <a:latin typeface="Times New Roman"/>
                <a:cs typeface="Times New Roman"/>
              </a:rPr>
              <a:t>of </a:t>
            </a:r>
            <a:r>
              <a:rPr dirty="0" sz="1450" spc="-10">
                <a:latin typeface="Times New Roman"/>
                <a:cs typeface="Times New Roman"/>
              </a:rPr>
              <a:t>that </a:t>
            </a:r>
            <a:r>
              <a:rPr dirty="0" sz="1450" spc="-15">
                <a:latin typeface="Times New Roman"/>
                <a:cs typeface="Times New Roman"/>
              </a:rPr>
              <a:t>armchair, </a:t>
            </a:r>
            <a:r>
              <a:rPr dirty="0" sz="1450" spc="-10">
                <a:latin typeface="Times New Roman"/>
                <a:cs typeface="Times New Roman"/>
              </a:rPr>
              <a:t>how threadbare it was! The horsehair was  coming </a:t>
            </a:r>
            <a:r>
              <a:rPr dirty="0" sz="1450" spc="-5">
                <a:latin typeface="Times New Roman"/>
                <a:cs typeface="Times New Roman"/>
              </a:rPr>
              <a:t>out </a:t>
            </a:r>
            <a:r>
              <a:rPr dirty="0" sz="1450" spc="-10">
                <a:latin typeface="Times New Roman"/>
                <a:cs typeface="Times New Roman"/>
              </a:rPr>
              <a:t>at the edges. </a:t>
            </a:r>
            <a:r>
              <a:rPr dirty="0" sz="1450" spc="-5">
                <a:latin typeface="Times New Roman"/>
                <a:cs typeface="Times New Roman"/>
              </a:rPr>
              <a:t>I </a:t>
            </a:r>
            <a:r>
              <a:rPr dirty="0" sz="1450" spc="-10">
                <a:latin typeface="Times New Roman"/>
                <a:cs typeface="Times New Roman"/>
              </a:rPr>
              <a:t>should take it to the </a:t>
            </a:r>
            <a:r>
              <a:rPr dirty="0" sz="1450" spc="-15">
                <a:latin typeface="Times New Roman"/>
                <a:cs typeface="Times New Roman"/>
              </a:rPr>
              <a:t>upholsterer, </a:t>
            </a:r>
            <a:r>
              <a:rPr dirty="0" sz="1450" spc="-5">
                <a:latin typeface="Times New Roman"/>
                <a:cs typeface="Times New Roman"/>
              </a:rPr>
              <a:t>but </a:t>
            </a:r>
            <a:r>
              <a:rPr dirty="0" sz="1450" spc="-10">
                <a:latin typeface="Times New Roman"/>
                <a:cs typeface="Times New Roman"/>
              </a:rPr>
              <a:t>why </a:t>
            </a:r>
            <a:r>
              <a:rPr dirty="0" sz="1450" spc="-15">
                <a:latin typeface="Times New Roman"/>
                <a:cs typeface="Times New Roman"/>
              </a:rPr>
              <a:t>bother,  </a:t>
            </a:r>
            <a:r>
              <a:rPr dirty="0" sz="1450" spc="-10">
                <a:latin typeface="Times New Roman"/>
                <a:cs typeface="Times New Roman"/>
              </a:rPr>
              <a:t>just </a:t>
            </a:r>
            <a:r>
              <a:rPr dirty="0" sz="1450" spc="-5">
                <a:latin typeface="Times New Roman"/>
                <a:cs typeface="Times New Roman"/>
              </a:rPr>
              <a:t>one </a:t>
            </a:r>
            <a:r>
              <a:rPr dirty="0" sz="1450" spc="-10">
                <a:latin typeface="Times New Roman"/>
                <a:cs typeface="Times New Roman"/>
              </a:rPr>
              <a:t>more, joyless lifetime to last through, and it would </a:t>
            </a:r>
            <a:r>
              <a:rPr dirty="0" sz="1450" spc="-5">
                <a:latin typeface="Times New Roman"/>
                <a:cs typeface="Times New Roman"/>
              </a:rPr>
              <a:t>be </a:t>
            </a:r>
            <a:r>
              <a:rPr dirty="0" sz="1450" spc="-10">
                <a:latin typeface="Times New Roman"/>
                <a:cs typeface="Times New Roman"/>
              </a:rPr>
              <a:t>fit for the  rubbish heap with everything</a:t>
            </a:r>
            <a:r>
              <a:rPr dirty="0" sz="1450" spc="5">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And those net curtains </a:t>
            </a:r>
            <a:r>
              <a:rPr dirty="0" sz="1450" spc="-5">
                <a:latin typeface="Times New Roman"/>
                <a:cs typeface="Times New Roman"/>
              </a:rPr>
              <a:t>on </a:t>
            </a:r>
            <a:r>
              <a:rPr dirty="0" sz="1450" spc="-10">
                <a:latin typeface="Times New Roman"/>
                <a:cs typeface="Times New Roman"/>
              </a:rPr>
              <a:t>the windows, how tasteless, how pointless! Why  didn't </a:t>
            </a:r>
            <a:r>
              <a:rPr dirty="0" sz="1450" spc="-5">
                <a:latin typeface="Times New Roman"/>
                <a:cs typeface="Times New Roman"/>
              </a:rPr>
              <a:t>I </a:t>
            </a:r>
            <a:r>
              <a:rPr dirty="0" sz="1450" spc="-10">
                <a:latin typeface="Times New Roman"/>
                <a:cs typeface="Times New Roman"/>
              </a:rPr>
              <a:t>twist them into </a:t>
            </a:r>
            <a:r>
              <a:rPr dirty="0" sz="1450" spc="-5">
                <a:latin typeface="Times New Roman"/>
                <a:cs typeface="Times New Roman"/>
              </a:rPr>
              <a:t>a </a:t>
            </a:r>
            <a:r>
              <a:rPr dirty="0" sz="1450" spc="-10">
                <a:latin typeface="Times New Roman"/>
                <a:cs typeface="Times New Roman"/>
              </a:rPr>
              <a:t>rope and hang myself </a:t>
            </a:r>
            <a:r>
              <a:rPr dirty="0" sz="1450" spc="-5">
                <a:latin typeface="Times New Roman"/>
                <a:cs typeface="Times New Roman"/>
              </a:rPr>
              <a:t>by </a:t>
            </a:r>
            <a:r>
              <a:rPr dirty="0" sz="1450" spc="-10">
                <a:latin typeface="Times New Roman"/>
                <a:cs typeface="Times New Roman"/>
              </a:rPr>
              <a:t>them? Then at least </a:t>
            </a:r>
            <a:r>
              <a:rPr dirty="0" sz="1450" spc="-5">
                <a:latin typeface="Times New Roman"/>
                <a:cs typeface="Times New Roman"/>
              </a:rPr>
              <a:t>I  </a:t>
            </a:r>
            <a:r>
              <a:rPr dirty="0" sz="1450" spc="-10">
                <a:latin typeface="Times New Roman"/>
                <a:cs typeface="Times New Roman"/>
              </a:rPr>
              <a:t>wouldn't have to look at the misbegotten things any more, and the whole  </a:t>
            </a:r>
            <a:r>
              <a:rPr dirty="0" sz="1450" spc="-25">
                <a:latin typeface="Times New Roman"/>
                <a:cs typeface="Times New Roman"/>
              </a:rPr>
              <a:t>dreary, </a:t>
            </a:r>
            <a:r>
              <a:rPr dirty="0" sz="1450" spc="-10">
                <a:latin typeface="Times New Roman"/>
                <a:cs typeface="Times New Roman"/>
              </a:rPr>
              <a:t>tiresome business would </a:t>
            </a:r>
            <a:r>
              <a:rPr dirty="0" sz="1450" spc="-5">
                <a:latin typeface="Times New Roman"/>
                <a:cs typeface="Times New Roman"/>
              </a:rPr>
              <a:t>be </a:t>
            </a:r>
            <a:r>
              <a:rPr dirty="0" sz="1450" spc="-20">
                <a:latin typeface="Times New Roman"/>
                <a:cs typeface="Times New Roman"/>
              </a:rPr>
              <a:t>over, </a:t>
            </a:r>
            <a:r>
              <a:rPr dirty="0" sz="1450" spc="-10">
                <a:latin typeface="Times New Roman"/>
                <a:cs typeface="Times New Roman"/>
              </a:rPr>
              <a:t>once and for</a:t>
            </a:r>
            <a:r>
              <a:rPr dirty="0" sz="1450" spc="6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1430" indent="255904">
              <a:lnSpc>
                <a:spcPts val="1730"/>
              </a:lnSpc>
              <a:spcBef>
                <a:spcPts val="785"/>
              </a:spcBef>
            </a:pPr>
            <a:r>
              <a:rPr dirty="0" sz="1450" spc="-45">
                <a:latin typeface="Times New Roman"/>
                <a:cs typeface="Times New Roman"/>
              </a:rPr>
              <a:t>Yes, </a:t>
            </a:r>
            <a:r>
              <a:rPr dirty="0" sz="1450" spc="-10">
                <a:latin typeface="Times New Roman"/>
                <a:cs typeface="Times New Roman"/>
              </a:rPr>
              <a:t>that was the sensible thing to </a:t>
            </a:r>
            <a:r>
              <a:rPr dirty="0" sz="1450" spc="-5">
                <a:latin typeface="Times New Roman"/>
                <a:cs typeface="Times New Roman"/>
              </a:rPr>
              <a:t>do. </a:t>
            </a:r>
            <a:r>
              <a:rPr dirty="0" sz="1450" spc="-10">
                <a:latin typeface="Times New Roman"/>
                <a:cs typeface="Times New Roman"/>
              </a:rPr>
              <a:t>Make an end </a:t>
            </a:r>
            <a:r>
              <a:rPr dirty="0" sz="1450" spc="-5">
                <a:latin typeface="Times New Roman"/>
                <a:cs typeface="Times New Roman"/>
              </a:rPr>
              <a:t>of </a:t>
            </a:r>
            <a:r>
              <a:rPr dirty="0" sz="1450" spc="-10">
                <a:latin typeface="Times New Roman"/>
                <a:cs typeface="Times New Roman"/>
              </a:rPr>
              <a:t>it. </a:t>
            </a:r>
            <a:r>
              <a:rPr dirty="0" sz="1450" spc="-40">
                <a:latin typeface="Times New Roman"/>
                <a:cs typeface="Times New Roman"/>
              </a:rPr>
              <a:t>Today. </a:t>
            </a:r>
            <a:r>
              <a:rPr dirty="0" sz="1450" spc="-35">
                <a:latin typeface="Times New Roman"/>
                <a:cs typeface="Times New Roman"/>
              </a:rPr>
              <a:t>Now. </a:t>
            </a:r>
            <a:r>
              <a:rPr dirty="0" sz="1450" spc="-10">
                <a:latin typeface="Times New Roman"/>
                <a:cs typeface="Times New Roman"/>
              </a:rPr>
              <a:t>This  morning. Not even bother with breakfast. A revolting thought, to </a:t>
            </a:r>
            <a:r>
              <a:rPr dirty="0" sz="1450" spc="-5">
                <a:latin typeface="Times New Roman"/>
                <a:cs typeface="Times New Roman"/>
              </a:rPr>
              <a:t>do </a:t>
            </a:r>
            <a:r>
              <a:rPr dirty="0" sz="1450" spc="-10">
                <a:latin typeface="Times New Roman"/>
                <a:cs typeface="Times New Roman"/>
              </a:rPr>
              <a:t>away with  yourself </a:t>
            </a:r>
            <a:r>
              <a:rPr dirty="0" sz="1450" spc="-5">
                <a:latin typeface="Times New Roman"/>
                <a:cs typeface="Times New Roman"/>
              </a:rPr>
              <a:t>on a </a:t>
            </a:r>
            <a:r>
              <a:rPr dirty="0" sz="1450" spc="-10">
                <a:latin typeface="Times New Roman"/>
                <a:cs typeface="Times New Roman"/>
              </a:rPr>
              <a:t>full stomach! </a:t>
            </a:r>
            <a:r>
              <a:rPr dirty="0" sz="1450" spc="-60">
                <a:latin typeface="Times New Roman"/>
                <a:cs typeface="Times New Roman"/>
              </a:rPr>
              <a:t>To </a:t>
            </a:r>
            <a:r>
              <a:rPr dirty="0" sz="1450" spc="-10">
                <a:latin typeface="Times New Roman"/>
                <a:cs typeface="Times New Roman"/>
              </a:rPr>
              <a:t>lie in the wet, cold earth with undigested food  decaying inside</a:t>
            </a:r>
            <a:r>
              <a:rPr dirty="0" sz="1450" spc="-5">
                <a:latin typeface="Times New Roman"/>
                <a:cs typeface="Times New Roman"/>
              </a:rPr>
              <a:t> you!</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If only the sun had shone for the last time, so that its sparkling rays would  </a:t>
            </a:r>
            <a:r>
              <a:rPr dirty="0" sz="1450" spc="-5">
                <a:latin typeface="Times New Roman"/>
                <a:cs typeface="Times New Roman"/>
              </a:rPr>
              <a:t>no </a:t>
            </a:r>
            <a:r>
              <a:rPr dirty="0" sz="1450" spc="-10">
                <a:latin typeface="Times New Roman"/>
                <a:cs typeface="Times New Roman"/>
              </a:rPr>
              <a:t>longer fill </a:t>
            </a:r>
            <a:r>
              <a:rPr dirty="0" sz="1450" spc="-5">
                <a:latin typeface="Times New Roman"/>
                <a:cs typeface="Times New Roman"/>
              </a:rPr>
              <a:t>your </a:t>
            </a:r>
            <a:r>
              <a:rPr dirty="0" sz="1450" spc="-10">
                <a:latin typeface="Times New Roman"/>
                <a:cs typeface="Times New Roman"/>
              </a:rPr>
              <a:t>heart with the brazen lie that life is full </a:t>
            </a:r>
            <a:r>
              <a:rPr dirty="0" sz="1450" spc="-5">
                <a:latin typeface="Times New Roman"/>
                <a:cs typeface="Times New Roman"/>
              </a:rPr>
              <a:t>of</a:t>
            </a:r>
            <a:r>
              <a:rPr dirty="0" sz="1450" spc="75">
                <a:latin typeface="Times New Roman"/>
                <a:cs typeface="Times New Roman"/>
              </a:rPr>
              <a:t> </a:t>
            </a:r>
            <a:r>
              <a:rPr dirty="0" sz="1450" spc="-5">
                <a:latin typeface="Times New Roman"/>
                <a:cs typeface="Times New Roman"/>
              </a:rPr>
              <a:t>joy!</a:t>
            </a:r>
            <a:endParaRPr sz="1450">
              <a:latin typeface="Times New Roman"/>
              <a:cs typeface="Times New Roman"/>
            </a:endParaRPr>
          </a:p>
          <a:p>
            <a:pPr algn="just" marL="12700" marR="11430" indent="255904">
              <a:lnSpc>
                <a:spcPts val="1730"/>
              </a:lnSpc>
              <a:spcBef>
                <a:spcPts val="720"/>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going to fall for that again! Never again </a:t>
            </a:r>
            <a:r>
              <a:rPr dirty="0" sz="1450" spc="-5">
                <a:latin typeface="Times New Roman"/>
                <a:cs typeface="Times New Roman"/>
              </a:rPr>
              <a:t>be </a:t>
            </a:r>
            <a:r>
              <a:rPr dirty="0" sz="1450" spc="-10">
                <a:latin typeface="Times New Roman"/>
                <a:cs typeface="Times New Roman"/>
              </a:rPr>
              <a:t>at the mercy </a:t>
            </a:r>
            <a:r>
              <a:rPr dirty="0" sz="1450" spc="-5">
                <a:latin typeface="Times New Roman"/>
                <a:cs typeface="Times New Roman"/>
              </a:rPr>
              <a:t>of  </a:t>
            </a:r>
            <a:r>
              <a:rPr dirty="0" sz="1450" spc="-10">
                <a:latin typeface="Times New Roman"/>
                <a:cs typeface="Times New Roman"/>
              </a:rPr>
              <a:t>this </a:t>
            </a:r>
            <a:r>
              <a:rPr dirty="0" sz="1450" spc="-25">
                <a:latin typeface="Times New Roman"/>
                <a:cs typeface="Times New Roman"/>
              </a:rPr>
              <a:t>clumsy, </a:t>
            </a:r>
            <a:r>
              <a:rPr dirty="0" sz="1450" spc="-10">
                <a:latin typeface="Times New Roman"/>
                <a:cs typeface="Times New Roman"/>
              </a:rPr>
              <a:t>pointless destiny that raised me </a:t>
            </a:r>
            <a:r>
              <a:rPr dirty="0" sz="1450" spc="-5">
                <a:latin typeface="Times New Roman"/>
                <a:cs typeface="Times New Roman"/>
              </a:rPr>
              <a:t>up, </a:t>
            </a:r>
            <a:r>
              <a:rPr dirty="0" sz="1450" spc="-10">
                <a:latin typeface="Times New Roman"/>
                <a:cs typeface="Times New Roman"/>
              </a:rPr>
              <a:t>then dropped me in the mud,  merely in order to make me realise how transient all earthly things were—  which </a:t>
            </a:r>
            <a:r>
              <a:rPr dirty="0" sz="1450" spc="-5">
                <a:latin typeface="Times New Roman"/>
                <a:cs typeface="Times New Roman"/>
              </a:rPr>
              <a:t>I </a:t>
            </a:r>
            <a:r>
              <a:rPr dirty="0" sz="1450" spc="-10">
                <a:latin typeface="Times New Roman"/>
                <a:cs typeface="Times New Roman"/>
              </a:rPr>
              <a:t>knew </a:t>
            </a:r>
            <a:r>
              <a:rPr dirty="0" sz="1450" spc="-20">
                <a:latin typeface="Times New Roman"/>
                <a:cs typeface="Times New Roman"/>
              </a:rPr>
              <a:t>already, </a:t>
            </a:r>
            <a:r>
              <a:rPr dirty="0" sz="1450" spc="-25">
                <a:latin typeface="Times New Roman"/>
                <a:cs typeface="Times New Roman"/>
              </a:rPr>
              <a:t>anyway, </a:t>
            </a:r>
            <a:r>
              <a:rPr dirty="0" sz="1450" spc="-10">
                <a:latin typeface="Times New Roman"/>
                <a:cs typeface="Times New Roman"/>
              </a:rPr>
              <a:t>which every child, every </a:t>
            </a:r>
            <a:r>
              <a:rPr dirty="0" sz="1450" spc="-5">
                <a:latin typeface="Times New Roman"/>
                <a:cs typeface="Times New Roman"/>
              </a:rPr>
              <a:t>dog </a:t>
            </a:r>
            <a:r>
              <a:rPr dirty="0" sz="1450" spc="-10">
                <a:latin typeface="Times New Roman"/>
                <a:cs typeface="Times New Roman"/>
              </a:rPr>
              <a:t>in the street  knows.</a:t>
            </a:r>
            <a:endParaRPr sz="1450">
              <a:latin typeface="Times New Roman"/>
              <a:cs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6440" cy="9345930"/>
          </a:xfrm>
          <a:prstGeom prst="rect">
            <a:avLst/>
          </a:prstGeom>
        </p:spPr>
        <p:txBody>
          <a:bodyPr wrap="square" lIns="0" tIns="111760" rIns="0" bIns="0" rtlCol="0" vert="horz">
            <a:spAutoFit/>
          </a:bodyPr>
          <a:lstStyle/>
          <a:p>
            <a:pPr algn="just" marL="268605">
              <a:lnSpc>
                <a:spcPct val="100000"/>
              </a:lnSpc>
              <a:spcBef>
                <a:spcPts val="880"/>
              </a:spcBef>
            </a:pPr>
            <a:r>
              <a:rPr dirty="0" sz="1450" spc="-20">
                <a:latin typeface="Times New Roman"/>
                <a:cs typeface="Times New Roman"/>
              </a:rPr>
              <a:t>Poor, </a:t>
            </a:r>
            <a:r>
              <a:rPr dirty="0" sz="1450" spc="-5">
                <a:latin typeface="Times New Roman"/>
                <a:cs typeface="Times New Roman"/>
              </a:rPr>
              <a:t>poor </a:t>
            </a:r>
            <a:r>
              <a:rPr dirty="0" sz="1450" spc="-10">
                <a:latin typeface="Times New Roman"/>
                <a:cs typeface="Times New Roman"/>
              </a:rPr>
              <a:t>Miriam. If only </a:t>
            </a:r>
            <a:r>
              <a:rPr dirty="0" sz="1450" spc="-5">
                <a:latin typeface="Times New Roman"/>
                <a:cs typeface="Times New Roman"/>
              </a:rPr>
              <a:t>I </a:t>
            </a:r>
            <a:r>
              <a:rPr dirty="0" sz="1450" spc="-10">
                <a:latin typeface="Times New Roman"/>
                <a:cs typeface="Times New Roman"/>
              </a:rPr>
              <a:t>could help her at</a:t>
            </a:r>
            <a:r>
              <a:rPr dirty="0" sz="1450" spc="55">
                <a:latin typeface="Times New Roman"/>
                <a:cs typeface="Times New Roman"/>
              </a:rPr>
              <a:t> </a:t>
            </a:r>
            <a:r>
              <a:rPr dirty="0" sz="1450" spc="-10">
                <a:latin typeface="Times New Roman"/>
                <a:cs typeface="Times New Roman"/>
              </a:rPr>
              <a:t>least.</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It was time to make </a:t>
            </a:r>
            <a:r>
              <a:rPr dirty="0" sz="1450" spc="-5">
                <a:latin typeface="Times New Roman"/>
                <a:cs typeface="Times New Roman"/>
              </a:rPr>
              <a:t>a </a:t>
            </a:r>
            <a:r>
              <a:rPr dirty="0" sz="1450" spc="-10">
                <a:latin typeface="Times New Roman"/>
                <a:cs typeface="Times New Roman"/>
              </a:rPr>
              <a:t>decision, </a:t>
            </a:r>
            <a:r>
              <a:rPr dirty="0" sz="1450" spc="-5">
                <a:latin typeface="Times New Roman"/>
                <a:cs typeface="Times New Roman"/>
              </a:rPr>
              <a:t>one </a:t>
            </a:r>
            <a:r>
              <a:rPr dirty="0" sz="1450" spc="-10">
                <a:latin typeface="Times New Roman"/>
                <a:cs typeface="Times New Roman"/>
              </a:rPr>
              <a:t>final, irrevocable decision, before that  confounded vital </a:t>
            </a:r>
            <a:r>
              <a:rPr dirty="0" sz="1450" spc="-15">
                <a:latin typeface="Times New Roman"/>
                <a:cs typeface="Times New Roman"/>
              </a:rPr>
              <a:t>urge </a:t>
            </a:r>
            <a:r>
              <a:rPr dirty="0" sz="1450" spc="-10">
                <a:latin typeface="Times New Roman"/>
                <a:cs typeface="Times New Roman"/>
              </a:rPr>
              <a:t>woke </a:t>
            </a:r>
            <a:r>
              <a:rPr dirty="0" sz="1450" spc="-5">
                <a:latin typeface="Times New Roman"/>
                <a:cs typeface="Times New Roman"/>
              </a:rPr>
              <a:t>up </a:t>
            </a:r>
            <a:r>
              <a:rPr dirty="0" sz="1450" spc="-10">
                <a:latin typeface="Times New Roman"/>
                <a:cs typeface="Times New Roman"/>
              </a:rPr>
              <a:t>again and started dangling more fancies before  my all-too-credulous inward</a:t>
            </a:r>
            <a:r>
              <a:rPr dirty="0" sz="1450">
                <a:latin typeface="Times New Roman"/>
                <a:cs typeface="Times New Roman"/>
              </a:rPr>
              <a:t> </a:t>
            </a:r>
            <a:r>
              <a:rPr dirty="0" sz="1450" spc="-10">
                <a:latin typeface="Times New Roman"/>
                <a:cs typeface="Times New Roman"/>
              </a:rPr>
              <a:t>eye.</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What use had they been to me, all these messages from the incorruptible  realm?</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None, </a:t>
            </a:r>
            <a:r>
              <a:rPr dirty="0" sz="1450" spc="-5">
                <a:latin typeface="Times New Roman"/>
                <a:cs typeface="Times New Roman"/>
              </a:rPr>
              <a:t>none </a:t>
            </a:r>
            <a:r>
              <a:rPr dirty="0" sz="1450" spc="-15">
                <a:latin typeface="Times New Roman"/>
                <a:cs typeface="Times New Roman"/>
              </a:rPr>
              <a:t>whatsoever.</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All they had </a:t>
            </a:r>
            <a:r>
              <a:rPr dirty="0" sz="1450" spc="-5">
                <a:latin typeface="Times New Roman"/>
                <a:cs typeface="Times New Roman"/>
              </a:rPr>
              <a:t>done </a:t>
            </a:r>
            <a:r>
              <a:rPr dirty="0" sz="1450" spc="-10">
                <a:latin typeface="Times New Roman"/>
                <a:cs typeface="Times New Roman"/>
              </a:rPr>
              <a:t>had been to send me staggering round in circles until  this earth seemed an impossible</a:t>
            </a:r>
            <a:r>
              <a:rPr dirty="0" sz="1450" spc="10">
                <a:latin typeface="Times New Roman"/>
                <a:cs typeface="Times New Roman"/>
              </a:rPr>
              <a:t> </a:t>
            </a:r>
            <a:r>
              <a:rPr dirty="0" sz="1450" spc="-10">
                <a:latin typeface="Times New Roman"/>
                <a:cs typeface="Times New Roman"/>
              </a:rPr>
              <a:t>torment.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There was just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could</a:t>
            </a:r>
            <a:r>
              <a:rPr dirty="0" sz="1450" spc="10">
                <a:latin typeface="Times New Roman"/>
                <a:cs typeface="Times New Roman"/>
              </a:rPr>
              <a:t> </a:t>
            </a:r>
            <a:r>
              <a:rPr dirty="0" sz="1450" spc="-5">
                <a:latin typeface="Times New Roman"/>
                <a:cs typeface="Times New Roman"/>
              </a:rPr>
              <a:t>do.</a:t>
            </a:r>
            <a:endParaRPr sz="1450">
              <a:latin typeface="Times New Roman"/>
              <a:cs typeface="Times New Roman"/>
            </a:endParaRPr>
          </a:p>
          <a:p>
            <a:pPr marL="12700" marR="30480" indent="255904">
              <a:lnSpc>
                <a:spcPts val="1730"/>
              </a:lnSpc>
              <a:spcBef>
                <a:spcPts val="844"/>
              </a:spcBef>
            </a:pPr>
            <a:r>
              <a:rPr dirty="0" sz="1450" spc="-5">
                <a:latin typeface="Times New Roman"/>
                <a:cs typeface="Times New Roman"/>
              </a:rPr>
              <a:t>I </a:t>
            </a:r>
            <a:r>
              <a:rPr dirty="0" sz="1450" spc="-10">
                <a:latin typeface="Times New Roman"/>
                <a:cs typeface="Times New Roman"/>
              </a:rPr>
              <a:t>worked </a:t>
            </a:r>
            <a:r>
              <a:rPr dirty="0" sz="1450" spc="-5">
                <a:latin typeface="Times New Roman"/>
                <a:cs typeface="Times New Roman"/>
              </a:rPr>
              <a:t>out </a:t>
            </a:r>
            <a:r>
              <a:rPr dirty="0" sz="1450" spc="-10">
                <a:latin typeface="Times New Roman"/>
                <a:cs typeface="Times New Roman"/>
              </a:rPr>
              <a:t>in my head how much money </a:t>
            </a:r>
            <a:r>
              <a:rPr dirty="0" sz="1450" spc="-5">
                <a:latin typeface="Times New Roman"/>
                <a:cs typeface="Times New Roman"/>
              </a:rPr>
              <a:t>I </a:t>
            </a:r>
            <a:r>
              <a:rPr dirty="0" sz="1450" spc="-10">
                <a:latin typeface="Times New Roman"/>
                <a:cs typeface="Times New Roman"/>
              </a:rPr>
              <a:t>had left in the bank. </a:t>
            </a:r>
            <a:r>
              <a:rPr dirty="0" sz="1450" spc="-45">
                <a:latin typeface="Times New Roman"/>
                <a:cs typeface="Times New Roman"/>
              </a:rPr>
              <a:t>Yes. </a:t>
            </a:r>
            <a:r>
              <a:rPr dirty="0" sz="1450" spc="-10">
                <a:latin typeface="Times New Roman"/>
                <a:cs typeface="Times New Roman"/>
              </a:rPr>
              <a:t>That  was the only </a:t>
            </a:r>
            <a:r>
              <a:rPr dirty="0" sz="1450" spc="-35">
                <a:latin typeface="Times New Roman"/>
                <a:cs typeface="Times New Roman"/>
              </a:rPr>
              <a:t>way. </a:t>
            </a:r>
            <a:r>
              <a:rPr dirty="0" sz="1450" spc="-10">
                <a:latin typeface="Times New Roman"/>
                <a:cs typeface="Times New Roman"/>
              </a:rPr>
              <a:t>Of all my worthless deeds in this life, that was the </a:t>
            </a:r>
            <a:r>
              <a:rPr dirty="0" sz="1450" spc="-25">
                <a:latin typeface="Times New Roman"/>
                <a:cs typeface="Times New Roman"/>
              </a:rPr>
              <a:t>only,  </a:t>
            </a:r>
            <a:r>
              <a:rPr dirty="0" sz="1450" spc="-10">
                <a:latin typeface="Times New Roman"/>
                <a:cs typeface="Times New Roman"/>
              </a:rPr>
              <a:t>tiny </a:t>
            </a:r>
            <a:r>
              <a:rPr dirty="0" sz="1450" spc="-5">
                <a:latin typeface="Times New Roman"/>
                <a:cs typeface="Times New Roman"/>
              </a:rPr>
              <a:t>one </a:t>
            </a:r>
            <a:r>
              <a:rPr dirty="0" sz="1450" spc="-10">
                <a:latin typeface="Times New Roman"/>
                <a:cs typeface="Times New Roman"/>
              </a:rPr>
              <a:t>that might have any value at</a:t>
            </a:r>
            <a:r>
              <a:rPr dirty="0" sz="1450" spc="2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must tie </a:t>
            </a:r>
            <a:r>
              <a:rPr dirty="0" sz="1450" spc="-5">
                <a:latin typeface="Times New Roman"/>
                <a:cs typeface="Times New Roman"/>
              </a:rPr>
              <a:t>up </a:t>
            </a:r>
            <a:r>
              <a:rPr dirty="0" sz="1450" spc="-10">
                <a:latin typeface="Times New Roman"/>
                <a:cs typeface="Times New Roman"/>
              </a:rPr>
              <a:t>everything </a:t>
            </a:r>
            <a:r>
              <a:rPr dirty="0" sz="1450" spc="-5">
                <a:latin typeface="Times New Roman"/>
                <a:cs typeface="Times New Roman"/>
              </a:rPr>
              <a:t>I </a:t>
            </a:r>
            <a:r>
              <a:rPr dirty="0" sz="1450" spc="-10">
                <a:latin typeface="Times New Roman"/>
                <a:cs typeface="Times New Roman"/>
              </a:rPr>
              <a:t>possessed, including the few gems in the </a:t>
            </a:r>
            <a:r>
              <a:rPr dirty="0" sz="1450" spc="-20">
                <a:latin typeface="Times New Roman"/>
                <a:cs typeface="Times New Roman"/>
              </a:rPr>
              <a:t>drawer,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little parcel and send it to Miriam. That would free her from material cares  for </a:t>
            </a:r>
            <a:r>
              <a:rPr dirty="0" sz="1450" spc="-5">
                <a:latin typeface="Times New Roman"/>
                <a:cs typeface="Times New Roman"/>
              </a:rPr>
              <a:t>a </a:t>
            </a:r>
            <a:r>
              <a:rPr dirty="0" sz="1450" spc="-10">
                <a:latin typeface="Times New Roman"/>
                <a:cs typeface="Times New Roman"/>
              </a:rPr>
              <a:t>few years at least. And write </a:t>
            </a:r>
            <a:r>
              <a:rPr dirty="0" sz="1450" spc="-5">
                <a:latin typeface="Times New Roman"/>
                <a:cs typeface="Times New Roman"/>
              </a:rPr>
              <a:t>a </a:t>
            </a:r>
            <a:r>
              <a:rPr dirty="0" sz="1450" spc="-10">
                <a:latin typeface="Times New Roman"/>
                <a:cs typeface="Times New Roman"/>
              </a:rPr>
              <a:t>letter to Hillel, telling him the truth about  her and her</a:t>
            </a:r>
            <a:r>
              <a:rPr dirty="0" sz="1450">
                <a:latin typeface="Times New Roman"/>
                <a:cs typeface="Times New Roman"/>
              </a:rPr>
              <a:t> </a:t>
            </a:r>
            <a:r>
              <a:rPr dirty="0" sz="1450" spc="-10">
                <a:latin typeface="Times New Roman"/>
                <a:cs typeface="Times New Roman"/>
              </a:rPr>
              <a:t>'miracles'.</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He alone could help </a:t>
            </a:r>
            <a:r>
              <a:rPr dirty="0" sz="1450" spc="-30">
                <a:latin typeface="Times New Roman"/>
                <a:cs typeface="Times New Roman"/>
              </a:rPr>
              <a:t>her. </a:t>
            </a:r>
            <a:r>
              <a:rPr dirty="0" sz="1450" spc="-5">
                <a:latin typeface="Times New Roman"/>
                <a:cs typeface="Times New Roman"/>
              </a:rPr>
              <a:t>I </a:t>
            </a:r>
            <a:r>
              <a:rPr dirty="0" sz="1450" spc="-10">
                <a:latin typeface="Times New Roman"/>
                <a:cs typeface="Times New Roman"/>
              </a:rPr>
              <a:t>knew that </a:t>
            </a:r>
            <a:r>
              <a:rPr dirty="0" sz="1450" spc="-5">
                <a:latin typeface="Times New Roman"/>
                <a:cs typeface="Times New Roman"/>
              </a:rPr>
              <a:t>he </a:t>
            </a:r>
            <a:r>
              <a:rPr dirty="0" sz="1450" spc="-10">
                <a:latin typeface="Times New Roman"/>
                <a:cs typeface="Times New Roman"/>
              </a:rPr>
              <a:t>would find </a:t>
            </a:r>
            <a:r>
              <a:rPr dirty="0" sz="1450" spc="-5">
                <a:latin typeface="Times New Roman"/>
                <a:cs typeface="Times New Roman"/>
              </a:rPr>
              <a:t>a</a:t>
            </a:r>
            <a:r>
              <a:rPr dirty="0" sz="1450" spc="75">
                <a:latin typeface="Times New Roman"/>
                <a:cs typeface="Times New Roman"/>
              </a:rPr>
              <a:t> </a:t>
            </a:r>
            <a:r>
              <a:rPr dirty="0" sz="1450" spc="-35">
                <a:latin typeface="Times New Roman"/>
                <a:cs typeface="Times New Roman"/>
              </a:rPr>
              <a:t>way.</a:t>
            </a:r>
            <a:endParaRPr sz="1450">
              <a:latin typeface="Times New Roman"/>
              <a:cs typeface="Times New Roman"/>
            </a:endParaRPr>
          </a:p>
          <a:p>
            <a:pPr algn="just" marL="12700" marR="5080" indent="255904">
              <a:lnSpc>
                <a:spcPts val="1730"/>
              </a:lnSpc>
              <a:spcBef>
                <a:spcPts val="850"/>
              </a:spcBef>
            </a:pPr>
            <a:r>
              <a:rPr dirty="0" sz="1450" spc="-5">
                <a:latin typeface="Times New Roman"/>
                <a:cs typeface="Times New Roman"/>
              </a:rPr>
              <a:t>I </a:t>
            </a:r>
            <a:r>
              <a:rPr dirty="0" sz="1450" spc="-10">
                <a:latin typeface="Times New Roman"/>
                <a:cs typeface="Times New Roman"/>
              </a:rPr>
              <a:t>gathered together all the stones and wrapped them </a:t>
            </a:r>
            <a:r>
              <a:rPr dirty="0" sz="1450" spc="-5">
                <a:latin typeface="Times New Roman"/>
                <a:cs typeface="Times New Roman"/>
              </a:rPr>
              <a:t>up.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went to the  bank now </a:t>
            </a:r>
            <a:r>
              <a:rPr dirty="0" sz="1450" spc="-5">
                <a:latin typeface="Times New Roman"/>
                <a:cs typeface="Times New Roman"/>
              </a:rPr>
              <a:t>I </a:t>
            </a:r>
            <a:r>
              <a:rPr dirty="0" sz="1450" spc="-10">
                <a:latin typeface="Times New Roman"/>
                <a:cs typeface="Times New Roman"/>
              </a:rPr>
              <a:t>could have everything arranged within the</a:t>
            </a:r>
            <a:r>
              <a:rPr dirty="0" sz="1450" spc="45">
                <a:latin typeface="Times New Roman"/>
                <a:cs typeface="Times New Roman"/>
              </a:rPr>
              <a:t> </a:t>
            </a:r>
            <a:r>
              <a:rPr dirty="0" sz="1450" spc="-25">
                <a:latin typeface="Times New Roman"/>
                <a:cs typeface="Times New Roman"/>
              </a:rPr>
              <a:t>hour.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And then </a:t>
            </a:r>
            <a:r>
              <a:rPr dirty="0" sz="1450" spc="-5">
                <a:latin typeface="Times New Roman"/>
                <a:cs typeface="Times New Roman"/>
              </a:rPr>
              <a:t>a </a:t>
            </a:r>
            <a:r>
              <a:rPr dirty="0" sz="1450" spc="-10">
                <a:latin typeface="Times New Roman"/>
                <a:cs typeface="Times New Roman"/>
              </a:rPr>
              <a:t>bunch </a:t>
            </a:r>
            <a:r>
              <a:rPr dirty="0" sz="1450" spc="-5">
                <a:latin typeface="Times New Roman"/>
                <a:cs typeface="Times New Roman"/>
              </a:rPr>
              <a:t>of </a:t>
            </a:r>
            <a:r>
              <a:rPr dirty="0" sz="1450" spc="-10">
                <a:latin typeface="Times New Roman"/>
                <a:cs typeface="Times New Roman"/>
              </a:rPr>
              <a:t>red roses for Angelina. My every nerve screamed  with sorrow and longing: just </a:t>
            </a:r>
            <a:r>
              <a:rPr dirty="0" sz="1450" spc="-5">
                <a:latin typeface="Times New Roman"/>
                <a:cs typeface="Times New Roman"/>
              </a:rPr>
              <a:t>one </a:t>
            </a:r>
            <a:r>
              <a:rPr dirty="0" sz="1450" spc="-10">
                <a:latin typeface="Times New Roman"/>
                <a:cs typeface="Times New Roman"/>
              </a:rPr>
              <a:t>more </a:t>
            </a:r>
            <a:r>
              <a:rPr dirty="0" sz="1450" spc="-30">
                <a:latin typeface="Times New Roman"/>
                <a:cs typeface="Times New Roman"/>
              </a:rPr>
              <a:t>day, </a:t>
            </a:r>
            <a:r>
              <a:rPr dirty="0" sz="1450" spc="-10">
                <a:latin typeface="Times New Roman"/>
                <a:cs typeface="Times New Roman"/>
              </a:rPr>
              <a:t>let me live for just </a:t>
            </a:r>
            <a:r>
              <a:rPr dirty="0" sz="1450" spc="-5">
                <a:latin typeface="Times New Roman"/>
                <a:cs typeface="Times New Roman"/>
              </a:rPr>
              <a:t>one </a:t>
            </a:r>
            <a:r>
              <a:rPr dirty="0" sz="1450" spc="-10">
                <a:latin typeface="Times New Roman"/>
                <a:cs typeface="Times New Roman"/>
              </a:rPr>
              <a:t>more</a:t>
            </a:r>
            <a:r>
              <a:rPr dirty="0" sz="1450" spc="165">
                <a:latin typeface="Times New Roman"/>
                <a:cs typeface="Times New Roman"/>
              </a:rPr>
              <a:t> </a:t>
            </a:r>
            <a:r>
              <a:rPr dirty="0" sz="1450" spc="-10">
                <a:latin typeface="Times New Roman"/>
                <a:cs typeface="Times New Roman"/>
              </a:rPr>
              <a:t>day!</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In order to </a:t>
            </a:r>
            <a:r>
              <a:rPr dirty="0" sz="1450" spc="-5">
                <a:latin typeface="Times New Roman"/>
                <a:cs typeface="Times New Roman"/>
              </a:rPr>
              <a:t>go </a:t>
            </a:r>
            <a:r>
              <a:rPr dirty="0" sz="1450" spc="-10">
                <a:latin typeface="Times New Roman"/>
                <a:cs typeface="Times New Roman"/>
              </a:rPr>
              <a:t>through this agony </a:t>
            </a:r>
            <a:r>
              <a:rPr dirty="0" sz="1450" spc="-5">
                <a:latin typeface="Times New Roman"/>
                <a:cs typeface="Times New Roman"/>
              </a:rPr>
              <a:t>of </a:t>
            </a:r>
            <a:r>
              <a:rPr dirty="0" sz="1450" spc="-10">
                <a:latin typeface="Times New Roman"/>
                <a:cs typeface="Times New Roman"/>
              </a:rPr>
              <a:t>despair</a:t>
            </a:r>
            <a:r>
              <a:rPr dirty="0" sz="1450" spc="3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wait </a:t>
            </a:r>
            <a:r>
              <a:rPr dirty="0" sz="1450" spc="-5">
                <a:latin typeface="Times New Roman"/>
                <a:cs typeface="Times New Roman"/>
              </a:rPr>
              <a:t>one </a:t>
            </a:r>
            <a:r>
              <a:rPr dirty="0" sz="1450" spc="-10">
                <a:latin typeface="Times New Roman"/>
                <a:cs typeface="Times New Roman"/>
              </a:rPr>
              <a:t>single minute </a:t>
            </a:r>
            <a:r>
              <a:rPr dirty="0" sz="1450" spc="-20">
                <a:latin typeface="Times New Roman"/>
                <a:cs typeface="Times New Roman"/>
              </a:rPr>
              <a:t>longer. </a:t>
            </a:r>
            <a:r>
              <a:rPr dirty="0" sz="1450" spc="-5">
                <a:latin typeface="Times New Roman"/>
                <a:cs typeface="Times New Roman"/>
              </a:rPr>
              <a:t>I </a:t>
            </a:r>
            <a:r>
              <a:rPr dirty="0" sz="1450" spc="-10">
                <a:latin typeface="Times New Roman"/>
                <a:cs typeface="Times New Roman"/>
              </a:rPr>
              <a:t>felt satisfaction at </a:t>
            </a:r>
            <a:r>
              <a:rPr dirty="0" sz="1450" spc="-5">
                <a:latin typeface="Times New Roman"/>
                <a:cs typeface="Times New Roman"/>
              </a:rPr>
              <a:t>not  </a:t>
            </a:r>
            <a:r>
              <a:rPr dirty="0" sz="1450" spc="-10">
                <a:latin typeface="Times New Roman"/>
                <a:cs typeface="Times New Roman"/>
              </a:rPr>
              <a:t>having given</a:t>
            </a:r>
            <a:r>
              <a:rPr dirty="0" sz="1450" spc="-5">
                <a:latin typeface="Times New Roman"/>
                <a:cs typeface="Times New Roman"/>
              </a:rPr>
              <a:t> </a:t>
            </a:r>
            <a:r>
              <a:rPr dirty="0" sz="1450" spc="-35">
                <a:latin typeface="Times New Roman"/>
                <a:cs typeface="Times New Roman"/>
              </a:rPr>
              <a:t>way.</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round. </a:t>
            </a:r>
            <a:r>
              <a:rPr dirty="0" sz="1450" spc="-50">
                <a:latin typeface="Times New Roman"/>
                <a:cs typeface="Times New Roman"/>
              </a:rPr>
              <a:t>Was </a:t>
            </a:r>
            <a:r>
              <a:rPr dirty="0" sz="1450" spc="-10">
                <a:latin typeface="Times New Roman"/>
                <a:cs typeface="Times New Roman"/>
              </a:rPr>
              <a:t>there anything else left to </a:t>
            </a:r>
            <a:r>
              <a:rPr dirty="0" sz="1450" spc="-5">
                <a:latin typeface="Times New Roman"/>
                <a:cs typeface="Times New Roman"/>
              </a:rPr>
              <a:t>do? </a:t>
            </a:r>
            <a:r>
              <a:rPr dirty="0" sz="1450" spc="-10">
                <a:latin typeface="Times New Roman"/>
                <a:cs typeface="Times New Roman"/>
              </a:rPr>
              <a:t>Of course, the file. </a:t>
            </a:r>
            <a:r>
              <a:rPr dirty="0" sz="1450" spc="-5">
                <a:latin typeface="Times New Roman"/>
                <a:cs typeface="Times New Roman"/>
              </a:rPr>
              <a:t>I put  </a:t>
            </a:r>
            <a:r>
              <a:rPr dirty="0" sz="1450" spc="-10">
                <a:latin typeface="Times New Roman"/>
                <a:cs typeface="Times New Roman"/>
              </a:rPr>
              <a:t>it in my pocket to throw it away somewhere in the street, as </a:t>
            </a:r>
            <a:r>
              <a:rPr dirty="0" sz="1450" spc="-5">
                <a:latin typeface="Times New Roman"/>
                <a:cs typeface="Times New Roman"/>
              </a:rPr>
              <a:t>I </a:t>
            </a:r>
            <a:r>
              <a:rPr dirty="0" sz="1450" spc="-10">
                <a:latin typeface="Times New Roman"/>
                <a:cs typeface="Times New Roman"/>
              </a:rPr>
              <a:t>had intended to  </a:t>
            </a:r>
            <a:r>
              <a:rPr dirty="0" sz="1450" spc="-5">
                <a:latin typeface="Times New Roman"/>
                <a:cs typeface="Times New Roman"/>
              </a:rPr>
              <a:t>do</a:t>
            </a:r>
            <a:r>
              <a:rPr dirty="0" sz="1450" spc="-10">
                <a:latin typeface="Times New Roman"/>
                <a:cs typeface="Times New Roman"/>
              </a:rPr>
              <a:t> </a:t>
            </a:r>
            <a:r>
              <a:rPr dirty="0" sz="1450" spc="-20">
                <a:latin typeface="Times New Roman"/>
                <a:cs typeface="Times New Roman"/>
              </a:rPr>
              <a:t>recently.</a:t>
            </a:r>
            <a:endParaRPr sz="1450">
              <a:latin typeface="Times New Roman"/>
              <a:cs typeface="Times New Roman"/>
            </a:endParaRPr>
          </a:p>
          <a:p>
            <a:pPr algn="just" marL="268605" marR="678815">
              <a:lnSpc>
                <a:spcPts val="2520"/>
              </a:lnSpc>
              <a:spcBef>
                <a:spcPts val="80"/>
              </a:spcBef>
            </a:pPr>
            <a:r>
              <a:rPr dirty="0" sz="1450" spc="-5">
                <a:latin typeface="Times New Roman"/>
                <a:cs typeface="Times New Roman"/>
              </a:rPr>
              <a:t>I </a:t>
            </a:r>
            <a:r>
              <a:rPr dirty="0" sz="1450" spc="-10">
                <a:latin typeface="Times New Roman"/>
                <a:cs typeface="Times New Roman"/>
              </a:rPr>
              <a:t>hated that file! How close it had come to making me </a:t>
            </a:r>
            <a:r>
              <a:rPr dirty="0" sz="1450" spc="-5">
                <a:latin typeface="Times New Roman"/>
                <a:cs typeface="Times New Roman"/>
              </a:rPr>
              <a:t>a </a:t>
            </a:r>
            <a:r>
              <a:rPr dirty="0" sz="1450" spc="-10">
                <a:latin typeface="Times New Roman"/>
                <a:cs typeface="Times New Roman"/>
              </a:rPr>
              <a:t>murderer!  Who was that coming to disturb me</a:t>
            </a:r>
            <a:r>
              <a:rPr dirty="0" sz="1450" spc="20">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268605">
              <a:lnSpc>
                <a:spcPct val="100000"/>
              </a:lnSpc>
              <a:spcBef>
                <a:spcPts val="570"/>
              </a:spcBef>
            </a:pPr>
            <a:r>
              <a:rPr dirty="0" sz="1450" spc="-10">
                <a:latin typeface="Times New Roman"/>
                <a:cs typeface="Times New Roman"/>
              </a:rPr>
              <a:t>The </a:t>
            </a:r>
            <a:r>
              <a:rPr dirty="0" sz="1450" spc="-15">
                <a:latin typeface="Times New Roman"/>
                <a:cs typeface="Times New Roman"/>
              </a:rPr>
              <a:t>junk-dealer.</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of your </a:t>
            </a:r>
            <a:r>
              <a:rPr dirty="0" sz="1450" spc="-10">
                <a:latin typeface="Times New Roman"/>
                <a:cs typeface="Times New Roman"/>
              </a:rPr>
              <a:t>time, Herr </a:t>
            </a:r>
            <a:r>
              <a:rPr dirty="0" sz="1450" spc="-5">
                <a:latin typeface="Times New Roman"/>
                <a:cs typeface="Times New Roman"/>
              </a:rPr>
              <a:t>von </a:t>
            </a:r>
            <a:r>
              <a:rPr dirty="0" sz="1450" spc="-10">
                <a:latin typeface="Times New Roman"/>
                <a:cs typeface="Times New Roman"/>
              </a:rPr>
              <a:t>Pernath", </a:t>
            </a:r>
            <a:r>
              <a:rPr dirty="0" sz="1450" spc="-5">
                <a:latin typeface="Times New Roman"/>
                <a:cs typeface="Times New Roman"/>
              </a:rPr>
              <a:t>he </a:t>
            </a:r>
            <a:r>
              <a:rPr dirty="0" sz="1450" spc="-10">
                <a:latin typeface="Times New Roman"/>
                <a:cs typeface="Times New Roman"/>
              </a:rPr>
              <a:t>asked, immediately  ennobling me when </a:t>
            </a: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time. "Just </a:t>
            </a:r>
            <a:r>
              <a:rPr dirty="0" sz="1450" spc="-5">
                <a:latin typeface="Times New Roman"/>
                <a:cs typeface="Times New Roman"/>
              </a:rPr>
              <a:t>a </a:t>
            </a:r>
            <a:r>
              <a:rPr dirty="0" sz="1450" spc="-10">
                <a:latin typeface="Times New Roman"/>
                <a:cs typeface="Times New Roman"/>
              </a:rPr>
              <a:t>moment for </a:t>
            </a:r>
            <a:r>
              <a:rPr dirty="0" sz="1450" spc="-5">
                <a:latin typeface="Times New Roman"/>
                <a:cs typeface="Times New Roman"/>
              </a:rPr>
              <a:t>a </a:t>
            </a:r>
            <a:r>
              <a:rPr dirty="0" sz="1450" spc="-10">
                <a:latin typeface="Times New Roman"/>
                <a:cs typeface="Times New Roman"/>
              </a:rPr>
              <a:t>few</a:t>
            </a:r>
            <a:r>
              <a:rPr dirty="0" sz="1450" spc="21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a:t>
            </a:r>
            <a:r>
              <a:rPr dirty="0" sz="1450" spc="200">
                <a:latin typeface="Times New Roman"/>
                <a:cs typeface="Times New Roman"/>
              </a:rPr>
              <a:t> </a:t>
            </a:r>
            <a:r>
              <a:rPr dirty="0" sz="1450" spc="-10">
                <a:latin typeface="Times New Roman"/>
                <a:cs typeface="Times New Roman"/>
              </a:rPr>
              <a:t>sweat </a:t>
            </a:r>
            <a:r>
              <a:rPr dirty="0" sz="1450" spc="200">
                <a:latin typeface="Times New Roman"/>
                <a:cs typeface="Times New Roman"/>
              </a:rPr>
              <a:t> </a:t>
            </a:r>
            <a:r>
              <a:rPr dirty="0" sz="1450" spc="-10">
                <a:latin typeface="Times New Roman"/>
                <a:cs typeface="Times New Roman"/>
              </a:rPr>
              <a:t>was </a:t>
            </a:r>
            <a:r>
              <a:rPr dirty="0" sz="1450" spc="204">
                <a:latin typeface="Times New Roman"/>
                <a:cs typeface="Times New Roman"/>
              </a:rPr>
              <a:t> </a:t>
            </a:r>
            <a:r>
              <a:rPr dirty="0" sz="1450" spc="-10">
                <a:latin typeface="Times New Roman"/>
                <a:cs typeface="Times New Roman"/>
              </a:rPr>
              <a:t>pouring </a:t>
            </a:r>
            <a:r>
              <a:rPr dirty="0" sz="1450" spc="200">
                <a:latin typeface="Times New Roman"/>
                <a:cs typeface="Times New Roman"/>
              </a:rPr>
              <a:t> </a:t>
            </a:r>
            <a:r>
              <a:rPr dirty="0" sz="1450" spc="-10">
                <a:latin typeface="Times New Roman"/>
                <a:cs typeface="Times New Roman"/>
              </a:rPr>
              <a:t>down </a:t>
            </a:r>
            <a:r>
              <a:rPr dirty="0" sz="1450" spc="200">
                <a:latin typeface="Times New Roman"/>
                <a:cs typeface="Times New Roman"/>
              </a:rPr>
              <a:t> </a:t>
            </a:r>
            <a:r>
              <a:rPr dirty="0" sz="1450" spc="-10">
                <a:latin typeface="Times New Roman"/>
                <a:cs typeface="Times New Roman"/>
              </a:rPr>
              <a:t>his </a:t>
            </a:r>
            <a:r>
              <a:rPr dirty="0" sz="1450" spc="204">
                <a:latin typeface="Times New Roman"/>
                <a:cs typeface="Times New Roman"/>
              </a:rPr>
              <a:t> </a:t>
            </a:r>
            <a:r>
              <a:rPr dirty="0" sz="1450" spc="-10">
                <a:latin typeface="Times New Roman"/>
                <a:cs typeface="Times New Roman"/>
              </a:rPr>
              <a:t>face </a:t>
            </a:r>
            <a:r>
              <a:rPr dirty="0" sz="1450" spc="200">
                <a:latin typeface="Times New Roman"/>
                <a:cs typeface="Times New Roman"/>
              </a:rPr>
              <a:t> </a:t>
            </a:r>
            <a:r>
              <a:rPr dirty="0" sz="1450" spc="-10">
                <a:latin typeface="Times New Roman"/>
                <a:cs typeface="Times New Roman"/>
              </a:rPr>
              <a:t>and </a:t>
            </a:r>
            <a:r>
              <a:rPr dirty="0" sz="1450" spc="200">
                <a:latin typeface="Times New Roman"/>
                <a:cs typeface="Times New Roman"/>
              </a:rPr>
              <a:t> </a:t>
            </a:r>
            <a:r>
              <a:rPr dirty="0" sz="1450" spc="-5">
                <a:latin typeface="Times New Roman"/>
                <a:cs typeface="Times New Roman"/>
              </a:rPr>
              <a:t>he </a:t>
            </a:r>
            <a:r>
              <a:rPr dirty="0" sz="1450" spc="195">
                <a:latin typeface="Times New Roman"/>
                <a:cs typeface="Times New Roman"/>
              </a:rPr>
              <a:t> </a:t>
            </a:r>
            <a:r>
              <a:rPr dirty="0" sz="1450" spc="-10">
                <a:latin typeface="Times New Roman"/>
                <a:cs typeface="Times New Roman"/>
              </a:rPr>
              <a:t>was </a:t>
            </a:r>
            <a:r>
              <a:rPr dirty="0" sz="1450" spc="204">
                <a:latin typeface="Times New Roman"/>
                <a:cs typeface="Times New Roman"/>
              </a:rPr>
              <a:t> </a:t>
            </a:r>
            <a:r>
              <a:rPr dirty="0" sz="1450" spc="-10">
                <a:latin typeface="Times New Roman"/>
                <a:cs typeface="Times New Roman"/>
              </a:rPr>
              <a:t>trembling </a:t>
            </a:r>
            <a:r>
              <a:rPr dirty="0" sz="1450" spc="200">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2920"/>
            <a:ext cx="5805805" cy="9534525"/>
          </a:xfrm>
          <a:prstGeom prst="rect">
            <a:avLst/>
          </a:prstGeom>
        </p:spPr>
        <p:txBody>
          <a:bodyPr wrap="square" lIns="0" tIns="110490" rIns="0" bIns="0" rtlCol="0" vert="horz">
            <a:spAutoFit/>
          </a:bodyPr>
          <a:lstStyle/>
          <a:p>
            <a:pPr marL="12700">
              <a:lnSpc>
                <a:spcPct val="100000"/>
              </a:lnSpc>
              <a:spcBef>
                <a:spcPts val="870"/>
              </a:spcBef>
            </a:pPr>
            <a:r>
              <a:rPr dirty="0" sz="1450" spc="-10">
                <a:latin typeface="Times New Roman"/>
                <a:cs typeface="Times New Roman"/>
              </a:rPr>
              <a:t>excitement.</a:t>
            </a:r>
            <a:endParaRPr sz="1450">
              <a:latin typeface="Times New Roman"/>
              <a:cs typeface="Times New Roman"/>
            </a:endParaRPr>
          </a:p>
          <a:p>
            <a:pPr algn="just" marL="12700" marR="6985" indent="255904">
              <a:lnSpc>
                <a:spcPts val="1730"/>
              </a:lnSpc>
              <a:spcBef>
                <a:spcPts val="830"/>
              </a:spcBef>
            </a:pPr>
            <a:r>
              <a:rPr dirty="0" sz="1450" spc="-10">
                <a:latin typeface="Times New Roman"/>
                <a:cs typeface="Times New Roman"/>
              </a:rPr>
              <a:t>"Can we 'ave </a:t>
            </a:r>
            <a:r>
              <a:rPr dirty="0" sz="1450" spc="-5">
                <a:latin typeface="Times New Roman"/>
                <a:cs typeface="Times New Roman"/>
              </a:rPr>
              <a:t>a </a:t>
            </a:r>
            <a:r>
              <a:rPr dirty="0" sz="1450" spc="-10">
                <a:latin typeface="Times New Roman"/>
                <a:cs typeface="Times New Roman"/>
              </a:rPr>
              <a:t>few words, in private this time, Herr </a:t>
            </a:r>
            <a:r>
              <a:rPr dirty="0" sz="1450" spc="-5">
                <a:latin typeface="Times New Roman"/>
                <a:cs typeface="Times New Roman"/>
              </a:rPr>
              <a:t>von </a:t>
            </a:r>
            <a:r>
              <a:rPr dirty="0" sz="1450" spc="-10">
                <a:latin typeface="Times New Roman"/>
                <a:cs typeface="Times New Roman"/>
              </a:rPr>
              <a:t>Pernath? </a:t>
            </a:r>
            <a:r>
              <a:rPr dirty="0" sz="1450" spc="-5">
                <a:latin typeface="Times New Roman"/>
                <a:cs typeface="Times New Roman"/>
              </a:rPr>
              <a:t>I don't  </a:t>
            </a:r>
            <a:r>
              <a:rPr dirty="0" sz="1450" spc="-10">
                <a:latin typeface="Times New Roman"/>
                <a:cs typeface="Times New Roman"/>
              </a:rPr>
              <a:t>want that—that Hillel to come burstin' in again. Could </a:t>
            </a:r>
            <a:r>
              <a:rPr dirty="0" sz="1450" spc="-5">
                <a:latin typeface="Times New Roman"/>
                <a:cs typeface="Times New Roman"/>
              </a:rPr>
              <a:t>you </a:t>
            </a:r>
            <a:r>
              <a:rPr dirty="0" sz="1450" spc="-10">
                <a:latin typeface="Times New Roman"/>
                <a:cs typeface="Times New Roman"/>
              </a:rPr>
              <a:t>lock the </a:t>
            </a:r>
            <a:r>
              <a:rPr dirty="0" sz="1450" spc="-20">
                <a:latin typeface="Times New Roman"/>
                <a:cs typeface="Times New Roman"/>
              </a:rPr>
              <a:t>door, </a:t>
            </a:r>
            <a:r>
              <a:rPr dirty="0" sz="1450" spc="-5">
                <a:latin typeface="Times New Roman"/>
                <a:cs typeface="Times New Roman"/>
              </a:rPr>
              <a:t>or  </a:t>
            </a:r>
            <a:r>
              <a:rPr dirty="0" sz="1450" spc="-10">
                <a:latin typeface="Times New Roman"/>
                <a:cs typeface="Times New Roman"/>
              </a:rPr>
              <a:t>perhaps we should </a:t>
            </a:r>
            <a:r>
              <a:rPr dirty="0" sz="1450" spc="-5">
                <a:latin typeface="Times New Roman"/>
                <a:cs typeface="Times New Roman"/>
              </a:rPr>
              <a:t>go </a:t>
            </a:r>
            <a:r>
              <a:rPr dirty="0" sz="1450" spc="-10">
                <a:latin typeface="Times New Roman"/>
                <a:cs typeface="Times New Roman"/>
              </a:rPr>
              <a:t>into the next</a:t>
            </a:r>
            <a:r>
              <a:rPr dirty="0" sz="1450" spc="2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He dragged me along behind him in his usual rough </a:t>
            </a:r>
            <a:r>
              <a:rPr dirty="0" sz="1450" spc="-20">
                <a:latin typeface="Times New Roman"/>
                <a:cs typeface="Times New Roman"/>
              </a:rPr>
              <a:t>manner.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looked round furtively </a:t>
            </a:r>
            <a:r>
              <a:rPr dirty="0" sz="1450" spc="-5">
                <a:latin typeface="Times New Roman"/>
                <a:cs typeface="Times New Roman"/>
              </a:rPr>
              <a:t>a </a:t>
            </a:r>
            <a:r>
              <a:rPr dirty="0" sz="1450" spc="-10">
                <a:latin typeface="Times New Roman"/>
                <a:cs typeface="Times New Roman"/>
              </a:rPr>
              <a:t>few times and said in </a:t>
            </a:r>
            <a:r>
              <a:rPr dirty="0" sz="1450" spc="-5">
                <a:latin typeface="Times New Roman"/>
                <a:cs typeface="Times New Roman"/>
              </a:rPr>
              <a:t>a </a:t>
            </a:r>
            <a:r>
              <a:rPr dirty="0" sz="1450" spc="-10">
                <a:latin typeface="Times New Roman"/>
                <a:cs typeface="Times New Roman"/>
              </a:rPr>
              <a:t>hoarse </a:t>
            </a:r>
            <a:r>
              <a:rPr dirty="0" sz="1450" spc="-15">
                <a:latin typeface="Times New Roman"/>
                <a:cs typeface="Times New Roman"/>
              </a:rPr>
              <a:t>whisper, </a:t>
            </a:r>
            <a:r>
              <a:rPr dirty="0" sz="1450" spc="-10">
                <a:latin typeface="Times New Roman"/>
                <a:cs typeface="Times New Roman"/>
              </a:rPr>
              <a:t>"I've changed  my mind, </a:t>
            </a:r>
            <a:r>
              <a:rPr dirty="0" sz="1450" spc="-5">
                <a:latin typeface="Times New Roman"/>
                <a:cs typeface="Times New Roman"/>
              </a:rPr>
              <a:t>you </a:t>
            </a:r>
            <a:r>
              <a:rPr dirty="0" sz="1450" spc="-10">
                <a:latin typeface="Times New Roman"/>
                <a:cs typeface="Times New Roman"/>
              </a:rPr>
              <a:t>see, in that little matter we was discussin' the other </a:t>
            </a:r>
            <a:r>
              <a:rPr dirty="0" sz="1450" spc="-30">
                <a:latin typeface="Times New Roman"/>
                <a:cs typeface="Times New Roman"/>
              </a:rPr>
              <a:t>day. </a:t>
            </a:r>
            <a:r>
              <a:rPr dirty="0" sz="1450" spc="-10">
                <a:latin typeface="Times New Roman"/>
                <a:cs typeface="Times New Roman"/>
              </a:rPr>
              <a:t>It's  better that </a:t>
            </a:r>
            <a:r>
              <a:rPr dirty="0" sz="1450" spc="-35">
                <a:latin typeface="Times New Roman"/>
                <a:cs typeface="Times New Roman"/>
              </a:rPr>
              <a:t>way. </a:t>
            </a:r>
            <a:r>
              <a:rPr dirty="0" sz="1450" spc="-25">
                <a:latin typeface="Times New Roman"/>
                <a:cs typeface="Times New Roman"/>
              </a:rPr>
              <a:t>Wouldn't </a:t>
            </a:r>
            <a:r>
              <a:rPr dirty="0" sz="1450" spc="-10">
                <a:latin typeface="Times New Roman"/>
                <a:cs typeface="Times New Roman"/>
              </a:rPr>
              <a:t>'ave </a:t>
            </a:r>
            <a:r>
              <a:rPr dirty="0" sz="1450" spc="-5">
                <a:latin typeface="Times New Roman"/>
                <a:cs typeface="Times New Roman"/>
              </a:rPr>
              <a:t>done </a:t>
            </a:r>
            <a:r>
              <a:rPr dirty="0" sz="1450" spc="-10">
                <a:latin typeface="Times New Roman"/>
                <a:cs typeface="Times New Roman"/>
              </a:rPr>
              <a:t>me </a:t>
            </a:r>
            <a:r>
              <a:rPr dirty="0" sz="1450" spc="-5">
                <a:latin typeface="Times New Roman"/>
                <a:cs typeface="Times New Roman"/>
              </a:rPr>
              <a:t>no good, </a:t>
            </a:r>
            <a:r>
              <a:rPr dirty="0" sz="1450" spc="-25">
                <a:latin typeface="Times New Roman"/>
                <a:cs typeface="Times New Roman"/>
              </a:rPr>
              <a:t>anyway. </a:t>
            </a:r>
            <a:r>
              <a:rPr dirty="0" sz="1450" spc="-10">
                <a:latin typeface="Times New Roman"/>
                <a:cs typeface="Times New Roman"/>
              </a:rPr>
              <a:t>So that's it. </a:t>
            </a:r>
            <a:r>
              <a:rPr dirty="0" sz="1450" spc="-35">
                <a:latin typeface="Times New Roman"/>
                <a:cs typeface="Times New Roman"/>
              </a:rPr>
              <a:t>Water  </a:t>
            </a:r>
            <a:r>
              <a:rPr dirty="0" sz="1450" spc="-10">
                <a:latin typeface="Times New Roman"/>
                <a:cs typeface="Times New Roman"/>
              </a:rPr>
              <a:t>under the bridge</a:t>
            </a:r>
            <a:r>
              <a:rPr dirty="0" sz="1450">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tried to read his eyes, </a:t>
            </a:r>
            <a:r>
              <a:rPr dirty="0" sz="1450" spc="-5">
                <a:latin typeface="Times New Roman"/>
                <a:cs typeface="Times New Roman"/>
              </a:rPr>
              <a:t>but he </a:t>
            </a:r>
            <a:r>
              <a:rPr dirty="0" sz="1450" spc="-10">
                <a:latin typeface="Times New Roman"/>
                <a:cs typeface="Times New Roman"/>
              </a:rPr>
              <a:t>returned my gaze, though the </a:t>
            </a:r>
            <a:r>
              <a:rPr dirty="0" sz="1450" spc="-15">
                <a:latin typeface="Times New Roman"/>
                <a:cs typeface="Times New Roman"/>
              </a:rPr>
              <a:t>effort </a:t>
            </a:r>
            <a:r>
              <a:rPr dirty="0" sz="1450" spc="-10">
                <a:latin typeface="Times New Roman"/>
                <a:cs typeface="Times New Roman"/>
              </a:rPr>
              <a:t>it cost  him could </a:t>
            </a:r>
            <a:r>
              <a:rPr dirty="0" sz="1450" spc="-5">
                <a:latin typeface="Times New Roman"/>
                <a:cs typeface="Times New Roman"/>
              </a:rPr>
              <a:t>be </a:t>
            </a:r>
            <a:r>
              <a:rPr dirty="0" sz="1450" spc="-10">
                <a:latin typeface="Times New Roman"/>
                <a:cs typeface="Times New Roman"/>
              </a:rPr>
              <a:t>seen in the way his hand clenched the back </a:t>
            </a:r>
            <a:r>
              <a:rPr dirty="0" sz="1450" spc="-5">
                <a:latin typeface="Times New Roman"/>
                <a:cs typeface="Times New Roman"/>
              </a:rPr>
              <a:t>of </a:t>
            </a:r>
            <a:r>
              <a:rPr dirty="0" sz="1450" spc="-10">
                <a:latin typeface="Times New Roman"/>
                <a:cs typeface="Times New Roman"/>
              </a:rPr>
              <a:t>the</a:t>
            </a:r>
            <a:r>
              <a:rPr dirty="0" sz="1450" spc="90">
                <a:latin typeface="Times New Roman"/>
                <a:cs typeface="Times New Roman"/>
              </a:rPr>
              <a:t> </a:t>
            </a:r>
            <a:r>
              <a:rPr dirty="0" sz="1450" spc="-25">
                <a:latin typeface="Times New Roman"/>
                <a:cs typeface="Times New Roman"/>
              </a:rPr>
              <a:t>chair.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"I'm glad to hear it, Herr </a:t>
            </a:r>
            <a:r>
              <a:rPr dirty="0" sz="1450" spc="-20">
                <a:latin typeface="Times New Roman"/>
                <a:cs typeface="Times New Roman"/>
              </a:rPr>
              <a:t>Wassertrum", </a:t>
            </a:r>
            <a:r>
              <a:rPr dirty="0" sz="1450" spc="-5">
                <a:latin typeface="Times New Roman"/>
                <a:cs typeface="Times New Roman"/>
              </a:rPr>
              <a:t>I </a:t>
            </a:r>
            <a:r>
              <a:rPr dirty="0" sz="1450" spc="-10">
                <a:latin typeface="Times New Roman"/>
                <a:cs typeface="Times New Roman"/>
              </a:rPr>
              <a:t>said in as friendly </a:t>
            </a:r>
            <a:r>
              <a:rPr dirty="0" sz="1450" spc="-5">
                <a:latin typeface="Times New Roman"/>
                <a:cs typeface="Times New Roman"/>
              </a:rPr>
              <a:t>a </a:t>
            </a:r>
            <a:r>
              <a:rPr dirty="0" sz="1450" spc="-10">
                <a:latin typeface="Times New Roman"/>
                <a:cs typeface="Times New Roman"/>
              </a:rPr>
              <a:t>tone as </a:t>
            </a:r>
            <a:r>
              <a:rPr dirty="0" sz="1450" spc="-5">
                <a:latin typeface="Times New Roman"/>
                <a:cs typeface="Times New Roman"/>
              </a:rPr>
              <a:t>I  </a:t>
            </a:r>
            <a:r>
              <a:rPr dirty="0" sz="1450" spc="-10">
                <a:latin typeface="Times New Roman"/>
                <a:cs typeface="Times New Roman"/>
              </a:rPr>
              <a:t>could manage. "Life is dreary </a:t>
            </a:r>
            <a:r>
              <a:rPr dirty="0" sz="1450" spc="-5">
                <a:latin typeface="Times New Roman"/>
                <a:cs typeface="Times New Roman"/>
              </a:rPr>
              <a:t>enough, </a:t>
            </a:r>
            <a:r>
              <a:rPr dirty="0" sz="1450" spc="-10">
                <a:latin typeface="Times New Roman"/>
                <a:cs typeface="Times New Roman"/>
              </a:rPr>
              <a:t>without mutual hatred making it </a:t>
            </a:r>
            <a:r>
              <a:rPr dirty="0" sz="1450" spc="-5">
                <a:latin typeface="Times New Roman"/>
                <a:cs typeface="Times New Roman"/>
              </a:rPr>
              <a:t>a  </a:t>
            </a:r>
            <a:r>
              <a:rPr dirty="0" sz="1450" spc="-10">
                <a:latin typeface="Times New Roman"/>
                <a:cs typeface="Times New Roman"/>
              </a:rPr>
              <a:t>misery for each</a:t>
            </a:r>
            <a:r>
              <a:rPr dirty="0" sz="1450">
                <a:latin typeface="Times New Roman"/>
                <a:cs typeface="Times New Roman"/>
              </a:rPr>
              <a:t> </a:t>
            </a:r>
            <a:r>
              <a:rPr dirty="0" sz="1450" spc="-15">
                <a:latin typeface="Times New Roman"/>
                <a:cs typeface="Times New Roman"/>
              </a:rPr>
              <a:t>other,"</a:t>
            </a:r>
            <a:endParaRPr sz="1450">
              <a:latin typeface="Times New Roman"/>
              <a:cs typeface="Times New Roman"/>
            </a:endParaRPr>
          </a:p>
          <a:p>
            <a:pPr algn="just" marL="12700" marR="5080" indent="255904">
              <a:lnSpc>
                <a:spcPts val="1730"/>
              </a:lnSpc>
              <a:spcBef>
                <a:spcPts val="715"/>
              </a:spcBef>
            </a:pPr>
            <a:r>
              <a:rPr dirty="0" sz="1450" spc="-25">
                <a:latin typeface="Times New Roman"/>
                <a:cs typeface="Times New Roman"/>
              </a:rPr>
              <a:t>"Talks </a:t>
            </a:r>
            <a:r>
              <a:rPr dirty="0" sz="1450" spc="-10">
                <a:latin typeface="Times New Roman"/>
                <a:cs typeface="Times New Roman"/>
              </a:rPr>
              <a:t>just like </a:t>
            </a:r>
            <a:r>
              <a:rPr dirty="0" sz="1450" spc="-5">
                <a:latin typeface="Times New Roman"/>
                <a:cs typeface="Times New Roman"/>
              </a:rPr>
              <a:t>a book", he </a:t>
            </a:r>
            <a:r>
              <a:rPr dirty="0" sz="1450" spc="-10">
                <a:latin typeface="Times New Roman"/>
                <a:cs typeface="Times New Roman"/>
              </a:rPr>
              <a:t>grunted, relieved. He rummaged around in his  trouser pocket and took </a:t>
            </a:r>
            <a:r>
              <a:rPr dirty="0" sz="1450" spc="-5">
                <a:latin typeface="Times New Roman"/>
                <a:cs typeface="Times New Roman"/>
              </a:rPr>
              <a:t>out </a:t>
            </a:r>
            <a:r>
              <a:rPr dirty="0" sz="1450" spc="-10">
                <a:latin typeface="Times New Roman"/>
                <a:cs typeface="Times New Roman"/>
              </a:rPr>
              <a:t>the gold watch with the broken spring lids. "Just to  show </a:t>
            </a:r>
            <a:r>
              <a:rPr dirty="0" sz="1450" spc="-5">
                <a:latin typeface="Times New Roman"/>
                <a:cs typeface="Times New Roman"/>
              </a:rPr>
              <a:t>you I </a:t>
            </a:r>
            <a:r>
              <a:rPr dirty="0" sz="1450" spc="-10">
                <a:latin typeface="Times New Roman"/>
                <a:cs typeface="Times New Roman"/>
              </a:rPr>
              <a:t>really mean it, I've </a:t>
            </a:r>
            <a:r>
              <a:rPr dirty="0" sz="1450" spc="-5">
                <a:latin typeface="Times New Roman"/>
                <a:cs typeface="Times New Roman"/>
              </a:rPr>
              <a:t>brought you a </a:t>
            </a:r>
            <a:r>
              <a:rPr dirty="0" sz="1450" spc="-10">
                <a:latin typeface="Times New Roman"/>
                <a:cs typeface="Times New Roman"/>
              </a:rPr>
              <a:t>little present. Go </a:t>
            </a:r>
            <a:r>
              <a:rPr dirty="0" sz="1450" spc="-5">
                <a:latin typeface="Times New Roman"/>
                <a:cs typeface="Times New Roman"/>
              </a:rPr>
              <a:t>on, </a:t>
            </a:r>
            <a:r>
              <a:rPr dirty="0" sz="1450" spc="-10">
                <a:latin typeface="Times New Roman"/>
                <a:cs typeface="Times New Roman"/>
              </a:rPr>
              <a:t>take it. </a:t>
            </a:r>
            <a:r>
              <a:rPr dirty="0" sz="1450" spc="-5">
                <a:latin typeface="Times New Roman"/>
                <a:cs typeface="Times New Roman"/>
              </a:rPr>
              <a:t>I  </a:t>
            </a:r>
            <a:r>
              <a:rPr dirty="0" sz="1450" spc="-10">
                <a:latin typeface="Times New Roman"/>
                <a:cs typeface="Times New Roman"/>
              </a:rPr>
              <a:t>insist."</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"What are </a:t>
            </a:r>
            <a:r>
              <a:rPr dirty="0" sz="1450" spc="-5">
                <a:latin typeface="Times New Roman"/>
                <a:cs typeface="Times New Roman"/>
              </a:rPr>
              <a:t>you </a:t>
            </a:r>
            <a:r>
              <a:rPr dirty="0" sz="1450" spc="-10">
                <a:latin typeface="Times New Roman"/>
                <a:cs typeface="Times New Roman"/>
              </a:rPr>
              <a:t>thinking of?" </a:t>
            </a:r>
            <a:r>
              <a:rPr dirty="0" sz="1450" spc="-5">
                <a:latin typeface="Times New Roman"/>
                <a:cs typeface="Times New Roman"/>
              </a:rPr>
              <a:t>I </a:t>
            </a:r>
            <a:r>
              <a:rPr dirty="0" sz="1450" spc="-10">
                <a:latin typeface="Times New Roman"/>
                <a:cs typeface="Times New Roman"/>
              </a:rPr>
              <a:t>objected. </a:t>
            </a: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imagine—" Then </a:t>
            </a:r>
            <a:r>
              <a:rPr dirty="0" sz="1450" spc="-5">
                <a:latin typeface="Times New Roman"/>
                <a:cs typeface="Times New Roman"/>
              </a:rPr>
              <a:t>I  </a:t>
            </a:r>
            <a:r>
              <a:rPr dirty="0" sz="1450" spc="-10">
                <a:latin typeface="Times New Roman"/>
                <a:cs typeface="Times New Roman"/>
              </a:rPr>
              <a:t>remembered what Miriam had said about him and </a:t>
            </a:r>
            <a:r>
              <a:rPr dirty="0" sz="1450" spc="-5">
                <a:latin typeface="Times New Roman"/>
                <a:cs typeface="Times New Roman"/>
              </a:rPr>
              <a:t>I </a:t>
            </a:r>
            <a:r>
              <a:rPr dirty="0" sz="1450" spc="-10">
                <a:latin typeface="Times New Roman"/>
                <a:cs typeface="Times New Roman"/>
              </a:rPr>
              <a:t>stretched </a:t>
            </a:r>
            <a:r>
              <a:rPr dirty="0" sz="1450" spc="-5">
                <a:latin typeface="Times New Roman"/>
                <a:cs typeface="Times New Roman"/>
              </a:rPr>
              <a:t>out </a:t>
            </a:r>
            <a:r>
              <a:rPr dirty="0" sz="1450" spc="-10">
                <a:latin typeface="Times New Roman"/>
                <a:cs typeface="Times New Roman"/>
              </a:rPr>
              <a:t>my hand for  the watch, so 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hurt </a:t>
            </a:r>
            <a:r>
              <a:rPr dirty="0" sz="1450" spc="-10">
                <a:latin typeface="Times New Roman"/>
                <a:cs typeface="Times New Roman"/>
              </a:rPr>
              <a:t>his feelings. But </a:t>
            </a:r>
            <a:r>
              <a:rPr dirty="0" sz="1450" spc="-5">
                <a:latin typeface="Times New Roman"/>
                <a:cs typeface="Times New Roman"/>
              </a:rPr>
              <a:t>he </a:t>
            </a:r>
            <a:r>
              <a:rPr dirty="0" sz="1450" spc="-10">
                <a:latin typeface="Times New Roman"/>
                <a:cs typeface="Times New Roman"/>
              </a:rPr>
              <a:t>ignored it and turned deathly  pale as </a:t>
            </a:r>
            <a:r>
              <a:rPr dirty="0" sz="1450" spc="-5">
                <a:latin typeface="Times New Roman"/>
                <a:cs typeface="Times New Roman"/>
              </a:rPr>
              <a:t>he </a:t>
            </a:r>
            <a:r>
              <a:rPr dirty="0" sz="1450" spc="-10">
                <a:latin typeface="Times New Roman"/>
                <a:cs typeface="Times New Roman"/>
              </a:rPr>
              <a:t>listened, gurgling, "There! Listen! </a:t>
            </a:r>
            <a:r>
              <a:rPr dirty="0" sz="1450" spc="-5">
                <a:latin typeface="Times New Roman"/>
                <a:cs typeface="Times New Roman"/>
              </a:rPr>
              <a:t>I </a:t>
            </a:r>
            <a:r>
              <a:rPr dirty="0" sz="1450" spc="-10">
                <a:latin typeface="Times New Roman"/>
                <a:cs typeface="Times New Roman"/>
              </a:rPr>
              <a:t>knew it</a:t>
            </a:r>
            <a:r>
              <a:rPr dirty="0" sz="1450" spc="40">
                <a:latin typeface="Times New Roman"/>
                <a:cs typeface="Times New Roman"/>
              </a:rPr>
              <a:t> </a:t>
            </a:r>
            <a:r>
              <a:rPr dirty="0" sz="1450" spc="-10">
                <a:latin typeface="Times New Roman"/>
                <a:cs typeface="Times New Roman"/>
              </a:rPr>
              <a:t>would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'appen! It's that Hillel again. He's knockin' at the</a:t>
            </a:r>
            <a:r>
              <a:rPr dirty="0" sz="1450" spc="50">
                <a:latin typeface="Times New Roman"/>
                <a:cs typeface="Times New Roman"/>
              </a:rPr>
              <a:t> </a:t>
            </a:r>
            <a:r>
              <a:rPr dirty="0" sz="1450" spc="-10">
                <a:latin typeface="Times New Roman"/>
                <a:cs typeface="Times New Roman"/>
              </a:rPr>
              <a:t>door!"</a:t>
            </a:r>
            <a:endParaRPr sz="1450">
              <a:latin typeface="Times New Roman"/>
              <a:cs typeface="Times New Roman"/>
            </a:endParaRPr>
          </a:p>
          <a:p>
            <a:pPr algn="just" marL="12700" marR="8255" indent="255904">
              <a:lnSpc>
                <a:spcPts val="1730"/>
              </a:lnSpc>
              <a:spcBef>
                <a:spcPts val="775"/>
              </a:spcBef>
            </a:pPr>
            <a:r>
              <a:rPr dirty="0" sz="1450" spc="-5">
                <a:latin typeface="Times New Roman"/>
                <a:cs typeface="Times New Roman"/>
              </a:rPr>
              <a:t>I </a:t>
            </a:r>
            <a:r>
              <a:rPr dirty="0" sz="1450" spc="-10">
                <a:latin typeface="Times New Roman"/>
                <a:cs typeface="Times New Roman"/>
              </a:rPr>
              <a:t>listened as well. Then </a:t>
            </a:r>
            <a:r>
              <a:rPr dirty="0" sz="1450" spc="-5">
                <a:latin typeface="Times New Roman"/>
                <a:cs typeface="Times New Roman"/>
              </a:rPr>
              <a:t>I </a:t>
            </a:r>
            <a:r>
              <a:rPr dirty="0" sz="1450" spc="-10">
                <a:latin typeface="Times New Roman"/>
                <a:cs typeface="Times New Roman"/>
              </a:rPr>
              <a:t>went back into the other room, pulling the </a:t>
            </a:r>
            <a:r>
              <a:rPr dirty="0" sz="1450" spc="-5">
                <a:latin typeface="Times New Roman"/>
                <a:cs typeface="Times New Roman"/>
              </a:rPr>
              <a:t>door </a:t>
            </a:r>
            <a:r>
              <a:rPr dirty="0" sz="1450" spc="-10">
                <a:latin typeface="Times New Roman"/>
                <a:cs typeface="Times New Roman"/>
              </a:rPr>
              <a:t>to  behind me so as reassure him. It wasn't Hillel this time. Charousek came </a:t>
            </a:r>
            <a:r>
              <a:rPr dirty="0" sz="1450" spc="-5">
                <a:latin typeface="Times New Roman"/>
                <a:cs typeface="Times New Roman"/>
              </a:rPr>
              <a:t>in,  put </a:t>
            </a:r>
            <a:r>
              <a:rPr dirty="0" sz="1450" spc="-10">
                <a:latin typeface="Times New Roman"/>
                <a:cs typeface="Times New Roman"/>
              </a:rPr>
              <a:t>his finger to his lips as </a:t>
            </a:r>
            <a:r>
              <a:rPr dirty="0" sz="1450" spc="-5">
                <a:latin typeface="Times New Roman"/>
                <a:cs typeface="Times New Roman"/>
              </a:rPr>
              <a:t>a </a:t>
            </a:r>
            <a:r>
              <a:rPr dirty="0" sz="1450" spc="-10">
                <a:latin typeface="Times New Roman"/>
                <a:cs typeface="Times New Roman"/>
              </a:rPr>
              <a:t>sign that </a:t>
            </a:r>
            <a:r>
              <a:rPr dirty="0" sz="1450" spc="-5">
                <a:latin typeface="Times New Roman"/>
                <a:cs typeface="Times New Roman"/>
              </a:rPr>
              <a:t>he </a:t>
            </a:r>
            <a:r>
              <a:rPr dirty="0" sz="1450" spc="-10">
                <a:latin typeface="Times New Roman"/>
                <a:cs typeface="Times New Roman"/>
              </a:rPr>
              <a:t>knew who was in the next room and  then, without waiting to hear what </a:t>
            </a:r>
            <a:r>
              <a:rPr dirty="0" sz="1450" spc="-5">
                <a:latin typeface="Times New Roman"/>
                <a:cs typeface="Times New Roman"/>
              </a:rPr>
              <a:t>I </a:t>
            </a:r>
            <a:r>
              <a:rPr dirty="0" sz="1450" spc="-10">
                <a:latin typeface="Times New Roman"/>
                <a:cs typeface="Times New Roman"/>
              </a:rPr>
              <a:t>might </a:t>
            </a:r>
            <a:r>
              <a:rPr dirty="0" sz="1450" spc="-30">
                <a:latin typeface="Times New Roman"/>
                <a:cs typeface="Times New Roman"/>
              </a:rPr>
              <a:t>say, </a:t>
            </a:r>
            <a:r>
              <a:rPr dirty="0" sz="1450" spc="-10">
                <a:latin typeface="Times New Roman"/>
                <a:cs typeface="Times New Roman"/>
              </a:rPr>
              <a:t>showered me with </a:t>
            </a:r>
            <a:r>
              <a:rPr dirty="0" sz="1450" spc="-5">
                <a:latin typeface="Times New Roman"/>
                <a:cs typeface="Times New Roman"/>
              </a:rPr>
              <a:t>a </a:t>
            </a:r>
            <a:r>
              <a:rPr dirty="0" sz="1450" spc="-10">
                <a:latin typeface="Times New Roman"/>
                <a:cs typeface="Times New Roman"/>
              </a:rPr>
              <a:t>torrent </a:t>
            </a:r>
            <a:r>
              <a:rPr dirty="0" sz="1450" spc="-5">
                <a:latin typeface="Times New Roman"/>
                <a:cs typeface="Times New Roman"/>
              </a:rPr>
              <a:t>of  </a:t>
            </a:r>
            <a:r>
              <a:rPr dirty="0" sz="1450" spc="-10">
                <a:latin typeface="Times New Roman"/>
                <a:cs typeface="Times New Roman"/>
              </a:rPr>
              <a:t>words.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"Ah, Herr Pernath, my dear friend, how can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how much pleasure  it gives me to find </a:t>
            </a:r>
            <a:r>
              <a:rPr dirty="0" sz="1450" spc="-5">
                <a:latin typeface="Times New Roman"/>
                <a:cs typeface="Times New Roman"/>
              </a:rPr>
              <a:t>you </a:t>
            </a:r>
            <a:r>
              <a:rPr dirty="0" sz="1450" spc="-10">
                <a:latin typeface="Times New Roman"/>
                <a:cs typeface="Times New Roman"/>
              </a:rPr>
              <a:t>alone, and in such </a:t>
            </a:r>
            <a:r>
              <a:rPr dirty="0" sz="1450" spc="-5">
                <a:latin typeface="Times New Roman"/>
                <a:cs typeface="Times New Roman"/>
              </a:rPr>
              <a:t>good </a:t>
            </a:r>
            <a:r>
              <a:rPr dirty="0" sz="1450" spc="-10">
                <a:latin typeface="Times New Roman"/>
                <a:cs typeface="Times New Roman"/>
              </a:rPr>
              <a:t>health, </a:t>
            </a:r>
            <a:r>
              <a:rPr dirty="0" sz="1450" spc="-5">
                <a:latin typeface="Times New Roman"/>
                <a:cs typeface="Times New Roman"/>
              </a:rPr>
              <a:t>too." </a:t>
            </a:r>
            <a:r>
              <a:rPr dirty="0" sz="1450" spc="-10">
                <a:latin typeface="Times New Roman"/>
                <a:cs typeface="Times New Roman"/>
              </a:rPr>
              <a:t>He was talking  like </a:t>
            </a:r>
            <a:r>
              <a:rPr dirty="0" sz="1450" spc="-5">
                <a:latin typeface="Times New Roman"/>
                <a:cs typeface="Times New Roman"/>
              </a:rPr>
              <a:t>a </a:t>
            </a:r>
            <a:r>
              <a:rPr dirty="0" sz="1450" spc="-10">
                <a:latin typeface="Times New Roman"/>
                <a:cs typeface="Times New Roman"/>
              </a:rPr>
              <a:t>ham </a:t>
            </a:r>
            <a:r>
              <a:rPr dirty="0" sz="1450" spc="-20">
                <a:latin typeface="Times New Roman"/>
                <a:cs typeface="Times New Roman"/>
              </a:rPr>
              <a:t>actor, </a:t>
            </a:r>
            <a:r>
              <a:rPr dirty="0" sz="1450" spc="-10">
                <a:latin typeface="Times New Roman"/>
                <a:cs typeface="Times New Roman"/>
              </a:rPr>
              <a:t>and his pompous, unnatural language was in such stark  contrast to his contorted face that </a:t>
            </a:r>
            <a:r>
              <a:rPr dirty="0" sz="1450" spc="-5">
                <a:latin typeface="Times New Roman"/>
                <a:cs typeface="Times New Roman"/>
              </a:rPr>
              <a:t>I </a:t>
            </a:r>
            <a:r>
              <a:rPr dirty="0" sz="1450" spc="-10">
                <a:latin typeface="Times New Roman"/>
                <a:cs typeface="Times New Roman"/>
              </a:rPr>
              <a:t>shuddered with</a:t>
            </a:r>
            <a:r>
              <a:rPr dirty="0" sz="1450" spc="40">
                <a:latin typeface="Times New Roman"/>
                <a:cs typeface="Times New Roman"/>
              </a:rPr>
              <a:t> </a:t>
            </a:r>
            <a:r>
              <a:rPr dirty="0" sz="1450" spc="-20">
                <a:latin typeface="Times New Roman"/>
                <a:cs typeface="Times New Roman"/>
              </a:rPr>
              <a:t>horror.</a:t>
            </a:r>
            <a:endParaRPr sz="1450">
              <a:latin typeface="Times New Roman"/>
              <a:cs typeface="Times New Roman"/>
            </a:endParaRPr>
          </a:p>
          <a:p>
            <a:pPr algn="just" marL="12700" marR="10795" indent="255904">
              <a:lnSpc>
                <a:spcPts val="1730"/>
              </a:lnSpc>
              <a:spcBef>
                <a:spcPts val="785"/>
              </a:spcBef>
            </a:pPr>
            <a:r>
              <a:rPr dirty="0" sz="1450" spc="-20">
                <a:latin typeface="Times New Roman"/>
                <a:cs typeface="Times New Roman"/>
              </a:rPr>
              <a:t>"Never, </a:t>
            </a:r>
            <a:r>
              <a:rPr dirty="0" sz="1450" spc="-10">
                <a:latin typeface="Times New Roman"/>
                <a:cs typeface="Times New Roman"/>
              </a:rPr>
              <a:t>Herr Pernath, would </a:t>
            </a:r>
            <a:r>
              <a:rPr dirty="0" sz="1450" spc="-5">
                <a:latin typeface="Times New Roman"/>
                <a:cs typeface="Times New Roman"/>
              </a:rPr>
              <a:t>I </a:t>
            </a:r>
            <a:r>
              <a:rPr dirty="0" sz="1450" spc="-10">
                <a:latin typeface="Times New Roman"/>
                <a:cs typeface="Times New Roman"/>
              </a:rPr>
              <a:t>have presumed to visit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home in  the tattered attire in which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am sure, frequently seen me in the  street. But what am </a:t>
            </a:r>
            <a:r>
              <a:rPr dirty="0" sz="1450" spc="-5">
                <a:latin typeface="Times New Roman"/>
                <a:cs typeface="Times New Roman"/>
              </a:rPr>
              <a:t>I </a:t>
            </a:r>
            <a:r>
              <a:rPr dirty="0" sz="1450" spc="-10">
                <a:latin typeface="Times New Roman"/>
                <a:cs typeface="Times New Roman"/>
              </a:rPr>
              <a:t>saying? Seen</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160" indent="255904">
              <a:lnSpc>
                <a:spcPts val="1730"/>
              </a:lnSpc>
              <a:spcBef>
                <a:spcPts val="715"/>
              </a:spcBef>
            </a:pPr>
            <a:r>
              <a:rPr dirty="0" sz="1450" spc="-60">
                <a:latin typeface="Times New Roman"/>
                <a:cs typeface="Times New Roman"/>
              </a:rPr>
              <a:t>You </a:t>
            </a:r>
            <a:r>
              <a:rPr dirty="0" sz="1450" spc="-10">
                <a:latin typeface="Times New Roman"/>
                <a:cs typeface="Times New Roman"/>
              </a:rPr>
              <a:t>were often gracious enough to give me </a:t>
            </a:r>
            <a:r>
              <a:rPr dirty="0" sz="1450" spc="-5">
                <a:latin typeface="Times New Roman"/>
                <a:cs typeface="Times New Roman"/>
              </a:rPr>
              <a:t>your </a:t>
            </a:r>
            <a:r>
              <a:rPr dirty="0" sz="1450" spc="-10">
                <a:latin typeface="Times New Roman"/>
                <a:cs typeface="Times New Roman"/>
              </a:rPr>
              <a:t>hand! </a:t>
            </a:r>
            <a:r>
              <a:rPr dirty="0" sz="1450" spc="-30">
                <a:latin typeface="Times New Roman"/>
                <a:cs typeface="Times New Roman"/>
              </a:rPr>
              <a:t>Today </a:t>
            </a:r>
            <a:r>
              <a:rPr dirty="0" sz="1450" spc="-5">
                <a:latin typeface="Times New Roman"/>
                <a:cs typeface="Times New Roman"/>
              </a:rPr>
              <a:t>you </a:t>
            </a:r>
            <a:r>
              <a:rPr dirty="0" sz="1450" spc="-10">
                <a:latin typeface="Times New Roman"/>
                <a:cs typeface="Times New Roman"/>
              </a:rPr>
              <a:t>see me  with </a:t>
            </a:r>
            <a:r>
              <a:rPr dirty="0" sz="1450" spc="-5">
                <a:latin typeface="Times New Roman"/>
                <a:cs typeface="Times New Roman"/>
              </a:rPr>
              <a:t>a </a:t>
            </a:r>
            <a:r>
              <a:rPr dirty="0" sz="1450" spc="-10">
                <a:latin typeface="Times New Roman"/>
                <a:cs typeface="Times New Roman"/>
              </a:rPr>
              <a:t>clean white collar and </a:t>
            </a:r>
            <a:r>
              <a:rPr dirty="0" sz="1450" spc="-5">
                <a:latin typeface="Times New Roman"/>
                <a:cs typeface="Times New Roman"/>
              </a:rPr>
              <a:t>a </a:t>
            </a:r>
            <a:r>
              <a:rPr dirty="0" sz="1450" spc="-10">
                <a:latin typeface="Times New Roman"/>
                <a:cs typeface="Times New Roman"/>
              </a:rPr>
              <a:t>spotless suit. And </a:t>
            </a:r>
            <a:r>
              <a:rPr dirty="0" sz="1450" spc="-5">
                <a:latin typeface="Times New Roman"/>
                <a:cs typeface="Times New Roman"/>
              </a:rPr>
              <a:t>do you </a:t>
            </a:r>
            <a:r>
              <a:rPr dirty="0" sz="1450" spc="-10">
                <a:latin typeface="Times New Roman"/>
                <a:cs typeface="Times New Roman"/>
              </a:rPr>
              <a:t>know whom </a:t>
            </a:r>
            <a:r>
              <a:rPr dirty="0" sz="1450" spc="-5">
                <a:latin typeface="Times New Roman"/>
                <a:cs typeface="Times New Roman"/>
              </a:rPr>
              <a:t>I </a:t>
            </a:r>
            <a:r>
              <a:rPr dirty="0" sz="1450" spc="-10">
                <a:latin typeface="Times New Roman"/>
                <a:cs typeface="Times New Roman"/>
              </a:rPr>
              <a:t>have to  thank</a:t>
            </a:r>
            <a:r>
              <a:rPr dirty="0" sz="1450" spc="195">
                <a:latin typeface="Times New Roman"/>
                <a:cs typeface="Times New Roman"/>
              </a:rPr>
              <a:t> </a:t>
            </a:r>
            <a:r>
              <a:rPr dirty="0" sz="1450" spc="-10">
                <a:latin typeface="Times New Roman"/>
                <a:cs typeface="Times New Roman"/>
              </a:rPr>
              <a:t>for</a:t>
            </a:r>
            <a:r>
              <a:rPr dirty="0" sz="1450" spc="195">
                <a:latin typeface="Times New Roman"/>
                <a:cs typeface="Times New Roman"/>
              </a:rPr>
              <a:t> </a:t>
            </a:r>
            <a:r>
              <a:rPr dirty="0" sz="1450" spc="-10">
                <a:latin typeface="Times New Roman"/>
                <a:cs typeface="Times New Roman"/>
              </a:rPr>
              <a:t>that?</a:t>
            </a:r>
            <a:r>
              <a:rPr dirty="0" sz="1450" spc="190">
                <a:latin typeface="Times New Roman"/>
                <a:cs typeface="Times New Roman"/>
              </a:rPr>
              <a:t> </a:t>
            </a:r>
            <a:r>
              <a:rPr dirty="0" sz="1450" spc="-10">
                <a:latin typeface="Times New Roman"/>
                <a:cs typeface="Times New Roman"/>
              </a:rPr>
              <a:t>One</a:t>
            </a:r>
            <a:r>
              <a:rPr dirty="0" sz="1450" spc="195">
                <a:latin typeface="Times New Roman"/>
                <a:cs typeface="Times New Roman"/>
              </a:rPr>
              <a:t> </a:t>
            </a:r>
            <a:r>
              <a:rPr dirty="0" sz="1450" spc="-5">
                <a:latin typeface="Times New Roman"/>
                <a:cs typeface="Times New Roman"/>
              </a:rPr>
              <a:t>of</a:t>
            </a:r>
            <a:r>
              <a:rPr dirty="0" sz="1450" spc="185">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noblest</a:t>
            </a:r>
            <a:r>
              <a:rPr dirty="0" sz="1450" spc="195">
                <a:latin typeface="Times New Roman"/>
                <a:cs typeface="Times New Roman"/>
              </a:rPr>
              <a:t> </a:t>
            </a:r>
            <a:r>
              <a:rPr dirty="0" sz="1450" spc="-10">
                <a:latin typeface="Times New Roman"/>
                <a:cs typeface="Times New Roman"/>
              </a:rPr>
              <a:t>and,</a:t>
            </a:r>
            <a:r>
              <a:rPr dirty="0" sz="1450" spc="195">
                <a:latin typeface="Times New Roman"/>
                <a:cs typeface="Times New Roman"/>
              </a:rPr>
              <a:t> </a:t>
            </a:r>
            <a:r>
              <a:rPr dirty="0" sz="1450" spc="-5">
                <a:latin typeface="Times New Roman"/>
                <a:cs typeface="Times New Roman"/>
              </a:rPr>
              <a:t>I</a:t>
            </a:r>
            <a:r>
              <a:rPr dirty="0" sz="1450" spc="190">
                <a:latin typeface="Times New Roman"/>
                <a:cs typeface="Times New Roman"/>
              </a:rPr>
              <a:t> </a:t>
            </a:r>
            <a:r>
              <a:rPr dirty="0" sz="1450" spc="-10">
                <a:latin typeface="Times New Roman"/>
                <a:cs typeface="Times New Roman"/>
              </a:rPr>
              <a:t>regret</a:t>
            </a:r>
            <a:r>
              <a:rPr dirty="0" sz="1450" spc="190">
                <a:latin typeface="Times New Roman"/>
                <a:cs typeface="Times New Roman"/>
              </a:rPr>
              <a:t> </a:t>
            </a:r>
            <a:r>
              <a:rPr dirty="0" sz="1450" spc="-5">
                <a:latin typeface="Times New Roman"/>
                <a:cs typeface="Times New Roman"/>
              </a:rPr>
              <a:t>I</a:t>
            </a:r>
            <a:r>
              <a:rPr dirty="0" sz="1450" spc="195">
                <a:latin typeface="Times New Roman"/>
                <a:cs typeface="Times New Roman"/>
              </a:rPr>
              <a:t> </a:t>
            </a:r>
            <a:r>
              <a:rPr dirty="0" sz="1450" spc="-10">
                <a:latin typeface="Times New Roman"/>
                <a:cs typeface="Times New Roman"/>
              </a:rPr>
              <a:t>have</a:t>
            </a:r>
            <a:r>
              <a:rPr dirty="0" sz="1450" spc="190">
                <a:latin typeface="Times New Roman"/>
                <a:cs typeface="Times New Roman"/>
              </a:rPr>
              <a:t> </a:t>
            </a:r>
            <a:r>
              <a:rPr dirty="0" sz="1450" spc="-10">
                <a:latin typeface="Times New Roman"/>
                <a:cs typeface="Times New Roman"/>
              </a:rPr>
              <a:t>to</a:t>
            </a:r>
            <a:r>
              <a:rPr dirty="0" sz="1450" spc="195">
                <a:latin typeface="Times New Roman"/>
                <a:cs typeface="Times New Roman"/>
              </a:rPr>
              <a:t> </a:t>
            </a:r>
            <a:r>
              <a:rPr dirty="0" sz="1450" spc="-30">
                <a:latin typeface="Times New Roman"/>
                <a:cs typeface="Times New Roman"/>
              </a:rPr>
              <a:t>say,</a:t>
            </a:r>
            <a:r>
              <a:rPr dirty="0" sz="1450" spc="215">
                <a:latin typeface="Times New Roman"/>
                <a:cs typeface="Times New Roman"/>
              </a:rPr>
              <a:t> </a:t>
            </a:r>
            <a:r>
              <a:rPr dirty="0" sz="1450" spc="-10">
                <a:latin typeface="Times New Roman"/>
                <a:cs typeface="Times New Roman"/>
              </a:rPr>
              <a:t>most</a:t>
            </a:r>
            <a:endParaRPr sz="1450">
              <a:latin typeface="Times New Roman"/>
              <a:cs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74810"/>
          </a:xfrm>
          <a:prstGeom prst="rect">
            <a:avLst/>
          </a:prstGeom>
        </p:spPr>
        <p:txBody>
          <a:bodyPr wrap="square" lIns="0" tIns="11430" rIns="0" bIns="0" rtlCol="0" vert="horz">
            <a:spAutoFit/>
          </a:bodyPr>
          <a:lstStyle/>
          <a:p>
            <a:pPr algn="just" marL="12700" marR="12700">
              <a:lnSpc>
                <a:spcPct val="100000"/>
              </a:lnSpc>
              <a:spcBef>
                <a:spcPts val="90"/>
              </a:spcBef>
            </a:pPr>
            <a:r>
              <a:rPr dirty="0" sz="1450" spc="-10">
                <a:latin typeface="Times New Roman"/>
                <a:cs typeface="Times New Roman"/>
              </a:rPr>
              <a:t>misunderstood men in the </a:t>
            </a:r>
            <a:r>
              <a:rPr dirty="0" sz="1450" spc="-30">
                <a:latin typeface="Times New Roman"/>
                <a:cs typeface="Times New Roman"/>
              </a:rPr>
              <a:t>city. </a:t>
            </a:r>
            <a:r>
              <a:rPr dirty="0" sz="1450" spc="-5">
                <a:latin typeface="Times New Roman"/>
                <a:cs typeface="Times New Roman"/>
              </a:rPr>
              <a:t>I </a:t>
            </a:r>
            <a:r>
              <a:rPr dirty="0" sz="1450" spc="-10">
                <a:latin typeface="Times New Roman"/>
                <a:cs typeface="Times New Roman"/>
              </a:rPr>
              <a:t>am overcome with tears whenever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Although </a:t>
            </a:r>
            <a:r>
              <a:rPr dirty="0" sz="1450" spc="-5">
                <a:latin typeface="Times New Roman"/>
                <a:cs typeface="Times New Roman"/>
              </a:rPr>
              <a:t>he </a:t>
            </a:r>
            <a:r>
              <a:rPr dirty="0" sz="1450" spc="-10">
                <a:latin typeface="Times New Roman"/>
                <a:cs typeface="Times New Roman"/>
              </a:rPr>
              <a:t>enjoys </a:t>
            </a:r>
            <a:r>
              <a:rPr dirty="0" sz="1450" spc="-5">
                <a:latin typeface="Times New Roman"/>
                <a:cs typeface="Times New Roman"/>
              </a:rPr>
              <a:t>but a </a:t>
            </a:r>
            <a:r>
              <a:rPr dirty="0" sz="1450" spc="-10">
                <a:latin typeface="Times New Roman"/>
                <a:cs typeface="Times New Roman"/>
              </a:rPr>
              <a:t>modest income, </a:t>
            </a:r>
            <a:r>
              <a:rPr dirty="0" sz="1450" spc="-5">
                <a:latin typeface="Times New Roman"/>
                <a:cs typeface="Times New Roman"/>
              </a:rPr>
              <a:t>he </a:t>
            </a:r>
            <a:r>
              <a:rPr dirty="0" sz="1450" spc="-10">
                <a:latin typeface="Times New Roman"/>
                <a:cs typeface="Times New Roman"/>
              </a:rPr>
              <a:t>is ever ready to help the </a:t>
            </a:r>
            <a:r>
              <a:rPr dirty="0" sz="1450" spc="-5">
                <a:latin typeface="Times New Roman"/>
                <a:cs typeface="Times New Roman"/>
              </a:rPr>
              <a:t>poor  </a:t>
            </a:r>
            <a:r>
              <a:rPr dirty="0" sz="1450" spc="-10">
                <a:latin typeface="Times New Roman"/>
                <a:cs typeface="Times New Roman"/>
              </a:rPr>
              <a:t>and </a:t>
            </a:r>
            <a:r>
              <a:rPr dirty="0" sz="1450" spc="-25">
                <a:latin typeface="Times New Roman"/>
                <a:cs typeface="Times New Roman"/>
              </a:rPr>
              <a:t>needy. </a:t>
            </a:r>
            <a:r>
              <a:rPr dirty="0" sz="1450" spc="-10">
                <a:latin typeface="Times New Roman"/>
                <a:cs typeface="Times New Roman"/>
              </a:rPr>
              <a:t>Whenever </a:t>
            </a:r>
            <a:r>
              <a:rPr dirty="0" sz="1450" spc="-5">
                <a:latin typeface="Times New Roman"/>
                <a:cs typeface="Times New Roman"/>
              </a:rPr>
              <a:t>I </a:t>
            </a:r>
            <a:r>
              <a:rPr dirty="0" sz="1450" spc="-10">
                <a:latin typeface="Times New Roman"/>
                <a:cs typeface="Times New Roman"/>
              </a:rPr>
              <a:t>used to see him standing so sadly outside his </a:t>
            </a:r>
            <a:r>
              <a:rPr dirty="0" sz="1450" spc="-5">
                <a:latin typeface="Times New Roman"/>
                <a:cs typeface="Times New Roman"/>
              </a:rPr>
              <a:t>shop, I  </a:t>
            </a:r>
            <a:r>
              <a:rPr dirty="0" sz="1450" spc="-10">
                <a:latin typeface="Times New Roman"/>
                <a:cs typeface="Times New Roman"/>
              </a:rPr>
              <a:t>was moved </a:t>
            </a:r>
            <a:r>
              <a:rPr dirty="0" sz="1450" spc="-5">
                <a:latin typeface="Times New Roman"/>
                <a:cs typeface="Times New Roman"/>
              </a:rPr>
              <a:t>by a </a:t>
            </a:r>
            <a:r>
              <a:rPr dirty="0" sz="1450" spc="-10">
                <a:latin typeface="Times New Roman"/>
                <a:cs typeface="Times New Roman"/>
              </a:rPr>
              <a:t>heartfelt </a:t>
            </a:r>
            <a:r>
              <a:rPr dirty="0" sz="1450" spc="-15">
                <a:latin typeface="Times New Roman"/>
                <a:cs typeface="Times New Roman"/>
              </a:rPr>
              <a:t>urge </a:t>
            </a:r>
            <a:r>
              <a:rPr dirty="0" sz="1450" spc="-10">
                <a:latin typeface="Times New Roman"/>
                <a:cs typeface="Times New Roman"/>
              </a:rPr>
              <a:t>to </a:t>
            </a:r>
            <a:r>
              <a:rPr dirty="0" sz="1450" spc="-5">
                <a:latin typeface="Times New Roman"/>
                <a:cs typeface="Times New Roman"/>
              </a:rPr>
              <a:t>go up </a:t>
            </a:r>
            <a:r>
              <a:rPr dirty="0" sz="1450" spc="-10">
                <a:latin typeface="Times New Roman"/>
                <a:cs typeface="Times New Roman"/>
              </a:rPr>
              <a:t>to him and, without </a:t>
            </a:r>
            <a:r>
              <a:rPr dirty="0" sz="1450" spc="-5">
                <a:latin typeface="Times New Roman"/>
                <a:cs typeface="Times New Roman"/>
              </a:rPr>
              <a:t>a </a:t>
            </a:r>
            <a:r>
              <a:rPr dirty="0" sz="1450" spc="-10">
                <a:latin typeface="Times New Roman"/>
                <a:cs typeface="Times New Roman"/>
              </a:rPr>
              <a:t>word, shake him  </a:t>
            </a:r>
            <a:r>
              <a:rPr dirty="0" sz="1450" spc="-5">
                <a:latin typeface="Times New Roman"/>
                <a:cs typeface="Times New Roman"/>
              </a:rPr>
              <a:t>by </a:t>
            </a:r>
            <a:r>
              <a:rPr dirty="0" sz="1450" spc="-10">
                <a:latin typeface="Times New Roman"/>
                <a:cs typeface="Times New Roman"/>
              </a:rPr>
              <a:t>the hand. A few days ago </a:t>
            </a:r>
            <a:r>
              <a:rPr dirty="0" sz="1450" spc="-5">
                <a:latin typeface="Times New Roman"/>
                <a:cs typeface="Times New Roman"/>
              </a:rPr>
              <a:t>he </a:t>
            </a:r>
            <a:r>
              <a:rPr dirty="0" sz="1450" spc="-10">
                <a:latin typeface="Times New Roman"/>
                <a:cs typeface="Times New Roman"/>
              </a:rPr>
              <a:t>called to me as </a:t>
            </a:r>
            <a:r>
              <a:rPr dirty="0" sz="1450" spc="-5">
                <a:latin typeface="Times New Roman"/>
                <a:cs typeface="Times New Roman"/>
              </a:rPr>
              <a:t>I </a:t>
            </a:r>
            <a:r>
              <a:rPr dirty="0" sz="1450" spc="-10">
                <a:latin typeface="Times New Roman"/>
                <a:cs typeface="Times New Roman"/>
              </a:rPr>
              <a:t>was passing and gave me  some </a:t>
            </a:r>
            <a:r>
              <a:rPr dirty="0" sz="1450" spc="-25">
                <a:latin typeface="Times New Roman"/>
                <a:cs typeface="Times New Roman"/>
              </a:rPr>
              <a:t>money, </a:t>
            </a:r>
            <a:r>
              <a:rPr dirty="0" sz="1450" spc="-10">
                <a:latin typeface="Times New Roman"/>
                <a:cs typeface="Times New Roman"/>
              </a:rPr>
              <a:t>enabling me to </a:t>
            </a:r>
            <a:r>
              <a:rPr dirty="0" sz="1450" spc="-5">
                <a:latin typeface="Times New Roman"/>
                <a:cs typeface="Times New Roman"/>
              </a:rPr>
              <a:t>put </a:t>
            </a:r>
            <a:r>
              <a:rPr dirty="0" sz="1450" spc="-10">
                <a:latin typeface="Times New Roman"/>
                <a:cs typeface="Times New Roman"/>
              </a:rPr>
              <a:t>down the deposit for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suit.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And </a:t>
            </a:r>
            <a:r>
              <a:rPr dirty="0" sz="1450" spc="-5">
                <a:latin typeface="Times New Roman"/>
                <a:cs typeface="Times New Roman"/>
              </a:rPr>
              <a:t>do you </a:t>
            </a:r>
            <a:r>
              <a:rPr dirty="0" sz="1450" spc="-25">
                <a:latin typeface="Times New Roman"/>
                <a:cs typeface="Times New Roman"/>
              </a:rPr>
              <a:t>know, </a:t>
            </a:r>
            <a:r>
              <a:rPr dirty="0" sz="1450" spc="-10">
                <a:latin typeface="Times New Roman"/>
                <a:cs typeface="Times New Roman"/>
              </a:rPr>
              <a:t>Herr Pernath, who my benefactor is? It is with pride  that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have long been the only person to suspect that beneath that  modest exterior beats </a:t>
            </a:r>
            <a:r>
              <a:rPr dirty="0" sz="1450" spc="-5">
                <a:latin typeface="Times New Roman"/>
                <a:cs typeface="Times New Roman"/>
              </a:rPr>
              <a:t>a </a:t>
            </a:r>
            <a:r>
              <a:rPr dirty="0" sz="1450" spc="-10">
                <a:latin typeface="Times New Roman"/>
                <a:cs typeface="Times New Roman"/>
              </a:rPr>
              <a:t>heart </a:t>
            </a:r>
            <a:r>
              <a:rPr dirty="0" sz="1450" spc="-5">
                <a:latin typeface="Times New Roman"/>
                <a:cs typeface="Times New Roman"/>
              </a:rPr>
              <a:t>of gold. </a:t>
            </a:r>
            <a:r>
              <a:rPr dirty="0" sz="1450" spc="-10">
                <a:latin typeface="Times New Roman"/>
                <a:cs typeface="Times New Roman"/>
              </a:rPr>
              <a:t>It is Herr Anton</a:t>
            </a:r>
            <a:r>
              <a:rPr dirty="0" sz="1450" spc="45">
                <a:latin typeface="Times New Roman"/>
                <a:cs typeface="Times New Roman"/>
              </a:rPr>
              <a:t> </a:t>
            </a:r>
            <a:r>
              <a:rPr dirty="0" sz="1450" spc="-20">
                <a:latin typeface="Times New Roman"/>
                <a:cs typeface="Times New Roman"/>
              </a:rPr>
              <a:t>Wassertrum!"</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realised, </a:t>
            </a:r>
            <a:r>
              <a:rPr dirty="0" sz="1450" spc="-5">
                <a:latin typeface="Times New Roman"/>
                <a:cs typeface="Times New Roman"/>
              </a:rPr>
              <a:t>of </a:t>
            </a:r>
            <a:r>
              <a:rPr dirty="0" sz="1450" spc="-10">
                <a:latin typeface="Times New Roman"/>
                <a:cs typeface="Times New Roman"/>
              </a:rPr>
              <a:t>course, that Charousek was acting </a:t>
            </a:r>
            <a:r>
              <a:rPr dirty="0" sz="1450" spc="-5">
                <a:latin typeface="Times New Roman"/>
                <a:cs typeface="Times New Roman"/>
              </a:rPr>
              <a:t>out </a:t>
            </a:r>
            <a:r>
              <a:rPr dirty="0" sz="1450" spc="-10">
                <a:latin typeface="Times New Roman"/>
                <a:cs typeface="Times New Roman"/>
              </a:rPr>
              <a:t>this comedy for the  benefit </a:t>
            </a:r>
            <a:r>
              <a:rPr dirty="0" sz="1450" spc="-5">
                <a:latin typeface="Times New Roman"/>
                <a:cs typeface="Times New Roman"/>
              </a:rPr>
              <a:t>of </a:t>
            </a:r>
            <a:r>
              <a:rPr dirty="0" sz="1450" spc="-10">
                <a:latin typeface="Times New Roman"/>
                <a:cs typeface="Times New Roman"/>
              </a:rPr>
              <a:t>the junk-dealer listening in the next room, </a:t>
            </a:r>
            <a:r>
              <a:rPr dirty="0" sz="1450" spc="-5">
                <a:latin typeface="Times New Roman"/>
                <a:cs typeface="Times New Roman"/>
              </a:rPr>
              <a:t>but 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idea what </a:t>
            </a:r>
            <a:r>
              <a:rPr dirty="0" sz="1450" spc="-5">
                <a:latin typeface="Times New Roman"/>
                <a:cs typeface="Times New Roman"/>
              </a:rPr>
              <a:t>he  </a:t>
            </a:r>
            <a:r>
              <a:rPr dirty="0" sz="1450" spc="-10">
                <a:latin typeface="Times New Roman"/>
                <a:cs typeface="Times New Roman"/>
              </a:rPr>
              <a:t>hoped to achieve </a:t>
            </a:r>
            <a:r>
              <a:rPr dirty="0" sz="1450" spc="-5">
                <a:latin typeface="Times New Roman"/>
                <a:cs typeface="Times New Roman"/>
              </a:rPr>
              <a:t>by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at all convinced that the rather crude flattery  would </a:t>
            </a:r>
            <a:r>
              <a:rPr dirty="0" sz="1450" spc="-5">
                <a:latin typeface="Times New Roman"/>
                <a:cs typeface="Times New Roman"/>
              </a:rPr>
              <a:t>fool </a:t>
            </a:r>
            <a:r>
              <a:rPr dirty="0" sz="1450" spc="-10">
                <a:latin typeface="Times New Roman"/>
                <a:cs typeface="Times New Roman"/>
              </a:rPr>
              <a:t>the suspicious </a:t>
            </a:r>
            <a:r>
              <a:rPr dirty="0" sz="1450" spc="-20">
                <a:latin typeface="Times New Roman"/>
                <a:cs typeface="Times New Roman"/>
              </a:rPr>
              <a:t>Wassertrum. </a:t>
            </a:r>
            <a:r>
              <a:rPr dirty="0" sz="1450" spc="-10">
                <a:latin typeface="Times New Roman"/>
                <a:cs typeface="Times New Roman"/>
              </a:rPr>
              <a:t>Charousek obviously deduced my  thoughts from the anxious expression </a:t>
            </a:r>
            <a:r>
              <a:rPr dirty="0" sz="1450" spc="-5">
                <a:latin typeface="Times New Roman"/>
                <a:cs typeface="Times New Roman"/>
              </a:rPr>
              <a:t>on </a:t>
            </a:r>
            <a:r>
              <a:rPr dirty="0" sz="1450" spc="-10">
                <a:latin typeface="Times New Roman"/>
                <a:cs typeface="Times New Roman"/>
              </a:rPr>
              <a:t>my face, for </a:t>
            </a:r>
            <a:r>
              <a:rPr dirty="0" sz="1450" spc="-5">
                <a:latin typeface="Times New Roman"/>
                <a:cs typeface="Times New Roman"/>
              </a:rPr>
              <a:t>he </a:t>
            </a:r>
            <a:r>
              <a:rPr dirty="0" sz="1450" spc="-10">
                <a:latin typeface="Times New Roman"/>
                <a:cs typeface="Times New Roman"/>
              </a:rPr>
              <a:t>grinned and shook his  head. His next words were presumably designed to tell me that </a:t>
            </a:r>
            <a:r>
              <a:rPr dirty="0" sz="1450" spc="-5">
                <a:latin typeface="Times New Roman"/>
                <a:cs typeface="Times New Roman"/>
              </a:rPr>
              <a:t>he </a:t>
            </a:r>
            <a:r>
              <a:rPr dirty="0" sz="1450" spc="-10">
                <a:latin typeface="Times New Roman"/>
                <a:cs typeface="Times New Roman"/>
              </a:rPr>
              <a:t>knew his  man, and knew precisely how far </a:t>
            </a:r>
            <a:r>
              <a:rPr dirty="0" sz="1450" spc="-5">
                <a:latin typeface="Times New Roman"/>
                <a:cs typeface="Times New Roman"/>
              </a:rPr>
              <a:t>he </a:t>
            </a:r>
            <a:r>
              <a:rPr dirty="0" sz="1450" spc="-10">
                <a:latin typeface="Times New Roman"/>
                <a:cs typeface="Times New Roman"/>
              </a:rPr>
              <a:t>could</a:t>
            </a:r>
            <a:r>
              <a:rPr dirty="0" sz="1450" spc="25">
                <a:latin typeface="Times New Roman"/>
                <a:cs typeface="Times New Roman"/>
              </a:rPr>
              <a:t> </a:t>
            </a:r>
            <a:r>
              <a:rPr dirty="0" sz="1450" spc="-5">
                <a:latin typeface="Times New Roman"/>
                <a:cs typeface="Times New Roman"/>
              </a:rPr>
              <a:t>go.</a:t>
            </a:r>
            <a:endParaRPr sz="1450">
              <a:latin typeface="Times New Roman"/>
              <a:cs typeface="Times New Roman"/>
            </a:endParaRPr>
          </a:p>
          <a:p>
            <a:pPr algn="just" marL="12700" marR="6350" indent="255904">
              <a:lnSpc>
                <a:spcPts val="1730"/>
              </a:lnSpc>
              <a:spcBef>
                <a:spcPts val="780"/>
              </a:spcBef>
            </a:pPr>
            <a:r>
              <a:rPr dirty="0" sz="1450" spc="-40">
                <a:latin typeface="Times New Roman"/>
                <a:cs typeface="Times New Roman"/>
              </a:rPr>
              <a:t>"Yes, </a:t>
            </a:r>
            <a:r>
              <a:rPr dirty="0" sz="1450" spc="-15">
                <a:latin typeface="Times New Roman"/>
                <a:cs typeface="Times New Roman"/>
              </a:rPr>
              <a:t>Herr—Anton—Wassertrum! </a:t>
            </a:r>
            <a:r>
              <a:rPr dirty="0" sz="1450" spc="-10">
                <a:latin typeface="Times New Roman"/>
                <a:cs typeface="Times New Roman"/>
              </a:rPr>
              <a:t>It makes my heart bleed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able  to tell him myself how eternally grateful </a:t>
            </a:r>
            <a:r>
              <a:rPr dirty="0" sz="1450" spc="-5">
                <a:latin typeface="Times New Roman"/>
                <a:cs typeface="Times New Roman"/>
              </a:rPr>
              <a:t>I </a:t>
            </a:r>
            <a:r>
              <a:rPr dirty="0" sz="1450" spc="-10">
                <a:latin typeface="Times New Roman"/>
                <a:cs typeface="Times New Roman"/>
              </a:rPr>
              <a:t>am, and </a:t>
            </a:r>
            <a:r>
              <a:rPr dirty="0" sz="1450" spc="-5">
                <a:latin typeface="Times New Roman"/>
                <a:cs typeface="Times New Roman"/>
              </a:rPr>
              <a:t>I </a:t>
            </a:r>
            <a:r>
              <a:rPr dirty="0" sz="1450" spc="-10">
                <a:latin typeface="Times New Roman"/>
                <a:cs typeface="Times New Roman"/>
              </a:rPr>
              <a:t>must beg </a:t>
            </a:r>
            <a:r>
              <a:rPr dirty="0" sz="1450" spc="-5">
                <a:latin typeface="Times New Roman"/>
                <a:cs typeface="Times New Roman"/>
              </a:rPr>
              <a:t>you, </a:t>
            </a:r>
            <a:r>
              <a:rPr dirty="0" sz="1450" spc="-10">
                <a:latin typeface="Times New Roman"/>
                <a:cs typeface="Times New Roman"/>
              </a:rPr>
              <a:t>Herr  Pernath, never to reveal to him that </a:t>
            </a:r>
            <a:r>
              <a:rPr dirty="0" sz="1450" spc="-5">
                <a:latin typeface="Times New Roman"/>
                <a:cs typeface="Times New Roman"/>
              </a:rPr>
              <a:t>I </a:t>
            </a:r>
            <a:r>
              <a:rPr dirty="0" sz="1450" spc="-10">
                <a:latin typeface="Times New Roman"/>
                <a:cs typeface="Times New Roman"/>
              </a:rPr>
              <a:t>was here and told </a:t>
            </a:r>
            <a:r>
              <a:rPr dirty="0" sz="1450" spc="-5">
                <a:latin typeface="Times New Roman"/>
                <a:cs typeface="Times New Roman"/>
              </a:rPr>
              <a:t>you </a:t>
            </a:r>
            <a:r>
              <a:rPr dirty="0" sz="1450" spc="-10">
                <a:latin typeface="Times New Roman"/>
                <a:cs typeface="Times New Roman"/>
              </a:rPr>
              <a:t>all this. </a:t>
            </a:r>
            <a:r>
              <a:rPr dirty="0" sz="1450" spc="-5">
                <a:latin typeface="Times New Roman"/>
                <a:cs typeface="Times New Roman"/>
              </a:rPr>
              <a:t>I </a:t>
            </a:r>
            <a:r>
              <a:rPr dirty="0" sz="1450" spc="-10">
                <a:latin typeface="Times New Roman"/>
                <a:cs typeface="Times New Roman"/>
              </a:rPr>
              <a:t>know  that the selfishness </a:t>
            </a:r>
            <a:r>
              <a:rPr dirty="0" sz="1450" spc="-5">
                <a:latin typeface="Times New Roman"/>
                <a:cs typeface="Times New Roman"/>
              </a:rPr>
              <a:t>of </a:t>
            </a:r>
            <a:r>
              <a:rPr dirty="0" sz="1450" spc="-10">
                <a:latin typeface="Times New Roman"/>
                <a:cs typeface="Times New Roman"/>
              </a:rPr>
              <a:t>his fellow citizens has embittered him and filled him  with </a:t>
            </a:r>
            <a:r>
              <a:rPr dirty="0" sz="1450" spc="-5">
                <a:latin typeface="Times New Roman"/>
                <a:cs typeface="Times New Roman"/>
              </a:rPr>
              <a:t>a </a:t>
            </a:r>
            <a:r>
              <a:rPr dirty="0" sz="1450" spc="-10">
                <a:latin typeface="Times New Roman"/>
                <a:cs typeface="Times New Roman"/>
              </a:rPr>
              <a:t>deep, ineradicable and, </a:t>
            </a:r>
            <a:r>
              <a:rPr dirty="0" sz="1450" spc="-15">
                <a:latin typeface="Times New Roman"/>
                <a:cs typeface="Times New Roman"/>
              </a:rPr>
              <a:t>unfortunately, </a:t>
            </a:r>
            <a:r>
              <a:rPr dirty="0" sz="1450" spc="-10">
                <a:latin typeface="Times New Roman"/>
                <a:cs typeface="Times New Roman"/>
              </a:rPr>
              <a:t>all too justified</a:t>
            </a:r>
            <a:r>
              <a:rPr dirty="0" sz="1450" spc="65">
                <a:latin typeface="Times New Roman"/>
                <a:cs typeface="Times New Roman"/>
              </a:rPr>
              <a:t> </a:t>
            </a:r>
            <a:r>
              <a:rPr dirty="0" sz="1450" spc="-10">
                <a:latin typeface="Times New Roman"/>
                <a:cs typeface="Times New Roman"/>
              </a:rPr>
              <a:t>distrust.</a:t>
            </a:r>
            <a:endParaRPr sz="1450">
              <a:latin typeface="Times New Roman"/>
              <a:cs typeface="Times New Roman"/>
            </a:endParaRPr>
          </a:p>
          <a:p>
            <a:pPr algn="just" marL="12700" marR="8255" indent="255904">
              <a:lnSpc>
                <a:spcPts val="1730"/>
              </a:lnSpc>
              <a:spcBef>
                <a:spcPts val="715"/>
              </a:spcBef>
            </a:pPr>
            <a:r>
              <a:rPr dirty="0" sz="1450" spc="-5">
                <a:latin typeface="Times New Roman"/>
                <a:cs typeface="Times New Roman"/>
              </a:rPr>
              <a:t>I </a:t>
            </a:r>
            <a:r>
              <a:rPr dirty="0" sz="1450" spc="-10">
                <a:latin typeface="Times New Roman"/>
                <a:cs typeface="Times New Roman"/>
              </a:rPr>
              <a:t>have trained as </a:t>
            </a:r>
            <a:r>
              <a:rPr dirty="0" sz="1450" spc="-5">
                <a:latin typeface="Times New Roman"/>
                <a:cs typeface="Times New Roman"/>
              </a:rPr>
              <a:t>a </a:t>
            </a:r>
            <a:r>
              <a:rPr dirty="0" sz="1450" spc="-10">
                <a:latin typeface="Times New Roman"/>
                <a:cs typeface="Times New Roman"/>
              </a:rPr>
              <a:t>psychologist, </a:t>
            </a:r>
            <a:r>
              <a:rPr dirty="0" sz="1450" spc="-5">
                <a:latin typeface="Times New Roman"/>
                <a:cs typeface="Times New Roman"/>
              </a:rPr>
              <a:t>but </a:t>
            </a:r>
            <a:r>
              <a:rPr dirty="0" sz="1450" spc="-10">
                <a:latin typeface="Times New Roman"/>
                <a:cs typeface="Times New Roman"/>
              </a:rPr>
              <a:t>it is my instinct that tells me that it  would </a:t>
            </a:r>
            <a:r>
              <a:rPr dirty="0" sz="1450" spc="-5">
                <a:latin typeface="Times New Roman"/>
                <a:cs typeface="Times New Roman"/>
              </a:rPr>
              <a:t>be </a:t>
            </a:r>
            <a:r>
              <a:rPr dirty="0" sz="1450" spc="-10">
                <a:latin typeface="Times New Roman"/>
                <a:cs typeface="Times New Roman"/>
              </a:rPr>
              <a:t>best if Herr </a:t>
            </a:r>
            <a:r>
              <a:rPr dirty="0" sz="1450" spc="-20">
                <a:latin typeface="Times New Roman"/>
                <a:cs typeface="Times New Roman"/>
              </a:rPr>
              <a:t>Wassertrum </a:t>
            </a:r>
            <a:r>
              <a:rPr dirty="0" sz="1450" spc="-10">
                <a:latin typeface="Times New Roman"/>
                <a:cs typeface="Times New Roman"/>
              </a:rPr>
              <a:t>never heard, </a:t>
            </a:r>
            <a:r>
              <a:rPr dirty="0" sz="1450" spc="-5">
                <a:latin typeface="Times New Roman"/>
                <a:cs typeface="Times New Roman"/>
              </a:rPr>
              <a:t>not </a:t>
            </a:r>
            <a:r>
              <a:rPr dirty="0" sz="1450" spc="-10">
                <a:latin typeface="Times New Roman"/>
                <a:cs typeface="Times New Roman"/>
              </a:rPr>
              <a:t>even from my own lips, in  what high esteem </a:t>
            </a:r>
            <a:r>
              <a:rPr dirty="0" sz="1450" spc="-5">
                <a:latin typeface="Times New Roman"/>
                <a:cs typeface="Times New Roman"/>
              </a:rPr>
              <a:t>I </a:t>
            </a:r>
            <a:r>
              <a:rPr dirty="0" sz="1450" spc="-10">
                <a:latin typeface="Times New Roman"/>
                <a:cs typeface="Times New Roman"/>
              </a:rPr>
              <a:t>hold him. That would </a:t>
            </a:r>
            <a:r>
              <a:rPr dirty="0" sz="1450" spc="-5">
                <a:latin typeface="Times New Roman"/>
                <a:cs typeface="Times New Roman"/>
              </a:rPr>
              <a:t>be </a:t>
            </a:r>
            <a:r>
              <a:rPr dirty="0" sz="1450" spc="-10">
                <a:latin typeface="Times New Roman"/>
                <a:cs typeface="Times New Roman"/>
              </a:rPr>
              <a:t>to sow the seeds </a:t>
            </a:r>
            <a:r>
              <a:rPr dirty="0" sz="1450" spc="-5">
                <a:latin typeface="Times New Roman"/>
                <a:cs typeface="Times New Roman"/>
              </a:rPr>
              <a:t>of doubt </a:t>
            </a:r>
            <a:r>
              <a:rPr dirty="0" sz="1450" spc="-10">
                <a:latin typeface="Times New Roman"/>
                <a:cs typeface="Times New Roman"/>
              </a:rPr>
              <a:t>in his  unhappy soul, and far </a:t>
            </a:r>
            <a:r>
              <a:rPr dirty="0" sz="1450" spc="-5">
                <a:latin typeface="Times New Roman"/>
                <a:cs typeface="Times New Roman"/>
              </a:rPr>
              <a:t>be </a:t>
            </a:r>
            <a:r>
              <a:rPr dirty="0" sz="1450" spc="-10">
                <a:latin typeface="Times New Roman"/>
                <a:cs typeface="Times New Roman"/>
              </a:rPr>
              <a:t>it from me to </a:t>
            </a:r>
            <a:r>
              <a:rPr dirty="0" sz="1450" spc="-5">
                <a:latin typeface="Times New Roman"/>
                <a:cs typeface="Times New Roman"/>
              </a:rPr>
              <a:t>do </a:t>
            </a:r>
            <a:r>
              <a:rPr dirty="0" sz="1450" spc="-10">
                <a:latin typeface="Times New Roman"/>
                <a:cs typeface="Times New Roman"/>
              </a:rPr>
              <a:t>that. Better that </a:t>
            </a:r>
            <a:r>
              <a:rPr dirty="0" sz="1450" spc="-5">
                <a:latin typeface="Times New Roman"/>
                <a:cs typeface="Times New Roman"/>
              </a:rPr>
              <a:t>he </a:t>
            </a:r>
            <a:r>
              <a:rPr dirty="0" sz="1450" spc="-10">
                <a:latin typeface="Times New Roman"/>
                <a:cs typeface="Times New Roman"/>
              </a:rPr>
              <a:t>should think me  ungrateful.</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Herr Pernath, </a:t>
            </a:r>
            <a:r>
              <a:rPr dirty="0" sz="1450" spc="-5">
                <a:latin typeface="Times New Roman"/>
                <a:cs typeface="Times New Roman"/>
              </a:rPr>
              <a:t>I </a:t>
            </a:r>
            <a:r>
              <a:rPr dirty="0" sz="1450" spc="-10">
                <a:latin typeface="Times New Roman"/>
                <a:cs typeface="Times New Roman"/>
              </a:rPr>
              <a:t>myself have known, from my earliest childhood, what it is  to </a:t>
            </a:r>
            <a:r>
              <a:rPr dirty="0" sz="1450" spc="-5">
                <a:latin typeface="Times New Roman"/>
                <a:cs typeface="Times New Roman"/>
              </a:rPr>
              <a:t>be </a:t>
            </a:r>
            <a:r>
              <a:rPr dirty="0" sz="1450" spc="-20">
                <a:latin typeface="Times New Roman"/>
                <a:cs typeface="Times New Roman"/>
              </a:rPr>
              <a:t>unhappy, </a:t>
            </a:r>
            <a:r>
              <a:rPr dirty="0" sz="1450" spc="-10">
                <a:latin typeface="Times New Roman"/>
                <a:cs typeface="Times New Roman"/>
              </a:rPr>
              <a:t>to stand alone and abandoned in the world. </a:t>
            </a:r>
            <a:r>
              <a:rPr dirty="0" sz="1450" spc="-5">
                <a:latin typeface="Times New Roman"/>
                <a:cs typeface="Times New Roman"/>
              </a:rPr>
              <a:t>I do not </a:t>
            </a:r>
            <a:r>
              <a:rPr dirty="0" sz="1450" spc="-10">
                <a:latin typeface="Times New Roman"/>
                <a:cs typeface="Times New Roman"/>
              </a:rPr>
              <a:t>even know  my father's name, </a:t>
            </a:r>
            <a:r>
              <a:rPr dirty="0" sz="1450" spc="-5">
                <a:latin typeface="Times New Roman"/>
                <a:cs typeface="Times New Roman"/>
              </a:rPr>
              <a:t>nor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ever seen my dear mother's face. She must have  died very early </a:t>
            </a:r>
            <a:r>
              <a:rPr dirty="0" sz="1450" spc="-5">
                <a:latin typeface="Times New Roman"/>
                <a:cs typeface="Times New Roman"/>
              </a:rPr>
              <a:t>on." </a:t>
            </a:r>
            <a:r>
              <a:rPr dirty="0" sz="1450" spc="-10">
                <a:latin typeface="Times New Roman"/>
                <a:cs typeface="Times New Roman"/>
              </a:rPr>
              <a:t>At this </a:t>
            </a:r>
            <a:r>
              <a:rPr dirty="0" sz="1450" spc="-5">
                <a:latin typeface="Times New Roman"/>
                <a:cs typeface="Times New Roman"/>
              </a:rPr>
              <a:t>point </a:t>
            </a:r>
            <a:r>
              <a:rPr dirty="0" sz="1450" spc="-10">
                <a:latin typeface="Times New Roman"/>
                <a:cs typeface="Times New Roman"/>
              </a:rPr>
              <a:t>Charousek's voice took </a:t>
            </a:r>
            <a:r>
              <a:rPr dirty="0" sz="1450" spc="-5">
                <a:latin typeface="Times New Roman"/>
                <a:cs typeface="Times New Roman"/>
              </a:rPr>
              <a:t>on a </a:t>
            </a:r>
            <a:r>
              <a:rPr dirty="0" sz="1450" spc="-10">
                <a:latin typeface="Times New Roman"/>
                <a:cs typeface="Times New Roman"/>
              </a:rPr>
              <a:t>strangely  mysterious, urgent tone. "But </a:t>
            </a:r>
            <a:r>
              <a:rPr dirty="0" sz="1450" spc="-5">
                <a:latin typeface="Times New Roman"/>
                <a:cs typeface="Times New Roman"/>
              </a:rPr>
              <a:t>I </a:t>
            </a:r>
            <a:r>
              <a:rPr dirty="0" sz="1450" spc="-10">
                <a:latin typeface="Times New Roman"/>
                <a:cs typeface="Times New Roman"/>
              </a:rPr>
              <a:t>am convinced she must have been </a:t>
            </a:r>
            <a:r>
              <a:rPr dirty="0" sz="1450" spc="-5">
                <a:latin typeface="Times New Roman"/>
                <a:cs typeface="Times New Roman"/>
              </a:rPr>
              <a:t>one of </a:t>
            </a:r>
            <a:r>
              <a:rPr dirty="0" sz="1450" spc="-10">
                <a:latin typeface="Times New Roman"/>
                <a:cs typeface="Times New Roman"/>
              </a:rPr>
              <a:t>those  profoundly sensitive characters who can never express their innermost</a:t>
            </a:r>
            <a:r>
              <a:rPr dirty="0" sz="1450" spc="145">
                <a:latin typeface="Times New Roman"/>
                <a:cs typeface="Times New Roman"/>
              </a:rPr>
              <a:t> </a:t>
            </a:r>
            <a:r>
              <a:rPr dirty="0" sz="1450" spc="-10">
                <a:latin typeface="Times New Roman"/>
                <a:cs typeface="Times New Roman"/>
              </a:rPr>
              <a:t>feelings</a:t>
            </a:r>
            <a:endParaRPr sz="1450">
              <a:latin typeface="Times New Roman"/>
              <a:cs typeface="Times New Roman"/>
            </a:endParaRPr>
          </a:p>
          <a:p>
            <a:pPr algn="just" marL="12700">
              <a:lnSpc>
                <a:spcPts val="1664"/>
              </a:lnSpc>
            </a:pPr>
            <a:r>
              <a:rPr dirty="0" sz="1450" spc="-10">
                <a:latin typeface="Times New Roman"/>
                <a:cs typeface="Times New Roman"/>
              </a:rPr>
              <a:t>—just like Herr</a:t>
            </a:r>
            <a:r>
              <a:rPr dirty="0" sz="1450">
                <a:latin typeface="Times New Roman"/>
                <a:cs typeface="Times New Roman"/>
              </a:rPr>
              <a:t> </a:t>
            </a:r>
            <a:r>
              <a:rPr dirty="0" sz="1450" spc="-20">
                <a:latin typeface="Times New Roman"/>
                <a:cs typeface="Times New Roman"/>
              </a:rPr>
              <a:t>Wassertrum.</a:t>
            </a:r>
            <a:endParaRPr sz="1450">
              <a:latin typeface="Times New Roman"/>
              <a:cs typeface="Times New Roman"/>
            </a:endParaRPr>
          </a:p>
          <a:p>
            <a:pPr algn="just" marL="12700" marR="5080" indent="255904">
              <a:lnSpc>
                <a:spcPts val="1730"/>
              </a:lnSpc>
              <a:spcBef>
                <a:spcPts val="850"/>
              </a:spcBef>
            </a:pPr>
            <a:r>
              <a:rPr dirty="0" sz="1450" spc="-5">
                <a:latin typeface="Times New Roman"/>
                <a:cs typeface="Times New Roman"/>
              </a:rPr>
              <a:t>I </a:t>
            </a:r>
            <a:r>
              <a:rPr dirty="0" sz="1450" spc="-10">
                <a:latin typeface="Times New Roman"/>
                <a:cs typeface="Times New Roman"/>
              </a:rPr>
              <a:t>possess </a:t>
            </a:r>
            <a:r>
              <a:rPr dirty="0" sz="1450" spc="-5">
                <a:latin typeface="Times New Roman"/>
                <a:cs typeface="Times New Roman"/>
              </a:rPr>
              <a:t>one </a:t>
            </a:r>
            <a:r>
              <a:rPr dirty="0" sz="1450" spc="-10">
                <a:latin typeface="Times New Roman"/>
                <a:cs typeface="Times New Roman"/>
              </a:rPr>
              <a:t>page torn </a:t>
            </a:r>
            <a:r>
              <a:rPr dirty="0" sz="1450" spc="-5">
                <a:latin typeface="Times New Roman"/>
                <a:cs typeface="Times New Roman"/>
              </a:rPr>
              <a:t>out of </a:t>
            </a:r>
            <a:r>
              <a:rPr dirty="0" sz="1450" spc="-10">
                <a:latin typeface="Times New Roman"/>
                <a:cs typeface="Times New Roman"/>
              </a:rPr>
              <a:t>my mother's diary—I keep it always close to  my breast—and in it she wrote that she loved my </a:t>
            </a:r>
            <a:r>
              <a:rPr dirty="0" sz="1450" spc="-15">
                <a:latin typeface="Times New Roman"/>
                <a:cs typeface="Times New Roman"/>
              </a:rPr>
              <a:t>father, </a:t>
            </a:r>
            <a:r>
              <a:rPr dirty="0" sz="1450" spc="-10">
                <a:latin typeface="Times New Roman"/>
                <a:cs typeface="Times New Roman"/>
              </a:rPr>
              <a:t>although </a:t>
            </a:r>
            <a:r>
              <a:rPr dirty="0" sz="1450" spc="-5">
                <a:latin typeface="Times New Roman"/>
                <a:cs typeface="Times New Roman"/>
              </a:rPr>
              <a:t>he </a:t>
            </a:r>
            <a:r>
              <a:rPr dirty="0" sz="1450" spc="-10">
                <a:latin typeface="Times New Roman"/>
                <a:cs typeface="Times New Roman"/>
              </a:rPr>
              <a:t>is  supposed to have been </a:t>
            </a:r>
            <a:r>
              <a:rPr dirty="0" sz="1450" spc="-25">
                <a:latin typeface="Times New Roman"/>
                <a:cs typeface="Times New Roman"/>
              </a:rPr>
              <a:t>ugly, </a:t>
            </a:r>
            <a:r>
              <a:rPr dirty="0" sz="1450" spc="-10">
                <a:latin typeface="Times New Roman"/>
                <a:cs typeface="Times New Roman"/>
              </a:rPr>
              <a:t>more than any mortal woman has ever loved </a:t>
            </a:r>
            <a:r>
              <a:rPr dirty="0" sz="1450" spc="-5">
                <a:latin typeface="Times New Roman"/>
                <a:cs typeface="Times New Roman"/>
              </a:rPr>
              <a:t>a  </a:t>
            </a:r>
            <a:r>
              <a:rPr dirty="0" sz="1450" spc="-10">
                <a:latin typeface="Times New Roman"/>
                <a:cs typeface="Times New Roman"/>
              </a:rPr>
              <a:t>man. And yet she seems never to have told him. Perhaps for the same reason  why I, for example, could </a:t>
            </a:r>
            <a:r>
              <a:rPr dirty="0" sz="1450" spc="-5">
                <a:latin typeface="Times New Roman"/>
                <a:cs typeface="Times New Roman"/>
              </a:rPr>
              <a:t>not </a:t>
            </a:r>
            <a:r>
              <a:rPr dirty="0" sz="1450" spc="-10">
                <a:latin typeface="Times New Roman"/>
                <a:cs typeface="Times New Roman"/>
              </a:rPr>
              <a:t>tell Herr </a:t>
            </a:r>
            <a:r>
              <a:rPr dirty="0" sz="1450" spc="-20">
                <a:latin typeface="Times New Roman"/>
                <a:cs typeface="Times New Roman"/>
              </a:rPr>
              <a:t>Wassertrum, </a:t>
            </a:r>
            <a:r>
              <a:rPr dirty="0" sz="1450" spc="-10">
                <a:latin typeface="Times New Roman"/>
                <a:cs typeface="Times New Roman"/>
              </a:rPr>
              <a:t>even if it should break</a:t>
            </a:r>
            <a:r>
              <a:rPr dirty="0" sz="1450">
                <a:latin typeface="Times New Roman"/>
                <a:cs typeface="Times New Roman"/>
              </a:rPr>
              <a:t> </a:t>
            </a:r>
            <a:r>
              <a:rPr dirty="0" sz="1450" spc="-10">
                <a:latin typeface="Times New Roman"/>
                <a:cs typeface="Times New Roman"/>
              </a:rPr>
              <a:t>my</a:t>
            </a:r>
            <a:endParaRPr sz="1450">
              <a:latin typeface="Times New Roman"/>
              <a:cs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710" cy="9365615"/>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heart, how grateful </a:t>
            </a:r>
            <a:r>
              <a:rPr dirty="0" sz="1450" spc="-5">
                <a:latin typeface="Times New Roman"/>
                <a:cs typeface="Times New Roman"/>
              </a:rPr>
              <a:t>I </a:t>
            </a:r>
            <a:r>
              <a:rPr dirty="0" sz="1450" spc="-10">
                <a:latin typeface="Times New Roman"/>
                <a:cs typeface="Times New Roman"/>
              </a:rPr>
              <a:t>feel towards</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819"/>
              </a:spcBef>
            </a:pPr>
            <a:r>
              <a:rPr dirty="0" sz="1450" spc="-10">
                <a:latin typeface="Times New Roman"/>
                <a:cs typeface="Times New Roman"/>
              </a:rPr>
              <a:t>But there is </a:t>
            </a:r>
            <a:r>
              <a:rPr dirty="0" sz="1450" spc="-5">
                <a:latin typeface="Times New Roman"/>
                <a:cs typeface="Times New Roman"/>
              </a:rPr>
              <a:t>one </a:t>
            </a:r>
            <a:r>
              <a:rPr dirty="0" sz="1450" spc="-10">
                <a:latin typeface="Times New Roman"/>
                <a:cs typeface="Times New Roman"/>
              </a:rPr>
              <a:t>more thing that page from her diary tells me, even if </a:t>
            </a:r>
            <a:r>
              <a:rPr dirty="0" sz="1450" spc="-5">
                <a:latin typeface="Times New Roman"/>
                <a:cs typeface="Times New Roman"/>
              </a:rPr>
              <a:t>I </a:t>
            </a:r>
            <a:r>
              <a:rPr dirty="0" sz="1450" spc="-10">
                <a:latin typeface="Times New Roman"/>
                <a:cs typeface="Times New Roman"/>
              </a:rPr>
              <a:t>had  the greatest difficulty deciphering it since the words have been rendered  almost illegible </a:t>
            </a:r>
            <a:r>
              <a:rPr dirty="0" sz="1450" spc="-5">
                <a:latin typeface="Times New Roman"/>
                <a:cs typeface="Times New Roman"/>
              </a:rPr>
              <a:t>by </a:t>
            </a:r>
            <a:r>
              <a:rPr dirty="0" sz="1450" spc="-10">
                <a:latin typeface="Times New Roman"/>
                <a:cs typeface="Times New Roman"/>
              </a:rPr>
              <a:t>tears: My father—may his memory </a:t>
            </a:r>
            <a:r>
              <a:rPr dirty="0" sz="1450" spc="-5">
                <a:latin typeface="Times New Roman"/>
                <a:cs typeface="Times New Roman"/>
              </a:rPr>
              <a:t>be </a:t>
            </a:r>
            <a:r>
              <a:rPr dirty="0" sz="1450" spc="-10">
                <a:latin typeface="Times New Roman"/>
                <a:cs typeface="Times New Roman"/>
              </a:rPr>
              <a:t>erased in heaven and  </a:t>
            </a:r>
            <a:r>
              <a:rPr dirty="0" sz="1450" spc="-5">
                <a:latin typeface="Times New Roman"/>
                <a:cs typeface="Times New Roman"/>
              </a:rPr>
              <a:t>on </a:t>
            </a:r>
            <a:r>
              <a:rPr dirty="0" sz="1450" spc="-10">
                <a:latin typeface="Times New Roman"/>
                <a:cs typeface="Times New Roman"/>
              </a:rPr>
              <a:t>earth—must have maltreated my mother most</a:t>
            </a:r>
            <a:r>
              <a:rPr dirty="0" sz="1450" spc="25">
                <a:latin typeface="Times New Roman"/>
                <a:cs typeface="Times New Roman"/>
              </a:rPr>
              <a:t> </a:t>
            </a:r>
            <a:r>
              <a:rPr dirty="0" sz="1450" spc="-10">
                <a:latin typeface="Times New Roman"/>
                <a:cs typeface="Times New Roman"/>
              </a:rPr>
              <a:t>dreadfully!"</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Charousek suddenly fell </a:t>
            </a:r>
            <a:r>
              <a:rPr dirty="0" sz="1450" spc="-5">
                <a:latin typeface="Times New Roman"/>
                <a:cs typeface="Times New Roman"/>
              </a:rPr>
              <a:t>on </a:t>
            </a:r>
            <a:r>
              <a:rPr dirty="0" sz="1450" spc="-10">
                <a:latin typeface="Times New Roman"/>
                <a:cs typeface="Times New Roman"/>
              </a:rPr>
              <a:t>his knees with </a:t>
            </a:r>
            <a:r>
              <a:rPr dirty="0" sz="1450" spc="-5">
                <a:latin typeface="Times New Roman"/>
                <a:cs typeface="Times New Roman"/>
              </a:rPr>
              <a:t>a </a:t>
            </a:r>
            <a:r>
              <a:rPr dirty="0" sz="1450" spc="-10">
                <a:latin typeface="Times New Roman"/>
                <a:cs typeface="Times New Roman"/>
              </a:rPr>
              <a:t>resounding crash, and  screamed in such spine-chilling tones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tell whether </a:t>
            </a:r>
            <a:r>
              <a:rPr dirty="0" sz="1450" spc="-5">
                <a:latin typeface="Times New Roman"/>
                <a:cs typeface="Times New Roman"/>
              </a:rPr>
              <a:t>he </a:t>
            </a:r>
            <a:r>
              <a:rPr dirty="0" sz="1450" spc="-10">
                <a:latin typeface="Times New Roman"/>
                <a:cs typeface="Times New Roman"/>
              </a:rPr>
              <a:t>was still  play-acting </a:t>
            </a:r>
            <a:r>
              <a:rPr dirty="0" sz="1450" spc="-5">
                <a:latin typeface="Times New Roman"/>
                <a:cs typeface="Times New Roman"/>
              </a:rPr>
              <a:t>or </a:t>
            </a:r>
            <a:r>
              <a:rPr dirty="0" sz="1450" spc="-10">
                <a:latin typeface="Times New Roman"/>
                <a:cs typeface="Times New Roman"/>
              </a:rPr>
              <a:t>had actually </a:t>
            </a:r>
            <a:r>
              <a:rPr dirty="0" sz="1450" spc="-5">
                <a:latin typeface="Times New Roman"/>
                <a:cs typeface="Times New Roman"/>
              </a:rPr>
              <a:t>gone </a:t>
            </a:r>
            <a:r>
              <a:rPr dirty="0" sz="1450" spc="-10">
                <a:latin typeface="Times New Roman"/>
                <a:cs typeface="Times New Roman"/>
              </a:rPr>
              <a:t>mad, "O thou almighty being, whose name  man should </a:t>
            </a:r>
            <a:r>
              <a:rPr dirty="0" sz="1450" spc="-5">
                <a:latin typeface="Times New Roman"/>
                <a:cs typeface="Times New Roman"/>
              </a:rPr>
              <a:t>not </a:t>
            </a:r>
            <a:r>
              <a:rPr dirty="0" sz="1450" spc="-10">
                <a:latin typeface="Times New Roman"/>
                <a:cs typeface="Times New Roman"/>
              </a:rPr>
              <a:t>speak, </a:t>
            </a:r>
            <a:r>
              <a:rPr dirty="0" sz="1450" spc="-5">
                <a:latin typeface="Times New Roman"/>
                <a:cs typeface="Times New Roman"/>
              </a:rPr>
              <a:t>I </a:t>
            </a:r>
            <a:r>
              <a:rPr dirty="0" sz="1450" spc="-10">
                <a:latin typeface="Times New Roman"/>
                <a:cs typeface="Times New Roman"/>
              </a:rPr>
              <a:t>kneel before thee and beg thee: cursed, thrice cursed,  </a:t>
            </a:r>
            <a:r>
              <a:rPr dirty="0" sz="1450" spc="-5">
                <a:latin typeface="Times New Roman"/>
                <a:cs typeface="Times New Roman"/>
              </a:rPr>
              <a:t>be </a:t>
            </a:r>
            <a:r>
              <a:rPr dirty="0" sz="1450" spc="-10">
                <a:latin typeface="Times New Roman"/>
                <a:cs typeface="Times New Roman"/>
              </a:rPr>
              <a:t>my father for all</a:t>
            </a:r>
            <a:r>
              <a:rPr dirty="0" sz="1450" spc="5">
                <a:latin typeface="Times New Roman"/>
                <a:cs typeface="Times New Roman"/>
              </a:rPr>
              <a:t> </a:t>
            </a:r>
            <a:r>
              <a:rPr dirty="0" sz="1450" spc="-10">
                <a:latin typeface="Times New Roman"/>
                <a:cs typeface="Times New Roman"/>
              </a:rPr>
              <a:t>eternity!"</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His teeth snapped shut, literally biting the last word in two, and </a:t>
            </a:r>
            <a:r>
              <a:rPr dirty="0" sz="1450" spc="-5">
                <a:latin typeface="Times New Roman"/>
                <a:cs typeface="Times New Roman"/>
              </a:rPr>
              <a:t>he </a:t>
            </a:r>
            <a:r>
              <a:rPr dirty="0" sz="1450" spc="-10">
                <a:latin typeface="Times New Roman"/>
                <a:cs typeface="Times New Roman"/>
              </a:rPr>
              <a:t>listened  for </a:t>
            </a:r>
            <a:r>
              <a:rPr dirty="0" sz="1450" spc="-5">
                <a:latin typeface="Times New Roman"/>
                <a:cs typeface="Times New Roman"/>
              </a:rPr>
              <a:t>a </a:t>
            </a:r>
            <a:r>
              <a:rPr dirty="0" sz="1450" spc="-10">
                <a:latin typeface="Times New Roman"/>
                <a:cs typeface="Times New Roman"/>
              </a:rPr>
              <a:t>while, eyes wide open. Then </a:t>
            </a:r>
            <a:r>
              <a:rPr dirty="0" sz="1450" spc="-5">
                <a:latin typeface="Times New Roman"/>
                <a:cs typeface="Times New Roman"/>
              </a:rPr>
              <a:t>he </a:t>
            </a:r>
            <a:r>
              <a:rPr dirty="0" sz="1450" spc="-10">
                <a:latin typeface="Times New Roman"/>
                <a:cs typeface="Times New Roman"/>
              </a:rPr>
              <a:t>grinned </a:t>
            </a:r>
            <a:r>
              <a:rPr dirty="0" sz="1450" spc="-5">
                <a:latin typeface="Times New Roman"/>
                <a:cs typeface="Times New Roman"/>
              </a:rPr>
              <a:t>a </a:t>
            </a:r>
            <a:r>
              <a:rPr dirty="0" sz="1450" spc="-10">
                <a:latin typeface="Times New Roman"/>
                <a:cs typeface="Times New Roman"/>
              </a:rPr>
              <a:t>fiendish grin. </a:t>
            </a:r>
            <a:r>
              <a:rPr dirty="0" sz="1450" spc="-5">
                <a:latin typeface="Times New Roman"/>
                <a:cs typeface="Times New Roman"/>
              </a:rPr>
              <a:t>I thought I </a:t>
            </a:r>
            <a:r>
              <a:rPr dirty="0" sz="1450" spc="-10">
                <a:latin typeface="Times New Roman"/>
                <a:cs typeface="Times New Roman"/>
              </a:rPr>
              <a:t>could  hear </a:t>
            </a:r>
            <a:r>
              <a:rPr dirty="0" sz="1450" spc="-5">
                <a:latin typeface="Times New Roman"/>
                <a:cs typeface="Times New Roman"/>
              </a:rPr>
              <a:t>a </a:t>
            </a:r>
            <a:r>
              <a:rPr dirty="0" sz="1450" spc="-10">
                <a:latin typeface="Times New Roman"/>
                <a:cs typeface="Times New Roman"/>
              </a:rPr>
              <a:t>faint groan from </a:t>
            </a:r>
            <a:r>
              <a:rPr dirty="0" sz="1450" spc="-20">
                <a:latin typeface="Times New Roman"/>
                <a:cs typeface="Times New Roman"/>
              </a:rPr>
              <a:t>Wassertrum </a:t>
            </a:r>
            <a:r>
              <a:rPr dirty="0" sz="1450" spc="-10">
                <a:latin typeface="Times New Roman"/>
                <a:cs typeface="Times New Roman"/>
              </a:rPr>
              <a:t>in the next</a:t>
            </a:r>
            <a:r>
              <a:rPr dirty="0" sz="1450" spc="4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8890" indent="255904">
              <a:lnSpc>
                <a:spcPts val="1730"/>
              </a:lnSpc>
              <a:spcBef>
                <a:spcPts val="790"/>
              </a:spcBef>
            </a:pPr>
            <a:r>
              <a:rPr dirty="0" sz="1450" spc="-45">
                <a:latin typeface="Times New Roman"/>
                <a:cs typeface="Times New Roman"/>
              </a:rPr>
              <a:t>"You </a:t>
            </a:r>
            <a:r>
              <a:rPr dirty="0" sz="1450" spc="-10">
                <a:latin typeface="Times New Roman"/>
                <a:cs typeface="Times New Roman"/>
              </a:rPr>
              <a:t>must forgive me, Herr Pernath", Charousek went </a:t>
            </a:r>
            <a:r>
              <a:rPr dirty="0" sz="1450" spc="-5">
                <a:latin typeface="Times New Roman"/>
                <a:cs typeface="Times New Roman"/>
              </a:rPr>
              <a:t>on,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pause, in  </a:t>
            </a:r>
            <a:r>
              <a:rPr dirty="0" sz="1450" spc="-5">
                <a:latin typeface="Times New Roman"/>
                <a:cs typeface="Times New Roman"/>
              </a:rPr>
              <a:t>a </a:t>
            </a:r>
            <a:r>
              <a:rPr dirty="0" sz="1450" spc="-10">
                <a:latin typeface="Times New Roman"/>
                <a:cs typeface="Times New Roman"/>
              </a:rPr>
              <a:t>histrionically strangled voice, "for letting myself </a:t>
            </a:r>
            <a:r>
              <a:rPr dirty="0" sz="1450" spc="-5">
                <a:latin typeface="Times New Roman"/>
                <a:cs typeface="Times New Roman"/>
              </a:rPr>
              <a:t>go </a:t>
            </a:r>
            <a:r>
              <a:rPr dirty="0" sz="1450" spc="-10">
                <a:latin typeface="Times New Roman"/>
                <a:cs typeface="Times New Roman"/>
              </a:rPr>
              <a:t>like that, </a:t>
            </a:r>
            <a:r>
              <a:rPr dirty="0" sz="1450" spc="-5">
                <a:latin typeface="Times New Roman"/>
                <a:cs typeface="Times New Roman"/>
              </a:rPr>
              <a:t>but I </a:t>
            </a:r>
            <a:r>
              <a:rPr dirty="0" sz="1450" spc="-10">
                <a:latin typeface="Times New Roman"/>
                <a:cs typeface="Times New Roman"/>
              </a:rPr>
              <a:t>pray  morning, </a:t>
            </a:r>
            <a:r>
              <a:rPr dirty="0" sz="1450" spc="-5">
                <a:latin typeface="Times New Roman"/>
                <a:cs typeface="Times New Roman"/>
              </a:rPr>
              <a:t>noon </a:t>
            </a:r>
            <a:r>
              <a:rPr dirty="0" sz="1450" spc="-10">
                <a:latin typeface="Times New Roman"/>
                <a:cs typeface="Times New Roman"/>
              </a:rPr>
              <a:t>and </a:t>
            </a:r>
            <a:r>
              <a:rPr dirty="0" sz="1450" spc="-5">
                <a:latin typeface="Times New Roman"/>
                <a:cs typeface="Times New Roman"/>
              </a:rPr>
              <a:t>night </a:t>
            </a:r>
            <a:r>
              <a:rPr dirty="0" sz="1450" spc="-10">
                <a:latin typeface="Times New Roman"/>
                <a:cs typeface="Times New Roman"/>
              </a:rPr>
              <a:t>that the Almighty will grant that my </a:t>
            </a:r>
            <a:r>
              <a:rPr dirty="0" sz="1450" spc="-15">
                <a:latin typeface="Times New Roman"/>
                <a:cs typeface="Times New Roman"/>
              </a:rPr>
              <a:t>father, </a:t>
            </a:r>
            <a:r>
              <a:rPr dirty="0" sz="1450" spc="-10">
                <a:latin typeface="Times New Roman"/>
                <a:cs typeface="Times New Roman"/>
              </a:rPr>
              <a:t>whoever  </a:t>
            </a:r>
            <a:r>
              <a:rPr dirty="0" sz="1450" spc="-5">
                <a:latin typeface="Times New Roman"/>
                <a:cs typeface="Times New Roman"/>
              </a:rPr>
              <a:t>he </a:t>
            </a:r>
            <a:r>
              <a:rPr dirty="0" sz="1450" spc="-10">
                <a:latin typeface="Times New Roman"/>
                <a:cs typeface="Times New Roman"/>
              </a:rPr>
              <a:t>may be, should die the most gruesome death</a:t>
            </a:r>
            <a:r>
              <a:rPr dirty="0" sz="1450" spc="40">
                <a:latin typeface="Times New Roman"/>
                <a:cs typeface="Times New Roman"/>
              </a:rPr>
              <a:t> </a:t>
            </a:r>
            <a:r>
              <a:rPr dirty="0" sz="1450" spc="-10">
                <a:latin typeface="Times New Roman"/>
                <a:cs typeface="Times New Roman"/>
              </a:rPr>
              <a:t>imaginable."</a:t>
            </a:r>
            <a:endParaRPr sz="1450">
              <a:latin typeface="Times New Roman"/>
              <a:cs typeface="Times New Roman"/>
            </a:endParaRPr>
          </a:p>
          <a:p>
            <a:pPr algn="just" marL="12700" marR="5715" indent="255904">
              <a:lnSpc>
                <a:spcPts val="1730"/>
              </a:lnSpc>
              <a:spcBef>
                <a:spcPts val="715"/>
              </a:spcBef>
            </a:pPr>
            <a:r>
              <a:rPr dirty="0" sz="1450" spc="-5">
                <a:latin typeface="Times New Roman"/>
                <a:cs typeface="Times New Roman"/>
              </a:rPr>
              <a:t>I </a:t>
            </a:r>
            <a:r>
              <a:rPr dirty="0" sz="1450" spc="-10">
                <a:latin typeface="Times New Roman"/>
                <a:cs typeface="Times New Roman"/>
              </a:rPr>
              <a:t>was about to make some automatic </a:t>
            </a:r>
            <a:r>
              <a:rPr dirty="0" sz="1450" spc="-25">
                <a:latin typeface="Times New Roman"/>
                <a:cs typeface="Times New Roman"/>
              </a:rPr>
              <a:t>reply, </a:t>
            </a:r>
            <a:r>
              <a:rPr dirty="0" sz="1450" spc="-5">
                <a:latin typeface="Times New Roman"/>
                <a:cs typeface="Times New Roman"/>
              </a:rPr>
              <a:t>but </a:t>
            </a:r>
            <a:r>
              <a:rPr dirty="0" sz="1450" spc="-10">
                <a:latin typeface="Times New Roman"/>
                <a:cs typeface="Times New Roman"/>
              </a:rPr>
              <a:t>Charousek quickly  interrupted me. "But </a:t>
            </a:r>
            <a:r>
              <a:rPr dirty="0" sz="1450" spc="-30">
                <a:latin typeface="Times New Roman"/>
                <a:cs typeface="Times New Roman"/>
              </a:rPr>
              <a:t>now, </a:t>
            </a:r>
            <a:r>
              <a:rPr dirty="0" sz="1450" spc="-10">
                <a:latin typeface="Times New Roman"/>
                <a:cs typeface="Times New Roman"/>
              </a:rPr>
              <a:t>Herr Pernath, </a:t>
            </a:r>
            <a:r>
              <a:rPr dirty="0" sz="1450" spc="-5">
                <a:latin typeface="Times New Roman"/>
                <a:cs typeface="Times New Roman"/>
              </a:rPr>
              <a:t>I </a:t>
            </a:r>
            <a:r>
              <a:rPr dirty="0" sz="1450" spc="-10">
                <a:latin typeface="Times New Roman"/>
                <a:cs typeface="Times New Roman"/>
              </a:rPr>
              <a:t>come to the request </a:t>
            </a:r>
            <a:r>
              <a:rPr dirty="0" sz="1450" spc="-5">
                <a:latin typeface="Times New Roman"/>
                <a:cs typeface="Times New Roman"/>
              </a:rPr>
              <a:t>I </a:t>
            </a:r>
            <a:r>
              <a:rPr dirty="0" sz="1450" spc="-10">
                <a:latin typeface="Times New Roman"/>
                <a:cs typeface="Times New Roman"/>
              </a:rPr>
              <a:t>have to make  </a:t>
            </a:r>
            <a:r>
              <a:rPr dirty="0" sz="1450" spc="-5">
                <a:latin typeface="Times New Roman"/>
                <a:cs typeface="Times New Roman"/>
              </a:rPr>
              <a:t>of you. </a:t>
            </a:r>
            <a:r>
              <a:rPr dirty="0" sz="1450" spc="-10">
                <a:latin typeface="Times New Roman"/>
                <a:cs typeface="Times New Roman"/>
              </a:rPr>
              <a:t>Herr </a:t>
            </a:r>
            <a:r>
              <a:rPr dirty="0" sz="1450" spc="-20">
                <a:latin typeface="Times New Roman"/>
                <a:cs typeface="Times New Roman"/>
              </a:rPr>
              <a:t>Wassertrum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protege to whom </a:t>
            </a:r>
            <a:r>
              <a:rPr dirty="0" sz="1450" spc="-5">
                <a:latin typeface="Times New Roman"/>
                <a:cs typeface="Times New Roman"/>
              </a:rPr>
              <a:t>he </a:t>
            </a:r>
            <a:r>
              <a:rPr dirty="0" sz="1450" spc="-10">
                <a:latin typeface="Times New Roman"/>
                <a:cs typeface="Times New Roman"/>
              </a:rPr>
              <a:t>was inordinately attached,  probably </a:t>
            </a:r>
            <a:r>
              <a:rPr dirty="0" sz="1450" spc="-5">
                <a:latin typeface="Times New Roman"/>
                <a:cs typeface="Times New Roman"/>
              </a:rPr>
              <a:t>a </a:t>
            </a:r>
            <a:r>
              <a:rPr dirty="0" sz="1450" spc="-10">
                <a:latin typeface="Times New Roman"/>
                <a:cs typeface="Times New Roman"/>
              </a:rPr>
              <a:t>nephew </a:t>
            </a:r>
            <a:r>
              <a:rPr dirty="0" sz="1450" spc="-5">
                <a:latin typeface="Times New Roman"/>
                <a:cs typeface="Times New Roman"/>
              </a:rPr>
              <a:t>of </a:t>
            </a:r>
            <a:r>
              <a:rPr dirty="0" sz="1450" spc="-10">
                <a:latin typeface="Times New Roman"/>
                <a:cs typeface="Times New Roman"/>
              </a:rPr>
              <a:t>his. People even say it was his </a:t>
            </a:r>
            <a:r>
              <a:rPr dirty="0" sz="1450" spc="-5">
                <a:latin typeface="Times New Roman"/>
                <a:cs typeface="Times New Roman"/>
              </a:rPr>
              <a:t>son, but I </a:t>
            </a:r>
            <a:r>
              <a:rPr dirty="0" sz="1450" spc="-10">
                <a:latin typeface="Times New Roman"/>
                <a:cs typeface="Times New Roman"/>
              </a:rPr>
              <a:t>can't believe  that, since in that case </a:t>
            </a:r>
            <a:r>
              <a:rPr dirty="0" sz="1450" spc="-5">
                <a:latin typeface="Times New Roman"/>
                <a:cs typeface="Times New Roman"/>
              </a:rPr>
              <a:t>he </a:t>
            </a:r>
            <a:r>
              <a:rPr dirty="0" sz="1450" spc="-10">
                <a:latin typeface="Times New Roman"/>
                <a:cs typeface="Times New Roman"/>
              </a:rPr>
              <a:t>would have borne the same name. In fact </a:t>
            </a:r>
            <a:r>
              <a:rPr dirty="0" sz="1450" spc="-5">
                <a:latin typeface="Times New Roman"/>
                <a:cs typeface="Times New Roman"/>
              </a:rPr>
              <a:t>he </a:t>
            </a:r>
            <a:r>
              <a:rPr dirty="0" sz="1450" spc="-10">
                <a:latin typeface="Times New Roman"/>
                <a:cs typeface="Times New Roman"/>
              </a:rPr>
              <a:t>was  called </a:t>
            </a:r>
            <a:r>
              <a:rPr dirty="0" sz="1450" spc="-35">
                <a:latin typeface="Times New Roman"/>
                <a:cs typeface="Times New Roman"/>
              </a:rPr>
              <a:t>Wassory, Dr. </a:t>
            </a:r>
            <a:r>
              <a:rPr dirty="0" sz="1450" spc="-10">
                <a:latin typeface="Times New Roman"/>
                <a:cs typeface="Times New Roman"/>
              </a:rPr>
              <a:t>Theodore</a:t>
            </a:r>
            <a:r>
              <a:rPr dirty="0" sz="1450" spc="55">
                <a:latin typeface="Times New Roman"/>
                <a:cs typeface="Times New Roman"/>
              </a:rPr>
              <a:t> </a:t>
            </a:r>
            <a:r>
              <a:rPr dirty="0" sz="1450" spc="-35">
                <a:latin typeface="Times New Roman"/>
                <a:cs typeface="Times New Roman"/>
              </a:rPr>
              <a:t>Wassory.</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Whenever </a:t>
            </a:r>
            <a:r>
              <a:rPr dirty="0" sz="1450" spc="-5">
                <a:latin typeface="Times New Roman"/>
                <a:cs typeface="Times New Roman"/>
              </a:rPr>
              <a:t>I </a:t>
            </a:r>
            <a:r>
              <a:rPr dirty="0" sz="1450" spc="-10">
                <a:latin typeface="Times New Roman"/>
                <a:cs typeface="Times New Roman"/>
              </a:rPr>
              <a:t>see him in my mind's eye </a:t>
            </a:r>
            <a:r>
              <a:rPr dirty="0" sz="1450" spc="-5">
                <a:latin typeface="Times New Roman"/>
                <a:cs typeface="Times New Roman"/>
              </a:rPr>
              <a:t>I </a:t>
            </a:r>
            <a:r>
              <a:rPr dirty="0" sz="1450" spc="-10">
                <a:latin typeface="Times New Roman"/>
                <a:cs typeface="Times New Roman"/>
              </a:rPr>
              <a:t>can't hold back my tears. </a:t>
            </a:r>
            <a:r>
              <a:rPr dirty="0" sz="1450" spc="-5">
                <a:latin typeface="Times New Roman"/>
                <a:cs typeface="Times New Roman"/>
              </a:rPr>
              <a:t>I </a:t>
            </a:r>
            <a:r>
              <a:rPr dirty="0" sz="1450" spc="-10">
                <a:latin typeface="Times New Roman"/>
                <a:cs typeface="Times New Roman"/>
              </a:rPr>
              <a:t>was  devoted to him, heart and soul, as if we were </a:t>
            </a:r>
            <a:r>
              <a:rPr dirty="0" sz="1450" spc="-5">
                <a:latin typeface="Times New Roman"/>
                <a:cs typeface="Times New Roman"/>
              </a:rPr>
              <a:t>bound by </a:t>
            </a:r>
            <a:r>
              <a:rPr dirty="0" sz="1450" spc="-10">
                <a:latin typeface="Times New Roman"/>
                <a:cs typeface="Times New Roman"/>
              </a:rPr>
              <a:t>some direct tie </a:t>
            </a:r>
            <a:r>
              <a:rPr dirty="0" sz="1450" spc="-5">
                <a:latin typeface="Times New Roman"/>
                <a:cs typeface="Times New Roman"/>
              </a:rPr>
              <a:t>of </a:t>
            </a:r>
            <a:r>
              <a:rPr dirty="0" sz="1450" spc="-10">
                <a:latin typeface="Times New Roman"/>
                <a:cs typeface="Times New Roman"/>
              </a:rPr>
              <a:t>love  and kinship." Charousek sobbed, as if </a:t>
            </a:r>
            <a:r>
              <a:rPr dirty="0" sz="1450" spc="-5">
                <a:latin typeface="Times New Roman"/>
                <a:cs typeface="Times New Roman"/>
              </a:rPr>
              <a:t>he </a:t>
            </a:r>
            <a:r>
              <a:rPr dirty="0" sz="1450" spc="-10">
                <a:latin typeface="Times New Roman"/>
                <a:cs typeface="Times New Roman"/>
              </a:rPr>
              <a:t>was so moved </a:t>
            </a:r>
            <a:r>
              <a:rPr dirty="0" sz="1450" spc="-5">
                <a:latin typeface="Times New Roman"/>
                <a:cs typeface="Times New Roman"/>
              </a:rPr>
              <a:t>he </a:t>
            </a:r>
            <a:r>
              <a:rPr dirty="0" sz="1450" spc="-10">
                <a:latin typeface="Times New Roman"/>
                <a:cs typeface="Times New Roman"/>
              </a:rPr>
              <a:t>could hardly speak.  "Oh, that such </a:t>
            </a:r>
            <a:r>
              <a:rPr dirty="0" sz="1450" spc="-5">
                <a:latin typeface="Times New Roman"/>
                <a:cs typeface="Times New Roman"/>
              </a:rPr>
              <a:t>a </a:t>
            </a:r>
            <a:r>
              <a:rPr dirty="0" sz="1450" spc="-10">
                <a:latin typeface="Times New Roman"/>
                <a:cs typeface="Times New Roman"/>
              </a:rPr>
              <a:t>noble spirit had to depart this life. For some reason that </a:t>
            </a:r>
            <a:r>
              <a:rPr dirty="0" sz="1450" spc="-5">
                <a:latin typeface="Times New Roman"/>
                <a:cs typeface="Times New Roman"/>
              </a:rPr>
              <a:t>I </a:t>
            </a:r>
            <a:r>
              <a:rPr dirty="0" sz="1450" spc="-10">
                <a:latin typeface="Times New Roman"/>
                <a:cs typeface="Times New Roman"/>
              </a:rPr>
              <a:t>have  never discovered, </a:t>
            </a:r>
            <a:r>
              <a:rPr dirty="0" sz="1450" spc="-5">
                <a:latin typeface="Times New Roman"/>
                <a:cs typeface="Times New Roman"/>
              </a:rPr>
              <a:t>he </a:t>
            </a:r>
            <a:r>
              <a:rPr dirty="0" sz="1450" spc="-10">
                <a:latin typeface="Times New Roman"/>
                <a:cs typeface="Times New Roman"/>
              </a:rPr>
              <a:t>killed himself. And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one of </a:t>
            </a:r>
            <a:r>
              <a:rPr dirty="0" sz="1450" spc="-10">
                <a:latin typeface="Times New Roman"/>
                <a:cs typeface="Times New Roman"/>
              </a:rPr>
              <a:t>those called to his  assistance, </a:t>
            </a:r>
            <a:r>
              <a:rPr dirty="0" sz="1450" spc="-5">
                <a:latin typeface="Times New Roman"/>
                <a:cs typeface="Times New Roman"/>
              </a:rPr>
              <a:t>but </a:t>
            </a:r>
            <a:r>
              <a:rPr dirty="0" sz="1450" spc="-10">
                <a:latin typeface="Times New Roman"/>
                <a:cs typeface="Times New Roman"/>
              </a:rPr>
              <a:t>too late, too late, </a:t>
            </a:r>
            <a:r>
              <a:rPr dirty="0" sz="1450" spc="-5">
                <a:latin typeface="Times New Roman"/>
                <a:cs typeface="Times New Roman"/>
              </a:rPr>
              <a:t>oh, too, </a:t>
            </a:r>
            <a:r>
              <a:rPr dirty="0" sz="1450" spc="-10">
                <a:latin typeface="Times New Roman"/>
                <a:cs typeface="Times New Roman"/>
              </a:rPr>
              <a:t>too late! And then, as </a:t>
            </a:r>
            <a:r>
              <a:rPr dirty="0" sz="1450" spc="-5">
                <a:latin typeface="Times New Roman"/>
                <a:cs typeface="Times New Roman"/>
              </a:rPr>
              <a:t>I </a:t>
            </a:r>
            <a:r>
              <a:rPr dirty="0" sz="1450" spc="-10">
                <a:latin typeface="Times New Roman"/>
                <a:cs typeface="Times New Roman"/>
              </a:rPr>
              <a:t>stood alone at  his deathbed, covering his cold, pale hand with kisses, I—why should </a:t>
            </a:r>
            <a:r>
              <a:rPr dirty="0" sz="1450" spc="-5">
                <a:latin typeface="Times New Roman"/>
                <a:cs typeface="Times New Roman"/>
              </a:rPr>
              <a:t>I not  </a:t>
            </a:r>
            <a:r>
              <a:rPr dirty="0" sz="1450" spc="-10">
                <a:latin typeface="Times New Roman"/>
                <a:cs typeface="Times New Roman"/>
              </a:rPr>
              <a:t>confess it, Herr Pernath? It could </a:t>
            </a:r>
            <a:r>
              <a:rPr dirty="0" sz="1450" spc="-5">
                <a:latin typeface="Times New Roman"/>
                <a:cs typeface="Times New Roman"/>
              </a:rPr>
              <a:t>not be </a:t>
            </a:r>
            <a:r>
              <a:rPr dirty="0" sz="1450" spc="-10">
                <a:latin typeface="Times New Roman"/>
                <a:cs typeface="Times New Roman"/>
              </a:rPr>
              <a:t>called theft—I took </a:t>
            </a:r>
            <a:r>
              <a:rPr dirty="0" sz="1450" spc="-5">
                <a:latin typeface="Times New Roman"/>
                <a:cs typeface="Times New Roman"/>
              </a:rPr>
              <a:t>a </a:t>
            </a:r>
            <a:r>
              <a:rPr dirty="0" sz="1450" spc="-10">
                <a:latin typeface="Times New Roman"/>
                <a:cs typeface="Times New Roman"/>
              </a:rPr>
              <a:t>rose lying </a:t>
            </a:r>
            <a:r>
              <a:rPr dirty="0" sz="1450" spc="-5">
                <a:latin typeface="Times New Roman"/>
                <a:cs typeface="Times New Roman"/>
              </a:rPr>
              <a:t>on  </a:t>
            </a:r>
            <a:r>
              <a:rPr dirty="0" sz="1450" spc="-10">
                <a:latin typeface="Times New Roman"/>
                <a:cs typeface="Times New Roman"/>
              </a:rPr>
              <a:t>the breast </a:t>
            </a:r>
            <a:r>
              <a:rPr dirty="0" sz="1450" spc="-5">
                <a:latin typeface="Times New Roman"/>
                <a:cs typeface="Times New Roman"/>
              </a:rPr>
              <a:t>of </a:t>
            </a:r>
            <a:r>
              <a:rPr dirty="0" sz="1450" spc="-10">
                <a:latin typeface="Times New Roman"/>
                <a:cs typeface="Times New Roman"/>
              </a:rPr>
              <a:t>the corpse and slipped into my pocket the phial with the contents  </a:t>
            </a:r>
            <a:r>
              <a:rPr dirty="0" sz="1450" spc="-5">
                <a:latin typeface="Times New Roman"/>
                <a:cs typeface="Times New Roman"/>
              </a:rPr>
              <a:t>of </a:t>
            </a:r>
            <a:r>
              <a:rPr dirty="0" sz="1450" spc="-10">
                <a:latin typeface="Times New Roman"/>
                <a:cs typeface="Times New Roman"/>
              </a:rPr>
              <a:t>which the </a:t>
            </a:r>
            <a:r>
              <a:rPr dirty="0" sz="1450" spc="-5">
                <a:latin typeface="Times New Roman"/>
                <a:cs typeface="Times New Roman"/>
              </a:rPr>
              <a:t>poor </a:t>
            </a:r>
            <a:r>
              <a:rPr dirty="0" sz="1450" spc="-10">
                <a:latin typeface="Times New Roman"/>
                <a:cs typeface="Times New Roman"/>
              </a:rPr>
              <a:t>unfortunate had </a:t>
            </a:r>
            <a:r>
              <a:rPr dirty="0" sz="1450" spc="-5">
                <a:latin typeface="Times New Roman"/>
                <a:cs typeface="Times New Roman"/>
              </a:rPr>
              <a:t>put </a:t>
            </a:r>
            <a:r>
              <a:rPr dirty="0" sz="1450" spc="-10">
                <a:latin typeface="Times New Roman"/>
                <a:cs typeface="Times New Roman"/>
              </a:rPr>
              <a:t>an end to </a:t>
            </a:r>
            <a:r>
              <a:rPr dirty="0" sz="1450" spc="-5">
                <a:latin typeface="Times New Roman"/>
                <a:cs typeface="Times New Roman"/>
              </a:rPr>
              <a:t>a </a:t>
            </a:r>
            <a:r>
              <a:rPr dirty="0" sz="1450" spc="-10">
                <a:latin typeface="Times New Roman"/>
                <a:cs typeface="Times New Roman"/>
              </a:rPr>
              <a:t>life so full </a:t>
            </a:r>
            <a:r>
              <a:rPr dirty="0" sz="1450" spc="-5">
                <a:latin typeface="Times New Roman"/>
                <a:cs typeface="Times New Roman"/>
              </a:rPr>
              <a:t>of </a:t>
            </a:r>
            <a:r>
              <a:rPr dirty="0" sz="1450" spc="-10">
                <a:latin typeface="Times New Roman"/>
                <a:cs typeface="Times New Roman"/>
              </a:rPr>
              <a:t>promise and  achievement."</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Charousek took </a:t>
            </a:r>
            <a:r>
              <a:rPr dirty="0" sz="1450" spc="-5">
                <a:latin typeface="Times New Roman"/>
                <a:cs typeface="Times New Roman"/>
              </a:rPr>
              <a:t>out a </a:t>
            </a:r>
            <a:r>
              <a:rPr dirty="0" sz="1450" spc="-10">
                <a:latin typeface="Times New Roman"/>
                <a:cs typeface="Times New Roman"/>
              </a:rPr>
              <a:t>small medicine bottle and went </a:t>
            </a:r>
            <a:r>
              <a:rPr dirty="0" sz="1450" spc="-5">
                <a:latin typeface="Times New Roman"/>
                <a:cs typeface="Times New Roman"/>
              </a:rPr>
              <a:t>on </a:t>
            </a:r>
            <a:r>
              <a:rPr dirty="0" sz="1450" spc="-10">
                <a:latin typeface="Times New Roman"/>
                <a:cs typeface="Times New Roman"/>
              </a:rPr>
              <a:t>with quivering  voice, "I'm going to </a:t>
            </a:r>
            <a:r>
              <a:rPr dirty="0" sz="1450" spc="-5">
                <a:latin typeface="Times New Roman"/>
                <a:cs typeface="Times New Roman"/>
              </a:rPr>
              <a:t>put </a:t>
            </a:r>
            <a:r>
              <a:rPr dirty="0" sz="1450" spc="-10">
                <a:latin typeface="Times New Roman"/>
                <a:cs typeface="Times New Roman"/>
              </a:rPr>
              <a:t>these mementoes </a:t>
            </a:r>
            <a:r>
              <a:rPr dirty="0" sz="1450" spc="-5">
                <a:latin typeface="Times New Roman"/>
                <a:cs typeface="Times New Roman"/>
              </a:rPr>
              <a:t>of </a:t>
            </a:r>
            <a:r>
              <a:rPr dirty="0" sz="1450" spc="-10">
                <a:latin typeface="Times New Roman"/>
                <a:cs typeface="Times New Roman"/>
              </a:rPr>
              <a:t>my late friend, the withered rose  and the phial, </a:t>
            </a:r>
            <a:r>
              <a:rPr dirty="0" sz="1450" spc="-5">
                <a:latin typeface="Times New Roman"/>
                <a:cs typeface="Times New Roman"/>
              </a:rPr>
              <a:t>on </a:t>
            </a:r>
            <a:r>
              <a:rPr dirty="0" sz="1450" spc="-10">
                <a:latin typeface="Times New Roman"/>
                <a:cs typeface="Times New Roman"/>
              </a:rPr>
              <a:t>the table here. How many times during those desolate hours  when, lonely at heart and consumed with longing for my </a:t>
            </a:r>
            <a:r>
              <a:rPr dirty="0" sz="1450" spc="-15">
                <a:latin typeface="Times New Roman"/>
                <a:cs typeface="Times New Roman"/>
              </a:rPr>
              <a:t>mother, </a:t>
            </a:r>
            <a:r>
              <a:rPr dirty="0" sz="1450" spc="-5">
                <a:latin typeface="Times New Roman"/>
                <a:cs typeface="Times New Roman"/>
              </a:rPr>
              <a:t>I </a:t>
            </a:r>
            <a:r>
              <a:rPr dirty="0" sz="1450" spc="-10">
                <a:latin typeface="Times New Roman"/>
                <a:cs typeface="Times New Roman"/>
              </a:rPr>
              <a:t>wished for  death,</a:t>
            </a:r>
            <a:r>
              <a:rPr dirty="0" sz="1450" spc="215">
                <a:latin typeface="Times New Roman"/>
                <a:cs typeface="Times New Roman"/>
              </a:rPr>
              <a:t> </a:t>
            </a:r>
            <a:r>
              <a:rPr dirty="0" sz="1450" spc="-10">
                <a:latin typeface="Times New Roman"/>
                <a:cs typeface="Times New Roman"/>
              </a:rPr>
              <a:t>have</a:t>
            </a:r>
            <a:r>
              <a:rPr dirty="0" sz="1450" spc="215">
                <a:latin typeface="Times New Roman"/>
                <a:cs typeface="Times New Roman"/>
              </a:rPr>
              <a:t> </a:t>
            </a:r>
            <a:r>
              <a:rPr dirty="0" sz="1450" spc="-5">
                <a:latin typeface="Times New Roman"/>
                <a:cs typeface="Times New Roman"/>
              </a:rPr>
              <a:t>I</a:t>
            </a:r>
            <a:r>
              <a:rPr dirty="0" sz="1450" spc="215">
                <a:latin typeface="Times New Roman"/>
                <a:cs typeface="Times New Roman"/>
              </a:rPr>
              <a:t> </a:t>
            </a:r>
            <a:r>
              <a:rPr dirty="0" sz="1450" spc="-10">
                <a:latin typeface="Times New Roman"/>
                <a:cs typeface="Times New Roman"/>
              </a:rPr>
              <a:t>played</a:t>
            </a:r>
            <a:r>
              <a:rPr dirty="0" sz="1450" spc="215">
                <a:latin typeface="Times New Roman"/>
                <a:cs typeface="Times New Roman"/>
              </a:rPr>
              <a:t> </a:t>
            </a:r>
            <a:r>
              <a:rPr dirty="0" sz="1450" spc="-10">
                <a:latin typeface="Times New Roman"/>
                <a:cs typeface="Times New Roman"/>
              </a:rPr>
              <a:t>with</a:t>
            </a:r>
            <a:r>
              <a:rPr dirty="0" sz="1450" spc="215">
                <a:latin typeface="Times New Roman"/>
                <a:cs typeface="Times New Roman"/>
              </a:rPr>
              <a:t> </a:t>
            </a:r>
            <a:r>
              <a:rPr dirty="0" sz="1450" spc="-10">
                <a:latin typeface="Times New Roman"/>
                <a:cs typeface="Times New Roman"/>
              </a:rPr>
              <a:t>that</a:t>
            </a:r>
            <a:r>
              <a:rPr dirty="0" sz="1450" spc="220">
                <a:latin typeface="Times New Roman"/>
                <a:cs typeface="Times New Roman"/>
              </a:rPr>
              <a:t> </a:t>
            </a:r>
            <a:r>
              <a:rPr dirty="0" sz="1450" spc="-10">
                <a:latin typeface="Times New Roman"/>
                <a:cs typeface="Times New Roman"/>
              </a:rPr>
              <a:t>phial.</a:t>
            </a:r>
            <a:r>
              <a:rPr dirty="0" sz="1450" spc="215">
                <a:latin typeface="Times New Roman"/>
                <a:cs typeface="Times New Roman"/>
              </a:rPr>
              <a:t> </a:t>
            </a:r>
            <a:r>
              <a:rPr dirty="0" sz="1450" spc="-10">
                <a:latin typeface="Times New Roman"/>
                <a:cs typeface="Times New Roman"/>
              </a:rPr>
              <a:t>It</a:t>
            </a:r>
            <a:r>
              <a:rPr dirty="0" sz="1450" spc="215">
                <a:latin typeface="Times New Roman"/>
                <a:cs typeface="Times New Roman"/>
              </a:rPr>
              <a:t> </a:t>
            </a:r>
            <a:r>
              <a:rPr dirty="0" sz="1450" spc="-10">
                <a:latin typeface="Times New Roman"/>
                <a:cs typeface="Times New Roman"/>
              </a:rPr>
              <a:t>was</a:t>
            </a:r>
            <a:r>
              <a:rPr dirty="0" sz="1450" spc="215">
                <a:latin typeface="Times New Roman"/>
                <a:cs typeface="Times New Roman"/>
              </a:rPr>
              <a:t> </a:t>
            </a:r>
            <a:r>
              <a:rPr dirty="0" sz="1450" spc="-10">
                <a:latin typeface="Times New Roman"/>
                <a:cs typeface="Times New Roman"/>
              </a:rPr>
              <a:t>comforting</a:t>
            </a:r>
            <a:r>
              <a:rPr dirty="0" sz="1450" spc="215">
                <a:latin typeface="Times New Roman"/>
                <a:cs typeface="Times New Roman"/>
              </a:rPr>
              <a:t> </a:t>
            </a:r>
            <a:r>
              <a:rPr dirty="0" sz="1450" spc="-10">
                <a:latin typeface="Times New Roman"/>
                <a:cs typeface="Times New Roman"/>
              </a:rPr>
              <a:t>to</a:t>
            </a:r>
            <a:r>
              <a:rPr dirty="0" sz="1450" spc="215">
                <a:latin typeface="Times New Roman"/>
                <a:cs typeface="Times New Roman"/>
              </a:rPr>
              <a:t> </a:t>
            </a:r>
            <a:r>
              <a:rPr dirty="0" sz="1450" spc="-10">
                <a:latin typeface="Times New Roman"/>
                <a:cs typeface="Times New Roman"/>
              </a:rPr>
              <a:t>know</a:t>
            </a:r>
            <a:r>
              <a:rPr dirty="0" sz="1450" spc="215">
                <a:latin typeface="Times New Roman"/>
                <a:cs typeface="Times New Roman"/>
              </a:rPr>
              <a:t> </a:t>
            </a:r>
            <a:r>
              <a:rPr dirty="0" sz="1450" spc="-10">
                <a:latin typeface="Times New Roman"/>
                <a:cs typeface="Times New Roman"/>
              </a:rPr>
              <a:t>that</a:t>
            </a:r>
            <a:r>
              <a:rPr dirty="0" sz="1450" spc="220">
                <a:latin typeface="Times New Roman"/>
                <a:cs typeface="Times New Roman"/>
              </a:rPr>
              <a:t> </a:t>
            </a:r>
            <a:r>
              <a:rPr dirty="0" sz="1450" spc="-5">
                <a:latin typeface="Times New Roman"/>
                <a:cs typeface="Times New Roman"/>
              </a:rPr>
              <a:t>I</a:t>
            </a:r>
            <a:r>
              <a:rPr dirty="0" sz="1450" spc="215">
                <a:latin typeface="Times New Roman"/>
                <a:cs typeface="Times New Roman"/>
              </a:rPr>
              <a:t> </a:t>
            </a:r>
            <a:r>
              <a:rPr dirty="0" sz="1450" spc="-10">
                <a:latin typeface="Times New Roman"/>
                <a:cs typeface="Times New Roman"/>
              </a:rPr>
              <a:t>only</a:t>
            </a:r>
            <a:endParaRPr sz="145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776"/>
            <a:ext cx="5807710" cy="9270365"/>
          </a:xfrm>
          <a:prstGeom prst="rect">
            <a:avLst/>
          </a:prstGeom>
        </p:spPr>
        <p:txBody>
          <a:bodyPr wrap="square" lIns="0" tIns="110489" rIns="0" bIns="0" rtlCol="0" vert="horz">
            <a:spAutoFit/>
          </a:bodyPr>
          <a:lstStyle/>
          <a:p>
            <a:pPr marL="12700">
              <a:lnSpc>
                <a:spcPct val="100000"/>
              </a:lnSpc>
              <a:spcBef>
                <a:spcPts val="869"/>
              </a:spcBef>
            </a:pPr>
            <a:r>
              <a:rPr dirty="0" sz="1450" spc="-10">
                <a:latin typeface="Times New Roman"/>
                <a:cs typeface="Times New Roman"/>
              </a:rPr>
              <a:t>thoughts until this</a:t>
            </a:r>
            <a:r>
              <a:rPr dirty="0" sz="1450">
                <a:latin typeface="Times New Roman"/>
                <a:cs typeface="Times New Roman"/>
              </a:rPr>
              <a:t> </a:t>
            </a:r>
            <a:r>
              <a:rPr dirty="0" sz="1450" spc="-30">
                <a:latin typeface="Times New Roman"/>
                <a:cs typeface="Times New Roman"/>
              </a:rPr>
              <a:t>day.</a:t>
            </a:r>
            <a:endParaRPr sz="1450">
              <a:latin typeface="Times New Roman"/>
              <a:cs typeface="Times New Roman"/>
            </a:endParaRPr>
          </a:p>
          <a:p>
            <a:pPr marL="268605">
              <a:lnSpc>
                <a:spcPct val="100000"/>
              </a:lnSpc>
              <a:spcBef>
                <a:spcPts val="775"/>
              </a:spcBef>
            </a:pP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a:t>
            </a:r>
            <a:endParaRPr sz="1450">
              <a:latin typeface="Times New Roman"/>
              <a:cs typeface="Times New Roman"/>
            </a:endParaRPr>
          </a:p>
          <a:p>
            <a:pPr marL="268605" marR="1765935">
              <a:lnSpc>
                <a:spcPts val="2520"/>
              </a:lnSpc>
              <a:spcBef>
                <a:spcPts val="140"/>
              </a:spcBef>
            </a:pPr>
            <a:r>
              <a:rPr dirty="0" sz="1450" spc="-10">
                <a:latin typeface="Times New Roman"/>
                <a:cs typeface="Times New Roman"/>
              </a:rPr>
              <a:t>Where was the man who had </a:t>
            </a:r>
            <a:r>
              <a:rPr dirty="0" sz="1450" spc="-5">
                <a:latin typeface="Times New Roman"/>
                <a:cs typeface="Times New Roman"/>
              </a:rPr>
              <a:t>brought </a:t>
            </a:r>
            <a:r>
              <a:rPr dirty="0" sz="1450" spc="-10">
                <a:latin typeface="Times New Roman"/>
                <a:cs typeface="Times New Roman"/>
              </a:rPr>
              <a:t>me the </a:t>
            </a:r>
            <a:r>
              <a:rPr dirty="0" sz="1450" spc="-5">
                <a:latin typeface="Times New Roman"/>
                <a:cs typeface="Times New Roman"/>
              </a:rPr>
              <a:t>book?  </a:t>
            </a:r>
            <a:r>
              <a:rPr dirty="0" sz="1450" spc="-10">
                <a:latin typeface="Times New Roman"/>
                <a:cs typeface="Times New Roman"/>
              </a:rPr>
              <a:t>Gone!?</a:t>
            </a:r>
            <a:endParaRPr sz="1450">
              <a:latin typeface="Times New Roman"/>
              <a:cs typeface="Times New Roman"/>
            </a:endParaRPr>
          </a:p>
          <a:p>
            <a:pPr marL="268605" marR="1386205">
              <a:lnSpc>
                <a:spcPts val="2450"/>
              </a:lnSpc>
              <a:spcBef>
                <a:spcPts val="60"/>
              </a:spcBef>
            </a:pPr>
            <a:r>
              <a:rPr dirty="0" sz="1450" spc="-25">
                <a:latin typeface="Times New Roman"/>
                <a:cs typeface="Times New Roman"/>
              </a:rPr>
              <a:t>Will </a:t>
            </a:r>
            <a:r>
              <a:rPr dirty="0" sz="1450" spc="-5">
                <a:latin typeface="Times New Roman"/>
                <a:cs typeface="Times New Roman"/>
              </a:rPr>
              <a:t>he </a:t>
            </a:r>
            <a:r>
              <a:rPr dirty="0" sz="1450" spc="-10">
                <a:latin typeface="Times New Roman"/>
                <a:cs typeface="Times New Roman"/>
              </a:rPr>
              <a:t>return when it's ready? Or am </a:t>
            </a:r>
            <a:r>
              <a:rPr dirty="0" sz="1450" spc="-5">
                <a:latin typeface="Times New Roman"/>
                <a:cs typeface="Times New Roman"/>
              </a:rPr>
              <a:t>I </a:t>
            </a:r>
            <a:r>
              <a:rPr dirty="0" sz="1450" spc="-10">
                <a:latin typeface="Times New Roman"/>
                <a:cs typeface="Times New Roman"/>
              </a:rPr>
              <a:t>to take it to him?  But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remember him saying where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lived.</a:t>
            </a:r>
            <a:endParaRPr sz="1450">
              <a:latin typeface="Times New Roman"/>
              <a:cs typeface="Times New Roman"/>
            </a:endParaRPr>
          </a:p>
          <a:p>
            <a:pPr marL="268605">
              <a:lnSpc>
                <a:spcPct val="100000"/>
              </a:lnSpc>
              <a:spcBef>
                <a:spcPts val="580"/>
              </a:spcBef>
            </a:pPr>
            <a:r>
              <a:rPr dirty="0" sz="1450" spc="-5">
                <a:latin typeface="Times New Roman"/>
                <a:cs typeface="Times New Roman"/>
              </a:rPr>
              <a:t>I </a:t>
            </a:r>
            <a:r>
              <a:rPr dirty="0" sz="1450" spc="-10">
                <a:latin typeface="Times New Roman"/>
                <a:cs typeface="Times New Roman"/>
              </a:rPr>
              <a:t>tried to recall his appearance, </a:t>
            </a:r>
            <a:r>
              <a:rPr dirty="0" sz="1450" spc="-5">
                <a:latin typeface="Times New Roman"/>
                <a:cs typeface="Times New Roman"/>
              </a:rPr>
              <a:t>but</a:t>
            </a:r>
            <a:r>
              <a:rPr dirty="0" sz="1450" spc="20">
                <a:latin typeface="Times New Roman"/>
                <a:cs typeface="Times New Roman"/>
              </a:rPr>
              <a:t> </a:t>
            </a:r>
            <a:r>
              <a:rPr dirty="0" sz="1450" spc="-10">
                <a:latin typeface="Times New Roman"/>
                <a:cs typeface="Times New Roman"/>
              </a:rPr>
              <a:t>failed.</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What had </a:t>
            </a:r>
            <a:r>
              <a:rPr dirty="0" sz="1450" spc="-5">
                <a:latin typeface="Times New Roman"/>
                <a:cs typeface="Times New Roman"/>
              </a:rPr>
              <a:t>he </a:t>
            </a:r>
            <a:r>
              <a:rPr dirty="0" sz="1450" spc="-10">
                <a:latin typeface="Times New Roman"/>
                <a:cs typeface="Times New Roman"/>
              </a:rPr>
              <a:t>been wearing? </a:t>
            </a:r>
            <a:r>
              <a:rPr dirty="0" sz="1450" spc="-50">
                <a:latin typeface="Times New Roman"/>
                <a:cs typeface="Times New Roman"/>
              </a:rPr>
              <a:t>Was </a:t>
            </a:r>
            <a:r>
              <a:rPr dirty="0" sz="1450" spc="-5">
                <a:latin typeface="Times New Roman"/>
                <a:cs typeface="Times New Roman"/>
              </a:rPr>
              <a:t>he old, </a:t>
            </a:r>
            <a:r>
              <a:rPr dirty="0" sz="1450" spc="-10">
                <a:latin typeface="Times New Roman"/>
                <a:cs typeface="Times New Roman"/>
              </a:rPr>
              <a:t>was </a:t>
            </a:r>
            <a:r>
              <a:rPr dirty="0" sz="1450" spc="-5">
                <a:latin typeface="Times New Roman"/>
                <a:cs typeface="Times New Roman"/>
              </a:rPr>
              <a:t>he young? </a:t>
            </a:r>
            <a:r>
              <a:rPr dirty="0" sz="1450" spc="-10">
                <a:latin typeface="Times New Roman"/>
                <a:cs typeface="Times New Roman"/>
              </a:rPr>
              <a:t>And what had  been the colour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hair,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beard?</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Nothing, </a:t>
            </a:r>
            <a:r>
              <a:rPr dirty="0" sz="1450" spc="-5">
                <a:latin typeface="Times New Roman"/>
                <a:cs typeface="Times New Roman"/>
              </a:rPr>
              <a:t>I </a:t>
            </a:r>
            <a:r>
              <a:rPr dirty="0" sz="1450" spc="-10">
                <a:latin typeface="Times New Roman"/>
                <a:cs typeface="Times New Roman"/>
              </a:rPr>
              <a:t>could see nothing with my mind's eye. Every picture </a:t>
            </a:r>
            <a:r>
              <a:rPr dirty="0" sz="1450" spc="-5">
                <a:latin typeface="Times New Roman"/>
                <a:cs typeface="Times New Roman"/>
              </a:rPr>
              <a:t>I </a:t>
            </a:r>
            <a:r>
              <a:rPr dirty="0" sz="1450" spc="-10">
                <a:latin typeface="Times New Roman"/>
                <a:cs typeface="Times New Roman"/>
              </a:rPr>
              <a:t>tried to  conjure </a:t>
            </a:r>
            <a:r>
              <a:rPr dirty="0" sz="1450" spc="-5">
                <a:latin typeface="Times New Roman"/>
                <a:cs typeface="Times New Roman"/>
              </a:rPr>
              <a:t>up </a:t>
            </a:r>
            <a:r>
              <a:rPr dirty="0" sz="1450" spc="-10">
                <a:latin typeface="Times New Roman"/>
                <a:cs typeface="Times New Roman"/>
              </a:rPr>
              <a:t>disintegrated </a:t>
            </a:r>
            <a:r>
              <a:rPr dirty="0" sz="1450" spc="-15">
                <a:latin typeface="Times New Roman"/>
                <a:cs typeface="Times New Roman"/>
              </a:rPr>
              <a:t>inexorably, </a:t>
            </a:r>
            <a:r>
              <a:rPr dirty="0" sz="1450" spc="-10">
                <a:latin typeface="Times New Roman"/>
                <a:cs typeface="Times New Roman"/>
              </a:rPr>
              <a:t>even before it was properly fixed in my  mind. </a:t>
            </a:r>
            <a:r>
              <a:rPr dirty="0" sz="1450" spc="-5">
                <a:latin typeface="Times New Roman"/>
                <a:cs typeface="Times New Roman"/>
              </a:rPr>
              <a:t>I </a:t>
            </a:r>
            <a:r>
              <a:rPr dirty="0" sz="1450" spc="-10">
                <a:latin typeface="Times New Roman"/>
                <a:cs typeface="Times New Roman"/>
              </a:rPr>
              <a:t>closed my eyes and pressed my hand against my lids in an attempt to  catch just </a:t>
            </a:r>
            <a:r>
              <a:rPr dirty="0" sz="1450" spc="-5">
                <a:latin typeface="Times New Roman"/>
                <a:cs typeface="Times New Roman"/>
              </a:rPr>
              <a:t>one </a:t>
            </a:r>
            <a:r>
              <a:rPr dirty="0" sz="1450" spc="-10">
                <a:latin typeface="Times New Roman"/>
                <a:cs typeface="Times New Roman"/>
              </a:rPr>
              <a:t>tiny scrap </a:t>
            </a:r>
            <a:r>
              <a:rPr dirty="0" sz="1450" spc="-5">
                <a:latin typeface="Times New Roman"/>
                <a:cs typeface="Times New Roman"/>
              </a:rPr>
              <a:t>of </a:t>
            </a:r>
            <a:r>
              <a:rPr dirty="0" sz="1450" spc="-10">
                <a:latin typeface="Times New Roman"/>
                <a:cs typeface="Times New Roman"/>
              </a:rPr>
              <a:t>his</a:t>
            </a:r>
            <a:r>
              <a:rPr dirty="0" sz="1450" spc="15">
                <a:latin typeface="Times New Roman"/>
                <a:cs typeface="Times New Roman"/>
              </a:rPr>
              <a:t> </a:t>
            </a:r>
            <a:r>
              <a:rPr dirty="0" sz="1450" spc="-10">
                <a:latin typeface="Times New Roman"/>
                <a:cs typeface="Times New Roman"/>
              </a:rPr>
              <a:t>portrait.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Nothing, nothing.</a:t>
            </a:r>
            <a:endParaRPr sz="1450">
              <a:latin typeface="Times New Roman"/>
              <a:cs typeface="Times New Roman"/>
            </a:endParaRPr>
          </a:p>
          <a:p>
            <a:pPr algn="just" marL="12700" marR="5715" indent="255904">
              <a:lnSpc>
                <a:spcPts val="1730"/>
              </a:lnSpc>
              <a:spcBef>
                <a:spcPts val="850"/>
              </a:spcBef>
            </a:pPr>
            <a:r>
              <a:rPr dirty="0" sz="1450" spc="-5">
                <a:latin typeface="Times New Roman"/>
                <a:cs typeface="Times New Roman"/>
              </a:rPr>
              <a:t>I </a:t>
            </a:r>
            <a:r>
              <a:rPr dirty="0" sz="1450" spc="-10">
                <a:latin typeface="Times New Roman"/>
                <a:cs typeface="Times New Roman"/>
              </a:rPr>
              <a:t>stood in the middle </a:t>
            </a:r>
            <a:r>
              <a:rPr dirty="0" sz="1450" spc="-5">
                <a:latin typeface="Times New Roman"/>
                <a:cs typeface="Times New Roman"/>
              </a:rPr>
              <a:t>of </a:t>
            </a:r>
            <a:r>
              <a:rPr dirty="0" sz="1450" spc="-10">
                <a:latin typeface="Times New Roman"/>
                <a:cs typeface="Times New Roman"/>
              </a:rPr>
              <a:t>the room, looking at the </a:t>
            </a:r>
            <a:r>
              <a:rPr dirty="0" sz="1450" spc="-20">
                <a:latin typeface="Times New Roman"/>
                <a:cs typeface="Times New Roman"/>
              </a:rPr>
              <a:t>door, </a:t>
            </a:r>
            <a:r>
              <a:rPr dirty="0" sz="1450" spc="-10">
                <a:latin typeface="Times New Roman"/>
                <a:cs typeface="Times New Roman"/>
              </a:rPr>
              <a:t>just as </a:t>
            </a:r>
            <a:r>
              <a:rPr dirty="0" sz="1450" spc="-5">
                <a:latin typeface="Times New Roman"/>
                <a:cs typeface="Times New Roman"/>
              </a:rPr>
              <a:t>I </a:t>
            </a:r>
            <a:r>
              <a:rPr dirty="0" sz="1450" spc="-10">
                <a:latin typeface="Times New Roman"/>
                <a:cs typeface="Times New Roman"/>
              </a:rPr>
              <a:t>had been  doing before, when </a:t>
            </a:r>
            <a:r>
              <a:rPr dirty="0" sz="1450" spc="-5">
                <a:latin typeface="Times New Roman"/>
                <a:cs typeface="Times New Roman"/>
              </a:rPr>
              <a:t>he </a:t>
            </a:r>
            <a:r>
              <a:rPr dirty="0" sz="1450" spc="-10">
                <a:latin typeface="Times New Roman"/>
                <a:cs typeface="Times New Roman"/>
              </a:rPr>
              <a:t>arrived, and pictured the scene: now he's coming round  the </a:t>
            </a:r>
            <a:r>
              <a:rPr dirty="0" sz="1450" spc="-15">
                <a:latin typeface="Times New Roman"/>
                <a:cs typeface="Times New Roman"/>
              </a:rPr>
              <a:t>corner, </a:t>
            </a:r>
            <a:r>
              <a:rPr dirty="0" sz="1450" spc="-10">
                <a:latin typeface="Times New Roman"/>
                <a:cs typeface="Times New Roman"/>
              </a:rPr>
              <a:t>now he's crossing the red brick landing, now he's reading the  nameplate—Athanasius Pernath—on my </a:t>
            </a:r>
            <a:r>
              <a:rPr dirty="0" sz="1450" spc="-20">
                <a:latin typeface="Times New Roman"/>
                <a:cs typeface="Times New Roman"/>
              </a:rPr>
              <a:t>door, </a:t>
            </a:r>
            <a:r>
              <a:rPr dirty="0" sz="1450" spc="-10">
                <a:latin typeface="Times New Roman"/>
                <a:cs typeface="Times New Roman"/>
              </a:rPr>
              <a:t>and now he's coming </a:t>
            </a:r>
            <a:r>
              <a:rPr dirty="0" sz="1450" spc="-5">
                <a:latin typeface="Times New Roman"/>
                <a:cs typeface="Times New Roman"/>
              </a:rPr>
              <a:t>in. </a:t>
            </a:r>
            <a:r>
              <a:rPr dirty="0" sz="1450" spc="-10">
                <a:latin typeface="Times New Roman"/>
                <a:cs typeface="Times New Roman"/>
              </a:rPr>
              <a:t>All to  </a:t>
            </a:r>
            <a:r>
              <a:rPr dirty="0" sz="1450" spc="-5">
                <a:latin typeface="Times New Roman"/>
                <a:cs typeface="Times New Roman"/>
              </a:rPr>
              <a:t>no </a:t>
            </a:r>
            <a:r>
              <a:rPr dirty="0" sz="1450" spc="-10">
                <a:latin typeface="Times New Roman"/>
                <a:cs typeface="Times New Roman"/>
              </a:rPr>
              <a:t>avail. Not the faintest trace </a:t>
            </a:r>
            <a:r>
              <a:rPr dirty="0" sz="1450" spc="-5">
                <a:latin typeface="Times New Roman"/>
                <a:cs typeface="Times New Roman"/>
              </a:rPr>
              <a:t>of a </a:t>
            </a:r>
            <a:r>
              <a:rPr dirty="0" sz="1450" spc="-10">
                <a:latin typeface="Times New Roman"/>
                <a:cs typeface="Times New Roman"/>
              </a:rPr>
              <a:t>memory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looked like stirred  within me.</a:t>
            </a:r>
            <a:endParaRPr sz="1450">
              <a:latin typeface="Times New Roman"/>
              <a:cs typeface="Times New Roman"/>
            </a:endParaRPr>
          </a:p>
          <a:p>
            <a:pPr algn="just" marL="12700" marR="10160" indent="255904">
              <a:lnSpc>
                <a:spcPts val="1730"/>
              </a:lnSpc>
              <a:spcBef>
                <a:spcPts val="710"/>
              </a:spcBef>
            </a:pPr>
            <a:r>
              <a:rPr dirty="0" sz="1450" spc="-5">
                <a:latin typeface="Times New Roman"/>
                <a:cs typeface="Times New Roman"/>
              </a:rPr>
              <a:t>I </a:t>
            </a:r>
            <a:r>
              <a:rPr dirty="0" sz="1450" spc="-10">
                <a:latin typeface="Times New Roman"/>
                <a:cs typeface="Times New Roman"/>
              </a:rPr>
              <a:t>looked at the </a:t>
            </a:r>
            <a:r>
              <a:rPr dirty="0" sz="1450" spc="-5">
                <a:latin typeface="Times New Roman"/>
                <a:cs typeface="Times New Roman"/>
              </a:rPr>
              <a:t>book </a:t>
            </a:r>
            <a:r>
              <a:rPr dirty="0" sz="1450" spc="-10">
                <a:latin typeface="Times New Roman"/>
                <a:cs typeface="Times New Roman"/>
              </a:rPr>
              <a:t>lying </a:t>
            </a:r>
            <a:r>
              <a:rPr dirty="0" sz="1450" spc="-5">
                <a:latin typeface="Times New Roman"/>
                <a:cs typeface="Times New Roman"/>
              </a:rPr>
              <a:t>on </a:t>
            </a:r>
            <a:r>
              <a:rPr dirty="0" sz="1450" spc="-10">
                <a:latin typeface="Times New Roman"/>
                <a:cs typeface="Times New Roman"/>
              </a:rPr>
              <a:t>the table and tried to summon </a:t>
            </a:r>
            <a:r>
              <a:rPr dirty="0" sz="1450" spc="-5">
                <a:latin typeface="Times New Roman"/>
                <a:cs typeface="Times New Roman"/>
              </a:rPr>
              <a:t>up </a:t>
            </a:r>
            <a:r>
              <a:rPr dirty="0" sz="1450" spc="-10">
                <a:latin typeface="Times New Roman"/>
                <a:cs typeface="Times New Roman"/>
              </a:rPr>
              <a:t>in my mind  the hand that went with it, that had taken it </a:t>
            </a:r>
            <a:r>
              <a:rPr dirty="0" sz="1450" spc="-5">
                <a:latin typeface="Times New Roman"/>
                <a:cs typeface="Times New Roman"/>
              </a:rPr>
              <a:t>out of </a:t>
            </a:r>
            <a:r>
              <a:rPr dirty="0" sz="1450" spc="-10">
                <a:latin typeface="Times New Roman"/>
                <a:cs typeface="Times New Roman"/>
              </a:rPr>
              <a:t>the pocket and handed it to  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even remember whether it had </a:t>
            </a:r>
            <a:r>
              <a:rPr dirty="0" sz="1450" spc="-5">
                <a:latin typeface="Times New Roman"/>
                <a:cs typeface="Times New Roman"/>
              </a:rPr>
              <a:t>a </a:t>
            </a:r>
            <a:r>
              <a:rPr dirty="0" sz="1450" spc="-10">
                <a:latin typeface="Times New Roman"/>
                <a:cs typeface="Times New Roman"/>
              </a:rPr>
              <a:t>glove </a:t>
            </a:r>
            <a:r>
              <a:rPr dirty="0" sz="1450" spc="-5">
                <a:latin typeface="Times New Roman"/>
                <a:cs typeface="Times New Roman"/>
              </a:rPr>
              <a:t>on or </a:t>
            </a:r>
            <a:r>
              <a:rPr dirty="0" sz="1450" spc="-10">
                <a:latin typeface="Times New Roman"/>
                <a:cs typeface="Times New Roman"/>
              </a:rPr>
              <a:t>was bare, whether  it was </a:t>
            </a:r>
            <a:r>
              <a:rPr dirty="0" sz="1450" spc="-5">
                <a:latin typeface="Times New Roman"/>
                <a:cs typeface="Times New Roman"/>
              </a:rPr>
              <a:t>young or </a:t>
            </a:r>
            <a:r>
              <a:rPr dirty="0" sz="1450" spc="-10">
                <a:latin typeface="Times New Roman"/>
                <a:cs typeface="Times New Roman"/>
              </a:rPr>
              <a:t>wrinkled, had rings </a:t>
            </a:r>
            <a:r>
              <a:rPr dirty="0" sz="1450" spc="-5">
                <a:latin typeface="Times New Roman"/>
                <a:cs typeface="Times New Roman"/>
              </a:rPr>
              <a:t>on </a:t>
            </a:r>
            <a:r>
              <a:rPr dirty="0" sz="1450" spc="-10">
                <a:latin typeface="Times New Roman"/>
                <a:cs typeface="Times New Roman"/>
              </a:rPr>
              <a:t>its fingers </a:t>
            </a:r>
            <a:r>
              <a:rPr dirty="0" sz="1450" spc="-5">
                <a:latin typeface="Times New Roman"/>
                <a:cs typeface="Times New Roman"/>
              </a:rPr>
              <a:t>or</a:t>
            </a:r>
            <a:r>
              <a:rPr dirty="0" sz="1450" spc="3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curious idea. It was like an irresistible</a:t>
            </a:r>
            <a:r>
              <a:rPr dirty="0" sz="1450" spc="60">
                <a:latin typeface="Times New Roman"/>
                <a:cs typeface="Times New Roman"/>
              </a:rPr>
              <a:t> </a:t>
            </a:r>
            <a:r>
              <a:rPr dirty="0" sz="1450" spc="-10">
                <a:latin typeface="Times New Roman"/>
                <a:cs typeface="Times New Roman"/>
              </a:rPr>
              <a:t>inspiration.</a:t>
            </a:r>
            <a:endParaRPr sz="1450">
              <a:latin typeface="Times New Roman"/>
              <a:cs typeface="Times New Roman"/>
            </a:endParaRPr>
          </a:p>
          <a:p>
            <a:pPr algn="just" marL="12700" marR="5080" indent="255904">
              <a:lnSpc>
                <a:spcPts val="1730"/>
              </a:lnSpc>
              <a:spcBef>
                <a:spcPts val="844"/>
              </a:spcBef>
            </a:pPr>
            <a:r>
              <a:rPr dirty="0" sz="1450" spc="-5">
                <a:latin typeface="Times New Roman"/>
                <a:cs typeface="Times New Roman"/>
              </a:rPr>
              <a:t>I put on </a:t>
            </a:r>
            <a:r>
              <a:rPr dirty="0" sz="1450" spc="-10">
                <a:latin typeface="Times New Roman"/>
                <a:cs typeface="Times New Roman"/>
              </a:rPr>
              <a:t>my coat and hat and went </a:t>
            </a:r>
            <a:r>
              <a:rPr dirty="0" sz="1450" spc="-5">
                <a:latin typeface="Times New Roman"/>
                <a:cs typeface="Times New Roman"/>
              </a:rPr>
              <a:t>out </a:t>
            </a:r>
            <a:r>
              <a:rPr dirty="0" sz="1450" spc="-10">
                <a:latin typeface="Times New Roman"/>
                <a:cs typeface="Times New Roman"/>
              </a:rPr>
              <a:t>into the corridor and down the stairs,  then walked slowly back to my room, </a:t>
            </a:r>
            <a:r>
              <a:rPr dirty="0" sz="1450" spc="-25">
                <a:latin typeface="Times New Roman"/>
                <a:cs typeface="Times New Roman"/>
              </a:rPr>
              <a:t>slowly, </a:t>
            </a:r>
            <a:r>
              <a:rPr dirty="0" sz="1450" spc="-10">
                <a:latin typeface="Times New Roman"/>
                <a:cs typeface="Times New Roman"/>
              </a:rPr>
              <a:t>very </a:t>
            </a:r>
            <a:r>
              <a:rPr dirty="0" sz="1450" spc="-25">
                <a:latin typeface="Times New Roman"/>
                <a:cs typeface="Times New Roman"/>
              </a:rPr>
              <a:t>slowly, </a:t>
            </a:r>
            <a:r>
              <a:rPr dirty="0" sz="1450" spc="-10">
                <a:latin typeface="Times New Roman"/>
                <a:cs typeface="Times New Roman"/>
              </a:rPr>
              <a:t>just 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came. And when </a:t>
            </a:r>
            <a:r>
              <a:rPr dirty="0" sz="1450" spc="-5">
                <a:latin typeface="Times New Roman"/>
                <a:cs typeface="Times New Roman"/>
              </a:rPr>
              <a:t>I </a:t>
            </a:r>
            <a:r>
              <a:rPr dirty="0" sz="1450" spc="-10">
                <a:latin typeface="Times New Roman"/>
                <a:cs typeface="Times New Roman"/>
              </a:rPr>
              <a:t>opened the </a:t>
            </a:r>
            <a:r>
              <a:rPr dirty="0" sz="1450" spc="-20">
                <a:latin typeface="Times New Roman"/>
                <a:cs typeface="Times New Roman"/>
              </a:rPr>
              <a:t>door, </a:t>
            </a:r>
            <a:r>
              <a:rPr dirty="0" sz="1450" spc="-5">
                <a:latin typeface="Times New Roman"/>
                <a:cs typeface="Times New Roman"/>
              </a:rPr>
              <a:t>I </a:t>
            </a:r>
            <a:r>
              <a:rPr dirty="0" sz="1450" spc="-10">
                <a:latin typeface="Times New Roman"/>
                <a:cs typeface="Times New Roman"/>
              </a:rPr>
              <a:t>saw that my chamber was  shrouded in </a:t>
            </a:r>
            <a:r>
              <a:rPr dirty="0" sz="1450" spc="-5">
                <a:latin typeface="Times New Roman"/>
                <a:cs typeface="Times New Roman"/>
              </a:rPr>
              <a:t>dusk. </a:t>
            </a:r>
            <a:r>
              <a:rPr dirty="0" sz="1450" spc="-10">
                <a:latin typeface="Times New Roman"/>
                <a:cs typeface="Times New Roman"/>
              </a:rPr>
              <a:t>Had it </a:t>
            </a:r>
            <a:r>
              <a:rPr dirty="0" sz="1450" spc="-5">
                <a:latin typeface="Times New Roman"/>
                <a:cs typeface="Times New Roman"/>
              </a:rPr>
              <a:t>not </a:t>
            </a:r>
            <a:r>
              <a:rPr dirty="0" sz="1450" spc="-10">
                <a:latin typeface="Times New Roman"/>
                <a:cs typeface="Times New Roman"/>
              </a:rPr>
              <a:t>been broad daylight when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out a </a:t>
            </a:r>
            <a:r>
              <a:rPr dirty="0" sz="1450" spc="-10">
                <a:latin typeface="Times New Roman"/>
                <a:cs typeface="Times New Roman"/>
              </a:rPr>
              <a:t>few  seconds ago?</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How long must </a:t>
            </a:r>
            <a:r>
              <a:rPr dirty="0" sz="1450" spc="-5">
                <a:latin typeface="Times New Roman"/>
                <a:cs typeface="Times New Roman"/>
              </a:rPr>
              <a:t>I </a:t>
            </a:r>
            <a:r>
              <a:rPr dirty="0" sz="1450" spc="-10">
                <a:latin typeface="Times New Roman"/>
                <a:cs typeface="Times New Roman"/>
              </a:rPr>
              <a:t>have stood down there, lost in thought, oblivious </a:t>
            </a:r>
            <a:r>
              <a:rPr dirty="0" sz="1450" spc="-5">
                <a:latin typeface="Times New Roman"/>
                <a:cs typeface="Times New Roman"/>
              </a:rPr>
              <a:t>of </a:t>
            </a:r>
            <a:r>
              <a:rPr dirty="0" sz="1450" spc="-10">
                <a:latin typeface="Times New Roman"/>
                <a:cs typeface="Times New Roman"/>
              </a:rPr>
              <a:t>the  time?!</a:t>
            </a:r>
            <a:endParaRPr sz="1450">
              <a:latin typeface="Times New Roman"/>
              <a:cs typeface="Times New Roman"/>
            </a:endParaRPr>
          </a:p>
          <a:p>
            <a:pPr algn="just" marL="12700" marR="762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trying to imitate the gait </a:t>
            </a:r>
            <a:r>
              <a:rPr dirty="0" sz="1450" spc="-5">
                <a:latin typeface="Times New Roman"/>
                <a:cs typeface="Times New Roman"/>
              </a:rPr>
              <a:t>and </a:t>
            </a:r>
            <a:r>
              <a:rPr dirty="0" sz="1450" spc="-10">
                <a:latin typeface="Times New Roman"/>
                <a:cs typeface="Times New Roman"/>
              </a:rPr>
              <a:t>expression </a:t>
            </a:r>
            <a:r>
              <a:rPr dirty="0" sz="1450" spc="-5">
                <a:latin typeface="Times New Roman"/>
                <a:cs typeface="Times New Roman"/>
              </a:rPr>
              <a:t>of </a:t>
            </a:r>
            <a:r>
              <a:rPr dirty="0" sz="1450" spc="-10">
                <a:latin typeface="Times New Roman"/>
                <a:cs typeface="Times New Roman"/>
              </a:rPr>
              <a:t>the unknown man when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even remember them. How could </a:t>
            </a:r>
            <a:r>
              <a:rPr dirty="0" sz="1450" spc="-5">
                <a:latin typeface="Times New Roman"/>
                <a:cs typeface="Times New Roman"/>
              </a:rPr>
              <a:t>I </a:t>
            </a:r>
            <a:r>
              <a:rPr dirty="0" sz="1450" spc="-10">
                <a:latin typeface="Times New Roman"/>
                <a:cs typeface="Times New Roman"/>
              </a:rPr>
              <a:t>expect to imitate him if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clue at all as to what </a:t>
            </a:r>
            <a:r>
              <a:rPr dirty="0" sz="1450" spc="-5">
                <a:latin typeface="Times New Roman"/>
                <a:cs typeface="Times New Roman"/>
              </a:rPr>
              <a:t>he </a:t>
            </a:r>
            <a:r>
              <a:rPr dirty="0" sz="1450" spc="-10">
                <a:latin typeface="Times New Roman"/>
                <a:cs typeface="Times New Roman"/>
              </a:rPr>
              <a:t>looked</a:t>
            </a:r>
            <a:r>
              <a:rPr dirty="0" sz="1450" spc="25">
                <a:latin typeface="Times New Roman"/>
                <a:cs typeface="Times New Roman"/>
              </a:rPr>
              <a:t> </a:t>
            </a:r>
            <a:r>
              <a:rPr dirty="0" sz="1450" spc="-10">
                <a:latin typeface="Times New Roman"/>
                <a:cs typeface="Times New Roman"/>
              </a:rPr>
              <a:t>like!</a:t>
            </a:r>
            <a:endParaRPr sz="1450">
              <a:latin typeface="Times New Roman"/>
              <a:cs typeface="Times New Roman"/>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86875"/>
          </a:xfrm>
          <a:prstGeom prst="rect">
            <a:avLst/>
          </a:prstGeom>
        </p:spPr>
        <p:txBody>
          <a:bodyPr wrap="square" lIns="0" tIns="14604" rIns="0" bIns="0" rtlCol="0" vert="horz">
            <a:spAutoFit/>
          </a:bodyPr>
          <a:lstStyle/>
          <a:p>
            <a:pPr algn="just" marL="12700" marR="5080">
              <a:lnSpc>
                <a:spcPct val="98500"/>
              </a:lnSpc>
              <a:spcBef>
                <a:spcPts val="114"/>
              </a:spcBef>
            </a:pPr>
            <a:r>
              <a:rPr dirty="0" sz="1450" spc="-10">
                <a:latin typeface="Times New Roman"/>
                <a:cs typeface="Times New Roman"/>
              </a:rPr>
              <a:t>needed to </a:t>
            </a:r>
            <a:r>
              <a:rPr dirty="0" sz="1450" spc="-5">
                <a:latin typeface="Times New Roman"/>
                <a:cs typeface="Times New Roman"/>
              </a:rPr>
              <a:t>pour </a:t>
            </a:r>
            <a:r>
              <a:rPr dirty="0" sz="1450" spc="-10">
                <a:latin typeface="Times New Roman"/>
                <a:cs typeface="Times New Roman"/>
              </a:rPr>
              <a:t>the liquid onto </a:t>
            </a:r>
            <a:r>
              <a:rPr dirty="0" sz="1450" spc="-5">
                <a:latin typeface="Times New Roman"/>
                <a:cs typeface="Times New Roman"/>
              </a:rPr>
              <a:t>a </a:t>
            </a:r>
            <a:r>
              <a:rPr dirty="0" sz="1450" spc="-10">
                <a:latin typeface="Times New Roman"/>
                <a:cs typeface="Times New Roman"/>
              </a:rPr>
              <a:t>cloth and breathe in the fumes to float  painlessly to the realm where dear Theodore is resting from the tribulations </a:t>
            </a:r>
            <a:r>
              <a:rPr dirty="0" sz="1450" spc="-5">
                <a:latin typeface="Times New Roman"/>
                <a:cs typeface="Times New Roman"/>
              </a:rPr>
              <a:t>of  </a:t>
            </a:r>
            <a:r>
              <a:rPr dirty="0" sz="1450" spc="-10">
                <a:latin typeface="Times New Roman"/>
                <a:cs typeface="Times New Roman"/>
              </a:rPr>
              <a:t>this vale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tears.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And now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 </a:t>
            </a:r>
            <a:r>
              <a:rPr dirty="0" sz="1450" spc="-10">
                <a:latin typeface="Times New Roman"/>
                <a:cs typeface="Times New Roman"/>
              </a:rPr>
              <a:t>Pernath, for the sake </a:t>
            </a:r>
            <a:r>
              <a:rPr dirty="0" sz="1450" spc="-5">
                <a:latin typeface="Times New Roman"/>
                <a:cs typeface="Times New Roman"/>
              </a:rPr>
              <a:t>of </a:t>
            </a:r>
            <a:r>
              <a:rPr dirty="0" sz="1450" spc="-10">
                <a:latin typeface="Times New Roman"/>
                <a:cs typeface="Times New Roman"/>
              </a:rPr>
              <a:t>the high esteem in which </a:t>
            </a:r>
            <a:r>
              <a:rPr dirty="0" sz="1450" spc="-5">
                <a:latin typeface="Times New Roman"/>
                <a:cs typeface="Times New Roman"/>
              </a:rPr>
              <a:t>I  </a:t>
            </a:r>
            <a:r>
              <a:rPr dirty="0" sz="1450" spc="-10">
                <a:latin typeface="Times New Roman"/>
                <a:cs typeface="Times New Roman"/>
              </a:rPr>
              <a:t>hold </a:t>
            </a:r>
            <a:r>
              <a:rPr dirty="0" sz="1450" spc="-5">
                <a:latin typeface="Times New Roman"/>
                <a:cs typeface="Times New Roman"/>
              </a:rPr>
              <a:t>you, </a:t>
            </a:r>
            <a:r>
              <a:rPr dirty="0" sz="1450" spc="-10">
                <a:latin typeface="Times New Roman"/>
                <a:cs typeface="Times New Roman"/>
              </a:rPr>
              <a:t>to take them and give them to Herr </a:t>
            </a:r>
            <a:r>
              <a:rPr dirty="0" sz="1450" spc="-20">
                <a:latin typeface="Times New Roman"/>
                <a:cs typeface="Times New Roman"/>
              </a:rPr>
              <a:t>Wassertrum. </a:t>
            </a:r>
            <a:r>
              <a:rPr dirty="0" sz="1450" spc="-35">
                <a:latin typeface="Times New Roman"/>
                <a:cs typeface="Times New Roman"/>
              </a:rPr>
              <a:t>Tell </a:t>
            </a:r>
            <a:r>
              <a:rPr dirty="0" sz="1450" spc="-10">
                <a:latin typeface="Times New Roman"/>
                <a:cs typeface="Times New Roman"/>
              </a:rPr>
              <a:t>him </a:t>
            </a:r>
            <a:r>
              <a:rPr dirty="0" sz="1450" spc="-5">
                <a:latin typeface="Times New Roman"/>
                <a:cs typeface="Times New Roman"/>
              </a:rPr>
              <a:t>you </a:t>
            </a:r>
            <a:r>
              <a:rPr dirty="0" sz="1450" spc="-10">
                <a:latin typeface="Times New Roman"/>
                <a:cs typeface="Times New Roman"/>
              </a:rPr>
              <a:t>had  them from someone who was close to</a:t>
            </a:r>
            <a:r>
              <a:rPr dirty="0" sz="1450" spc="20">
                <a:latin typeface="Times New Roman"/>
                <a:cs typeface="Times New Roman"/>
              </a:rPr>
              <a:t> </a:t>
            </a:r>
            <a:r>
              <a:rPr dirty="0" sz="1450" spc="-35">
                <a:latin typeface="Times New Roman"/>
                <a:cs typeface="Times New Roman"/>
              </a:rPr>
              <a:t>Dr.</a:t>
            </a:r>
            <a:endParaRPr sz="1450">
              <a:latin typeface="Times New Roman"/>
              <a:cs typeface="Times New Roman"/>
            </a:endParaRPr>
          </a:p>
          <a:p>
            <a:pPr algn="just" marL="12700" marR="5715" indent="255904">
              <a:lnSpc>
                <a:spcPts val="1730"/>
              </a:lnSpc>
              <a:spcBef>
                <a:spcPts val="715"/>
              </a:spcBef>
            </a:pPr>
            <a:r>
              <a:rPr dirty="0" sz="1450" spc="-35">
                <a:latin typeface="Times New Roman"/>
                <a:cs typeface="Times New Roman"/>
              </a:rPr>
              <a:t>Wassory, </a:t>
            </a:r>
            <a:r>
              <a:rPr dirty="0" sz="1450" spc="-5">
                <a:latin typeface="Times New Roman"/>
                <a:cs typeface="Times New Roman"/>
              </a:rPr>
              <a:t>but </a:t>
            </a:r>
            <a:r>
              <a:rPr dirty="0" sz="1450" spc="-10">
                <a:latin typeface="Times New Roman"/>
                <a:cs typeface="Times New Roman"/>
              </a:rPr>
              <a:t>whose name </a:t>
            </a:r>
            <a:r>
              <a:rPr dirty="0" sz="1450" spc="-5">
                <a:latin typeface="Times New Roman"/>
                <a:cs typeface="Times New Roman"/>
              </a:rPr>
              <a:t>you </a:t>
            </a:r>
            <a:r>
              <a:rPr dirty="0" sz="1450" spc="-10">
                <a:latin typeface="Times New Roman"/>
                <a:cs typeface="Times New Roman"/>
              </a:rPr>
              <a:t>have sworn never to reveal, perhaps </a:t>
            </a:r>
            <a:r>
              <a:rPr dirty="0" sz="1450" spc="-5">
                <a:latin typeface="Times New Roman"/>
                <a:cs typeface="Times New Roman"/>
              </a:rPr>
              <a:t>a  </a:t>
            </a:r>
            <a:r>
              <a:rPr dirty="0" sz="1450" spc="-10">
                <a:latin typeface="Times New Roman"/>
                <a:cs typeface="Times New Roman"/>
              </a:rPr>
              <a:t>lady's. He will believe </a:t>
            </a:r>
            <a:r>
              <a:rPr dirty="0" sz="1450" spc="-5">
                <a:latin typeface="Times New Roman"/>
                <a:cs typeface="Times New Roman"/>
              </a:rPr>
              <a:t>you, </a:t>
            </a:r>
            <a:r>
              <a:rPr dirty="0" sz="1450" spc="-10">
                <a:latin typeface="Times New Roman"/>
                <a:cs typeface="Times New Roman"/>
              </a:rPr>
              <a:t>and they will </a:t>
            </a:r>
            <a:r>
              <a:rPr dirty="0" sz="1450" spc="-5">
                <a:latin typeface="Times New Roman"/>
                <a:cs typeface="Times New Roman"/>
              </a:rPr>
              <a:t>be a </a:t>
            </a:r>
            <a:r>
              <a:rPr dirty="0" sz="1450" spc="-10">
                <a:latin typeface="Times New Roman"/>
                <a:cs typeface="Times New Roman"/>
              </a:rPr>
              <a:t>reminder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son, </a:t>
            </a:r>
            <a:r>
              <a:rPr dirty="0" sz="1450" spc="-10">
                <a:latin typeface="Times New Roman"/>
                <a:cs typeface="Times New Roman"/>
              </a:rPr>
              <a:t>just as they  reminded me </a:t>
            </a:r>
            <a:r>
              <a:rPr dirty="0" sz="1450" spc="-5">
                <a:latin typeface="Times New Roman"/>
                <a:cs typeface="Times New Roman"/>
              </a:rPr>
              <a:t>of a </a:t>
            </a:r>
            <a:r>
              <a:rPr dirty="0" sz="1450" spc="-10">
                <a:latin typeface="Times New Roman"/>
                <a:cs typeface="Times New Roman"/>
              </a:rPr>
              <a:t>dear</a:t>
            </a:r>
            <a:r>
              <a:rPr dirty="0" sz="1450">
                <a:latin typeface="Times New Roman"/>
                <a:cs typeface="Times New Roman"/>
              </a:rPr>
              <a:t> </a:t>
            </a:r>
            <a:r>
              <a:rPr dirty="0" sz="1450" spc="-10">
                <a:latin typeface="Times New Roman"/>
                <a:cs typeface="Times New Roman"/>
              </a:rPr>
              <a:t>friend.</a:t>
            </a:r>
            <a:endParaRPr sz="1450">
              <a:latin typeface="Times New Roman"/>
              <a:cs typeface="Times New Roman"/>
            </a:endParaRPr>
          </a:p>
          <a:p>
            <a:pPr marL="12700" marR="113030" indent="255904">
              <a:lnSpc>
                <a:spcPts val="1730"/>
              </a:lnSpc>
              <a:spcBef>
                <a:spcPts val="790"/>
              </a:spcBef>
            </a:pPr>
            <a:r>
              <a:rPr dirty="0" sz="1450" spc="-10">
                <a:latin typeface="Times New Roman"/>
                <a:cs typeface="Times New Roman"/>
              </a:rPr>
              <a:t>That will </a:t>
            </a:r>
            <a:r>
              <a:rPr dirty="0" sz="1450" spc="-5">
                <a:latin typeface="Times New Roman"/>
                <a:cs typeface="Times New Roman"/>
              </a:rPr>
              <a:t>be </a:t>
            </a:r>
            <a:r>
              <a:rPr dirty="0" sz="1450" spc="-10">
                <a:latin typeface="Times New Roman"/>
                <a:cs typeface="Times New Roman"/>
              </a:rPr>
              <a:t>my way </a:t>
            </a:r>
            <a:r>
              <a:rPr dirty="0" sz="1450" spc="-5">
                <a:latin typeface="Times New Roman"/>
                <a:cs typeface="Times New Roman"/>
              </a:rPr>
              <a:t>of </a:t>
            </a:r>
            <a:r>
              <a:rPr dirty="0" sz="1450" spc="-10">
                <a:latin typeface="Times New Roman"/>
                <a:cs typeface="Times New Roman"/>
              </a:rPr>
              <a:t>thanking him without his knowing.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poor  </a:t>
            </a:r>
            <a:r>
              <a:rPr dirty="0" sz="1450" spc="-10">
                <a:latin typeface="Times New Roman"/>
                <a:cs typeface="Times New Roman"/>
              </a:rPr>
              <a:t>man, and it is all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but I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content to know that both will now  belong to him, and yet </a:t>
            </a:r>
            <a:r>
              <a:rPr dirty="0" sz="1450" spc="-5">
                <a:latin typeface="Times New Roman"/>
                <a:cs typeface="Times New Roman"/>
              </a:rPr>
              <a:t>he </a:t>
            </a:r>
            <a:r>
              <a:rPr dirty="0" sz="1450" spc="-10">
                <a:latin typeface="Times New Roman"/>
                <a:cs typeface="Times New Roman"/>
              </a:rPr>
              <a:t>will never suspect that they came from me. Merely  to think </a:t>
            </a:r>
            <a:r>
              <a:rPr dirty="0" sz="1450" spc="-5">
                <a:latin typeface="Times New Roman"/>
                <a:cs typeface="Times New Roman"/>
              </a:rPr>
              <a:t>of </a:t>
            </a:r>
            <a:r>
              <a:rPr dirty="0" sz="1450" spc="-10">
                <a:latin typeface="Times New Roman"/>
                <a:cs typeface="Times New Roman"/>
              </a:rPr>
              <a:t>it is balm to my</a:t>
            </a:r>
            <a:r>
              <a:rPr dirty="0" sz="1450" spc="20">
                <a:latin typeface="Times New Roman"/>
                <a:cs typeface="Times New Roman"/>
              </a:rPr>
              <a:t> </a:t>
            </a:r>
            <a:r>
              <a:rPr dirty="0" sz="1450" spc="-10">
                <a:latin typeface="Times New Roman"/>
                <a:cs typeface="Times New Roman"/>
              </a:rPr>
              <a:t>soul.</a:t>
            </a:r>
            <a:endParaRPr sz="1450">
              <a:latin typeface="Times New Roman"/>
              <a:cs typeface="Times New Roman"/>
            </a:endParaRPr>
          </a:p>
          <a:p>
            <a:pPr marL="12700" marR="13970" indent="255904">
              <a:lnSpc>
                <a:spcPts val="1730"/>
              </a:lnSpc>
              <a:spcBef>
                <a:spcPts val="785"/>
              </a:spcBef>
            </a:pPr>
            <a:r>
              <a:rPr dirty="0" sz="1450" spc="-10">
                <a:latin typeface="Times New Roman"/>
                <a:cs typeface="Times New Roman"/>
              </a:rPr>
              <a:t>And </a:t>
            </a:r>
            <a:r>
              <a:rPr dirty="0" sz="1450" spc="-30">
                <a:latin typeface="Times New Roman"/>
                <a:cs typeface="Times New Roman"/>
              </a:rPr>
              <a:t>now, </a:t>
            </a:r>
            <a:r>
              <a:rPr dirty="0" sz="1450" spc="-5">
                <a:latin typeface="Times New Roman"/>
                <a:cs typeface="Times New Roman"/>
              </a:rPr>
              <a:t>goodbye,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thousand thanks for </a:t>
            </a:r>
            <a:r>
              <a:rPr dirty="0" sz="1450" spc="-5">
                <a:latin typeface="Times New Roman"/>
                <a:cs typeface="Times New Roman"/>
              </a:rPr>
              <a:t>your </a:t>
            </a:r>
            <a:r>
              <a:rPr dirty="0" sz="1450" spc="-10">
                <a:latin typeface="Times New Roman"/>
                <a:cs typeface="Times New Roman"/>
              </a:rPr>
              <a:t>help in this </a:t>
            </a:r>
            <a:r>
              <a:rPr dirty="0" sz="1450" spc="-20">
                <a:latin typeface="Times New Roman"/>
                <a:cs typeface="Times New Roman"/>
              </a:rPr>
              <a:t>matter.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I </a:t>
            </a:r>
            <a:r>
              <a:rPr dirty="0" sz="1450" spc="-10">
                <a:latin typeface="Times New Roman"/>
                <a:cs typeface="Times New Roman"/>
              </a:rPr>
              <a:t>can rely </a:t>
            </a:r>
            <a:r>
              <a:rPr dirty="0" sz="1450" spc="-5">
                <a:latin typeface="Times New Roman"/>
                <a:cs typeface="Times New Roman"/>
              </a:rPr>
              <a:t>on</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a:p>
            <a:pPr marL="12700" marR="10795" indent="255904">
              <a:lnSpc>
                <a:spcPts val="1730"/>
              </a:lnSpc>
              <a:spcBef>
                <a:spcPts val="715"/>
              </a:spcBef>
            </a:pPr>
            <a:r>
              <a:rPr dirty="0" sz="1450" spc="-10">
                <a:latin typeface="Times New Roman"/>
                <a:cs typeface="Times New Roman"/>
              </a:rPr>
              <a:t>He grasped my hand, gave me </a:t>
            </a:r>
            <a:r>
              <a:rPr dirty="0" sz="1450" spc="-5">
                <a:latin typeface="Times New Roman"/>
                <a:cs typeface="Times New Roman"/>
              </a:rPr>
              <a:t>a </a:t>
            </a:r>
            <a:r>
              <a:rPr dirty="0" sz="1450" spc="-10">
                <a:latin typeface="Times New Roman"/>
                <a:cs typeface="Times New Roman"/>
              </a:rPr>
              <a:t>meaningful wink, and then, when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understand, mouthed some silent words at</a:t>
            </a:r>
            <a:r>
              <a:rPr dirty="0" sz="1450" spc="2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"Just </a:t>
            </a:r>
            <a:r>
              <a:rPr dirty="0" sz="1450" spc="-5">
                <a:latin typeface="Times New Roman"/>
                <a:cs typeface="Times New Roman"/>
              </a:rPr>
              <a:t>a </a:t>
            </a:r>
            <a:r>
              <a:rPr dirty="0" sz="1450" spc="-10">
                <a:latin typeface="Times New Roman"/>
                <a:cs typeface="Times New Roman"/>
              </a:rPr>
              <a:t>moment, Herr Charousek, and I'll see </a:t>
            </a:r>
            <a:r>
              <a:rPr dirty="0" sz="1450" spc="-5">
                <a:latin typeface="Times New Roman"/>
                <a:cs typeface="Times New Roman"/>
              </a:rPr>
              <a:t>you </a:t>
            </a:r>
            <a:r>
              <a:rPr dirty="0" sz="1450" spc="-10">
                <a:latin typeface="Times New Roman"/>
                <a:cs typeface="Times New Roman"/>
              </a:rPr>
              <a:t>down the stairs", </a:t>
            </a:r>
            <a:r>
              <a:rPr dirty="0" sz="1450" spc="-5">
                <a:latin typeface="Times New Roman"/>
                <a:cs typeface="Times New Roman"/>
              </a:rPr>
              <a:t>I </a:t>
            </a:r>
            <a:r>
              <a:rPr dirty="0" sz="1450" spc="-10">
                <a:latin typeface="Times New Roman"/>
                <a:cs typeface="Times New Roman"/>
              </a:rPr>
              <a:t>said,  mechanically repeating the words </a:t>
            </a:r>
            <a:r>
              <a:rPr dirty="0" sz="1450" spc="-5">
                <a:latin typeface="Times New Roman"/>
                <a:cs typeface="Times New Roman"/>
              </a:rPr>
              <a:t>I </a:t>
            </a:r>
            <a:r>
              <a:rPr dirty="0" sz="1450" spc="-10">
                <a:latin typeface="Times New Roman"/>
                <a:cs typeface="Times New Roman"/>
              </a:rPr>
              <a:t>read from his lips, and followed him </a:t>
            </a:r>
            <a:r>
              <a:rPr dirty="0" sz="1450" spc="-5">
                <a:latin typeface="Times New Roman"/>
                <a:cs typeface="Times New Roman"/>
              </a:rPr>
              <a:t>out.  </a:t>
            </a:r>
            <a:r>
              <a:rPr dirty="0" sz="1450" spc="-70">
                <a:latin typeface="Times New Roman"/>
                <a:cs typeface="Times New Roman"/>
              </a:rPr>
              <a:t>We </a:t>
            </a:r>
            <a:r>
              <a:rPr dirty="0" sz="1450" spc="-10">
                <a:latin typeface="Times New Roman"/>
                <a:cs typeface="Times New Roman"/>
              </a:rPr>
              <a:t>stopped </a:t>
            </a:r>
            <a:r>
              <a:rPr dirty="0" sz="1450" spc="-5">
                <a:latin typeface="Times New Roman"/>
                <a:cs typeface="Times New Roman"/>
              </a:rPr>
              <a:t>on </a:t>
            </a:r>
            <a:r>
              <a:rPr dirty="0" sz="1450" spc="-10">
                <a:latin typeface="Times New Roman"/>
                <a:cs typeface="Times New Roman"/>
              </a:rPr>
              <a:t>the dark first-floor</a:t>
            </a:r>
            <a:r>
              <a:rPr dirty="0" sz="1450" spc="75">
                <a:latin typeface="Times New Roman"/>
                <a:cs typeface="Times New Roman"/>
              </a:rPr>
              <a:t> </a:t>
            </a:r>
            <a:r>
              <a:rPr dirty="0" sz="1450" spc="-10">
                <a:latin typeface="Times New Roman"/>
                <a:cs typeface="Times New Roman"/>
              </a:rPr>
              <a:t>landing.</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Before taking my leave </a:t>
            </a:r>
            <a:r>
              <a:rPr dirty="0" sz="1450" spc="-5">
                <a:latin typeface="Times New Roman"/>
                <a:cs typeface="Times New Roman"/>
              </a:rPr>
              <a:t>of </a:t>
            </a:r>
            <a:r>
              <a:rPr dirty="0" sz="1450" spc="-10">
                <a:latin typeface="Times New Roman"/>
                <a:cs typeface="Times New Roman"/>
              </a:rPr>
              <a:t>Charousek, </a:t>
            </a:r>
            <a:r>
              <a:rPr dirty="0" sz="1450" spc="-5">
                <a:latin typeface="Times New Roman"/>
                <a:cs typeface="Times New Roman"/>
              </a:rPr>
              <a:t>I </a:t>
            </a:r>
            <a:r>
              <a:rPr dirty="0" sz="1450" spc="-10">
                <a:latin typeface="Times New Roman"/>
                <a:cs typeface="Times New Roman"/>
              </a:rPr>
              <a:t>told him to his face, "I can imagine  what the purpose </a:t>
            </a:r>
            <a:r>
              <a:rPr dirty="0" sz="1450" spc="-5">
                <a:latin typeface="Times New Roman"/>
                <a:cs typeface="Times New Roman"/>
              </a:rPr>
              <a:t>of your </a:t>
            </a:r>
            <a:r>
              <a:rPr dirty="0" sz="1450" spc="-10">
                <a:latin typeface="Times New Roman"/>
                <a:cs typeface="Times New Roman"/>
              </a:rPr>
              <a:t>little charade was. </a:t>
            </a:r>
            <a:r>
              <a:rPr dirty="0" sz="1450" spc="-60">
                <a:latin typeface="Times New Roman"/>
                <a:cs typeface="Times New Roman"/>
              </a:rPr>
              <a:t>You </a:t>
            </a:r>
            <a:r>
              <a:rPr dirty="0" sz="1450" spc="-5">
                <a:latin typeface="Times New Roman"/>
                <a:cs typeface="Times New Roman"/>
              </a:rPr>
              <a:t>. . . you </a:t>
            </a:r>
            <a:r>
              <a:rPr dirty="0" sz="1450" spc="-10">
                <a:latin typeface="Times New Roman"/>
                <a:cs typeface="Times New Roman"/>
              </a:rPr>
              <a:t>want </a:t>
            </a:r>
            <a:r>
              <a:rPr dirty="0" sz="1450" spc="-20">
                <a:latin typeface="Times New Roman"/>
                <a:cs typeface="Times New Roman"/>
              </a:rPr>
              <a:t>Wassertrum </a:t>
            </a:r>
            <a:r>
              <a:rPr dirty="0" sz="1450" spc="-10">
                <a:latin typeface="Times New Roman"/>
                <a:cs typeface="Times New Roman"/>
              </a:rPr>
              <a:t>to  poison himself with the</a:t>
            </a:r>
            <a:r>
              <a:rPr dirty="0" sz="1450" spc="5">
                <a:latin typeface="Times New Roman"/>
                <a:cs typeface="Times New Roman"/>
              </a:rPr>
              <a:t> </a:t>
            </a:r>
            <a:r>
              <a:rPr dirty="0" sz="1450" spc="-10">
                <a:latin typeface="Times New Roman"/>
                <a:cs typeface="Times New Roman"/>
              </a:rPr>
              <a:t>phial!"</a:t>
            </a:r>
            <a:endParaRPr sz="1450">
              <a:latin typeface="Times New Roman"/>
              <a:cs typeface="Times New Roman"/>
            </a:endParaRPr>
          </a:p>
          <a:p>
            <a:pPr marL="268605" marR="2284730">
              <a:lnSpc>
                <a:spcPts val="2520"/>
              </a:lnSpc>
              <a:spcBef>
                <a:spcPts val="85"/>
              </a:spcBef>
            </a:pPr>
            <a:r>
              <a:rPr dirty="0" sz="1450" spc="-10">
                <a:latin typeface="Times New Roman"/>
                <a:cs typeface="Times New Roman"/>
              </a:rPr>
              <a:t>"Of course", Charousek admitted </a:t>
            </a:r>
            <a:r>
              <a:rPr dirty="0" sz="1450" spc="-20">
                <a:latin typeface="Times New Roman"/>
                <a:cs typeface="Times New Roman"/>
              </a:rPr>
              <a:t>cheerfully.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imagine I'll </a:t>
            </a:r>
            <a:r>
              <a:rPr dirty="0" sz="1450" spc="-5">
                <a:latin typeface="Times New Roman"/>
                <a:cs typeface="Times New Roman"/>
              </a:rPr>
              <a:t>be a </a:t>
            </a:r>
            <a:r>
              <a:rPr dirty="0" sz="1450" spc="-10">
                <a:latin typeface="Times New Roman"/>
                <a:cs typeface="Times New Roman"/>
              </a:rPr>
              <a:t>party to that?!"  "Not at all</a:t>
            </a:r>
            <a:r>
              <a:rPr dirty="0" sz="1450">
                <a:latin typeface="Times New Roman"/>
                <a:cs typeface="Times New Roman"/>
              </a:rPr>
              <a:t> </a:t>
            </a:r>
            <a:r>
              <a:rPr dirty="0" sz="1450" spc="-20">
                <a:latin typeface="Times New Roman"/>
                <a:cs typeface="Times New Roman"/>
              </a:rPr>
              <a:t>necessary."</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"But </a:t>
            </a:r>
            <a:r>
              <a:rPr dirty="0" sz="1450" spc="-5">
                <a:latin typeface="Times New Roman"/>
                <a:cs typeface="Times New Roman"/>
              </a:rPr>
              <a:t>up </a:t>
            </a:r>
            <a:r>
              <a:rPr dirty="0" sz="1450" spc="-10">
                <a:latin typeface="Times New Roman"/>
                <a:cs typeface="Times New Roman"/>
              </a:rPr>
              <a:t>there </a:t>
            </a:r>
            <a:r>
              <a:rPr dirty="0" sz="1450" spc="-5">
                <a:latin typeface="Times New Roman"/>
                <a:cs typeface="Times New Roman"/>
              </a:rPr>
              <a:t>you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was to take the bottle to</a:t>
            </a:r>
            <a:r>
              <a:rPr dirty="0" sz="1450" spc="45">
                <a:latin typeface="Times New Roman"/>
                <a:cs typeface="Times New Roman"/>
              </a:rPr>
              <a:t> </a:t>
            </a:r>
            <a:r>
              <a:rPr dirty="0" sz="1450" spc="-20">
                <a:latin typeface="Times New Roman"/>
                <a:cs typeface="Times New Roman"/>
              </a:rPr>
              <a:t>Wassertrum!"</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Charousek shook his head. "When </a:t>
            </a:r>
            <a:r>
              <a:rPr dirty="0" sz="1450" spc="-5">
                <a:latin typeface="Times New Roman"/>
                <a:cs typeface="Times New Roman"/>
              </a:rPr>
              <a:t>you go </a:t>
            </a:r>
            <a:r>
              <a:rPr dirty="0" sz="1450" spc="-10">
                <a:latin typeface="Times New Roman"/>
                <a:cs typeface="Times New Roman"/>
              </a:rPr>
              <a:t>back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your </a:t>
            </a:r>
            <a:r>
              <a:rPr dirty="0" sz="1450" spc="-10">
                <a:latin typeface="Times New Roman"/>
                <a:cs typeface="Times New Roman"/>
              </a:rPr>
              <a:t>room </a:t>
            </a:r>
            <a:r>
              <a:rPr dirty="0" sz="1450" spc="-5">
                <a:latin typeface="Times New Roman"/>
                <a:cs typeface="Times New Roman"/>
              </a:rPr>
              <a:t>you </a:t>
            </a:r>
            <a:r>
              <a:rPr dirty="0" sz="1450" spc="-10">
                <a:latin typeface="Times New Roman"/>
                <a:cs typeface="Times New Roman"/>
              </a:rPr>
              <a:t>will  see that </a:t>
            </a:r>
            <a:r>
              <a:rPr dirty="0" sz="1450" spc="-5">
                <a:latin typeface="Times New Roman"/>
                <a:cs typeface="Times New Roman"/>
              </a:rPr>
              <a:t>he </a:t>
            </a:r>
            <a:r>
              <a:rPr dirty="0" sz="1450" spc="-10">
                <a:latin typeface="Times New Roman"/>
                <a:cs typeface="Times New Roman"/>
              </a:rPr>
              <a:t>has already pocketed</a:t>
            </a:r>
            <a:r>
              <a:rPr dirty="0" sz="1450" spc="10">
                <a:latin typeface="Times New Roman"/>
                <a:cs typeface="Times New Roman"/>
              </a:rPr>
              <a:t> </a:t>
            </a:r>
            <a:r>
              <a:rPr dirty="0" sz="1450" spc="-5">
                <a:latin typeface="Times New Roman"/>
                <a:cs typeface="Times New Roman"/>
              </a:rPr>
              <a:t>both."</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"How can </a:t>
            </a:r>
            <a:r>
              <a:rPr dirty="0" sz="1450" spc="-5">
                <a:latin typeface="Times New Roman"/>
                <a:cs typeface="Times New Roman"/>
              </a:rPr>
              <a:t>you </a:t>
            </a:r>
            <a:r>
              <a:rPr dirty="0" sz="1450" spc="-10">
                <a:latin typeface="Times New Roman"/>
                <a:cs typeface="Times New Roman"/>
              </a:rPr>
              <a:t>assume that?" </a:t>
            </a:r>
            <a:r>
              <a:rPr dirty="0" sz="1450" spc="-5">
                <a:latin typeface="Times New Roman"/>
                <a:cs typeface="Times New Roman"/>
              </a:rPr>
              <a:t>I </a:t>
            </a:r>
            <a:r>
              <a:rPr dirty="0" sz="1450" spc="-10">
                <a:latin typeface="Times New Roman"/>
                <a:cs typeface="Times New Roman"/>
              </a:rPr>
              <a:t>asked in astonishment. "Someone like  </a:t>
            </a:r>
            <a:r>
              <a:rPr dirty="0" sz="1450" spc="-20">
                <a:latin typeface="Times New Roman"/>
                <a:cs typeface="Times New Roman"/>
              </a:rPr>
              <a:t>Wassertrum </a:t>
            </a:r>
            <a:r>
              <a:rPr dirty="0" sz="1450" spc="-10">
                <a:latin typeface="Times New Roman"/>
                <a:cs typeface="Times New Roman"/>
              </a:rPr>
              <a:t>will never kill himself, he's much too much </a:t>
            </a:r>
            <a:r>
              <a:rPr dirty="0" sz="1450" spc="-5">
                <a:latin typeface="Times New Roman"/>
                <a:cs typeface="Times New Roman"/>
              </a:rPr>
              <a:t>of a </a:t>
            </a:r>
            <a:r>
              <a:rPr dirty="0" sz="1450" spc="-10">
                <a:latin typeface="Times New Roman"/>
                <a:cs typeface="Times New Roman"/>
              </a:rPr>
              <a:t>coward, and </a:t>
            </a:r>
            <a:r>
              <a:rPr dirty="0" sz="1450" spc="-5">
                <a:latin typeface="Times New Roman"/>
                <a:cs typeface="Times New Roman"/>
              </a:rPr>
              <a:t>he  </a:t>
            </a:r>
            <a:r>
              <a:rPr dirty="0" sz="1450" spc="-10">
                <a:latin typeface="Times New Roman"/>
                <a:cs typeface="Times New Roman"/>
              </a:rPr>
              <a:t>never acts </a:t>
            </a:r>
            <a:r>
              <a:rPr dirty="0" sz="1450" spc="-5">
                <a:latin typeface="Times New Roman"/>
                <a:cs typeface="Times New Roman"/>
              </a:rPr>
              <a:t>on</a:t>
            </a:r>
            <a:r>
              <a:rPr dirty="0" sz="1450">
                <a:latin typeface="Times New Roman"/>
                <a:cs typeface="Times New Roman"/>
              </a:rPr>
              <a:t> </a:t>
            </a:r>
            <a:r>
              <a:rPr dirty="0" sz="1450" spc="-10">
                <a:latin typeface="Times New Roman"/>
                <a:cs typeface="Times New Roman"/>
              </a:rPr>
              <a:t>impulse."</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know nothing about the insidious poison </a:t>
            </a:r>
            <a:r>
              <a:rPr dirty="0" sz="1450" spc="-5">
                <a:latin typeface="Times New Roman"/>
                <a:cs typeface="Times New Roman"/>
              </a:rPr>
              <a:t>of </a:t>
            </a:r>
            <a:r>
              <a:rPr dirty="0" sz="1450" spc="-10">
                <a:latin typeface="Times New Roman"/>
                <a:cs typeface="Times New Roman"/>
              </a:rPr>
              <a:t>suggestion",  Charousek countered </a:t>
            </a:r>
            <a:r>
              <a:rPr dirty="0" sz="1450" spc="-20">
                <a:latin typeface="Times New Roman"/>
                <a:cs typeface="Times New Roman"/>
              </a:rPr>
              <a:t>earnestly. </a:t>
            </a:r>
            <a:r>
              <a:rPr dirty="0" sz="1450" spc="-10">
                <a:latin typeface="Times New Roman"/>
                <a:cs typeface="Times New Roman"/>
              </a:rPr>
              <a:t>"Had </a:t>
            </a:r>
            <a:r>
              <a:rPr dirty="0" sz="1450" spc="-5">
                <a:latin typeface="Times New Roman"/>
                <a:cs typeface="Times New Roman"/>
              </a:rPr>
              <a:t>I </a:t>
            </a:r>
            <a:r>
              <a:rPr dirty="0" sz="1450" spc="-10">
                <a:latin typeface="Times New Roman"/>
                <a:cs typeface="Times New Roman"/>
              </a:rPr>
              <a:t>spoken in normal tones, </a:t>
            </a:r>
            <a:r>
              <a:rPr dirty="0" sz="1450" spc="-5">
                <a:latin typeface="Times New Roman"/>
                <a:cs typeface="Times New Roman"/>
              </a:rPr>
              <a:t>you </a:t>
            </a:r>
            <a:r>
              <a:rPr dirty="0" sz="1450" spc="-10">
                <a:latin typeface="Times New Roman"/>
                <a:cs typeface="Times New Roman"/>
              </a:rPr>
              <a:t>would  perhaps </a:t>
            </a:r>
            <a:r>
              <a:rPr dirty="0" sz="1450" spc="-5">
                <a:latin typeface="Times New Roman"/>
                <a:cs typeface="Times New Roman"/>
              </a:rPr>
              <a:t>be </a:t>
            </a:r>
            <a:r>
              <a:rPr dirty="0" sz="1450" spc="-10">
                <a:latin typeface="Times New Roman"/>
                <a:cs typeface="Times New Roman"/>
              </a:rPr>
              <a:t>correct in </a:t>
            </a:r>
            <a:r>
              <a:rPr dirty="0" sz="1450" spc="-5">
                <a:latin typeface="Times New Roman"/>
                <a:cs typeface="Times New Roman"/>
              </a:rPr>
              <a:t>your </a:t>
            </a:r>
            <a:r>
              <a:rPr dirty="0" sz="1450" spc="-10">
                <a:latin typeface="Times New Roman"/>
                <a:cs typeface="Times New Roman"/>
              </a:rPr>
              <a:t>assessment, </a:t>
            </a:r>
            <a:r>
              <a:rPr dirty="0" sz="1450" spc="-5">
                <a:latin typeface="Times New Roman"/>
                <a:cs typeface="Times New Roman"/>
              </a:rPr>
              <a:t>but I </a:t>
            </a:r>
            <a:r>
              <a:rPr dirty="0" sz="1450" spc="-10">
                <a:latin typeface="Times New Roman"/>
                <a:cs typeface="Times New Roman"/>
              </a:rPr>
              <a:t>had worked </a:t>
            </a:r>
            <a:r>
              <a:rPr dirty="0" sz="1450" spc="-5">
                <a:latin typeface="Times New Roman"/>
                <a:cs typeface="Times New Roman"/>
              </a:rPr>
              <a:t>out </a:t>
            </a:r>
            <a:r>
              <a:rPr dirty="0" sz="1450" spc="-10">
                <a:latin typeface="Times New Roman"/>
                <a:cs typeface="Times New Roman"/>
              </a:rPr>
              <a:t>beforehand how </a:t>
            </a:r>
            <a:r>
              <a:rPr dirty="0" sz="1450" spc="-5">
                <a:latin typeface="Times New Roman"/>
                <a:cs typeface="Times New Roman"/>
              </a:rPr>
              <a:t>I  </a:t>
            </a:r>
            <a:r>
              <a:rPr dirty="0" sz="1450" spc="-10">
                <a:latin typeface="Times New Roman"/>
                <a:cs typeface="Times New Roman"/>
              </a:rPr>
              <a:t>was going to speak, right down to the slightest</a:t>
            </a:r>
            <a:r>
              <a:rPr dirty="0" sz="1450" spc="45">
                <a:latin typeface="Times New Roman"/>
                <a:cs typeface="Times New Roman"/>
              </a:rPr>
              <a:t> </a:t>
            </a:r>
            <a:r>
              <a:rPr dirty="0" sz="1450" spc="-10">
                <a:latin typeface="Times New Roman"/>
                <a:cs typeface="Times New Roman"/>
              </a:rPr>
              <a:t>emphasis.</a:t>
            </a:r>
            <a:endParaRPr sz="1450">
              <a:latin typeface="Times New Roman"/>
              <a:cs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marL="12700" marR="6350" indent="255904">
              <a:lnSpc>
                <a:spcPts val="1730"/>
              </a:lnSpc>
              <a:spcBef>
                <a:spcPts val="155"/>
              </a:spcBef>
            </a:pPr>
            <a:r>
              <a:rPr dirty="0" sz="1450" spc="-10">
                <a:latin typeface="Times New Roman"/>
                <a:cs typeface="Times New Roman"/>
              </a:rPr>
              <a:t>Swine like that only react to the most nauseatingly </a:t>
            </a:r>
            <a:r>
              <a:rPr dirty="0" sz="1450" spc="-15">
                <a:latin typeface="Times New Roman"/>
                <a:cs typeface="Times New Roman"/>
              </a:rPr>
              <a:t>turgid </a:t>
            </a:r>
            <a:r>
              <a:rPr dirty="0" sz="1450" spc="-10">
                <a:latin typeface="Times New Roman"/>
                <a:cs typeface="Times New Roman"/>
              </a:rPr>
              <a:t>rhetoric. Believe  me! </a:t>
            </a:r>
            <a:r>
              <a:rPr dirty="0" sz="1450" spc="-5">
                <a:latin typeface="Times New Roman"/>
                <a:cs typeface="Times New Roman"/>
              </a:rPr>
              <a:t>I </a:t>
            </a:r>
            <a:r>
              <a:rPr dirty="0" sz="1450" spc="-10">
                <a:latin typeface="Times New Roman"/>
                <a:cs typeface="Times New Roman"/>
              </a:rPr>
              <a:t>could have described his expression at every sentence </a:t>
            </a:r>
            <a:r>
              <a:rPr dirty="0" sz="1450" spc="-5">
                <a:latin typeface="Times New Roman"/>
                <a:cs typeface="Times New Roman"/>
              </a:rPr>
              <a:t>I </a:t>
            </a:r>
            <a:r>
              <a:rPr dirty="0" sz="1450" spc="-10">
                <a:latin typeface="Times New Roman"/>
                <a:cs typeface="Times New Roman"/>
              </a:rPr>
              <a:t>spoke. There is  </a:t>
            </a:r>
            <a:r>
              <a:rPr dirty="0" sz="1450" spc="-5">
                <a:latin typeface="Times New Roman"/>
                <a:cs typeface="Times New Roman"/>
              </a:rPr>
              <a:t>no </a:t>
            </a:r>
            <a:r>
              <a:rPr dirty="0" sz="1450" spc="-10">
                <a:latin typeface="Times New Roman"/>
                <a:cs typeface="Times New Roman"/>
              </a:rPr>
              <a:t>Kitsch too crass to draw tears from such rabble, rotten to the core though  they be. Don't </a:t>
            </a:r>
            <a:r>
              <a:rPr dirty="0" sz="1450" spc="-5">
                <a:latin typeface="Times New Roman"/>
                <a:cs typeface="Times New Roman"/>
              </a:rPr>
              <a:t>you </a:t>
            </a:r>
            <a:r>
              <a:rPr dirty="0" sz="1450" spc="-10">
                <a:latin typeface="Times New Roman"/>
                <a:cs typeface="Times New Roman"/>
              </a:rPr>
              <a:t>think that, if it were </a:t>
            </a:r>
            <a:r>
              <a:rPr dirty="0" sz="1450" spc="-5">
                <a:latin typeface="Times New Roman"/>
                <a:cs typeface="Times New Roman"/>
              </a:rPr>
              <a:t>not </a:t>
            </a:r>
            <a:r>
              <a:rPr dirty="0" sz="1450" spc="-10">
                <a:latin typeface="Times New Roman"/>
                <a:cs typeface="Times New Roman"/>
              </a:rPr>
              <a:t>for that, all the theatres would have  long since been razed to the </a:t>
            </a:r>
            <a:r>
              <a:rPr dirty="0" sz="1450" spc="-5">
                <a:latin typeface="Times New Roman"/>
                <a:cs typeface="Times New Roman"/>
              </a:rPr>
              <a:t>ground? </a:t>
            </a:r>
            <a:r>
              <a:rPr dirty="0" sz="1450" spc="-60">
                <a:latin typeface="Times New Roman"/>
                <a:cs typeface="Times New Roman"/>
              </a:rPr>
              <a:t>You </a:t>
            </a:r>
            <a:r>
              <a:rPr dirty="0" sz="1450" spc="-10">
                <a:latin typeface="Times New Roman"/>
                <a:cs typeface="Times New Roman"/>
              </a:rPr>
              <a:t>can recognise scum </a:t>
            </a:r>
            <a:r>
              <a:rPr dirty="0" sz="1450" spc="-5">
                <a:latin typeface="Times New Roman"/>
                <a:cs typeface="Times New Roman"/>
              </a:rPr>
              <a:t>by </a:t>
            </a:r>
            <a:r>
              <a:rPr dirty="0" sz="1450" spc="-10">
                <a:latin typeface="Times New Roman"/>
                <a:cs typeface="Times New Roman"/>
              </a:rPr>
              <a:t>their  </a:t>
            </a:r>
            <a:r>
              <a:rPr dirty="0" sz="1450" spc="-15">
                <a:latin typeface="Times New Roman"/>
                <a:cs typeface="Times New Roman"/>
              </a:rPr>
              <a:t>sentimentality. </a:t>
            </a:r>
            <a:r>
              <a:rPr dirty="0" sz="1450" spc="-10">
                <a:latin typeface="Times New Roman"/>
                <a:cs typeface="Times New Roman"/>
              </a:rPr>
              <a:t>Thousands </a:t>
            </a:r>
            <a:r>
              <a:rPr dirty="0" sz="1450" spc="-5">
                <a:latin typeface="Times New Roman"/>
                <a:cs typeface="Times New Roman"/>
              </a:rPr>
              <a:t>of poor </a:t>
            </a:r>
            <a:r>
              <a:rPr dirty="0" sz="1450" spc="-10">
                <a:latin typeface="Times New Roman"/>
                <a:cs typeface="Times New Roman"/>
              </a:rPr>
              <a:t>devils can starve to death without </a:t>
            </a:r>
            <a:r>
              <a:rPr dirty="0" sz="1450" spc="-5">
                <a:latin typeface="Times New Roman"/>
                <a:cs typeface="Times New Roman"/>
              </a:rPr>
              <a:t>a </a:t>
            </a:r>
            <a:r>
              <a:rPr dirty="0" sz="1450" spc="-10">
                <a:latin typeface="Times New Roman"/>
                <a:cs typeface="Times New Roman"/>
              </a:rPr>
              <a:t>single  tear being shed, </a:t>
            </a:r>
            <a:r>
              <a:rPr dirty="0" sz="1450" spc="-5">
                <a:latin typeface="Times New Roman"/>
                <a:cs typeface="Times New Roman"/>
              </a:rPr>
              <a:t>but </a:t>
            </a:r>
            <a:r>
              <a:rPr dirty="0" sz="1450" spc="-10">
                <a:latin typeface="Times New Roman"/>
                <a:cs typeface="Times New Roman"/>
              </a:rPr>
              <a:t>dress </a:t>
            </a:r>
            <a:r>
              <a:rPr dirty="0" sz="1450" spc="-5">
                <a:latin typeface="Times New Roman"/>
                <a:cs typeface="Times New Roman"/>
              </a:rPr>
              <a:t>up </a:t>
            </a:r>
            <a:r>
              <a:rPr dirty="0" sz="1450" spc="-10">
                <a:latin typeface="Times New Roman"/>
                <a:cs typeface="Times New Roman"/>
              </a:rPr>
              <a:t>any greasepaint bitch as </a:t>
            </a:r>
            <a:r>
              <a:rPr dirty="0" sz="1450" spc="-5">
                <a:latin typeface="Times New Roman"/>
                <a:cs typeface="Times New Roman"/>
              </a:rPr>
              <a:t>a </a:t>
            </a:r>
            <a:r>
              <a:rPr dirty="0" sz="1450" spc="-10">
                <a:latin typeface="Times New Roman"/>
                <a:cs typeface="Times New Roman"/>
              </a:rPr>
              <a:t>country bumpkin and  let her roll her eyes at them from the stage and they'll blubber like abandoned  lap-dogs. Even if </a:t>
            </a:r>
            <a:r>
              <a:rPr dirty="0" sz="1450" spc="-5">
                <a:latin typeface="Times New Roman"/>
                <a:cs typeface="Times New Roman"/>
              </a:rPr>
              <a:t>by </a:t>
            </a:r>
            <a:r>
              <a:rPr dirty="0" sz="1450" spc="-10">
                <a:latin typeface="Times New Roman"/>
                <a:cs typeface="Times New Roman"/>
              </a:rPr>
              <a:t>tomorrow old Papa </a:t>
            </a:r>
            <a:r>
              <a:rPr dirty="0" sz="1450" spc="-20">
                <a:latin typeface="Times New Roman"/>
                <a:cs typeface="Times New Roman"/>
              </a:rPr>
              <a:t>Wassertrum </a:t>
            </a:r>
            <a:r>
              <a:rPr dirty="0" sz="1450" spc="-10">
                <a:latin typeface="Times New Roman"/>
                <a:cs typeface="Times New Roman"/>
              </a:rPr>
              <a:t>has forgotten the scene  that has just cut him to his dung-heap </a:t>
            </a:r>
            <a:r>
              <a:rPr dirty="0" sz="1450" spc="-5">
                <a:latin typeface="Times New Roman"/>
                <a:cs typeface="Times New Roman"/>
              </a:rPr>
              <a:t>of a </a:t>
            </a:r>
            <a:r>
              <a:rPr dirty="0" sz="1450" spc="-10">
                <a:latin typeface="Times New Roman"/>
                <a:cs typeface="Times New Roman"/>
              </a:rPr>
              <a:t>heart, when the time comes when </a:t>
            </a:r>
            <a:r>
              <a:rPr dirty="0" sz="1450" spc="-5">
                <a:latin typeface="Times New Roman"/>
                <a:cs typeface="Times New Roman"/>
              </a:rPr>
              <a:t>he  </a:t>
            </a:r>
            <a:r>
              <a:rPr dirty="0" sz="1450" spc="-10">
                <a:latin typeface="Times New Roman"/>
                <a:cs typeface="Times New Roman"/>
              </a:rPr>
              <a:t>feels sorry for himself, every single </a:t>
            </a:r>
            <a:r>
              <a:rPr dirty="0" sz="1450" spc="-5">
                <a:latin typeface="Times New Roman"/>
                <a:cs typeface="Times New Roman"/>
              </a:rPr>
              <a:t>one of </a:t>
            </a:r>
            <a:r>
              <a:rPr dirty="0" sz="1450" spc="-10">
                <a:latin typeface="Times New Roman"/>
                <a:cs typeface="Times New Roman"/>
              </a:rPr>
              <a:t>my words will reawaken within  him. At such moments </a:t>
            </a:r>
            <a:r>
              <a:rPr dirty="0" sz="1450" spc="-5">
                <a:latin typeface="Times New Roman"/>
                <a:cs typeface="Times New Roman"/>
              </a:rPr>
              <a:t>of </a:t>
            </a:r>
            <a:r>
              <a:rPr dirty="0" sz="1450" spc="-10">
                <a:latin typeface="Times New Roman"/>
                <a:cs typeface="Times New Roman"/>
              </a:rPr>
              <a:t>spiritual diarrhoea all it needs is </a:t>
            </a:r>
            <a:r>
              <a:rPr dirty="0" sz="1450" spc="-5">
                <a:latin typeface="Times New Roman"/>
                <a:cs typeface="Times New Roman"/>
              </a:rPr>
              <a:t>a </a:t>
            </a:r>
            <a:r>
              <a:rPr dirty="0" sz="1450" spc="-10">
                <a:latin typeface="Times New Roman"/>
                <a:cs typeface="Times New Roman"/>
              </a:rPr>
              <a:t>gentle shove—and  </a:t>
            </a:r>
            <a:r>
              <a:rPr dirty="0" sz="1450" spc="-5">
                <a:latin typeface="Times New Roman"/>
                <a:cs typeface="Times New Roman"/>
              </a:rPr>
              <a:t>I </a:t>
            </a:r>
            <a:r>
              <a:rPr dirty="0" sz="1450" spc="-10">
                <a:latin typeface="Times New Roman"/>
                <a:cs typeface="Times New Roman"/>
              </a:rPr>
              <a:t>shall make sure </a:t>
            </a:r>
            <a:r>
              <a:rPr dirty="0" sz="1450" spc="-5">
                <a:latin typeface="Times New Roman"/>
                <a:cs typeface="Times New Roman"/>
              </a:rPr>
              <a:t>he </a:t>
            </a:r>
            <a:r>
              <a:rPr dirty="0" sz="1450" spc="-10">
                <a:latin typeface="Times New Roman"/>
                <a:cs typeface="Times New Roman"/>
              </a:rPr>
              <a:t>gets one—and even the most cowardly cur will reach for  the poison. It just has to </a:t>
            </a:r>
            <a:r>
              <a:rPr dirty="0" sz="1450" spc="-5">
                <a:latin typeface="Times New Roman"/>
                <a:cs typeface="Times New Roman"/>
              </a:rPr>
              <a:t>be </a:t>
            </a:r>
            <a:r>
              <a:rPr dirty="0" sz="1450" spc="-10">
                <a:latin typeface="Times New Roman"/>
                <a:cs typeface="Times New Roman"/>
              </a:rPr>
              <a:t>close at hand! Friend Theo would probably </a:t>
            </a:r>
            <a:r>
              <a:rPr dirty="0" sz="1450" spc="-5">
                <a:latin typeface="Times New Roman"/>
                <a:cs typeface="Times New Roman"/>
              </a:rPr>
              <a:t>not  </a:t>
            </a:r>
            <a:r>
              <a:rPr dirty="0" sz="1450" spc="-10">
                <a:latin typeface="Times New Roman"/>
                <a:cs typeface="Times New Roman"/>
              </a:rPr>
              <a:t>have </a:t>
            </a:r>
            <a:r>
              <a:rPr dirty="0" sz="1450" spc="-5">
                <a:latin typeface="Times New Roman"/>
                <a:cs typeface="Times New Roman"/>
              </a:rPr>
              <a:t>gone </a:t>
            </a:r>
            <a:r>
              <a:rPr dirty="0" sz="1450" spc="-10">
                <a:latin typeface="Times New Roman"/>
                <a:cs typeface="Times New Roman"/>
              </a:rPr>
              <a:t>through with it if </a:t>
            </a:r>
            <a:r>
              <a:rPr dirty="0" sz="1450" spc="-5">
                <a:latin typeface="Times New Roman"/>
                <a:cs typeface="Times New Roman"/>
              </a:rPr>
              <a:t>I </a:t>
            </a:r>
            <a:r>
              <a:rPr dirty="0" sz="1450" spc="-10">
                <a:latin typeface="Times New Roman"/>
                <a:cs typeface="Times New Roman"/>
              </a:rPr>
              <a:t>hadn't made it easy for</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6985" indent="255904">
              <a:lnSpc>
                <a:spcPts val="1730"/>
              </a:lnSpc>
              <a:spcBef>
                <a:spcPts val="770"/>
              </a:spcBef>
            </a:pPr>
            <a:r>
              <a:rPr dirty="0" sz="1450" spc="-10">
                <a:latin typeface="Times New Roman"/>
                <a:cs typeface="Times New Roman"/>
              </a:rPr>
              <a:t>"But Charousek, that's dreadful!" </a:t>
            </a:r>
            <a:r>
              <a:rPr dirty="0" sz="1450" spc="-5">
                <a:latin typeface="Times New Roman"/>
                <a:cs typeface="Times New Roman"/>
              </a:rPr>
              <a:t>I </a:t>
            </a:r>
            <a:r>
              <a:rPr dirty="0" sz="1450" spc="-10">
                <a:latin typeface="Times New Roman"/>
                <a:cs typeface="Times New Roman"/>
              </a:rPr>
              <a:t>exclaimed, horrified. "Don't </a:t>
            </a:r>
            <a:r>
              <a:rPr dirty="0" sz="1450" spc="-5">
                <a:latin typeface="Times New Roman"/>
                <a:cs typeface="Times New Roman"/>
              </a:rPr>
              <a:t>you </a:t>
            </a:r>
            <a:r>
              <a:rPr dirty="0" sz="1450" spc="-10">
                <a:latin typeface="Times New Roman"/>
                <a:cs typeface="Times New Roman"/>
              </a:rPr>
              <a:t>feel  any—"</a:t>
            </a:r>
            <a:endParaRPr sz="1450">
              <a:latin typeface="Times New Roman"/>
              <a:cs typeface="Times New Roman"/>
            </a:endParaRPr>
          </a:p>
          <a:p>
            <a:pPr marL="12700" marR="10795" indent="255904">
              <a:lnSpc>
                <a:spcPts val="1730"/>
              </a:lnSpc>
              <a:spcBef>
                <a:spcPts val="715"/>
              </a:spcBef>
            </a:pPr>
            <a:r>
              <a:rPr dirty="0" sz="1450" spc="-10">
                <a:latin typeface="Times New Roman"/>
                <a:cs typeface="Times New Roman"/>
              </a:rPr>
              <a:t>He quickly </a:t>
            </a:r>
            <a:r>
              <a:rPr dirty="0" sz="1450" spc="-5">
                <a:latin typeface="Times New Roman"/>
                <a:cs typeface="Times New Roman"/>
              </a:rPr>
              <a:t>put </a:t>
            </a:r>
            <a:r>
              <a:rPr dirty="0" sz="1450" spc="-10">
                <a:latin typeface="Times New Roman"/>
                <a:cs typeface="Times New Roman"/>
              </a:rPr>
              <a:t>his hand over my mouth and pushed me into an alcove.  "Quiet! Here </a:t>
            </a:r>
            <a:r>
              <a:rPr dirty="0" sz="1450" spc="-5">
                <a:latin typeface="Times New Roman"/>
                <a:cs typeface="Times New Roman"/>
              </a:rPr>
              <a:t>he</a:t>
            </a:r>
            <a:r>
              <a:rPr dirty="0" sz="1450">
                <a:latin typeface="Times New Roman"/>
                <a:cs typeface="Times New Roman"/>
              </a:rPr>
              <a:t> </a:t>
            </a:r>
            <a:r>
              <a:rPr dirty="0" sz="1450" spc="-10">
                <a:latin typeface="Times New Roman"/>
                <a:cs typeface="Times New Roman"/>
              </a:rPr>
              <a:t>comes!"</a:t>
            </a:r>
            <a:endParaRPr sz="1450">
              <a:latin typeface="Times New Roman"/>
              <a:cs typeface="Times New Roman"/>
            </a:endParaRPr>
          </a:p>
          <a:p>
            <a:pPr algn="just" marL="12700" marR="11430" indent="255904">
              <a:lnSpc>
                <a:spcPts val="1730"/>
              </a:lnSpc>
              <a:spcBef>
                <a:spcPts val="790"/>
              </a:spcBef>
            </a:pPr>
            <a:r>
              <a:rPr dirty="0" sz="1450" spc="-20">
                <a:latin typeface="Times New Roman"/>
                <a:cs typeface="Times New Roman"/>
              </a:rPr>
              <a:t>Wassertrum </a:t>
            </a:r>
            <a:r>
              <a:rPr dirty="0" sz="1450" spc="-10">
                <a:latin typeface="Times New Roman"/>
                <a:cs typeface="Times New Roman"/>
              </a:rPr>
              <a:t>came stumbling down the stairs, supporting himself against  the wall, and lurched past us. Charousek quickly shook my hand and crept  after him.</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returned to my room, </a:t>
            </a:r>
            <a:r>
              <a:rPr dirty="0" sz="1450" spc="-5">
                <a:latin typeface="Times New Roman"/>
                <a:cs typeface="Times New Roman"/>
              </a:rPr>
              <a:t>I </a:t>
            </a:r>
            <a:r>
              <a:rPr dirty="0" sz="1450" spc="-10">
                <a:latin typeface="Times New Roman"/>
                <a:cs typeface="Times New Roman"/>
              </a:rPr>
              <a:t>saw that the rose and the phial had  disappeared. In their place </a:t>
            </a:r>
            <a:r>
              <a:rPr dirty="0" sz="1450" spc="-5">
                <a:latin typeface="Times New Roman"/>
                <a:cs typeface="Times New Roman"/>
              </a:rPr>
              <a:t>on </a:t>
            </a:r>
            <a:r>
              <a:rPr dirty="0" sz="1450" spc="-10">
                <a:latin typeface="Times New Roman"/>
                <a:cs typeface="Times New Roman"/>
              </a:rPr>
              <a:t>the table lay </a:t>
            </a:r>
            <a:r>
              <a:rPr dirty="0" sz="1450" spc="-20">
                <a:latin typeface="Times New Roman"/>
                <a:cs typeface="Times New Roman"/>
              </a:rPr>
              <a:t>Wassertrum's </a:t>
            </a:r>
            <a:r>
              <a:rPr dirty="0" sz="1450" spc="-10">
                <a:latin typeface="Times New Roman"/>
                <a:cs typeface="Times New Roman"/>
              </a:rPr>
              <a:t>battered gold</a:t>
            </a:r>
            <a:r>
              <a:rPr dirty="0" sz="1450" spc="120">
                <a:latin typeface="Times New Roman"/>
                <a:cs typeface="Times New Roman"/>
              </a:rPr>
              <a:t> </a:t>
            </a:r>
            <a:r>
              <a:rPr dirty="0" sz="1450" spc="-10">
                <a:latin typeface="Times New Roman"/>
                <a:cs typeface="Times New Roman"/>
              </a:rPr>
              <a:t>watch.</a:t>
            </a:r>
            <a:endParaRPr sz="1450">
              <a:latin typeface="Times New Roman"/>
              <a:cs typeface="Times New Roman"/>
            </a:endParaRPr>
          </a:p>
          <a:p>
            <a:pPr algn="just" marL="12700" marR="10795" indent="255904">
              <a:lnSpc>
                <a:spcPts val="1730"/>
              </a:lnSpc>
              <a:spcBef>
                <a:spcPts val="720"/>
              </a:spcBef>
            </a:pPr>
            <a:r>
              <a:rPr dirty="0" sz="1450" spc="-10">
                <a:latin typeface="Times New Roman"/>
                <a:cs typeface="Times New Roman"/>
              </a:rPr>
              <a:t>At the bank they told me </a:t>
            </a:r>
            <a:r>
              <a:rPr dirty="0" sz="1450" spc="-5">
                <a:latin typeface="Times New Roman"/>
                <a:cs typeface="Times New Roman"/>
              </a:rPr>
              <a:t>I </a:t>
            </a:r>
            <a:r>
              <a:rPr dirty="0" sz="1450" spc="-10">
                <a:latin typeface="Times New Roman"/>
                <a:cs typeface="Times New Roman"/>
              </a:rPr>
              <a:t>would have to wait eight days until </a:t>
            </a:r>
            <a:r>
              <a:rPr dirty="0" sz="1450" spc="-5">
                <a:latin typeface="Times New Roman"/>
                <a:cs typeface="Times New Roman"/>
              </a:rPr>
              <a:t>I </a:t>
            </a:r>
            <a:r>
              <a:rPr dirty="0" sz="1450" spc="-10">
                <a:latin typeface="Times New Roman"/>
                <a:cs typeface="Times New Roman"/>
              </a:rPr>
              <a:t>could get  my money; that was the usual</a:t>
            </a:r>
            <a:r>
              <a:rPr dirty="0" sz="1450" spc="20">
                <a:latin typeface="Times New Roman"/>
                <a:cs typeface="Times New Roman"/>
              </a:rPr>
              <a:t> </a:t>
            </a:r>
            <a:r>
              <a:rPr dirty="0" sz="1450" spc="-10">
                <a:latin typeface="Times New Roman"/>
                <a:cs typeface="Times New Roman"/>
              </a:rPr>
              <a:t>notice.</a:t>
            </a:r>
            <a:endParaRPr sz="1450">
              <a:latin typeface="Times New Roman"/>
              <a:cs typeface="Times New Roman"/>
            </a:endParaRPr>
          </a:p>
          <a:p>
            <a:pPr algn="just" marL="12700" marR="8890" indent="255904">
              <a:lnSpc>
                <a:spcPts val="1730"/>
              </a:lnSpc>
              <a:spcBef>
                <a:spcPts val="790"/>
              </a:spcBef>
            </a:pPr>
            <a:r>
              <a:rPr dirty="0" sz="1450" spc="-5">
                <a:latin typeface="Times New Roman"/>
                <a:cs typeface="Times New Roman"/>
              </a:rPr>
              <a:t>I </a:t>
            </a:r>
            <a:r>
              <a:rPr dirty="0" sz="1450" spc="-10">
                <a:latin typeface="Times New Roman"/>
                <a:cs typeface="Times New Roman"/>
              </a:rPr>
              <a:t>told them to fetch the </a:t>
            </a:r>
            <a:r>
              <a:rPr dirty="0" sz="1450" spc="-20">
                <a:latin typeface="Times New Roman"/>
                <a:cs typeface="Times New Roman"/>
              </a:rPr>
              <a:t>manager. </a:t>
            </a:r>
            <a:r>
              <a:rPr dirty="0" sz="1450" spc="-5">
                <a:latin typeface="Times New Roman"/>
                <a:cs typeface="Times New Roman"/>
              </a:rPr>
              <a:t>I </a:t>
            </a:r>
            <a:r>
              <a:rPr dirty="0" sz="1450" spc="-10">
                <a:latin typeface="Times New Roman"/>
                <a:cs typeface="Times New Roman"/>
              </a:rPr>
              <a:t>was going to leave town within the </a:t>
            </a:r>
            <a:r>
              <a:rPr dirty="0" sz="1450" spc="-5">
                <a:latin typeface="Times New Roman"/>
                <a:cs typeface="Times New Roman"/>
              </a:rPr>
              <a:t>hour  </a:t>
            </a:r>
            <a:r>
              <a:rPr dirty="0" sz="1450" spc="-10">
                <a:latin typeface="Times New Roman"/>
                <a:cs typeface="Times New Roman"/>
              </a:rPr>
              <a:t>and was in </a:t>
            </a:r>
            <a:r>
              <a:rPr dirty="0" sz="1450" spc="-5">
                <a:latin typeface="Times New Roman"/>
                <a:cs typeface="Times New Roman"/>
              </a:rPr>
              <a:t>a </a:t>
            </a:r>
            <a:r>
              <a:rPr dirty="0" sz="1450" spc="-10">
                <a:latin typeface="Times New Roman"/>
                <a:cs typeface="Times New Roman"/>
              </a:rPr>
              <a:t>great </a:t>
            </a:r>
            <a:r>
              <a:rPr dirty="0" sz="1450" spc="-25">
                <a:latin typeface="Times New Roman"/>
                <a:cs typeface="Times New Roman"/>
              </a:rPr>
              <a:t>hurry,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lied.</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He was in conference, they said, </a:t>
            </a:r>
            <a:r>
              <a:rPr dirty="0" sz="1450" spc="-5">
                <a:latin typeface="Times New Roman"/>
                <a:cs typeface="Times New Roman"/>
              </a:rPr>
              <a:t>but </a:t>
            </a:r>
            <a:r>
              <a:rPr dirty="0" sz="1450" spc="-25">
                <a:latin typeface="Times New Roman"/>
                <a:cs typeface="Times New Roman"/>
              </a:rPr>
              <a:t>anyway,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able to alter  the bank's standard practices. At that </a:t>
            </a:r>
            <a:r>
              <a:rPr dirty="0" sz="1450" spc="-5">
                <a:latin typeface="Times New Roman"/>
                <a:cs typeface="Times New Roman"/>
              </a:rPr>
              <a:t>a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glass eye, who was waiting  at the counter behind me, snorted with</a:t>
            </a:r>
            <a:r>
              <a:rPr dirty="0" sz="1450" spc="30">
                <a:latin typeface="Times New Roman"/>
                <a:cs typeface="Times New Roman"/>
              </a:rPr>
              <a:t> </a:t>
            </a:r>
            <a:r>
              <a:rPr dirty="0" sz="1450" spc="-20">
                <a:latin typeface="Times New Roman"/>
                <a:cs typeface="Times New Roman"/>
              </a:rPr>
              <a:t>laughter.</a:t>
            </a:r>
            <a:endParaRPr sz="1450">
              <a:latin typeface="Times New Roman"/>
              <a:cs typeface="Times New Roman"/>
            </a:endParaRPr>
          </a:p>
          <a:p>
            <a:pPr algn="just" marL="268605">
              <a:lnSpc>
                <a:spcPts val="1735"/>
              </a:lnSpc>
              <a:spcBef>
                <a:spcPts val="650"/>
              </a:spcBef>
            </a:pPr>
            <a:r>
              <a:rPr dirty="0" sz="1450" spc="-10">
                <a:latin typeface="Times New Roman"/>
                <a:cs typeface="Times New Roman"/>
              </a:rPr>
              <a:t>So</a:t>
            </a:r>
            <a:r>
              <a:rPr dirty="0" sz="1450" spc="90">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would</a:t>
            </a:r>
            <a:r>
              <a:rPr dirty="0" sz="1450" spc="95">
                <a:latin typeface="Times New Roman"/>
                <a:cs typeface="Times New Roman"/>
              </a:rPr>
              <a:t> </a:t>
            </a:r>
            <a:r>
              <a:rPr dirty="0" sz="1450" spc="-10">
                <a:latin typeface="Times New Roman"/>
                <a:cs typeface="Times New Roman"/>
              </a:rPr>
              <a:t>have</a:t>
            </a:r>
            <a:r>
              <a:rPr dirty="0" sz="1450" spc="95">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wait</a:t>
            </a:r>
            <a:r>
              <a:rPr dirty="0" sz="1450" spc="95">
                <a:latin typeface="Times New Roman"/>
                <a:cs typeface="Times New Roman"/>
              </a:rPr>
              <a:t> </a:t>
            </a:r>
            <a:r>
              <a:rPr dirty="0" sz="1450" spc="-10">
                <a:latin typeface="Times New Roman"/>
                <a:cs typeface="Times New Roman"/>
              </a:rPr>
              <a:t>eight</a:t>
            </a:r>
            <a:r>
              <a:rPr dirty="0" sz="1450" spc="95">
                <a:latin typeface="Times New Roman"/>
                <a:cs typeface="Times New Roman"/>
              </a:rPr>
              <a:t> </a:t>
            </a:r>
            <a:r>
              <a:rPr dirty="0" sz="1450" spc="-10">
                <a:latin typeface="Times New Roman"/>
                <a:cs typeface="Times New Roman"/>
              </a:rPr>
              <a:t>days,</a:t>
            </a:r>
            <a:r>
              <a:rPr dirty="0" sz="1450" spc="95">
                <a:latin typeface="Times New Roman"/>
                <a:cs typeface="Times New Roman"/>
              </a:rPr>
              <a:t> </a:t>
            </a:r>
            <a:r>
              <a:rPr dirty="0" sz="1450" spc="-10">
                <a:latin typeface="Times New Roman"/>
                <a:cs typeface="Times New Roman"/>
              </a:rPr>
              <a:t>eight</a:t>
            </a:r>
            <a:r>
              <a:rPr dirty="0" sz="1450" spc="85">
                <a:latin typeface="Times New Roman"/>
                <a:cs typeface="Times New Roman"/>
              </a:rPr>
              <a:t> </a:t>
            </a:r>
            <a:r>
              <a:rPr dirty="0" sz="1450" spc="-10">
                <a:latin typeface="Times New Roman"/>
                <a:cs typeface="Times New Roman"/>
              </a:rPr>
              <a:t>dreadful,</a:t>
            </a:r>
            <a:r>
              <a:rPr dirty="0" sz="1450" spc="95">
                <a:latin typeface="Times New Roman"/>
                <a:cs typeface="Times New Roman"/>
              </a:rPr>
              <a:t> </a:t>
            </a:r>
            <a:r>
              <a:rPr dirty="0" sz="1450" spc="-10">
                <a:latin typeface="Times New Roman"/>
                <a:cs typeface="Times New Roman"/>
              </a:rPr>
              <a:t>dreary</a:t>
            </a:r>
            <a:r>
              <a:rPr dirty="0" sz="1450" spc="95">
                <a:latin typeface="Times New Roman"/>
                <a:cs typeface="Times New Roman"/>
              </a:rPr>
              <a:t> </a:t>
            </a:r>
            <a:r>
              <a:rPr dirty="0" sz="1450" spc="-10">
                <a:latin typeface="Times New Roman"/>
                <a:cs typeface="Times New Roman"/>
              </a:rPr>
              <a:t>days,</a:t>
            </a:r>
            <a:r>
              <a:rPr dirty="0" sz="1450" spc="95">
                <a:latin typeface="Times New Roman"/>
                <a:cs typeface="Times New Roman"/>
              </a:rPr>
              <a:t> </a:t>
            </a:r>
            <a:r>
              <a:rPr dirty="0" sz="1450" spc="-10">
                <a:latin typeface="Times New Roman"/>
                <a:cs typeface="Times New Roman"/>
              </a:rPr>
              <a:t>for</a:t>
            </a:r>
            <a:r>
              <a:rPr dirty="0" sz="1450" spc="9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algn="just" marL="12700">
              <a:lnSpc>
                <a:spcPts val="1735"/>
              </a:lnSpc>
            </a:pPr>
            <a:r>
              <a:rPr dirty="0" sz="1450" spc="-10">
                <a:latin typeface="Times New Roman"/>
                <a:cs typeface="Times New Roman"/>
              </a:rPr>
              <a:t>They seemed to stretch </a:t>
            </a:r>
            <a:r>
              <a:rPr dirty="0" sz="1450" spc="-5">
                <a:latin typeface="Times New Roman"/>
                <a:cs typeface="Times New Roman"/>
              </a:rPr>
              <a:t>out </a:t>
            </a:r>
            <a:r>
              <a:rPr dirty="0" sz="1450" spc="-10">
                <a:latin typeface="Times New Roman"/>
                <a:cs typeface="Times New Roman"/>
              </a:rPr>
              <a:t>endlessly before</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850"/>
              </a:spcBef>
            </a:pPr>
            <a:r>
              <a:rPr dirty="0" sz="1450" spc="-5">
                <a:latin typeface="Times New Roman"/>
                <a:cs typeface="Times New Roman"/>
              </a:rPr>
              <a:t>I </a:t>
            </a:r>
            <a:r>
              <a:rPr dirty="0" sz="1450" spc="-10">
                <a:latin typeface="Times New Roman"/>
                <a:cs typeface="Times New Roman"/>
              </a:rPr>
              <a:t>was so depressed that </a:t>
            </a:r>
            <a:r>
              <a:rPr dirty="0" sz="1450" spc="-5">
                <a:latin typeface="Times New Roman"/>
                <a:cs typeface="Times New Roman"/>
              </a:rPr>
              <a:t>I </a:t>
            </a:r>
            <a:r>
              <a:rPr dirty="0" sz="1450" spc="-10">
                <a:latin typeface="Times New Roman"/>
                <a:cs typeface="Times New Roman"/>
              </a:rPr>
              <a:t>walked </a:t>
            </a:r>
            <a:r>
              <a:rPr dirty="0" sz="1450" spc="-5">
                <a:latin typeface="Times New Roman"/>
                <a:cs typeface="Times New Roman"/>
              </a:rPr>
              <a:t>up </a:t>
            </a:r>
            <a:r>
              <a:rPr dirty="0" sz="1450" spc="-10">
                <a:latin typeface="Times New Roman"/>
                <a:cs typeface="Times New Roman"/>
              </a:rPr>
              <a:t>and down, </a:t>
            </a:r>
            <a:r>
              <a:rPr dirty="0" sz="1450" spc="-5">
                <a:latin typeface="Times New Roman"/>
                <a:cs typeface="Times New Roman"/>
              </a:rPr>
              <a:t>up </a:t>
            </a:r>
            <a:r>
              <a:rPr dirty="0" sz="1450" spc="-10">
                <a:latin typeface="Times New Roman"/>
                <a:cs typeface="Times New Roman"/>
              </a:rPr>
              <a:t>and down, outside </a:t>
            </a:r>
            <a:r>
              <a:rPr dirty="0" sz="1450" spc="-5">
                <a:latin typeface="Times New Roman"/>
                <a:cs typeface="Times New Roman"/>
              </a:rPr>
              <a:t>a  </a:t>
            </a:r>
            <a:r>
              <a:rPr dirty="0" sz="1450" spc="-15">
                <a:latin typeface="Times New Roman"/>
                <a:cs typeface="Times New Roman"/>
              </a:rPr>
              <a:t>coffee </a:t>
            </a:r>
            <a:r>
              <a:rPr dirty="0" sz="1450" spc="-10">
                <a:latin typeface="Times New Roman"/>
                <a:cs typeface="Times New Roman"/>
              </a:rPr>
              <a:t>house without any idea </a:t>
            </a:r>
            <a:r>
              <a:rPr dirty="0" sz="1450" spc="-5">
                <a:latin typeface="Times New Roman"/>
                <a:cs typeface="Times New Roman"/>
              </a:rPr>
              <a:t>of </a:t>
            </a:r>
            <a:r>
              <a:rPr dirty="0" sz="1450" spc="-10">
                <a:latin typeface="Times New Roman"/>
                <a:cs typeface="Times New Roman"/>
              </a:rPr>
              <a:t>how long </a:t>
            </a:r>
            <a:r>
              <a:rPr dirty="0" sz="1450" spc="-5">
                <a:latin typeface="Times New Roman"/>
                <a:cs typeface="Times New Roman"/>
              </a:rPr>
              <a:t>I </a:t>
            </a:r>
            <a:r>
              <a:rPr dirty="0" sz="1450" spc="-10">
                <a:latin typeface="Times New Roman"/>
                <a:cs typeface="Times New Roman"/>
              </a:rPr>
              <a:t>had been doing so. Finally </a:t>
            </a:r>
            <a:r>
              <a:rPr dirty="0" sz="1450" spc="-5">
                <a:latin typeface="Times New Roman"/>
                <a:cs typeface="Times New Roman"/>
              </a:rPr>
              <a:t>I </a:t>
            </a:r>
            <a:r>
              <a:rPr dirty="0" sz="1450" spc="-10">
                <a:latin typeface="Times New Roman"/>
                <a:cs typeface="Times New Roman"/>
              </a:rPr>
              <a:t>went  </a:t>
            </a:r>
            <a:r>
              <a:rPr dirty="0" sz="1450" spc="-5">
                <a:latin typeface="Times New Roman"/>
                <a:cs typeface="Times New Roman"/>
              </a:rPr>
              <a:t>in, </a:t>
            </a:r>
            <a:r>
              <a:rPr dirty="0" sz="1450" spc="-10">
                <a:latin typeface="Times New Roman"/>
                <a:cs typeface="Times New Roman"/>
              </a:rPr>
              <a:t>simply to get rid </a:t>
            </a:r>
            <a:r>
              <a:rPr dirty="0" sz="1450" spc="-5">
                <a:latin typeface="Times New Roman"/>
                <a:cs typeface="Times New Roman"/>
              </a:rPr>
              <a:t>of </a:t>
            </a:r>
            <a:r>
              <a:rPr dirty="0" sz="1450" spc="-10">
                <a:latin typeface="Times New Roman"/>
                <a:cs typeface="Times New Roman"/>
              </a:rPr>
              <a:t>the awful fellow with the glass eye who had followed  me from the bank. He was hovering </a:t>
            </a:r>
            <a:r>
              <a:rPr dirty="0" sz="1450" spc="-20">
                <a:latin typeface="Times New Roman"/>
                <a:cs typeface="Times New Roman"/>
              </a:rPr>
              <a:t>nearby, </a:t>
            </a:r>
            <a:r>
              <a:rPr dirty="0" sz="1450" spc="-10">
                <a:latin typeface="Times New Roman"/>
                <a:cs typeface="Times New Roman"/>
              </a:rPr>
              <a:t>and whenever </a:t>
            </a:r>
            <a:r>
              <a:rPr dirty="0" sz="1450" spc="-5">
                <a:latin typeface="Times New Roman"/>
                <a:cs typeface="Times New Roman"/>
              </a:rPr>
              <a:t>I </a:t>
            </a:r>
            <a:r>
              <a:rPr dirty="0" sz="1450" spc="-10">
                <a:latin typeface="Times New Roman"/>
                <a:cs typeface="Times New Roman"/>
              </a:rPr>
              <a:t>looked at him </a:t>
            </a:r>
            <a:r>
              <a:rPr dirty="0" sz="1450" spc="-5">
                <a:latin typeface="Times New Roman"/>
                <a:cs typeface="Times New Roman"/>
              </a:rPr>
              <a:t>he  </a:t>
            </a:r>
            <a:r>
              <a:rPr dirty="0" sz="1450" spc="-10">
                <a:latin typeface="Times New Roman"/>
                <a:cs typeface="Times New Roman"/>
              </a:rPr>
              <a:t>immediately</a:t>
            </a:r>
            <a:r>
              <a:rPr dirty="0" sz="1450" spc="165">
                <a:latin typeface="Times New Roman"/>
                <a:cs typeface="Times New Roman"/>
              </a:rPr>
              <a:t> </a:t>
            </a:r>
            <a:r>
              <a:rPr dirty="0" sz="1450" spc="-10">
                <a:latin typeface="Times New Roman"/>
                <a:cs typeface="Times New Roman"/>
              </a:rPr>
              <a:t>started</a:t>
            </a:r>
            <a:r>
              <a:rPr dirty="0" sz="1450" spc="170">
                <a:latin typeface="Times New Roman"/>
                <a:cs typeface="Times New Roman"/>
              </a:rPr>
              <a:t> </a:t>
            </a:r>
            <a:r>
              <a:rPr dirty="0" sz="1450" spc="-10">
                <a:latin typeface="Times New Roman"/>
                <a:cs typeface="Times New Roman"/>
              </a:rPr>
              <a:t>searching</a:t>
            </a:r>
            <a:r>
              <a:rPr dirty="0" sz="1450" spc="170">
                <a:latin typeface="Times New Roman"/>
                <a:cs typeface="Times New Roman"/>
              </a:rPr>
              <a:t> </a:t>
            </a:r>
            <a:r>
              <a:rPr dirty="0" sz="1450" spc="-10">
                <a:latin typeface="Times New Roman"/>
                <a:cs typeface="Times New Roman"/>
              </a:rPr>
              <a:t>around</a:t>
            </a:r>
            <a:r>
              <a:rPr dirty="0" sz="1450" spc="170">
                <a:latin typeface="Times New Roman"/>
                <a:cs typeface="Times New Roman"/>
              </a:rPr>
              <a:t> </a:t>
            </a:r>
            <a:r>
              <a:rPr dirty="0" sz="1450" spc="-5">
                <a:latin typeface="Times New Roman"/>
                <a:cs typeface="Times New Roman"/>
              </a:rPr>
              <a:t>on</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5">
                <a:latin typeface="Times New Roman"/>
                <a:cs typeface="Times New Roman"/>
              </a:rPr>
              <a:t>ground,</a:t>
            </a:r>
            <a:r>
              <a:rPr dirty="0" sz="1450" spc="165">
                <a:latin typeface="Times New Roman"/>
                <a:cs typeface="Times New Roman"/>
              </a:rPr>
              <a:t> </a:t>
            </a:r>
            <a:r>
              <a:rPr dirty="0" sz="1450" spc="-10">
                <a:latin typeface="Times New Roman"/>
                <a:cs typeface="Times New Roman"/>
              </a:rPr>
              <a:t>as</a:t>
            </a:r>
            <a:r>
              <a:rPr dirty="0" sz="1450" spc="170">
                <a:latin typeface="Times New Roman"/>
                <a:cs typeface="Times New Roman"/>
              </a:rPr>
              <a:t> </a:t>
            </a:r>
            <a:r>
              <a:rPr dirty="0" sz="1450" spc="-10">
                <a:latin typeface="Times New Roman"/>
                <a:cs typeface="Times New Roman"/>
              </a:rPr>
              <a:t>if</a:t>
            </a:r>
            <a:r>
              <a:rPr dirty="0" sz="1450" spc="170">
                <a:latin typeface="Times New Roman"/>
                <a:cs typeface="Times New Roman"/>
              </a:rPr>
              <a:t> </a:t>
            </a:r>
            <a:r>
              <a:rPr dirty="0" sz="1450" spc="-5">
                <a:latin typeface="Times New Roman"/>
                <a:cs typeface="Times New Roman"/>
              </a:rPr>
              <a:t>he</a:t>
            </a:r>
            <a:r>
              <a:rPr dirty="0" sz="1450" spc="165">
                <a:latin typeface="Times New Roman"/>
                <a:cs typeface="Times New Roman"/>
              </a:rPr>
              <a:t> </a:t>
            </a:r>
            <a:r>
              <a:rPr dirty="0" sz="1450" spc="-10">
                <a:latin typeface="Times New Roman"/>
                <a:cs typeface="Times New Roman"/>
              </a:rPr>
              <a:t>had</a:t>
            </a:r>
            <a:r>
              <a:rPr dirty="0" sz="1450" spc="165">
                <a:latin typeface="Times New Roman"/>
                <a:cs typeface="Times New Roman"/>
              </a:rPr>
              <a:t> </a:t>
            </a:r>
            <a:r>
              <a:rPr dirty="0" sz="1450" spc="-10">
                <a:latin typeface="Times New Roman"/>
                <a:cs typeface="Times New Roman"/>
              </a:rPr>
              <a:t>lost</a:t>
            </a:r>
            <a:endParaRPr sz="1450">
              <a:latin typeface="Times New Roman"/>
              <a:cs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1702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something. He was wearing </a:t>
            </a:r>
            <a:r>
              <a:rPr dirty="0" sz="1450" spc="-5">
                <a:latin typeface="Times New Roman"/>
                <a:cs typeface="Times New Roman"/>
              </a:rPr>
              <a:t>a </a:t>
            </a:r>
            <a:r>
              <a:rPr dirty="0" sz="1450" spc="-10">
                <a:latin typeface="Times New Roman"/>
                <a:cs typeface="Times New Roman"/>
              </a:rPr>
              <a:t>bright check jacket that was much too tight and  baggy black trousers with shiny patches that </a:t>
            </a:r>
            <a:r>
              <a:rPr dirty="0" sz="1450" spc="-5">
                <a:latin typeface="Times New Roman"/>
                <a:cs typeface="Times New Roman"/>
              </a:rPr>
              <a:t>hung </a:t>
            </a:r>
            <a:r>
              <a:rPr dirty="0" sz="1450" spc="-10">
                <a:latin typeface="Times New Roman"/>
                <a:cs typeface="Times New Roman"/>
              </a:rPr>
              <a:t>down like sacks round his  legs. His left </a:t>
            </a:r>
            <a:r>
              <a:rPr dirty="0" sz="1450" spc="-5">
                <a:latin typeface="Times New Roman"/>
                <a:cs typeface="Times New Roman"/>
              </a:rPr>
              <a:t>boot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raised, egg-shaped leather patch sewn </a:t>
            </a:r>
            <a:r>
              <a:rPr dirty="0" sz="1450" spc="-5">
                <a:latin typeface="Times New Roman"/>
                <a:cs typeface="Times New Roman"/>
              </a:rPr>
              <a:t>on, </a:t>
            </a:r>
            <a:r>
              <a:rPr dirty="0" sz="1450" spc="-10">
                <a:latin typeface="Times New Roman"/>
                <a:cs typeface="Times New Roman"/>
              </a:rPr>
              <a:t>so that it  looked as if </a:t>
            </a:r>
            <a:r>
              <a:rPr dirty="0" sz="1450" spc="-5">
                <a:latin typeface="Times New Roman"/>
                <a:cs typeface="Times New Roman"/>
              </a:rPr>
              <a:t>he </a:t>
            </a:r>
            <a:r>
              <a:rPr dirty="0" sz="1450" spc="-10">
                <a:latin typeface="Times New Roman"/>
                <a:cs typeface="Times New Roman"/>
              </a:rPr>
              <a:t>wore </a:t>
            </a:r>
            <a:r>
              <a:rPr dirty="0" sz="1450" spc="-5">
                <a:latin typeface="Times New Roman"/>
                <a:cs typeface="Times New Roman"/>
              </a:rPr>
              <a:t>a </a:t>
            </a:r>
            <a:r>
              <a:rPr dirty="0" sz="1450" spc="-10">
                <a:latin typeface="Times New Roman"/>
                <a:cs typeface="Times New Roman"/>
              </a:rPr>
              <a:t>signet ring </a:t>
            </a:r>
            <a:r>
              <a:rPr dirty="0" sz="1450" spc="-5">
                <a:latin typeface="Times New Roman"/>
                <a:cs typeface="Times New Roman"/>
              </a:rPr>
              <a:t>on </a:t>
            </a:r>
            <a:r>
              <a:rPr dirty="0" sz="1450" spc="-10">
                <a:latin typeface="Times New Roman"/>
                <a:cs typeface="Times New Roman"/>
              </a:rPr>
              <a:t>his</a:t>
            </a:r>
            <a:r>
              <a:rPr dirty="0" sz="1450" spc="25">
                <a:latin typeface="Times New Roman"/>
                <a:cs typeface="Times New Roman"/>
              </a:rPr>
              <a:t> </a:t>
            </a:r>
            <a:r>
              <a:rPr dirty="0" sz="1450" spc="-10">
                <a:latin typeface="Times New Roman"/>
                <a:cs typeface="Times New Roman"/>
              </a:rPr>
              <a:t>toe.</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Scarcely had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a </a:t>
            </a:r>
            <a:r>
              <a:rPr dirty="0" sz="1450" spc="-10">
                <a:latin typeface="Times New Roman"/>
                <a:cs typeface="Times New Roman"/>
              </a:rPr>
              <a:t>seat than </a:t>
            </a:r>
            <a:r>
              <a:rPr dirty="0" sz="1450" spc="-5">
                <a:latin typeface="Times New Roman"/>
                <a:cs typeface="Times New Roman"/>
              </a:rPr>
              <a:t>he </a:t>
            </a:r>
            <a:r>
              <a:rPr dirty="0" sz="1450" spc="-10">
                <a:latin typeface="Times New Roman"/>
                <a:cs typeface="Times New Roman"/>
              </a:rPr>
              <a:t>came in and sat down at the next table.  </a:t>
            </a:r>
            <a:r>
              <a:rPr dirty="0" sz="1450" spc="-5">
                <a:latin typeface="Times New Roman"/>
                <a:cs typeface="Times New Roman"/>
              </a:rPr>
              <a:t>I thought he </a:t>
            </a:r>
            <a:r>
              <a:rPr dirty="0" sz="1450" spc="-10">
                <a:latin typeface="Times New Roman"/>
                <a:cs typeface="Times New Roman"/>
              </a:rPr>
              <a:t>was going to try to cadge </a:t>
            </a:r>
            <a:r>
              <a:rPr dirty="0" sz="1450" spc="-5">
                <a:latin typeface="Times New Roman"/>
                <a:cs typeface="Times New Roman"/>
              </a:rPr>
              <a:t>a </a:t>
            </a:r>
            <a:r>
              <a:rPr dirty="0" sz="1450" spc="-10">
                <a:latin typeface="Times New Roman"/>
                <a:cs typeface="Times New Roman"/>
              </a:rPr>
              <a:t>loan from me and </a:t>
            </a:r>
            <a:r>
              <a:rPr dirty="0" sz="1450" spc="-5">
                <a:latin typeface="Times New Roman"/>
                <a:cs typeface="Times New Roman"/>
              </a:rPr>
              <a:t>I </a:t>
            </a:r>
            <a:r>
              <a:rPr dirty="0" sz="1450" spc="-10">
                <a:latin typeface="Times New Roman"/>
                <a:cs typeface="Times New Roman"/>
              </a:rPr>
              <a:t>was already  getting my purse </a:t>
            </a:r>
            <a:r>
              <a:rPr dirty="0" sz="1450" spc="-5">
                <a:latin typeface="Times New Roman"/>
                <a:cs typeface="Times New Roman"/>
              </a:rPr>
              <a:t>out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caught the flash </a:t>
            </a:r>
            <a:r>
              <a:rPr dirty="0" sz="1450" spc="-5">
                <a:latin typeface="Times New Roman"/>
                <a:cs typeface="Times New Roman"/>
              </a:rPr>
              <a:t>of a </a:t>
            </a:r>
            <a:r>
              <a:rPr dirty="0" sz="1450" spc="-10">
                <a:latin typeface="Times New Roman"/>
                <a:cs typeface="Times New Roman"/>
              </a:rPr>
              <a:t>diamond </a:t>
            </a:r>
            <a:r>
              <a:rPr dirty="0" sz="1450" spc="-5">
                <a:latin typeface="Times New Roman"/>
                <a:cs typeface="Times New Roman"/>
              </a:rPr>
              <a:t>on </a:t>
            </a:r>
            <a:r>
              <a:rPr dirty="0" sz="1450" spc="-10">
                <a:latin typeface="Times New Roman"/>
                <a:cs typeface="Times New Roman"/>
              </a:rPr>
              <a:t>his fat, butcher's  fingers.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Hour after </a:t>
            </a:r>
            <a:r>
              <a:rPr dirty="0" sz="1450" spc="-5">
                <a:latin typeface="Times New Roman"/>
                <a:cs typeface="Times New Roman"/>
              </a:rPr>
              <a:t>hour I </a:t>
            </a:r>
            <a:r>
              <a:rPr dirty="0" sz="1450" spc="-10">
                <a:latin typeface="Times New Roman"/>
                <a:cs typeface="Times New Roman"/>
              </a:rPr>
              <a:t>sat in the </a:t>
            </a:r>
            <a:r>
              <a:rPr dirty="0" sz="1450" spc="-15">
                <a:latin typeface="Times New Roman"/>
                <a:cs typeface="Times New Roman"/>
              </a:rPr>
              <a:t>coffee </a:t>
            </a:r>
            <a:r>
              <a:rPr dirty="0" sz="1450" spc="-10">
                <a:latin typeface="Times New Roman"/>
                <a:cs typeface="Times New Roman"/>
              </a:rPr>
              <a:t>house, feeling </a:t>
            </a:r>
            <a:r>
              <a:rPr dirty="0" sz="1450" spc="-5">
                <a:latin typeface="Times New Roman"/>
                <a:cs typeface="Times New Roman"/>
              </a:rPr>
              <a:t>I </a:t>
            </a:r>
            <a:r>
              <a:rPr dirty="0" sz="1450" spc="-10">
                <a:latin typeface="Times New Roman"/>
                <a:cs typeface="Times New Roman"/>
              </a:rPr>
              <a:t>was about to </a:t>
            </a:r>
            <a:r>
              <a:rPr dirty="0" sz="1450" spc="-5">
                <a:latin typeface="Times New Roman"/>
                <a:cs typeface="Times New Roman"/>
              </a:rPr>
              <a:t>go </a:t>
            </a:r>
            <a:r>
              <a:rPr dirty="0" sz="1450" spc="-10">
                <a:latin typeface="Times New Roman"/>
                <a:cs typeface="Times New Roman"/>
              </a:rPr>
              <a:t>mad  from the strain </a:t>
            </a:r>
            <a:r>
              <a:rPr dirty="0" sz="1450" spc="-5">
                <a:latin typeface="Times New Roman"/>
                <a:cs typeface="Times New Roman"/>
              </a:rPr>
              <a:t>on </a:t>
            </a:r>
            <a:r>
              <a:rPr dirty="0" sz="1450" spc="-10">
                <a:latin typeface="Times New Roman"/>
                <a:cs typeface="Times New Roman"/>
              </a:rPr>
              <a:t>my nerves, </a:t>
            </a:r>
            <a:r>
              <a:rPr dirty="0" sz="1450" spc="-5">
                <a:latin typeface="Times New Roman"/>
                <a:cs typeface="Times New Roman"/>
              </a:rPr>
              <a:t>but </a:t>
            </a:r>
            <a:r>
              <a:rPr dirty="0" sz="1450" spc="-10">
                <a:latin typeface="Times New Roman"/>
                <a:cs typeface="Times New Roman"/>
              </a:rPr>
              <a:t>where else could </a:t>
            </a:r>
            <a:r>
              <a:rPr dirty="0" sz="1450" spc="-5">
                <a:latin typeface="Times New Roman"/>
                <a:cs typeface="Times New Roman"/>
              </a:rPr>
              <a:t>I go? </a:t>
            </a:r>
            <a:r>
              <a:rPr dirty="0" sz="1450" spc="-10">
                <a:latin typeface="Times New Roman"/>
                <a:cs typeface="Times New Roman"/>
              </a:rPr>
              <a:t>Home? </a:t>
            </a:r>
            <a:r>
              <a:rPr dirty="0" sz="1450" spc="-30">
                <a:latin typeface="Times New Roman"/>
                <a:cs typeface="Times New Roman"/>
              </a:rPr>
              <a:t>Wander </a:t>
            </a:r>
            <a:r>
              <a:rPr dirty="0" sz="1450" spc="-10">
                <a:latin typeface="Times New Roman"/>
                <a:cs typeface="Times New Roman"/>
              </a:rPr>
              <a:t>round  the city? The </a:t>
            </a:r>
            <a:r>
              <a:rPr dirty="0" sz="1450" spc="-5">
                <a:latin typeface="Times New Roman"/>
                <a:cs typeface="Times New Roman"/>
              </a:rPr>
              <a:t>one </a:t>
            </a:r>
            <a:r>
              <a:rPr dirty="0" sz="1450" spc="-10">
                <a:latin typeface="Times New Roman"/>
                <a:cs typeface="Times New Roman"/>
              </a:rPr>
              <a:t>seemed worse than the</a:t>
            </a:r>
            <a:r>
              <a:rPr dirty="0" sz="1450" spc="2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The stale </a:t>
            </a:r>
            <a:r>
              <a:rPr dirty="0" sz="1450" spc="-25">
                <a:latin typeface="Times New Roman"/>
                <a:cs typeface="Times New Roman"/>
              </a:rPr>
              <a:t>air, </a:t>
            </a:r>
            <a:r>
              <a:rPr dirty="0" sz="1450" spc="-10">
                <a:latin typeface="Times New Roman"/>
                <a:cs typeface="Times New Roman"/>
              </a:rPr>
              <a:t>the incessant, inane clatter </a:t>
            </a:r>
            <a:r>
              <a:rPr dirty="0" sz="1450" spc="-5">
                <a:latin typeface="Times New Roman"/>
                <a:cs typeface="Times New Roman"/>
              </a:rPr>
              <a:t>of </a:t>
            </a:r>
            <a:r>
              <a:rPr dirty="0" sz="1450" spc="-10">
                <a:latin typeface="Times New Roman"/>
                <a:cs typeface="Times New Roman"/>
              </a:rPr>
              <a:t>the billiard balls, the perpetual  hacking cough </a:t>
            </a:r>
            <a:r>
              <a:rPr dirty="0" sz="1450" spc="-5">
                <a:latin typeface="Times New Roman"/>
                <a:cs typeface="Times New Roman"/>
              </a:rPr>
              <a:t>of a </a:t>
            </a:r>
            <a:r>
              <a:rPr dirty="0" sz="1450" spc="-10">
                <a:latin typeface="Times New Roman"/>
                <a:cs typeface="Times New Roman"/>
              </a:rPr>
              <a:t>half-blind journalist opposite me, the spindle-shanked  infantry </a:t>
            </a:r>
            <a:r>
              <a:rPr dirty="0" sz="1450" spc="-20">
                <a:latin typeface="Times New Roman"/>
                <a:cs typeface="Times New Roman"/>
              </a:rPr>
              <a:t>officer, </a:t>
            </a:r>
            <a:r>
              <a:rPr dirty="0" sz="1450" spc="-10">
                <a:latin typeface="Times New Roman"/>
                <a:cs typeface="Times New Roman"/>
              </a:rPr>
              <a:t>alternately picking his nose </a:t>
            </a:r>
            <a:r>
              <a:rPr dirty="0" sz="1450" spc="-5">
                <a:latin typeface="Times New Roman"/>
                <a:cs typeface="Times New Roman"/>
              </a:rPr>
              <a:t>or </a:t>
            </a:r>
            <a:r>
              <a:rPr dirty="0" sz="1450" spc="-10">
                <a:latin typeface="Times New Roman"/>
                <a:cs typeface="Times New Roman"/>
              </a:rPr>
              <a:t>combing his moustache with  nicotine-stained fingers in front </a:t>
            </a:r>
            <a:r>
              <a:rPr dirty="0" sz="1450" spc="-5">
                <a:latin typeface="Times New Roman"/>
                <a:cs typeface="Times New Roman"/>
              </a:rPr>
              <a:t>of a </a:t>
            </a:r>
            <a:r>
              <a:rPr dirty="0" sz="1450" spc="-10">
                <a:latin typeface="Times New Roman"/>
                <a:cs typeface="Times New Roman"/>
              </a:rPr>
              <a:t>small </a:t>
            </a:r>
            <a:r>
              <a:rPr dirty="0" sz="1450" spc="-15">
                <a:latin typeface="Times New Roman"/>
                <a:cs typeface="Times New Roman"/>
              </a:rPr>
              <a:t>pocket-mirror, </a:t>
            </a:r>
            <a:r>
              <a:rPr dirty="0" sz="1450" spc="-10">
                <a:latin typeface="Times New Roman"/>
                <a:cs typeface="Times New Roman"/>
              </a:rPr>
              <a:t>the seething clump  </a:t>
            </a:r>
            <a:r>
              <a:rPr dirty="0" sz="1450" spc="-5">
                <a:latin typeface="Times New Roman"/>
                <a:cs typeface="Times New Roman"/>
              </a:rPr>
              <a:t>of </a:t>
            </a:r>
            <a:r>
              <a:rPr dirty="0" sz="1450" spc="-10">
                <a:latin typeface="Times New Roman"/>
                <a:cs typeface="Times New Roman"/>
              </a:rPr>
              <a:t>vile, </a:t>
            </a:r>
            <a:r>
              <a:rPr dirty="0" sz="1450" spc="-25">
                <a:latin typeface="Times New Roman"/>
                <a:cs typeface="Times New Roman"/>
              </a:rPr>
              <a:t>sweaty, </a:t>
            </a:r>
            <a:r>
              <a:rPr dirty="0" sz="1450" spc="-10">
                <a:latin typeface="Times New Roman"/>
                <a:cs typeface="Times New Roman"/>
              </a:rPr>
              <a:t>gabbling Italians round the card table in the </a:t>
            </a:r>
            <a:r>
              <a:rPr dirty="0" sz="1450" spc="-15">
                <a:latin typeface="Times New Roman"/>
                <a:cs typeface="Times New Roman"/>
              </a:rPr>
              <a:t>corner, </a:t>
            </a:r>
            <a:r>
              <a:rPr dirty="0" sz="1450" spc="-10">
                <a:latin typeface="Times New Roman"/>
                <a:cs typeface="Times New Roman"/>
              </a:rPr>
              <a:t>now  rapping their knuckles and squawking as they played their trumps, now  hawking </a:t>
            </a:r>
            <a:r>
              <a:rPr dirty="0" sz="1450" spc="-5">
                <a:latin typeface="Times New Roman"/>
                <a:cs typeface="Times New Roman"/>
              </a:rPr>
              <a:t>up 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phlegm </a:t>
            </a:r>
            <a:r>
              <a:rPr dirty="0" sz="1450" spc="-5">
                <a:latin typeface="Times New Roman"/>
                <a:cs typeface="Times New Roman"/>
              </a:rPr>
              <a:t>and </a:t>
            </a:r>
            <a:r>
              <a:rPr dirty="0" sz="1450" spc="-10">
                <a:latin typeface="Times New Roman"/>
                <a:cs typeface="Times New Roman"/>
              </a:rPr>
              <a:t>spewing it onto the floor: all that was bad  </a:t>
            </a:r>
            <a:r>
              <a:rPr dirty="0" sz="1450" spc="-5">
                <a:latin typeface="Times New Roman"/>
                <a:cs typeface="Times New Roman"/>
              </a:rPr>
              <a:t>enough, but </a:t>
            </a:r>
            <a:r>
              <a:rPr dirty="0" sz="1450" spc="-10">
                <a:latin typeface="Times New Roman"/>
                <a:cs typeface="Times New Roman"/>
              </a:rPr>
              <a:t>to see it reflected two, three times over in the mirrors </a:t>
            </a:r>
            <a:r>
              <a:rPr dirty="0" sz="1450" spc="-5">
                <a:latin typeface="Times New Roman"/>
                <a:cs typeface="Times New Roman"/>
              </a:rPr>
              <a:t>on </a:t>
            </a:r>
            <a:r>
              <a:rPr dirty="0" sz="1450" spc="-10">
                <a:latin typeface="Times New Roman"/>
                <a:cs typeface="Times New Roman"/>
              </a:rPr>
              <a:t>the  walls! It slowly sucked the blood </a:t>
            </a:r>
            <a:r>
              <a:rPr dirty="0" sz="1450" spc="-5">
                <a:latin typeface="Times New Roman"/>
                <a:cs typeface="Times New Roman"/>
              </a:rPr>
              <a:t>out of </a:t>
            </a:r>
            <a:r>
              <a:rPr dirty="0" sz="1450" spc="-10">
                <a:latin typeface="Times New Roman"/>
                <a:cs typeface="Times New Roman"/>
              </a:rPr>
              <a:t>my</a:t>
            </a:r>
            <a:r>
              <a:rPr dirty="0" sz="1450" spc="25">
                <a:latin typeface="Times New Roman"/>
                <a:cs typeface="Times New Roman"/>
              </a:rPr>
              <a:t> </a:t>
            </a:r>
            <a:r>
              <a:rPr dirty="0" sz="1450" spc="-10">
                <a:latin typeface="Times New Roman"/>
                <a:cs typeface="Times New Roman"/>
              </a:rPr>
              <a:t>veins.</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It gradually began to grow </a:t>
            </a:r>
            <a:r>
              <a:rPr dirty="0" sz="1450" spc="-5">
                <a:latin typeface="Times New Roman"/>
                <a:cs typeface="Times New Roman"/>
              </a:rPr>
              <a:t>dark,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flat-footed, weak-kneed waiter  poked at the gas lamps with </a:t>
            </a:r>
            <a:r>
              <a:rPr dirty="0" sz="1450" spc="-5">
                <a:latin typeface="Times New Roman"/>
                <a:cs typeface="Times New Roman"/>
              </a:rPr>
              <a:t>a </a:t>
            </a:r>
            <a:r>
              <a:rPr dirty="0" sz="1450" spc="-10">
                <a:latin typeface="Times New Roman"/>
                <a:cs typeface="Times New Roman"/>
              </a:rPr>
              <a:t>long pole until, with </a:t>
            </a:r>
            <a:r>
              <a:rPr dirty="0" sz="1450" spc="-5">
                <a:latin typeface="Times New Roman"/>
                <a:cs typeface="Times New Roman"/>
              </a:rPr>
              <a:t>a </a:t>
            </a:r>
            <a:r>
              <a:rPr dirty="0" sz="1450" spc="-10">
                <a:latin typeface="Times New Roman"/>
                <a:cs typeface="Times New Roman"/>
              </a:rPr>
              <a:t>shake </a:t>
            </a:r>
            <a:r>
              <a:rPr dirty="0" sz="1450" spc="-5">
                <a:latin typeface="Times New Roman"/>
                <a:cs typeface="Times New Roman"/>
              </a:rPr>
              <a:t>of </a:t>
            </a:r>
            <a:r>
              <a:rPr dirty="0" sz="1450" spc="-10">
                <a:latin typeface="Times New Roman"/>
                <a:cs typeface="Times New Roman"/>
              </a:rPr>
              <a:t>the head, </a:t>
            </a:r>
            <a:r>
              <a:rPr dirty="0" sz="1450" spc="-5">
                <a:latin typeface="Times New Roman"/>
                <a:cs typeface="Times New Roman"/>
              </a:rPr>
              <a:t>he  </a:t>
            </a:r>
            <a:r>
              <a:rPr dirty="0" sz="1450" spc="-10">
                <a:latin typeface="Times New Roman"/>
                <a:cs typeface="Times New Roman"/>
              </a:rPr>
              <a:t>resigned himself to the fact that they were </a:t>
            </a:r>
            <a:r>
              <a:rPr dirty="0" sz="1450" spc="-5">
                <a:latin typeface="Times New Roman"/>
                <a:cs typeface="Times New Roman"/>
              </a:rPr>
              <a:t>not </a:t>
            </a:r>
            <a:r>
              <a:rPr dirty="0" sz="1450" spc="-10">
                <a:latin typeface="Times New Roman"/>
                <a:cs typeface="Times New Roman"/>
              </a:rPr>
              <a:t>going to</a:t>
            </a:r>
            <a:r>
              <a:rPr dirty="0" sz="1450" spc="55">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Whenever </a:t>
            </a:r>
            <a:r>
              <a:rPr dirty="0" sz="1450" spc="-5">
                <a:latin typeface="Times New Roman"/>
                <a:cs typeface="Times New Roman"/>
              </a:rPr>
              <a:t>I </a:t>
            </a:r>
            <a:r>
              <a:rPr dirty="0" sz="1450" spc="-10">
                <a:latin typeface="Times New Roman"/>
                <a:cs typeface="Times New Roman"/>
              </a:rPr>
              <a:t>turned my head </a:t>
            </a:r>
            <a:r>
              <a:rPr dirty="0" sz="1450" spc="-5">
                <a:latin typeface="Times New Roman"/>
                <a:cs typeface="Times New Roman"/>
              </a:rPr>
              <a:t>I </a:t>
            </a:r>
            <a:r>
              <a:rPr dirty="0" sz="1450" spc="-10">
                <a:latin typeface="Times New Roman"/>
                <a:cs typeface="Times New Roman"/>
              </a:rPr>
              <a:t>met the wolfish squint </a:t>
            </a:r>
            <a:r>
              <a:rPr dirty="0" sz="1450" spc="-5">
                <a:latin typeface="Times New Roman"/>
                <a:cs typeface="Times New Roman"/>
              </a:rPr>
              <a:t>of </a:t>
            </a:r>
            <a:r>
              <a:rPr dirty="0" sz="1450" spc="-10">
                <a:latin typeface="Times New Roman"/>
                <a:cs typeface="Times New Roman"/>
              </a:rPr>
              <a:t>the man with the  glass eye, who then quickly hid behind </a:t>
            </a:r>
            <a:r>
              <a:rPr dirty="0" sz="1450" spc="-5">
                <a:latin typeface="Times New Roman"/>
                <a:cs typeface="Times New Roman"/>
              </a:rPr>
              <a:t>a </a:t>
            </a:r>
            <a:r>
              <a:rPr dirty="0" sz="1450" spc="-10">
                <a:latin typeface="Times New Roman"/>
                <a:cs typeface="Times New Roman"/>
              </a:rPr>
              <a:t>newspaper </a:t>
            </a:r>
            <a:r>
              <a:rPr dirty="0" sz="1450" spc="-5">
                <a:latin typeface="Times New Roman"/>
                <a:cs typeface="Times New Roman"/>
              </a:rPr>
              <a:t>or </a:t>
            </a:r>
            <a:r>
              <a:rPr dirty="0" sz="1450" spc="-10">
                <a:latin typeface="Times New Roman"/>
                <a:cs typeface="Times New Roman"/>
              </a:rPr>
              <a:t>dipped his grubby  moustache into the cup </a:t>
            </a:r>
            <a:r>
              <a:rPr dirty="0" sz="1450" spc="-5">
                <a:latin typeface="Times New Roman"/>
                <a:cs typeface="Times New Roman"/>
              </a:rPr>
              <a:t>of </a:t>
            </a:r>
            <a:r>
              <a:rPr dirty="0" sz="1450" spc="-15">
                <a:latin typeface="Times New Roman"/>
                <a:cs typeface="Times New Roman"/>
              </a:rPr>
              <a:t>coffee </a:t>
            </a:r>
            <a:r>
              <a:rPr dirty="0" sz="1450" spc="-10">
                <a:latin typeface="Times New Roman"/>
                <a:cs typeface="Times New Roman"/>
              </a:rPr>
              <a:t>which </a:t>
            </a:r>
            <a:r>
              <a:rPr dirty="0" sz="1450" spc="-5">
                <a:latin typeface="Times New Roman"/>
                <a:cs typeface="Times New Roman"/>
              </a:rPr>
              <a:t>he </a:t>
            </a:r>
            <a:r>
              <a:rPr dirty="0" sz="1450" spc="-10">
                <a:latin typeface="Times New Roman"/>
                <a:cs typeface="Times New Roman"/>
              </a:rPr>
              <a:t>had long since finished. He had  pulled his hard, round hat well down over his face so that his ears stuck </a:t>
            </a:r>
            <a:r>
              <a:rPr dirty="0" sz="1450" spc="-5">
                <a:latin typeface="Times New Roman"/>
                <a:cs typeface="Times New Roman"/>
              </a:rPr>
              <a:t>out  </a:t>
            </a:r>
            <a:r>
              <a:rPr dirty="0" sz="1450" spc="-10">
                <a:latin typeface="Times New Roman"/>
                <a:cs typeface="Times New Roman"/>
              </a:rPr>
              <a:t>almost </a:t>
            </a:r>
            <a:r>
              <a:rPr dirty="0" sz="1450" spc="-15">
                <a:latin typeface="Times New Roman"/>
                <a:cs typeface="Times New Roman"/>
              </a:rPr>
              <a:t>horizontally, </a:t>
            </a:r>
            <a:r>
              <a:rPr dirty="0" sz="1450" spc="-5">
                <a:latin typeface="Times New Roman"/>
                <a:cs typeface="Times New Roman"/>
              </a:rPr>
              <a:t>but he </a:t>
            </a:r>
            <a:r>
              <a:rPr dirty="0" sz="1450" spc="-10">
                <a:latin typeface="Times New Roman"/>
                <a:cs typeface="Times New Roman"/>
              </a:rPr>
              <a:t>showed </a:t>
            </a:r>
            <a:r>
              <a:rPr dirty="0" sz="1450" spc="-5">
                <a:latin typeface="Times New Roman"/>
                <a:cs typeface="Times New Roman"/>
              </a:rPr>
              <a:t>no </a:t>
            </a:r>
            <a:r>
              <a:rPr dirty="0" sz="1450" spc="-10">
                <a:latin typeface="Times New Roman"/>
                <a:cs typeface="Times New Roman"/>
              </a:rPr>
              <a:t>signs </a:t>
            </a:r>
            <a:r>
              <a:rPr dirty="0" sz="1450" spc="-5">
                <a:latin typeface="Times New Roman"/>
                <a:cs typeface="Times New Roman"/>
              </a:rPr>
              <a:t>of </a:t>
            </a:r>
            <a:r>
              <a:rPr dirty="0" sz="1450" spc="-10">
                <a:latin typeface="Times New Roman"/>
                <a:cs typeface="Times New Roman"/>
              </a:rPr>
              <a:t>wanting to</a:t>
            </a:r>
            <a:r>
              <a:rPr dirty="0" sz="1450" spc="30">
                <a:latin typeface="Times New Roman"/>
                <a:cs typeface="Times New Roman"/>
              </a:rPr>
              <a:t> </a:t>
            </a:r>
            <a:r>
              <a:rPr dirty="0" sz="1450" spc="-10">
                <a:latin typeface="Times New Roman"/>
                <a:cs typeface="Times New Roman"/>
              </a:rPr>
              <a:t>leave.</a:t>
            </a:r>
            <a:endParaRPr sz="1450">
              <a:latin typeface="Times New Roman"/>
              <a:cs typeface="Times New Roman"/>
            </a:endParaRPr>
          </a:p>
          <a:p>
            <a:pPr algn="just" marL="268605" marR="4194810">
              <a:lnSpc>
                <a:spcPts val="2520"/>
              </a:lnSpc>
              <a:spcBef>
                <a:spcPts val="150"/>
              </a:spcBef>
            </a:pPr>
            <a:r>
              <a:rPr dirty="0" sz="1450" spc="-10">
                <a:latin typeface="Times New Roman"/>
                <a:cs typeface="Times New Roman"/>
              </a:rPr>
              <a:t>It was unbearable.  </a:t>
            </a:r>
            <a:r>
              <a:rPr dirty="0" sz="1450" spc="-5">
                <a:latin typeface="Times New Roman"/>
                <a:cs typeface="Times New Roman"/>
              </a:rPr>
              <a:t>I </a:t>
            </a:r>
            <a:r>
              <a:rPr dirty="0" sz="1450" spc="-10">
                <a:latin typeface="Times New Roman"/>
                <a:cs typeface="Times New Roman"/>
              </a:rPr>
              <a:t>paid and</a:t>
            </a:r>
            <a:r>
              <a:rPr dirty="0" sz="1450" spc="-20">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marR="6985" indent="255904">
              <a:lnSpc>
                <a:spcPts val="1730"/>
              </a:lnSpc>
              <a:spcBef>
                <a:spcPts val="56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was closing the </a:t>
            </a:r>
            <a:r>
              <a:rPr dirty="0" sz="1450" spc="-5">
                <a:latin typeface="Times New Roman"/>
                <a:cs typeface="Times New Roman"/>
              </a:rPr>
              <a:t>door </a:t>
            </a:r>
            <a:r>
              <a:rPr dirty="0" sz="1450" spc="-10">
                <a:latin typeface="Times New Roman"/>
                <a:cs typeface="Times New Roman"/>
              </a:rPr>
              <a:t>behind me, someone took the handle </a:t>
            </a:r>
            <a:r>
              <a:rPr dirty="0" sz="1450" spc="-5">
                <a:latin typeface="Times New Roman"/>
                <a:cs typeface="Times New Roman"/>
              </a:rPr>
              <a:t>out of </a:t>
            </a:r>
            <a:r>
              <a:rPr dirty="0" sz="1450" spc="-10">
                <a:latin typeface="Times New Roman"/>
                <a:cs typeface="Times New Roman"/>
              </a:rPr>
              <a:t>my  hand. </a:t>
            </a:r>
            <a:r>
              <a:rPr dirty="0" sz="1450" spc="-5">
                <a:latin typeface="Times New Roman"/>
                <a:cs typeface="Times New Roman"/>
              </a:rPr>
              <a:t>I </a:t>
            </a:r>
            <a:r>
              <a:rPr dirty="0" sz="1450" spc="-10">
                <a:latin typeface="Times New Roman"/>
                <a:cs typeface="Times New Roman"/>
              </a:rPr>
              <a:t>turned </a:t>
            </a:r>
            <a:r>
              <a:rPr dirty="0" sz="1450" spc="-5">
                <a:latin typeface="Times New Roman"/>
                <a:cs typeface="Times New Roman"/>
              </a:rPr>
              <a:t>round: </a:t>
            </a:r>
            <a:r>
              <a:rPr dirty="0" sz="1450" spc="-10">
                <a:latin typeface="Times New Roman"/>
                <a:cs typeface="Times New Roman"/>
              </a:rPr>
              <a:t>that fellow again! </a:t>
            </a:r>
            <a:r>
              <a:rPr dirty="0" sz="1450" spc="-5">
                <a:latin typeface="Times New Roman"/>
                <a:cs typeface="Times New Roman"/>
              </a:rPr>
              <a:t>I </a:t>
            </a:r>
            <a:r>
              <a:rPr dirty="0" sz="1450" spc="-10">
                <a:latin typeface="Times New Roman"/>
                <a:cs typeface="Times New Roman"/>
              </a:rPr>
              <a:t>turned left for the Jewish </a:t>
            </a:r>
            <a:r>
              <a:rPr dirty="0" sz="1450" spc="-15">
                <a:latin typeface="Times New Roman"/>
                <a:cs typeface="Times New Roman"/>
              </a:rPr>
              <a:t>quarter, </a:t>
            </a:r>
            <a:r>
              <a:rPr dirty="0" sz="1450" spc="-5">
                <a:latin typeface="Times New Roman"/>
                <a:cs typeface="Times New Roman"/>
              </a:rPr>
              <a:t>but  he </a:t>
            </a:r>
            <a:r>
              <a:rPr dirty="0" sz="1450" spc="-10">
                <a:latin typeface="Times New Roman"/>
                <a:cs typeface="Times New Roman"/>
              </a:rPr>
              <a:t>came </a:t>
            </a:r>
            <a:r>
              <a:rPr dirty="0" sz="1450" spc="-5">
                <a:latin typeface="Times New Roman"/>
                <a:cs typeface="Times New Roman"/>
              </a:rPr>
              <a:t>up </a:t>
            </a:r>
            <a:r>
              <a:rPr dirty="0" sz="1450" spc="-10">
                <a:latin typeface="Times New Roman"/>
                <a:cs typeface="Times New Roman"/>
              </a:rPr>
              <a:t>close beside me and stopped me. "That's the absolute limit!" </a:t>
            </a:r>
            <a:r>
              <a:rPr dirty="0" sz="1450" spc="-5">
                <a:latin typeface="Times New Roman"/>
                <a:cs typeface="Times New Roman"/>
              </a:rPr>
              <a:t>I  </a:t>
            </a:r>
            <a:r>
              <a:rPr dirty="0" sz="1450" spc="-10">
                <a:latin typeface="Times New Roman"/>
                <a:cs typeface="Times New Roman"/>
              </a:rPr>
              <a:t>shouted at</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268605" marR="3122930">
              <a:lnSpc>
                <a:spcPts val="2520"/>
              </a:lnSpc>
              <a:spcBef>
                <a:spcPts val="150"/>
              </a:spcBef>
            </a:pPr>
            <a:r>
              <a:rPr dirty="0" sz="1450" spc="-45">
                <a:latin typeface="Times New Roman"/>
                <a:cs typeface="Times New Roman"/>
              </a:rPr>
              <a:t>"To </a:t>
            </a:r>
            <a:r>
              <a:rPr dirty="0" sz="1450" spc="-10">
                <a:latin typeface="Times New Roman"/>
                <a:cs typeface="Times New Roman"/>
              </a:rPr>
              <a:t>the right",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curtly.  </a:t>
            </a:r>
            <a:r>
              <a:rPr dirty="0" sz="1450" spc="-10">
                <a:latin typeface="Times New Roman"/>
                <a:cs typeface="Times New Roman"/>
              </a:rPr>
              <a:t>"What's that supposed to mean?"</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He gave me an insolent stare. </a:t>
            </a:r>
            <a:r>
              <a:rPr dirty="0" sz="1450" spc="-30">
                <a:latin typeface="Times New Roman"/>
                <a:cs typeface="Times New Roman"/>
              </a:rPr>
              <a:t>"You're</a:t>
            </a:r>
            <a:r>
              <a:rPr dirty="0" sz="1450" spc="25">
                <a:latin typeface="Times New Roman"/>
                <a:cs typeface="Times New Roman"/>
              </a:rPr>
              <a:t> </a:t>
            </a:r>
            <a:r>
              <a:rPr dirty="0" sz="1450" spc="-10">
                <a:latin typeface="Times New Roman"/>
                <a:cs typeface="Times New Roman"/>
              </a:rPr>
              <a:t>Pernath!"</a:t>
            </a:r>
            <a:endParaRPr sz="1450">
              <a:latin typeface="Times New Roman"/>
              <a:cs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4593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"I assume </a:t>
            </a:r>
            <a:r>
              <a:rPr dirty="0" sz="1450" spc="-5">
                <a:latin typeface="Times New Roman"/>
                <a:cs typeface="Times New Roman"/>
              </a:rPr>
              <a:t>you </a:t>
            </a:r>
            <a:r>
              <a:rPr dirty="0" sz="1450" spc="-10">
                <a:latin typeface="Times New Roman"/>
                <a:cs typeface="Times New Roman"/>
              </a:rPr>
              <a:t>mean Hen</a:t>
            </a:r>
            <a:r>
              <a:rPr dirty="0" sz="1450" spc="15">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He just gave </a:t>
            </a:r>
            <a:r>
              <a:rPr dirty="0" sz="1450" spc="-5">
                <a:latin typeface="Times New Roman"/>
                <a:cs typeface="Times New Roman"/>
              </a:rPr>
              <a:t>a </a:t>
            </a:r>
            <a:r>
              <a:rPr dirty="0" sz="1450" spc="-10">
                <a:latin typeface="Times New Roman"/>
                <a:cs typeface="Times New Roman"/>
              </a:rPr>
              <a:t>scornful </a:t>
            </a:r>
            <a:r>
              <a:rPr dirty="0" sz="1450" spc="-20">
                <a:latin typeface="Times New Roman"/>
                <a:cs typeface="Times New Roman"/>
              </a:rPr>
              <a:t>snigger. </a:t>
            </a:r>
            <a:r>
              <a:rPr dirty="0" sz="1450" spc="-10">
                <a:latin typeface="Times New Roman"/>
                <a:cs typeface="Times New Roman"/>
              </a:rPr>
              <a:t>"That's enough fooling around. </a:t>
            </a:r>
            <a:r>
              <a:rPr dirty="0" sz="1450" spc="-35">
                <a:latin typeface="Times New Roman"/>
                <a:cs typeface="Times New Roman"/>
              </a:rPr>
              <a:t>You're  </a:t>
            </a:r>
            <a:r>
              <a:rPr dirty="0" sz="1450" spc="-10">
                <a:latin typeface="Times New Roman"/>
                <a:cs typeface="Times New Roman"/>
              </a:rPr>
              <a:t>coming with</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mad? Who are </a:t>
            </a:r>
            <a:r>
              <a:rPr dirty="0" sz="1450" spc="-5">
                <a:latin typeface="Times New Roman"/>
                <a:cs typeface="Times New Roman"/>
              </a:rPr>
              <a:t>you,</a:t>
            </a:r>
            <a:r>
              <a:rPr dirty="0" sz="1450" spc="10">
                <a:latin typeface="Times New Roman"/>
                <a:cs typeface="Times New Roman"/>
              </a:rPr>
              <a:t> </a:t>
            </a:r>
            <a:r>
              <a:rPr dirty="0" sz="1450" spc="-10">
                <a:latin typeface="Times New Roman"/>
                <a:cs typeface="Times New Roman"/>
              </a:rPr>
              <a:t>anyway?"</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In reply </a:t>
            </a:r>
            <a:r>
              <a:rPr dirty="0" sz="1450" spc="-5">
                <a:latin typeface="Times New Roman"/>
                <a:cs typeface="Times New Roman"/>
              </a:rPr>
              <a:t>he </a:t>
            </a:r>
            <a:r>
              <a:rPr dirty="0" sz="1450" spc="-10">
                <a:latin typeface="Times New Roman"/>
                <a:cs typeface="Times New Roman"/>
              </a:rPr>
              <a:t>silently opened his jacket, revealing </a:t>
            </a:r>
            <a:r>
              <a:rPr dirty="0" sz="1450" spc="-5">
                <a:latin typeface="Times New Roman"/>
                <a:cs typeface="Times New Roman"/>
              </a:rPr>
              <a:t>a </a:t>
            </a:r>
            <a:r>
              <a:rPr dirty="0" sz="1450" spc="-10">
                <a:latin typeface="Times New Roman"/>
                <a:cs typeface="Times New Roman"/>
              </a:rPr>
              <a:t>worn, tin double-headed  eagle pinned to the lining. </a:t>
            </a:r>
            <a:r>
              <a:rPr dirty="0" sz="1450" spc="-5">
                <a:latin typeface="Times New Roman"/>
                <a:cs typeface="Times New Roman"/>
              </a:rPr>
              <a:t>I </a:t>
            </a:r>
            <a:r>
              <a:rPr dirty="0" sz="1450" spc="-10">
                <a:latin typeface="Times New Roman"/>
                <a:cs typeface="Times New Roman"/>
              </a:rPr>
              <a:t>understood at once: the rogue was </a:t>
            </a:r>
            <a:r>
              <a:rPr dirty="0" sz="1450" spc="-5">
                <a:latin typeface="Times New Roman"/>
                <a:cs typeface="Times New Roman"/>
              </a:rPr>
              <a:t>a </a:t>
            </a:r>
            <a:r>
              <a:rPr dirty="0" sz="1450" spc="-10">
                <a:latin typeface="Times New Roman"/>
                <a:cs typeface="Times New Roman"/>
              </a:rPr>
              <a:t>secret  policeman and </a:t>
            </a:r>
            <a:r>
              <a:rPr dirty="0" sz="1450" spc="-5">
                <a:latin typeface="Times New Roman"/>
                <a:cs typeface="Times New Roman"/>
              </a:rPr>
              <a:t>he </a:t>
            </a:r>
            <a:r>
              <a:rPr dirty="0" sz="1450" spc="-10">
                <a:latin typeface="Times New Roman"/>
                <a:cs typeface="Times New Roman"/>
              </a:rPr>
              <a:t>was arresting</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"But for God's sake, tell me what I'm supposed to have</a:t>
            </a:r>
            <a:r>
              <a:rPr dirty="0" sz="1450" spc="60">
                <a:latin typeface="Times New Roman"/>
                <a:cs typeface="Times New Roman"/>
              </a:rPr>
              <a:t> </a:t>
            </a:r>
            <a:r>
              <a:rPr dirty="0" sz="1450" spc="-5">
                <a:latin typeface="Times New Roman"/>
                <a:cs typeface="Times New Roman"/>
              </a:rPr>
              <a:t>done."</a:t>
            </a:r>
            <a:endParaRPr sz="1450">
              <a:latin typeface="Times New Roman"/>
              <a:cs typeface="Times New Roman"/>
            </a:endParaRPr>
          </a:p>
          <a:p>
            <a:pPr algn="just" marL="12700" marR="11430" indent="255904">
              <a:lnSpc>
                <a:spcPts val="1730"/>
              </a:lnSpc>
              <a:spcBef>
                <a:spcPts val="775"/>
              </a:spcBef>
            </a:pPr>
            <a:r>
              <a:rPr dirty="0" sz="1450" spc="-30">
                <a:latin typeface="Times New Roman"/>
                <a:cs typeface="Times New Roman"/>
              </a:rPr>
              <a:t>"You'll </a:t>
            </a:r>
            <a:r>
              <a:rPr dirty="0" sz="1450" spc="-10">
                <a:latin typeface="Times New Roman"/>
                <a:cs typeface="Times New Roman"/>
              </a:rPr>
              <a:t>find </a:t>
            </a:r>
            <a:r>
              <a:rPr dirty="0" sz="1450" spc="-5">
                <a:latin typeface="Times New Roman"/>
                <a:cs typeface="Times New Roman"/>
              </a:rPr>
              <a:t>out </a:t>
            </a:r>
            <a:r>
              <a:rPr dirty="0" sz="1450" spc="-10">
                <a:latin typeface="Times New Roman"/>
                <a:cs typeface="Times New Roman"/>
              </a:rPr>
              <a:t>soon </a:t>
            </a:r>
            <a:r>
              <a:rPr dirty="0" sz="1450" spc="-5">
                <a:latin typeface="Times New Roman"/>
                <a:cs typeface="Times New Roman"/>
              </a:rPr>
              <a:t>enough. </a:t>
            </a:r>
            <a:r>
              <a:rPr dirty="0" sz="1450" spc="-10">
                <a:latin typeface="Times New Roman"/>
                <a:cs typeface="Times New Roman"/>
              </a:rPr>
              <a:t>At the station",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rudely. </a:t>
            </a:r>
            <a:r>
              <a:rPr dirty="0" sz="1450" spc="-15">
                <a:latin typeface="Times New Roman"/>
                <a:cs typeface="Times New Roman"/>
              </a:rPr>
              <a:t>"Off </a:t>
            </a:r>
            <a:r>
              <a:rPr dirty="0" sz="1450" spc="-10">
                <a:latin typeface="Times New Roman"/>
                <a:cs typeface="Times New Roman"/>
              </a:rPr>
              <a:t>we </a:t>
            </a:r>
            <a:r>
              <a:rPr dirty="0" sz="1450" spc="-5">
                <a:latin typeface="Times New Roman"/>
                <a:cs typeface="Times New Roman"/>
              </a:rPr>
              <a:t>go  </a:t>
            </a:r>
            <a:r>
              <a:rPr dirty="0" sz="1450" spc="-30">
                <a:latin typeface="Times New Roman"/>
                <a:cs typeface="Times New Roman"/>
              </a:rPr>
              <a:t>now. </a:t>
            </a:r>
            <a:r>
              <a:rPr dirty="0" sz="1450" spc="-10">
                <a:latin typeface="Times New Roman"/>
                <a:cs typeface="Times New Roman"/>
              </a:rPr>
              <a:t>Quick</a:t>
            </a:r>
            <a:r>
              <a:rPr dirty="0" sz="1450" spc="15">
                <a:latin typeface="Times New Roman"/>
                <a:cs typeface="Times New Roman"/>
              </a:rPr>
              <a:t> </a:t>
            </a:r>
            <a:r>
              <a:rPr dirty="0" sz="1450" spc="-10">
                <a:latin typeface="Times New Roman"/>
                <a:cs typeface="Times New Roman"/>
              </a:rPr>
              <a:t>march."</a:t>
            </a:r>
            <a:endParaRPr sz="1450">
              <a:latin typeface="Times New Roman"/>
              <a:cs typeface="Times New Roman"/>
            </a:endParaRPr>
          </a:p>
          <a:p>
            <a:pPr marL="268605" marR="2706370">
              <a:lnSpc>
                <a:spcPts val="2520"/>
              </a:lnSpc>
              <a:spcBef>
                <a:spcPts val="160"/>
              </a:spcBef>
            </a:pPr>
            <a:r>
              <a:rPr dirty="0" sz="1450" spc="-5">
                <a:latin typeface="Times New Roman"/>
                <a:cs typeface="Times New Roman"/>
              </a:rPr>
              <a:t>I </a:t>
            </a:r>
            <a:r>
              <a:rPr dirty="0" sz="1450" spc="-10">
                <a:latin typeface="Times New Roman"/>
                <a:cs typeface="Times New Roman"/>
              </a:rPr>
              <a:t>told him </a:t>
            </a:r>
            <a:r>
              <a:rPr dirty="0" sz="1450" spc="-5">
                <a:latin typeface="Times New Roman"/>
                <a:cs typeface="Times New Roman"/>
              </a:rPr>
              <a:t>I </a:t>
            </a:r>
            <a:r>
              <a:rPr dirty="0" sz="1450" spc="-10">
                <a:latin typeface="Times New Roman"/>
                <a:cs typeface="Times New Roman"/>
              </a:rPr>
              <a:t>would prefer to take </a:t>
            </a:r>
            <a:r>
              <a:rPr dirty="0" sz="1450" spc="-5">
                <a:latin typeface="Times New Roman"/>
                <a:cs typeface="Times New Roman"/>
              </a:rPr>
              <a:t>a </a:t>
            </a:r>
            <a:r>
              <a:rPr dirty="0" sz="1450" spc="-10">
                <a:latin typeface="Times New Roman"/>
                <a:cs typeface="Times New Roman"/>
              </a:rPr>
              <a:t>cab.  "Nothing </a:t>
            </a:r>
            <a:r>
              <a:rPr dirty="0" sz="1450" spc="-5">
                <a:latin typeface="Times New Roman"/>
                <a:cs typeface="Times New Roman"/>
              </a:rPr>
              <a:t>doing."</a:t>
            </a:r>
            <a:endParaRPr sz="1450">
              <a:latin typeface="Times New Roman"/>
              <a:cs typeface="Times New Roman"/>
            </a:endParaRPr>
          </a:p>
          <a:p>
            <a:pPr marL="268605">
              <a:lnSpc>
                <a:spcPct val="100000"/>
              </a:lnSpc>
              <a:spcBef>
                <a:spcPts val="495"/>
              </a:spcBef>
            </a:pPr>
            <a:r>
              <a:rPr dirty="0" sz="1450" spc="-70">
                <a:latin typeface="Times New Roman"/>
                <a:cs typeface="Times New Roman"/>
              </a:rPr>
              <a:t>We </a:t>
            </a:r>
            <a:r>
              <a:rPr dirty="0" sz="1450" spc="-10">
                <a:latin typeface="Times New Roman"/>
                <a:cs typeface="Times New Roman"/>
              </a:rPr>
              <a:t>walked to the police</a:t>
            </a:r>
            <a:r>
              <a:rPr dirty="0" sz="1450" spc="70">
                <a:latin typeface="Times New Roman"/>
                <a:cs typeface="Times New Roman"/>
              </a:rPr>
              <a:t> </a:t>
            </a:r>
            <a:r>
              <a:rPr dirty="0" sz="1450" spc="-10">
                <a:latin typeface="Times New Roman"/>
                <a:cs typeface="Times New Roman"/>
              </a:rPr>
              <a:t>station.</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A policeman led me to </a:t>
            </a:r>
            <a:r>
              <a:rPr dirty="0" sz="1450" spc="-5">
                <a:latin typeface="Times New Roman"/>
                <a:cs typeface="Times New Roman"/>
              </a:rPr>
              <a:t>a </a:t>
            </a:r>
            <a:r>
              <a:rPr dirty="0" sz="1450" spc="-25">
                <a:latin typeface="Times New Roman"/>
                <a:cs typeface="Times New Roman"/>
              </a:rPr>
              <a:t>door. </a:t>
            </a:r>
            <a:r>
              <a:rPr dirty="0" sz="1450" spc="-10">
                <a:latin typeface="Times New Roman"/>
                <a:cs typeface="Times New Roman"/>
              </a:rPr>
              <a:t>The name </a:t>
            </a:r>
            <a:r>
              <a:rPr dirty="0" sz="1450" spc="-5">
                <a:latin typeface="Times New Roman"/>
                <a:cs typeface="Times New Roman"/>
              </a:rPr>
              <a:t>on </a:t>
            </a:r>
            <a:r>
              <a:rPr dirty="0" sz="1450" spc="-10">
                <a:latin typeface="Times New Roman"/>
                <a:cs typeface="Times New Roman"/>
              </a:rPr>
              <a:t>it</a:t>
            </a:r>
            <a:r>
              <a:rPr dirty="0" sz="1450" spc="-30">
                <a:latin typeface="Times New Roman"/>
                <a:cs typeface="Times New Roman"/>
              </a:rPr>
              <a:t> </a:t>
            </a:r>
            <a:r>
              <a:rPr dirty="0" sz="1450" spc="-10">
                <a:latin typeface="Times New Roman"/>
                <a:cs typeface="Times New Roman"/>
              </a:rPr>
              <a:t>read:</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ALOIS OTSCHIN</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Superintendent </a:t>
            </a:r>
            <a:r>
              <a:rPr dirty="0" sz="1450" spc="-5">
                <a:latin typeface="Times New Roman"/>
                <a:cs typeface="Times New Roman"/>
              </a:rPr>
              <a:t>of </a:t>
            </a:r>
            <a:r>
              <a:rPr dirty="0" sz="1450" spc="-10">
                <a:latin typeface="Times New Roman"/>
                <a:cs typeface="Times New Roman"/>
              </a:rPr>
              <a:t>Police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"In </a:t>
            </a:r>
            <a:r>
              <a:rPr dirty="0" sz="1450" spc="-5">
                <a:latin typeface="Times New Roman"/>
                <a:cs typeface="Times New Roman"/>
              </a:rPr>
              <a:t>you </a:t>
            </a:r>
            <a:r>
              <a:rPr dirty="0" sz="1450" spc="-10">
                <a:latin typeface="Times New Roman"/>
                <a:cs typeface="Times New Roman"/>
              </a:rPr>
              <a:t>go", said the</a:t>
            </a:r>
            <a:r>
              <a:rPr dirty="0" sz="1450" spc="5">
                <a:latin typeface="Times New Roman"/>
                <a:cs typeface="Times New Roman"/>
              </a:rPr>
              <a:t> </a:t>
            </a:r>
            <a:r>
              <a:rPr dirty="0" sz="1450" spc="-10">
                <a:latin typeface="Times New Roman"/>
                <a:cs typeface="Times New Roman"/>
              </a:rPr>
              <a:t>policeman.</a:t>
            </a:r>
            <a:endParaRPr sz="1450">
              <a:latin typeface="Times New Roman"/>
              <a:cs typeface="Times New Roman"/>
            </a:endParaRPr>
          </a:p>
          <a:p>
            <a:pPr algn="just" marL="12700" marR="7620" indent="255904">
              <a:lnSpc>
                <a:spcPts val="1730"/>
              </a:lnSpc>
              <a:spcBef>
                <a:spcPts val="844"/>
              </a:spcBef>
            </a:pPr>
            <a:r>
              <a:rPr dirty="0" sz="1450" spc="-45">
                <a:latin typeface="Times New Roman"/>
                <a:cs typeface="Times New Roman"/>
              </a:rPr>
              <a:t>Two </a:t>
            </a:r>
            <a:r>
              <a:rPr dirty="0" sz="1450" spc="-10">
                <a:latin typeface="Times New Roman"/>
                <a:cs typeface="Times New Roman"/>
              </a:rPr>
              <a:t>grubby desks with three-foot high panels hiding the occupants stood  facing each other; between them were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rickety chairs; </a:t>
            </a:r>
            <a:r>
              <a:rPr dirty="0" sz="1450" spc="-5">
                <a:latin typeface="Times New Roman"/>
                <a:cs typeface="Times New Roman"/>
              </a:rPr>
              <a:t>a </a:t>
            </a:r>
            <a:r>
              <a:rPr dirty="0" sz="1450" spc="-10">
                <a:latin typeface="Times New Roman"/>
                <a:cs typeface="Times New Roman"/>
              </a:rPr>
              <a:t>portrait </a:t>
            </a:r>
            <a:r>
              <a:rPr dirty="0" sz="1450" spc="-5">
                <a:latin typeface="Times New Roman"/>
                <a:cs typeface="Times New Roman"/>
              </a:rPr>
              <a:t>of  </a:t>
            </a:r>
            <a:r>
              <a:rPr dirty="0" sz="1450" spc="-10">
                <a:latin typeface="Times New Roman"/>
                <a:cs typeface="Times New Roman"/>
              </a:rPr>
              <a:t>the Emperor </a:t>
            </a:r>
            <a:r>
              <a:rPr dirty="0" sz="1450" spc="-5">
                <a:latin typeface="Times New Roman"/>
                <a:cs typeface="Times New Roman"/>
              </a:rPr>
              <a:t>on </a:t>
            </a:r>
            <a:r>
              <a:rPr dirty="0" sz="1450" spc="-10">
                <a:latin typeface="Times New Roman"/>
                <a:cs typeface="Times New Roman"/>
              </a:rPr>
              <a:t>the wall looked down </a:t>
            </a:r>
            <a:r>
              <a:rPr dirty="0" sz="1450" spc="-5">
                <a:latin typeface="Times New Roman"/>
                <a:cs typeface="Times New Roman"/>
              </a:rPr>
              <a:t>on a </a:t>
            </a:r>
            <a:r>
              <a:rPr dirty="0" sz="1450" spc="-10">
                <a:latin typeface="Times New Roman"/>
                <a:cs typeface="Times New Roman"/>
              </a:rPr>
              <a:t>goldfish tank </a:t>
            </a:r>
            <a:r>
              <a:rPr dirty="0" sz="1450" spc="-5">
                <a:latin typeface="Times New Roman"/>
                <a:cs typeface="Times New Roman"/>
              </a:rPr>
              <a:t>on </a:t>
            </a:r>
            <a:r>
              <a:rPr dirty="0" sz="1450" spc="-10">
                <a:latin typeface="Times New Roman"/>
                <a:cs typeface="Times New Roman"/>
              </a:rPr>
              <a:t>the</a:t>
            </a:r>
            <a:r>
              <a:rPr dirty="0" sz="1450" spc="254">
                <a:latin typeface="Times New Roman"/>
                <a:cs typeface="Times New Roman"/>
              </a:rPr>
              <a:t> </a:t>
            </a:r>
            <a:r>
              <a:rPr dirty="0" sz="1450" spc="-10">
                <a:latin typeface="Times New Roman"/>
                <a:cs typeface="Times New Roman"/>
              </a:rPr>
              <a:t>window-ledge.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Otherwise the room was</a:t>
            </a:r>
            <a:r>
              <a:rPr dirty="0" sz="1450" spc="5">
                <a:latin typeface="Times New Roman"/>
                <a:cs typeface="Times New Roman"/>
              </a:rPr>
              <a:t> </a:t>
            </a:r>
            <a:r>
              <a:rPr dirty="0" sz="1450" spc="-25">
                <a:latin typeface="Times New Roman"/>
                <a:cs typeface="Times New Roman"/>
              </a:rPr>
              <a:t>empty.</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Sticking </a:t>
            </a:r>
            <a:r>
              <a:rPr dirty="0" sz="1450" spc="-5">
                <a:latin typeface="Times New Roman"/>
                <a:cs typeface="Times New Roman"/>
              </a:rPr>
              <a:t>out </a:t>
            </a:r>
            <a:r>
              <a:rPr dirty="0" sz="1450" spc="-10">
                <a:latin typeface="Times New Roman"/>
                <a:cs typeface="Times New Roman"/>
              </a:rPr>
              <a:t>from under the left-hand desk were </a:t>
            </a:r>
            <a:r>
              <a:rPr dirty="0" sz="1450" spc="-5">
                <a:latin typeface="Times New Roman"/>
                <a:cs typeface="Times New Roman"/>
              </a:rPr>
              <a:t>a </a:t>
            </a:r>
            <a:r>
              <a:rPr dirty="0" sz="1450" spc="-10">
                <a:latin typeface="Times New Roman"/>
                <a:cs typeface="Times New Roman"/>
              </a:rPr>
              <a:t>club-foot and, beside it,  </a:t>
            </a:r>
            <a:r>
              <a:rPr dirty="0" sz="1450" spc="-5">
                <a:latin typeface="Times New Roman"/>
                <a:cs typeface="Times New Roman"/>
              </a:rPr>
              <a:t>a huge </a:t>
            </a:r>
            <a:r>
              <a:rPr dirty="0" sz="1450" spc="-10">
                <a:latin typeface="Times New Roman"/>
                <a:cs typeface="Times New Roman"/>
              </a:rPr>
              <a:t>felt </a:t>
            </a:r>
            <a:r>
              <a:rPr dirty="0" sz="1450" spc="-15">
                <a:latin typeface="Times New Roman"/>
                <a:cs typeface="Times New Roman"/>
              </a:rPr>
              <a:t>slipper, </a:t>
            </a:r>
            <a:r>
              <a:rPr dirty="0" sz="1450" spc="-10">
                <a:latin typeface="Times New Roman"/>
                <a:cs typeface="Times New Roman"/>
              </a:rPr>
              <a:t>both surmounted </a:t>
            </a:r>
            <a:r>
              <a:rPr dirty="0" sz="1450" spc="-5">
                <a:latin typeface="Times New Roman"/>
                <a:cs typeface="Times New Roman"/>
              </a:rPr>
              <a:t>by </a:t>
            </a:r>
            <a:r>
              <a:rPr dirty="0" sz="1450" spc="-10">
                <a:latin typeface="Times New Roman"/>
                <a:cs typeface="Times New Roman"/>
              </a:rPr>
              <a:t>frayed grey trouser-legs.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rustle </a:t>
            </a:r>
            <a:r>
              <a:rPr dirty="0" sz="1450" spc="-5">
                <a:latin typeface="Times New Roman"/>
                <a:cs typeface="Times New Roman"/>
              </a:rPr>
              <a:t>of </a:t>
            </a:r>
            <a:r>
              <a:rPr dirty="0" sz="1450" spc="-10">
                <a:latin typeface="Times New Roman"/>
                <a:cs typeface="Times New Roman"/>
              </a:rPr>
              <a:t>papers. Someone murmured </a:t>
            </a:r>
            <a:r>
              <a:rPr dirty="0" sz="1450" spc="-5">
                <a:latin typeface="Times New Roman"/>
                <a:cs typeface="Times New Roman"/>
              </a:rPr>
              <a:t>a </a:t>
            </a:r>
            <a:r>
              <a:rPr dirty="0" sz="1450" spc="-10">
                <a:latin typeface="Times New Roman"/>
                <a:cs typeface="Times New Roman"/>
              </a:rPr>
              <a:t>few words in Czech, and immediately  afterwards the Superintendent appeared from behind the right-hand desk and  came </a:t>
            </a:r>
            <a:r>
              <a:rPr dirty="0" sz="1450" spc="-5">
                <a:latin typeface="Times New Roman"/>
                <a:cs typeface="Times New Roman"/>
              </a:rPr>
              <a:t>up </a:t>
            </a:r>
            <a:r>
              <a:rPr dirty="0" sz="1450" spc="-10">
                <a:latin typeface="Times New Roman"/>
                <a:cs typeface="Times New Roman"/>
              </a:rPr>
              <a:t>to me. He was </a:t>
            </a:r>
            <a:r>
              <a:rPr dirty="0" sz="1450" spc="-5">
                <a:latin typeface="Times New Roman"/>
                <a:cs typeface="Times New Roman"/>
              </a:rPr>
              <a:t>a </a:t>
            </a:r>
            <a:r>
              <a:rPr dirty="0" sz="1450" spc="-10">
                <a:latin typeface="Times New Roman"/>
                <a:cs typeface="Times New Roman"/>
              </a:rPr>
              <a:t>short man with </a:t>
            </a:r>
            <a:r>
              <a:rPr dirty="0" sz="1450" spc="-5">
                <a:latin typeface="Times New Roman"/>
                <a:cs typeface="Times New Roman"/>
              </a:rPr>
              <a:t>a </a:t>
            </a:r>
            <a:r>
              <a:rPr dirty="0" sz="1450" spc="-25">
                <a:latin typeface="Times New Roman"/>
                <a:cs typeface="Times New Roman"/>
              </a:rPr>
              <a:t>grey, </a:t>
            </a:r>
            <a:r>
              <a:rPr dirty="0" sz="1450" spc="-10">
                <a:latin typeface="Times New Roman"/>
                <a:cs typeface="Times New Roman"/>
              </a:rPr>
              <a:t>pointed beard and the peculiar  habit </a:t>
            </a:r>
            <a:r>
              <a:rPr dirty="0" sz="1450" spc="-5">
                <a:latin typeface="Times New Roman"/>
                <a:cs typeface="Times New Roman"/>
              </a:rPr>
              <a:t>of </a:t>
            </a:r>
            <a:r>
              <a:rPr dirty="0" sz="1450" spc="-10">
                <a:latin typeface="Times New Roman"/>
                <a:cs typeface="Times New Roman"/>
              </a:rPr>
              <a:t>baring his teeth every time </a:t>
            </a:r>
            <a:r>
              <a:rPr dirty="0" sz="1450" spc="-5">
                <a:latin typeface="Times New Roman"/>
                <a:cs typeface="Times New Roman"/>
              </a:rPr>
              <a:t>he </a:t>
            </a:r>
            <a:r>
              <a:rPr dirty="0" sz="1450" spc="-10">
                <a:latin typeface="Times New Roman"/>
                <a:cs typeface="Times New Roman"/>
              </a:rPr>
              <a:t>was about to speak, like someone  staring into bright sunlight. Then </a:t>
            </a:r>
            <a:r>
              <a:rPr dirty="0" sz="1450" spc="-5">
                <a:latin typeface="Times New Roman"/>
                <a:cs typeface="Times New Roman"/>
              </a:rPr>
              <a:t>he </a:t>
            </a:r>
            <a:r>
              <a:rPr dirty="0" sz="1450" spc="-10">
                <a:latin typeface="Times New Roman"/>
                <a:cs typeface="Times New Roman"/>
              </a:rPr>
              <a:t>would screw </a:t>
            </a:r>
            <a:r>
              <a:rPr dirty="0" sz="1450" spc="-5">
                <a:latin typeface="Times New Roman"/>
                <a:cs typeface="Times New Roman"/>
              </a:rPr>
              <a:t>up </a:t>
            </a:r>
            <a:r>
              <a:rPr dirty="0" sz="1450" spc="-10">
                <a:latin typeface="Times New Roman"/>
                <a:cs typeface="Times New Roman"/>
              </a:rPr>
              <a:t>his eyes behind his  glasses, which gave him </a:t>
            </a:r>
            <a:r>
              <a:rPr dirty="0" sz="1450" spc="-5">
                <a:latin typeface="Times New Roman"/>
                <a:cs typeface="Times New Roman"/>
              </a:rPr>
              <a:t>a </a:t>
            </a:r>
            <a:r>
              <a:rPr dirty="0" sz="1450" spc="-10">
                <a:latin typeface="Times New Roman"/>
                <a:cs typeface="Times New Roman"/>
              </a:rPr>
              <a:t>frighteningly malicious</a:t>
            </a:r>
            <a:r>
              <a:rPr dirty="0" sz="1450" spc="30">
                <a:latin typeface="Times New Roman"/>
                <a:cs typeface="Times New Roman"/>
              </a:rPr>
              <a:t> </a:t>
            </a:r>
            <a:r>
              <a:rPr dirty="0" sz="1450" spc="-10">
                <a:latin typeface="Times New Roman"/>
                <a:cs typeface="Times New Roman"/>
              </a:rPr>
              <a:t>expression.</a:t>
            </a:r>
            <a:endParaRPr sz="1450">
              <a:latin typeface="Times New Roman"/>
              <a:cs typeface="Times New Roman"/>
            </a:endParaRPr>
          </a:p>
          <a:p>
            <a:pPr algn="just" marL="12700" marR="8890" indent="255904">
              <a:lnSpc>
                <a:spcPts val="1730"/>
              </a:lnSpc>
              <a:spcBef>
                <a:spcPts val="780"/>
              </a:spcBef>
            </a:pPr>
            <a:r>
              <a:rPr dirty="0" sz="1450" spc="-40">
                <a:latin typeface="Times New Roman"/>
                <a:cs typeface="Times New Roman"/>
              </a:rPr>
              <a:t>"Your </a:t>
            </a:r>
            <a:r>
              <a:rPr dirty="0" sz="1450" spc="-10">
                <a:latin typeface="Times New Roman"/>
                <a:cs typeface="Times New Roman"/>
              </a:rPr>
              <a:t>name is Athanasius Pernath and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he </a:t>
            </a:r>
            <a:r>
              <a:rPr dirty="0" sz="1450" spc="-10">
                <a:latin typeface="Times New Roman"/>
                <a:cs typeface="Times New Roman"/>
              </a:rPr>
              <a:t>looked at </a:t>
            </a:r>
            <a:r>
              <a:rPr dirty="0" sz="1450" spc="-5">
                <a:latin typeface="Times New Roman"/>
                <a:cs typeface="Times New Roman"/>
              </a:rPr>
              <a:t>a </a:t>
            </a:r>
            <a:r>
              <a:rPr dirty="0" sz="1450" spc="-10">
                <a:latin typeface="Times New Roman"/>
                <a:cs typeface="Times New Roman"/>
              </a:rPr>
              <a:t>sheet </a:t>
            </a:r>
            <a:r>
              <a:rPr dirty="0" sz="1450" spc="-5">
                <a:latin typeface="Times New Roman"/>
                <a:cs typeface="Times New Roman"/>
              </a:rPr>
              <a:t>of  </a:t>
            </a:r>
            <a:r>
              <a:rPr dirty="0" sz="1450" spc="-10">
                <a:latin typeface="Times New Roman"/>
                <a:cs typeface="Times New Roman"/>
              </a:rPr>
              <a:t>paper with nothing written </a:t>
            </a:r>
            <a:r>
              <a:rPr dirty="0" sz="1450" spc="-5">
                <a:latin typeface="Times New Roman"/>
                <a:cs typeface="Times New Roman"/>
              </a:rPr>
              <a:t>on </a:t>
            </a:r>
            <a:r>
              <a:rPr dirty="0" sz="1450" spc="-10">
                <a:latin typeface="Times New Roman"/>
                <a:cs typeface="Times New Roman"/>
              </a:rPr>
              <a:t>it,"—a gem</a:t>
            </a:r>
            <a:r>
              <a:rPr dirty="0" sz="1450" spc="20">
                <a:latin typeface="Times New Roman"/>
                <a:cs typeface="Times New Roman"/>
              </a:rPr>
              <a:t> </a:t>
            </a:r>
            <a:r>
              <a:rPr dirty="0" sz="1450" spc="-15">
                <a:latin typeface="Times New Roman"/>
                <a:cs typeface="Times New Roman"/>
              </a:rPr>
              <a:t>engraver."</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Immediately the club-foot under the other desk came to life; it rubbed  against the leg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chair,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could hear the scratch </a:t>
            </a:r>
            <a:r>
              <a:rPr dirty="0" sz="1450" spc="-5">
                <a:latin typeface="Times New Roman"/>
                <a:cs typeface="Times New Roman"/>
              </a:rPr>
              <a:t>of </a:t>
            </a:r>
            <a:r>
              <a:rPr dirty="0" sz="1450" spc="-10">
                <a:latin typeface="Times New Roman"/>
                <a:cs typeface="Times New Roman"/>
              </a:rPr>
              <a:t>pen </a:t>
            </a:r>
            <a:r>
              <a:rPr dirty="0" sz="1450" spc="-5">
                <a:latin typeface="Times New Roman"/>
                <a:cs typeface="Times New Roman"/>
              </a:rPr>
              <a:t>on</a:t>
            </a:r>
            <a:r>
              <a:rPr dirty="0" sz="1450" spc="100">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concurred. "Pernath. Gem</a:t>
            </a:r>
            <a:r>
              <a:rPr dirty="0" sz="1450">
                <a:latin typeface="Times New Roman"/>
                <a:cs typeface="Times New Roman"/>
              </a:rPr>
              <a:t> </a:t>
            </a:r>
            <a:r>
              <a:rPr dirty="0" sz="1450" spc="-15">
                <a:latin typeface="Times New Roman"/>
                <a:cs typeface="Times New Roman"/>
              </a:rPr>
              <a:t>engraver."</a:t>
            </a:r>
            <a:endParaRPr sz="1450">
              <a:latin typeface="Times New Roman"/>
              <a:cs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1766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30">
                <a:latin typeface="Times New Roman"/>
                <a:cs typeface="Times New Roman"/>
              </a:rPr>
              <a:t>"Well, </a:t>
            </a:r>
            <a:r>
              <a:rPr dirty="0" sz="1450" spc="-10">
                <a:latin typeface="Times New Roman"/>
                <a:cs typeface="Times New Roman"/>
              </a:rPr>
              <a:t>we're both agreed </a:t>
            </a:r>
            <a:r>
              <a:rPr dirty="0" sz="1450" spc="-5">
                <a:latin typeface="Times New Roman"/>
                <a:cs typeface="Times New Roman"/>
              </a:rPr>
              <a:t>on </a:t>
            </a:r>
            <a:r>
              <a:rPr dirty="0" sz="1450" spc="-10">
                <a:latin typeface="Times New Roman"/>
                <a:cs typeface="Times New Roman"/>
              </a:rPr>
              <a:t>that, Herr </a:t>
            </a:r>
            <a:r>
              <a:rPr dirty="0" sz="1450" spc="-5">
                <a:latin typeface="Times New Roman"/>
                <a:cs typeface="Times New Roman"/>
              </a:rPr>
              <a:t>. . . </a:t>
            </a:r>
            <a:r>
              <a:rPr dirty="0" sz="1450" spc="-10">
                <a:latin typeface="Times New Roman"/>
                <a:cs typeface="Times New Roman"/>
              </a:rPr>
              <a:t>Pernath </a:t>
            </a:r>
            <a:r>
              <a:rPr dirty="0" sz="1450" spc="-5">
                <a:latin typeface="Times New Roman"/>
                <a:cs typeface="Times New Roman"/>
              </a:rPr>
              <a:t>. . . </a:t>
            </a:r>
            <a:r>
              <a:rPr dirty="0" sz="1450" spc="-10">
                <a:latin typeface="Times New Roman"/>
                <a:cs typeface="Times New Roman"/>
              </a:rPr>
              <a:t>Pernath, yes,  Pernath. </a:t>
            </a:r>
            <a:r>
              <a:rPr dirty="0" sz="1450" spc="-45">
                <a:latin typeface="Times New Roman"/>
                <a:cs typeface="Times New Roman"/>
              </a:rPr>
              <a:t>Yes, </a:t>
            </a:r>
            <a:r>
              <a:rPr dirty="0" sz="1450" spc="-10">
                <a:latin typeface="Times New Roman"/>
                <a:cs typeface="Times New Roman"/>
              </a:rPr>
              <a:t>yes." Suddenly the Superintendent was full </a:t>
            </a:r>
            <a:r>
              <a:rPr dirty="0" sz="1450" spc="-5">
                <a:latin typeface="Times New Roman"/>
                <a:cs typeface="Times New Roman"/>
              </a:rPr>
              <a:t>of </a:t>
            </a:r>
            <a:r>
              <a:rPr dirty="0" sz="1450" spc="-10">
                <a:latin typeface="Times New Roman"/>
                <a:cs typeface="Times New Roman"/>
              </a:rPr>
              <a:t>warmth, as if </a:t>
            </a:r>
            <a:r>
              <a:rPr dirty="0" sz="1450" spc="-5">
                <a:latin typeface="Times New Roman"/>
                <a:cs typeface="Times New Roman"/>
              </a:rPr>
              <a:t>he  </a:t>
            </a:r>
            <a:r>
              <a:rPr dirty="0" sz="1450" spc="-10">
                <a:latin typeface="Times New Roman"/>
                <a:cs typeface="Times New Roman"/>
              </a:rPr>
              <a:t>had just heard the most gratifying news. He stretched </a:t>
            </a:r>
            <a:r>
              <a:rPr dirty="0" sz="1450" spc="-5">
                <a:latin typeface="Times New Roman"/>
                <a:cs typeface="Times New Roman"/>
              </a:rPr>
              <a:t>out </a:t>
            </a:r>
            <a:r>
              <a:rPr dirty="0" sz="1450" spc="-10">
                <a:latin typeface="Times New Roman"/>
                <a:cs typeface="Times New Roman"/>
              </a:rPr>
              <a:t>both hands towards  me and made grotesque attempts to sound harmless. </a:t>
            </a:r>
            <a:r>
              <a:rPr dirty="0" sz="1450" spc="-30">
                <a:latin typeface="Times New Roman"/>
                <a:cs typeface="Times New Roman"/>
              </a:rPr>
              <a:t>"Tell </a:t>
            </a:r>
            <a:r>
              <a:rPr dirty="0" sz="1450" spc="-10">
                <a:latin typeface="Times New Roman"/>
                <a:cs typeface="Times New Roman"/>
              </a:rPr>
              <a:t>me, Herr Pernath,  what </a:t>
            </a:r>
            <a:r>
              <a:rPr dirty="0" sz="1450" spc="-5">
                <a:latin typeface="Times New Roman"/>
                <a:cs typeface="Times New Roman"/>
              </a:rPr>
              <a:t>do you do </a:t>
            </a:r>
            <a:r>
              <a:rPr dirty="0" sz="1450" spc="-10">
                <a:latin typeface="Times New Roman"/>
                <a:cs typeface="Times New Roman"/>
              </a:rPr>
              <a:t>all</a:t>
            </a:r>
            <a:r>
              <a:rPr dirty="0" sz="1450" spc="-5">
                <a:latin typeface="Times New Roman"/>
                <a:cs typeface="Times New Roman"/>
              </a:rPr>
              <a:t> </a:t>
            </a:r>
            <a:r>
              <a:rPr dirty="0" sz="1450" spc="-10">
                <a:latin typeface="Times New Roman"/>
                <a:cs typeface="Times New Roman"/>
              </a:rPr>
              <a:t>day?"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 think that is </a:t>
            </a:r>
            <a:r>
              <a:rPr dirty="0" sz="1450" spc="-5">
                <a:latin typeface="Times New Roman"/>
                <a:cs typeface="Times New Roman"/>
              </a:rPr>
              <a:t>no </a:t>
            </a:r>
            <a:r>
              <a:rPr dirty="0" sz="1450" spc="-10">
                <a:latin typeface="Times New Roman"/>
                <a:cs typeface="Times New Roman"/>
              </a:rPr>
              <a:t>business </a:t>
            </a:r>
            <a:r>
              <a:rPr dirty="0" sz="1450" spc="-5">
                <a:latin typeface="Times New Roman"/>
                <a:cs typeface="Times New Roman"/>
              </a:rPr>
              <a:t>of </a:t>
            </a:r>
            <a:r>
              <a:rPr dirty="0" sz="1450" spc="-10">
                <a:latin typeface="Times New Roman"/>
                <a:cs typeface="Times New Roman"/>
              </a:rPr>
              <a:t>yours, Herr Otschin", </a:t>
            </a:r>
            <a:r>
              <a:rPr dirty="0" sz="1450" spc="-5">
                <a:latin typeface="Times New Roman"/>
                <a:cs typeface="Times New Roman"/>
              </a:rPr>
              <a:t>I </a:t>
            </a:r>
            <a:r>
              <a:rPr dirty="0" sz="1450" spc="-10">
                <a:latin typeface="Times New Roman"/>
                <a:cs typeface="Times New Roman"/>
              </a:rPr>
              <a:t>answered</a:t>
            </a:r>
            <a:r>
              <a:rPr dirty="0" sz="1450" spc="70">
                <a:latin typeface="Times New Roman"/>
                <a:cs typeface="Times New Roman"/>
              </a:rPr>
              <a:t> </a:t>
            </a:r>
            <a:r>
              <a:rPr dirty="0" sz="1450" spc="-20">
                <a:latin typeface="Times New Roman"/>
                <a:cs typeface="Times New Roman"/>
              </a:rPr>
              <a:t>coolly.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He screwed </a:t>
            </a:r>
            <a:r>
              <a:rPr dirty="0" sz="1450" spc="-5">
                <a:latin typeface="Times New Roman"/>
                <a:cs typeface="Times New Roman"/>
              </a:rPr>
              <a:t>up </a:t>
            </a:r>
            <a:r>
              <a:rPr dirty="0" sz="1450" spc="-10">
                <a:latin typeface="Times New Roman"/>
                <a:cs typeface="Times New Roman"/>
              </a:rPr>
              <a:t>his eyes for </a:t>
            </a:r>
            <a:r>
              <a:rPr dirty="0" sz="1450" spc="-5">
                <a:latin typeface="Times New Roman"/>
                <a:cs typeface="Times New Roman"/>
              </a:rPr>
              <a:t>a </a:t>
            </a:r>
            <a:r>
              <a:rPr dirty="0" sz="1450" spc="-10">
                <a:latin typeface="Times New Roman"/>
                <a:cs typeface="Times New Roman"/>
              </a:rPr>
              <a:t>moment then suddenly shot </a:t>
            </a:r>
            <a:r>
              <a:rPr dirty="0" sz="1450" spc="-5">
                <a:latin typeface="Times New Roman"/>
                <a:cs typeface="Times New Roman"/>
              </a:rPr>
              <a:t>out a </a:t>
            </a:r>
            <a:r>
              <a:rPr dirty="0" sz="1450" spc="-10">
                <a:latin typeface="Times New Roman"/>
                <a:cs typeface="Times New Roman"/>
              </a:rPr>
              <a:t>lightning-  quick question, "Since when has the Countess been having this </a:t>
            </a:r>
            <a:r>
              <a:rPr dirty="0" sz="1450" spc="-15">
                <a:latin typeface="Times New Roman"/>
                <a:cs typeface="Times New Roman"/>
              </a:rPr>
              <a:t>affair </a:t>
            </a:r>
            <a:r>
              <a:rPr dirty="0" sz="1450" spc="-10">
                <a:latin typeface="Times New Roman"/>
                <a:cs typeface="Times New Roman"/>
              </a:rPr>
              <a:t>with  Savioli?" </a:t>
            </a:r>
            <a:r>
              <a:rPr dirty="0" sz="1450" spc="-5">
                <a:latin typeface="Times New Roman"/>
                <a:cs typeface="Times New Roman"/>
              </a:rPr>
              <a:t>but I </a:t>
            </a:r>
            <a:r>
              <a:rPr dirty="0" sz="1450" spc="-10">
                <a:latin typeface="Times New Roman"/>
                <a:cs typeface="Times New Roman"/>
              </a:rPr>
              <a:t>had been expecting something </a:t>
            </a:r>
            <a:r>
              <a:rPr dirty="0" sz="1450" spc="-5">
                <a:latin typeface="Times New Roman"/>
                <a:cs typeface="Times New Roman"/>
              </a:rPr>
              <a:t>of </a:t>
            </a:r>
            <a:r>
              <a:rPr dirty="0" sz="1450" spc="-10">
                <a:latin typeface="Times New Roman"/>
                <a:cs typeface="Times New Roman"/>
              </a:rPr>
              <a:t>the kind and did </a:t>
            </a:r>
            <a:r>
              <a:rPr dirty="0" sz="1450" spc="-5">
                <a:latin typeface="Times New Roman"/>
                <a:cs typeface="Times New Roman"/>
              </a:rPr>
              <a:t>not </a:t>
            </a:r>
            <a:r>
              <a:rPr dirty="0" sz="1450" spc="-10">
                <a:latin typeface="Times New Roman"/>
                <a:cs typeface="Times New Roman"/>
              </a:rPr>
              <a:t>bat an  eyelid.</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He interrogated me </a:t>
            </a:r>
            <a:r>
              <a:rPr dirty="0" sz="1450" spc="-15">
                <a:latin typeface="Times New Roman"/>
                <a:cs typeface="Times New Roman"/>
              </a:rPr>
              <a:t>cunningly, </a:t>
            </a:r>
            <a:r>
              <a:rPr dirty="0" sz="1450" spc="-10">
                <a:latin typeface="Times New Roman"/>
                <a:cs typeface="Times New Roman"/>
              </a:rPr>
              <a:t>darting from </a:t>
            </a:r>
            <a:r>
              <a:rPr dirty="0" sz="1450" spc="-5">
                <a:latin typeface="Times New Roman"/>
                <a:cs typeface="Times New Roman"/>
              </a:rPr>
              <a:t>one </a:t>
            </a:r>
            <a:r>
              <a:rPr dirty="0" sz="1450" spc="-10">
                <a:latin typeface="Times New Roman"/>
                <a:cs typeface="Times New Roman"/>
              </a:rPr>
              <a:t>topic to another in his  attempt to get me to contradict myself, </a:t>
            </a:r>
            <a:r>
              <a:rPr dirty="0" sz="1450" spc="-5">
                <a:latin typeface="Times New Roman"/>
                <a:cs typeface="Times New Roman"/>
              </a:rPr>
              <a:t>but </a:t>
            </a:r>
            <a:r>
              <a:rPr dirty="0" sz="1450" spc="-10">
                <a:latin typeface="Times New Roman"/>
                <a:cs typeface="Times New Roman"/>
              </a:rPr>
              <a:t>although my heart was in my  mouth with fright, </a:t>
            </a:r>
            <a:r>
              <a:rPr dirty="0" sz="1450" spc="-5">
                <a:latin typeface="Times New Roman"/>
                <a:cs typeface="Times New Roman"/>
              </a:rPr>
              <a:t>I </a:t>
            </a:r>
            <a:r>
              <a:rPr dirty="0" sz="1450" spc="-10">
                <a:latin typeface="Times New Roman"/>
                <a:cs typeface="Times New Roman"/>
              </a:rPr>
              <a:t>said nothing to give myself away and kept insisting that </a:t>
            </a:r>
            <a:r>
              <a:rPr dirty="0" sz="1450" spc="-5">
                <a:latin typeface="Times New Roman"/>
                <a:cs typeface="Times New Roman"/>
              </a:rPr>
              <a:t>I  </a:t>
            </a:r>
            <a:r>
              <a:rPr dirty="0" sz="1450" spc="-10">
                <a:latin typeface="Times New Roman"/>
                <a:cs typeface="Times New Roman"/>
              </a:rPr>
              <a:t>had never heard the name </a:t>
            </a:r>
            <a:r>
              <a:rPr dirty="0" sz="1450" spc="-5">
                <a:latin typeface="Times New Roman"/>
                <a:cs typeface="Times New Roman"/>
              </a:rPr>
              <a:t>of </a:t>
            </a:r>
            <a:r>
              <a:rPr dirty="0" sz="1450" spc="-10">
                <a:latin typeface="Times New Roman"/>
                <a:cs typeface="Times New Roman"/>
              </a:rPr>
              <a:t>Savioli, was acquainted with Angelina from my  father's time and that she had frequently commissioned cameos from</a:t>
            </a:r>
            <a:r>
              <a:rPr dirty="0" sz="1450" spc="7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the feeling the Superintendent could tell whenever </a:t>
            </a:r>
            <a:r>
              <a:rPr dirty="0" sz="1450" spc="-5">
                <a:latin typeface="Times New Roman"/>
                <a:cs typeface="Times New Roman"/>
              </a:rPr>
              <a:t>I  </a:t>
            </a:r>
            <a:r>
              <a:rPr dirty="0" sz="1450" spc="-10">
                <a:latin typeface="Times New Roman"/>
                <a:cs typeface="Times New Roman"/>
              </a:rPr>
              <a:t>was lying and was inwardly fuming 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managed to get anything  </a:t>
            </a:r>
            <a:r>
              <a:rPr dirty="0" sz="1450" spc="-5">
                <a:latin typeface="Times New Roman"/>
                <a:cs typeface="Times New Roman"/>
              </a:rPr>
              <a:t>out of </a:t>
            </a:r>
            <a:r>
              <a:rPr dirty="0" sz="1450" spc="-10">
                <a:latin typeface="Times New Roman"/>
                <a:cs typeface="Times New Roman"/>
              </a:rPr>
              <a:t>me. He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then pulled me towards him </a:t>
            </a:r>
            <a:r>
              <a:rPr dirty="0" sz="1450" spc="-5">
                <a:latin typeface="Times New Roman"/>
                <a:cs typeface="Times New Roman"/>
              </a:rPr>
              <a:t>by </a:t>
            </a:r>
            <a:r>
              <a:rPr dirty="0" sz="1450" spc="-10">
                <a:latin typeface="Times New Roman"/>
                <a:cs typeface="Times New Roman"/>
              </a:rPr>
              <a:t>the lapel,  gave </a:t>
            </a:r>
            <a:r>
              <a:rPr dirty="0" sz="1450" spc="-5">
                <a:latin typeface="Times New Roman"/>
                <a:cs typeface="Times New Roman"/>
              </a:rPr>
              <a:t>a </a:t>
            </a:r>
            <a:r>
              <a:rPr dirty="0" sz="1450" spc="-10">
                <a:latin typeface="Times New Roman"/>
                <a:cs typeface="Times New Roman"/>
              </a:rPr>
              <a:t>warning jerk </a:t>
            </a:r>
            <a:r>
              <a:rPr dirty="0" sz="1450" spc="-5">
                <a:latin typeface="Times New Roman"/>
                <a:cs typeface="Times New Roman"/>
              </a:rPr>
              <a:t>of </a:t>
            </a:r>
            <a:r>
              <a:rPr dirty="0" sz="1450" spc="-10">
                <a:latin typeface="Times New Roman"/>
                <a:cs typeface="Times New Roman"/>
              </a:rPr>
              <a:t>the thumb towards the left-hand desk and whispered in  my </a:t>
            </a:r>
            <a:r>
              <a:rPr dirty="0" sz="1450" spc="-25">
                <a:latin typeface="Times New Roman"/>
                <a:cs typeface="Times New Roman"/>
              </a:rPr>
              <a:t>ear, </a:t>
            </a:r>
            <a:r>
              <a:rPr dirty="0" sz="1450" spc="-10">
                <a:latin typeface="Times New Roman"/>
                <a:cs typeface="Times New Roman"/>
              </a:rPr>
              <a:t>"Athanasius, </a:t>
            </a:r>
            <a:r>
              <a:rPr dirty="0" sz="1450" spc="-5">
                <a:latin typeface="Times New Roman"/>
                <a:cs typeface="Times New Roman"/>
              </a:rPr>
              <a:t>your </a:t>
            </a:r>
            <a:r>
              <a:rPr dirty="0" sz="1450" spc="-10">
                <a:latin typeface="Times New Roman"/>
                <a:cs typeface="Times New Roman"/>
              </a:rPr>
              <a:t>late father was my best friend. </a:t>
            </a:r>
            <a:r>
              <a:rPr dirty="0" sz="1450" spc="-5">
                <a:latin typeface="Times New Roman"/>
                <a:cs typeface="Times New Roman"/>
              </a:rPr>
              <a:t>I </a:t>
            </a:r>
            <a:r>
              <a:rPr dirty="0" sz="1450" spc="-10">
                <a:latin typeface="Times New Roman"/>
                <a:cs typeface="Times New Roman"/>
              </a:rPr>
              <a:t>want to save </a:t>
            </a:r>
            <a:r>
              <a:rPr dirty="0" sz="1450" spc="-5">
                <a:latin typeface="Times New Roman"/>
                <a:cs typeface="Times New Roman"/>
              </a:rPr>
              <a:t>you,  </a:t>
            </a:r>
            <a:r>
              <a:rPr dirty="0" sz="1450" spc="-10">
                <a:latin typeface="Times New Roman"/>
                <a:cs typeface="Times New Roman"/>
              </a:rPr>
              <a:t>Athanasius. But you'll have to tell me everything about the Countess.  Everything, </a:t>
            </a:r>
            <a:r>
              <a:rPr dirty="0" sz="1450" spc="-5">
                <a:latin typeface="Times New Roman"/>
                <a:cs typeface="Times New Roman"/>
              </a:rPr>
              <a:t>do you </a:t>
            </a:r>
            <a:r>
              <a:rPr dirty="0" sz="1450" spc="-10">
                <a:latin typeface="Times New Roman"/>
                <a:cs typeface="Times New Roman"/>
              </a:rPr>
              <a:t>hear?"</a:t>
            </a:r>
            <a:endParaRPr sz="1450">
              <a:latin typeface="Times New Roman"/>
              <a:cs typeface="Times New Roman"/>
            </a:endParaRPr>
          </a:p>
          <a:p>
            <a:pPr algn="just" marL="12700" marR="6985" indent="255904">
              <a:lnSpc>
                <a:spcPts val="1730"/>
              </a:lnSpc>
              <a:spcBef>
                <a:spcPts val="705"/>
              </a:spcBef>
            </a:pP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idea what </a:t>
            </a:r>
            <a:r>
              <a:rPr dirty="0" sz="1450" spc="-5">
                <a:latin typeface="Times New Roman"/>
                <a:cs typeface="Times New Roman"/>
              </a:rPr>
              <a:t>he </a:t>
            </a:r>
            <a:r>
              <a:rPr dirty="0" sz="1450" spc="-10">
                <a:latin typeface="Times New Roman"/>
                <a:cs typeface="Times New Roman"/>
              </a:rPr>
              <a:t>was talking about. "What </a:t>
            </a:r>
            <a:r>
              <a:rPr dirty="0" sz="1450" spc="-5">
                <a:latin typeface="Times New Roman"/>
                <a:cs typeface="Times New Roman"/>
              </a:rPr>
              <a:t>do you </a:t>
            </a:r>
            <a:r>
              <a:rPr dirty="0" sz="1450" spc="-10">
                <a:latin typeface="Times New Roman"/>
                <a:cs typeface="Times New Roman"/>
              </a:rPr>
              <a:t>mean, </a:t>
            </a:r>
            <a:r>
              <a:rPr dirty="0" sz="1450" spc="-5">
                <a:latin typeface="Times New Roman"/>
                <a:cs typeface="Times New Roman"/>
              </a:rPr>
              <a:t>you </a:t>
            </a:r>
            <a:r>
              <a:rPr dirty="0" sz="1450" spc="-10">
                <a:latin typeface="Times New Roman"/>
                <a:cs typeface="Times New Roman"/>
              </a:rPr>
              <a:t>want to  save me?" </a:t>
            </a:r>
            <a:r>
              <a:rPr dirty="0" sz="1450" spc="-5">
                <a:latin typeface="Times New Roman"/>
                <a:cs typeface="Times New Roman"/>
              </a:rPr>
              <a:t>I </a:t>
            </a:r>
            <a:r>
              <a:rPr dirty="0" sz="1450" spc="-10">
                <a:latin typeface="Times New Roman"/>
                <a:cs typeface="Times New Roman"/>
              </a:rPr>
              <a:t>asked him </a:t>
            </a:r>
            <a:r>
              <a:rPr dirty="0" sz="1450" spc="-5">
                <a:latin typeface="Times New Roman"/>
                <a:cs typeface="Times New Roman"/>
              </a:rPr>
              <a:t>out</a:t>
            </a:r>
            <a:r>
              <a:rPr dirty="0" sz="1450" spc="10">
                <a:latin typeface="Times New Roman"/>
                <a:cs typeface="Times New Roman"/>
              </a:rPr>
              <a:t> </a:t>
            </a:r>
            <a:r>
              <a:rPr dirty="0" sz="1450" spc="-5">
                <a:latin typeface="Times New Roman"/>
                <a:cs typeface="Times New Roman"/>
              </a:rPr>
              <a:t>loud.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club-foot stamped irritatedly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floor. </a:t>
            </a:r>
            <a:r>
              <a:rPr dirty="0" sz="1450" spc="-10">
                <a:latin typeface="Times New Roman"/>
                <a:cs typeface="Times New Roman"/>
              </a:rPr>
              <a:t>The Superintendent's face  went ashen-grey with hatred. His lip curled. He waited. </a:t>
            </a:r>
            <a:r>
              <a:rPr dirty="0" sz="1450" spc="-5">
                <a:latin typeface="Times New Roman"/>
                <a:cs typeface="Times New Roman"/>
              </a:rPr>
              <a:t>I </a:t>
            </a:r>
            <a:r>
              <a:rPr dirty="0" sz="1450" spc="-10">
                <a:latin typeface="Times New Roman"/>
                <a:cs typeface="Times New Roman"/>
              </a:rPr>
              <a:t>knew that </a:t>
            </a:r>
            <a:r>
              <a:rPr dirty="0" sz="1450" spc="-5">
                <a:latin typeface="Times New Roman"/>
                <a:cs typeface="Times New Roman"/>
              </a:rPr>
              <a:t>he </a:t>
            </a:r>
            <a:r>
              <a:rPr dirty="0" sz="1450" spc="-10">
                <a:latin typeface="Times New Roman"/>
                <a:cs typeface="Times New Roman"/>
              </a:rPr>
              <a:t>would  pounce again (his shock tactics reminded me </a:t>
            </a:r>
            <a:r>
              <a:rPr dirty="0" sz="1450" spc="-5">
                <a:latin typeface="Times New Roman"/>
                <a:cs typeface="Times New Roman"/>
              </a:rPr>
              <a:t>of </a:t>
            </a:r>
            <a:r>
              <a:rPr dirty="0" sz="1450" spc="-20">
                <a:latin typeface="Times New Roman"/>
                <a:cs typeface="Times New Roman"/>
              </a:rPr>
              <a:t>Wassertrum),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waited, </a:t>
            </a:r>
            <a:r>
              <a:rPr dirty="0" sz="1450" spc="-5">
                <a:latin typeface="Times New Roman"/>
                <a:cs typeface="Times New Roman"/>
              </a:rPr>
              <a:t>too.  </a:t>
            </a:r>
            <a:r>
              <a:rPr dirty="0" sz="1450" spc="-10">
                <a:latin typeface="Times New Roman"/>
                <a:cs typeface="Times New Roman"/>
              </a:rPr>
              <a:t>A goat-like face, obviously belonging to the owner </a:t>
            </a:r>
            <a:r>
              <a:rPr dirty="0" sz="1450" spc="-5">
                <a:latin typeface="Times New Roman"/>
                <a:cs typeface="Times New Roman"/>
              </a:rPr>
              <a:t>of </a:t>
            </a:r>
            <a:r>
              <a:rPr dirty="0" sz="1450" spc="-10">
                <a:latin typeface="Times New Roman"/>
                <a:cs typeface="Times New Roman"/>
              </a:rPr>
              <a:t>the club-foot, appeared  above the desk-panels, then suddenly the Superintendent yelled at me in an  ear-splitting voice:</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"Murderer!"</a:t>
            </a:r>
            <a:endParaRPr sz="1450">
              <a:latin typeface="Times New Roman"/>
              <a:cs typeface="Times New Roman"/>
            </a:endParaRPr>
          </a:p>
          <a:p>
            <a:pPr marL="268605">
              <a:lnSpc>
                <a:spcPct val="100000"/>
              </a:lnSpc>
              <a:spcBef>
                <a:spcPts val="705"/>
              </a:spcBef>
            </a:pPr>
            <a:r>
              <a:rPr dirty="0" sz="1450" spc="-5">
                <a:latin typeface="Times New Roman"/>
                <a:cs typeface="Times New Roman"/>
              </a:rPr>
              <a:t>I </a:t>
            </a:r>
            <a:r>
              <a:rPr dirty="0" sz="1450" spc="-10">
                <a:latin typeface="Times New Roman"/>
                <a:cs typeface="Times New Roman"/>
              </a:rPr>
              <a:t>was speechless with</a:t>
            </a:r>
            <a:r>
              <a:rPr dirty="0" sz="1450">
                <a:latin typeface="Times New Roman"/>
                <a:cs typeface="Times New Roman"/>
              </a:rPr>
              <a:t> </a:t>
            </a:r>
            <a:r>
              <a:rPr dirty="0" sz="1450" spc="-10">
                <a:latin typeface="Times New Roman"/>
                <a:cs typeface="Times New Roman"/>
              </a:rPr>
              <a:t>astonishment.</a:t>
            </a:r>
            <a:endParaRPr sz="1450">
              <a:latin typeface="Times New Roman"/>
              <a:cs typeface="Times New Roman"/>
            </a:endParaRPr>
          </a:p>
          <a:p>
            <a:pPr marL="268605">
              <a:lnSpc>
                <a:spcPct val="100000"/>
              </a:lnSpc>
              <a:spcBef>
                <a:spcPts val="780"/>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sour look </a:t>
            </a:r>
            <a:r>
              <a:rPr dirty="0" sz="1450" spc="-5">
                <a:latin typeface="Times New Roman"/>
                <a:cs typeface="Times New Roman"/>
              </a:rPr>
              <a:t>on </a:t>
            </a:r>
            <a:r>
              <a:rPr dirty="0" sz="1450" spc="-10">
                <a:latin typeface="Times New Roman"/>
                <a:cs typeface="Times New Roman"/>
              </a:rPr>
              <a:t>his goat's face, club-foot withdrew behind his</a:t>
            </a:r>
            <a:r>
              <a:rPr dirty="0" sz="1450" spc="125">
                <a:latin typeface="Times New Roman"/>
                <a:cs typeface="Times New Roman"/>
              </a:rPr>
              <a:t> </a:t>
            </a:r>
            <a:r>
              <a:rPr dirty="0" sz="1450" spc="-10">
                <a:latin typeface="Times New Roman"/>
                <a:cs typeface="Times New Roman"/>
              </a:rPr>
              <a:t>desk.</a:t>
            </a:r>
            <a:endParaRPr sz="1450">
              <a:latin typeface="Times New Roman"/>
              <a:cs typeface="Times New Roman"/>
            </a:endParaRPr>
          </a:p>
          <a:p>
            <a:pPr marL="12700" marR="6985" indent="255904">
              <a:lnSpc>
                <a:spcPts val="1730"/>
              </a:lnSpc>
              <a:spcBef>
                <a:spcPts val="850"/>
              </a:spcBef>
            </a:pPr>
            <a:r>
              <a:rPr dirty="0" sz="1450" spc="-10">
                <a:latin typeface="Times New Roman"/>
                <a:cs typeface="Times New Roman"/>
              </a:rPr>
              <a:t>The Superintendent also seemed rather taken aback </a:t>
            </a:r>
            <a:r>
              <a:rPr dirty="0" sz="1450" spc="-5">
                <a:latin typeface="Times New Roman"/>
                <a:cs typeface="Times New Roman"/>
              </a:rPr>
              <a:t>by </a:t>
            </a:r>
            <a:r>
              <a:rPr dirty="0" sz="1450" spc="-10">
                <a:latin typeface="Times New Roman"/>
                <a:cs typeface="Times New Roman"/>
              </a:rPr>
              <a:t>my calm, </a:t>
            </a:r>
            <a:r>
              <a:rPr dirty="0" sz="1450" spc="-5">
                <a:latin typeface="Times New Roman"/>
                <a:cs typeface="Times New Roman"/>
              </a:rPr>
              <a:t>but  </a:t>
            </a:r>
            <a:r>
              <a:rPr dirty="0" sz="1450" spc="-10">
                <a:latin typeface="Times New Roman"/>
                <a:cs typeface="Times New Roman"/>
              </a:rPr>
              <a:t>cleverly disguised his surprise </a:t>
            </a:r>
            <a:r>
              <a:rPr dirty="0" sz="1450" spc="-5">
                <a:latin typeface="Times New Roman"/>
                <a:cs typeface="Times New Roman"/>
              </a:rPr>
              <a:t>by </a:t>
            </a:r>
            <a:r>
              <a:rPr dirty="0" sz="1450" spc="-10">
                <a:latin typeface="Times New Roman"/>
                <a:cs typeface="Times New Roman"/>
              </a:rPr>
              <a:t>drawing </a:t>
            </a:r>
            <a:r>
              <a:rPr dirty="0" sz="1450" spc="-5">
                <a:latin typeface="Times New Roman"/>
                <a:cs typeface="Times New Roman"/>
              </a:rPr>
              <a:t>up a </a:t>
            </a:r>
            <a:r>
              <a:rPr dirty="0" sz="1450" spc="-10">
                <a:latin typeface="Times New Roman"/>
                <a:cs typeface="Times New Roman"/>
              </a:rPr>
              <a:t>chair and offering me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seat.</a:t>
            </a:r>
            <a:endParaRPr sz="1450">
              <a:latin typeface="Times New Roman"/>
              <a:cs typeface="Times New Roman"/>
            </a:endParaRPr>
          </a:p>
          <a:p>
            <a:pPr marL="12700" marR="12065" indent="255904">
              <a:lnSpc>
                <a:spcPts val="1730"/>
              </a:lnSpc>
              <a:spcBef>
                <a:spcPts val="715"/>
              </a:spcBef>
            </a:pPr>
            <a:r>
              <a:rPr dirty="0" sz="1450" spc="-10">
                <a:latin typeface="Times New Roman"/>
                <a:cs typeface="Times New Roman"/>
              </a:rPr>
              <a:t>"So </a:t>
            </a:r>
            <a:r>
              <a:rPr dirty="0" sz="1450" spc="-5">
                <a:latin typeface="Times New Roman"/>
                <a:cs typeface="Times New Roman"/>
              </a:rPr>
              <a:t>you </a:t>
            </a:r>
            <a:r>
              <a:rPr dirty="0" sz="1450" spc="-10">
                <a:latin typeface="Times New Roman"/>
                <a:cs typeface="Times New Roman"/>
              </a:rPr>
              <a:t>refuse to make the statement </a:t>
            </a:r>
            <a:r>
              <a:rPr dirty="0" sz="1450" spc="-5">
                <a:latin typeface="Times New Roman"/>
                <a:cs typeface="Times New Roman"/>
              </a:rPr>
              <a:t>I </a:t>
            </a:r>
            <a:r>
              <a:rPr dirty="0" sz="1450" spc="-10">
                <a:latin typeface="Times New Roman"/>
                <a:cs typeface="Times New Roman"/>
              </a:rPr>
              <a:t>have requested about the Countess,  Herr Pernath?"</a:t>
            </a:r>
            <a:endParaRPr sz="1450">
              <a:latin typeface="Times New Roman"/>
              <a:cs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91650"/>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"I have </a:t>
            </a:r>
            <a:r>
              <a:rPr dirty="0" sz="1450" spc="-5">
                <a:latin typeface="Times New Roman"/>
                <a:cs typeface="Times New Roman"/>
              </a:rPr>
              <a:t>no </a:t>
            </a:r>
            <a:r>
              <a:rPr dirty="0" sz="1450" spc="-10">
                <a:latin typeface="Times New Roman"/>
                <a:cs typeface="Times New Roman"/>
              </a:rPr>
              <a:t>statement to make, Superintendent, at least </a:t>
            </a:r>
            <a:r>
              <a:rPr dirty="0" sz="1450" spc="-5">
                <a:latin typeface="Times New Roman"/>
                <a:cs typeface="Times New Roman"/>
              </a:rPr>
              <a:t>not </a:t>
            </a:r>
            <a:r>
              <a:rPr dirty="0" sz="1450" spc="-10">
                <a:latin typeface="Times New Roman"/>
                <a:cs typeface="Times New Roman"/>
              </a:rPr>
              <a:t>the statement  </a:t>
            </a:r>
            <a:r>
              <a:rPr dirty="0" sz="1450" spc="-5">
                <a:latin typeface="Times New Roman"/>
                <a:cs typeface="Times New Roman"/>
              </a:rPr>
              <a:t>you </a:t>
            </a:r>
            <a:r>
              <a:rPr dirty="0" sz="1450" spc="-10">
                <a:latin typeface="Times New Roman"/>
                <a:cs typeface="Times New Roman"/>
              </a:rPr>
              <a:t>expect. In the first place, </a:t>
            </a:r>
            <a:r>
              <a:rPr dirty="0" sz="1450" spc="-5">
                <a:latin typeface="Times New Roman"/>
                <a:cs typeface="Times New Roman"/>
              </a:rPr>
              <a:t>I </a:t>
            </a:r>
            <a:r>
              <a:rPr dirty="0" sz="1450" spc="-10">
                <a:latin typeface="Times New Roman"/>
                <a:cs typeface="Times New Roman"/>
              </a:rPr>
              <a:t>know </a:t>
            </a:r>
            <a:r>
              <a:rPr dirty="0" sz="1450" spc="-5">
                <a:latin typeface="Times New Roman"/>
                <a:cs typeface="Times New Roman"/>
              </a:rPr>
              <a:t>nobody by </a:t>
            </a:r>
            <a:r>
              <a:rPr dirty="0" sz="1450" spc="-10">
                <a:latin typeface="Times New Roman"/>
                <a:cs typeface="Times New Roman"/>
              </a:rPr>
              <a:t>the name </a:t>
            </a:r>
            <a:r>
              <a:rPr dirty="0" sz="1450" spc="-5">
                <a:latin typeface="Times New Roman"/>
                <a:cs typeface="Times New Roman"/>
              </a:rPr>
              <a:t>of </a:t>
            </a:r>
            <a:r>
              <a:rPr dirty="0" sz="1450" spc="-10">
                <a:latin typeface="Times New Roman"/>
                <a:cs typeface="Times New Roman"/>
              </a:rPr>
              <a:t>Savioli, and  secondly </a:t>
            </a:r>
            <a:r>
              <a:rPr dirty="0" sz="1450" spc="-5">
                <a:latin typeface="Times New Roman"/>
                <a:cs typeface="Times New Roman"/>
              </a:rPr>
              <a:t>I </a:t>
            </a:r>
            <a:r>
              <a:rPr dirty="0" sz="1450" spc="-10">
                <a:latin typeface="Times New Roman"/>
                <a:cs typeface="Times New Roman"/>
              </a:rPr>
              <a:t>am firmly convinced that the suggestion that she is deceiving her  husband is </a:t>
            </a:r>
            <a:r>
              <a:rPr dirty="0" sz="1450" spc="-5">
                <a:latin typeface="Times New Roman"/>
                <a:cs typeface="Times New Roman"/>
              </a:rPr>
              <a:t>a </a:t>
            </a:r>
            <a:r>
              <a:rPr dirty="0" sz="1450" spc="-10">
                <a:latin typeface="Times New Roman"/>
                <a:cs typeface="Times New Roman"/>
              </a:rPr>
              <a:t>vile</a:t>
            </a:r>
            <a:r>
              <a:rPr dirty="0" sz="1450">
                <a:latin typeface="Times New Roman"/>
                <a:cs typeface="Times New Roman"/>
              </a:rPr>
              <a:t> </a:t>
            </a:r>
            <a:r>
              <a:rPr dirty="0" sz="1450" spc="-20">
                <a:latin typeface="Times New Roman"/>
                <a:cs typeface="Times New Roman"/>
              </a:rPr>
              <a:t>calumny."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prepared to repeat that under</a:t>
            </a:r>
            <a:r>
              <a:rPr dirty="0" sz="1450" spc="20">
                <a:latin typeface="Times New Roman"/>
                <a:cs typeface="Times New Roman"/>
              </a:rPr>
              <a:t> </a:t>
            </a:r>
            <a:r>
              <a:rPr dirty="0" sz="1450" spc="-10">
                <a:latin typeface="Times New Roman"/>
                <a:cs typeface="Times New Roman"/>
              </a:rPr>
              <a:t>oath?"</a:t>
            </a:r>
            <a:endParaRPr sz="1450">
              <a:latin typeface="Times New Roman"/>
              <a:cs typeface="Times New Roman"/>
            </a:endParaRPr>
          </a:p>
          <a:p>
            <a:pPr algn="just" marL="268605" marR="1863089">
              <a:lnSpc>
                <a:spcPts val="2520"/>
              </a:lnSpc>
              <a:spcBef>
                <a:spcPts val="140"/>
              </a:spcBef>
            </a:pPr>
            <a:r>
              <a:rPr dirty="0" sz="1450" spc="-10">
                <a:latin typeface="Times New Roman"/>
                <a:cs typeface="Times New Roman"/>
              </a:rPr>
              <a:t>My heart missed </a:t>
            </a:r>
            <a:r>
              <a:rPr dirty="0" sz="1450" spc="-5">
                <a:latin typeface="Times New Roman"/>
                <a:cs typeface="Times New Roman"/>
              </a:rPr>
              <a:t>a </a:t>
            </a:r>
            <a:r>
              <a:rPr dirty="0" sz="1450" spc="-10">
                <a:latin typeface="Times New Roman"/>
                <a:cs typeface="Times New Roman"/>
              </a:rPr>
              <a:t>beat. </a:t>
            </a:r>
            <a:r>
              <a:rPr dirty="0" sz="1450" spc="-40">
                <a:latin typeface="Times New Roman"/>
                <a:cs typeface="Times New Roman"/>
              </a:rPr>
              <a:t>"Yes. </a:t>
            </a:r>
            <a:r>
              <a:rPr dirty="0" sz="1450" spc="-10">
                <a:latin typeface="Times New Roman"/>
                <a:cs typeface="Times New Roman"/>
              </a:rPr>
              <a:t>Any time </a:t>
            </a:r>
            <a:r>
              <a:rPr dirty="0" sz="1450" spc="-5">
                <a:latin typeface="Times New Roman"/>
                <a:cs typeface="Times New Roman"/>
              </a:rPr>
              <a:t>you </a:t>
            </a:r>
            <a:r>
              <a:rPr dirty="0" sz="1450" spc="-10">
                <a:latin typeface="Times New Roman"/>
                <a:cs typeface="Times New Roman"/>
              </a:rPr>
              <a:t>like."  "Good. Hmm."</a:t>
            </a:r>
            <a:endParaRPr sz="1450">
              <a:latin typeface="Times New Roman"/>
              <a:cs typeface="Times New Roman"/>
            </a:endParaRPr>
          </a:p>
          <a:p>
            <a:pPr algn="just" marL="12700" marR="5080" indent="255904">
              <a:lnSpc>
                <a:spcPts val="1730"/>
              </a:lnSpc>
              <a:spcBef>
                <a:spcPts val="635"/>
              </a:spcBef>
            </a:pPr>
            <a:r>
              <a:rPr dirty="0" sz="1450" spc="-10">
                <a:latin typeface="Times New Roman"/>
                <a:cs typeface="Times New Roman"/>
              </a:rPr>
              <a:t>There was quite </a:t>
            </a:r>
            <a:r>
              <a:rPr dirty="0" sz="1450" spc="-5">
                <a:latin typeface="Times New Roman"/>
                <a:cs typeface="Times New Roman"/>
              </a:rPr>
              <a:t>a </a:t>
            </a:r>
            <a:r>
              <a:rPr dirty="0" sz="1450" spc="-10">
                <a:latin typeface="Times New Roman"/>
                <a:cs typeface="Times New Roman"/>
              </a:rPr>
              <a:t>long pause, during which the Superintendent appeared to  </a:t>
            </a:r>
            <a:r>
              <a:rPr dirty="0" sz="1450" spc="-5">
                <a:latin typeface="Times New Roman"/>
                <a:cs typeface="Times New Roman"/>
              </a:rPr>
              <a:t>be </a:t>
            </a:r>
            <a:r>
              <a:rPr dirty="0" sz="1450" spc="-10">
                <a:latin typeface="Times New Roman"/>
                <a:cs typeface="Times New Roman"/>
              </a:rPr>
              <a:t>racking his</a:t>
            </a:r>
            <a:r>
              <a:rPr dirty="0" sz="1450" spc="-5">
                <a:latin typeface="Times New Roman"/>
                <a:cs typeface="Times New Roman"/>
              </a:rPr>
              <a:t> </a:t>
            </a:r>
            <a:r>
              <a:rPr dirty="0" sz="1450" spc="-10">
                <a:latin typeface="Times New Roman"/>
                <a:cs typeface="Times New Roman"/>
              </a:rPr>
              <a:t>brains.</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looked at me again, there was </a:t>
            </a:r>
            <a:r>
              <a:rPr dirty="0" sz="1450" spc="-5">
                <a:latin typeface="Times New Roman"/>
                <a:cs typeface="Times New Roman"/>
              </a:rPr>
              <a:t>a </a:t>
            </a:r>
            <a:r>
              <a:rPr dirty="0" sz="1450" spc="-10">
                <a:latin typeface="Times New Roman"/>
                <a:cs typeface="Times New Roman"/>
              </a:rPr>
              <a:t>rather obviously assumed  expression </a:t>
            </a:r>
            <a:r>
              <a:rPr dirty="0" sz="1450" spc="-5">
                <a:latin typeface="Times New Roman"/>
                <a:cs typeface="Times New Roman"/>
              </a:rPr>
              <a:t>of </a:t>
            </a:r>
            <a:r>
              <a:rPr dirty="0" sz="1450" spc="-10">
                <a:latin typeface="Times New Roman"/>
                <a:cs typeface="Times New Roman"/>
              </a:rPr>
              <a:t>pain </a:t>
            </a:r>
            <a:r>
              <a:rPr dirty="0" sz="1450" spc="-5">
                <a:latin typeface="Times New Roman"/>
                <a:cs typeface="Times New Roman"/>
              </a:rPr>
              <a:t>on </a:t>
            </a:r>
            <a:r>
              <a:rPr dirty="0" sz="1450" spc="-10">
                <a:latin typeface="Times New Roman"/>
                <a:cs typeface="Times New Roman"/>
              </a:rPr>
              <a:t>his face. As </a:t>
            </a:r>
            <a:r>
              <a:rPr dirty="0" sz="1450" spc="-5">
                <a:latin typeface="Times New Roman"/>
                <a:cs typeface="Times New Roman"/>
              </a:rPr>
              <a:t>he </a:t>
            </a:r>
            <a:r>
              <a:rPr dirty="0" sz="1450" spc="-10">
                <a:latin typeface="Times New Roman"/>
                <a:cs typeface="Times New Roman"/>
              </a:rPr>
              <a:t>spoke, his voice vibrant with tears, </a:t>
            </a:r>
            <a:r>
              <a:rPr dirty="0" sz="1450" spc="-5">
                <a:latin typeface="Times New Roman"/>
                <a:cs typeface="Times New Roman"/>
              </a:rPr>
              <a:t>I </a:t>
            </a:r>
            <a:r>
              <a:rPr dirty="0" sz="1450" spc="-10">
                <a:latin typeface="Times New Roman"/>
                <a:cs typeface="Times New Roman"/>
              </a:rPr>
              <a:t>was  immediately reminded </a:t>
            </a:r>
            <a:r>
              <a:rPr dirty="0" sz="1450" spc="-5">
                <a:latin typeface="Times New Roman"/>
                <a:cs typeface="Times New Roman"/>
              </a:rPr>
              <a:t>of </a:t>
            </a:r>
            <a:r>
              <a:rPr dirty="0" sz="1450" spc="-10">
                <a:latin typeface="Times New Roman"/>
                <a:cs typeface="Times New Roman"/>
              </a:rPr>
              <a:t>Charousek. "But Athanasius, </a:t>
            </a:r>
            <a:r>
              <a:rPr dirty="0" sz="1450" spc="-5">
                <a:latin typeface="Times New Roman"/>
                <a:cs typeface="Times New Roman"/>
              </a:rPr>
              <a:t>you </a:t>
            </a:r>
            <a:r>
              <a:rPr dirty="0" sz="1450" spc="-10">
                <a:latin typeface="Times New Roman"/>
                <a:cs typeface="Times New Roman"/>
              </a:rPr>
              <a:t>can tell me—me,  </a:t>
            </a:r>
            <a:r>
              <a:rPr dirty="0" sz="1450" spc="-5">
                <a:latin typeface="Times New Roman"/>
                <a:cs typeface="Times New Roman"/>
              </a:rPr>
              <a:t>your </a:t>
            </a:r>
            <a:r>
              <a:rPr dirty="0" sz="1450" spc="-10">
                <a:latin typeface="Times New Roman"/>
                <a:cs typeface="Times New Roman"/>
              </a:rPr>
              <a:t>father's old friend—me, who carried </a:t>
            </a:r>
            <a:r>
              <a:rPr dirty="0" sz="1450" spc="-5">
                <a:latin typeface="Times New Roman"/>
                <a:cs typeface="Times New Roman"/>
              </a:rPr>
              <a:t>you </a:t>
            </a:r>
            <a:r>
              <a:rPr dirty="0" sz="1450" spc="-10">
                <a:latin typeface="Times New Roman"/>
                <a:cs typeface="Times New Roman"/>
              </a:rPr>
              <a:t>in his arms when </a:t>
            </a:r>
            <a:r>
              <a:rPr dirty="0" sz="1450" spc="-5">
                <a:latin typeface="Times New Roman"/>
                <a:cs typeface="Times New Roman"/>
              </a:rPr>
              <a:t>you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little baby—-" </a:t>
            </a:r>
            <a:r>
              <a:rPr dirty="0" sz="1450" spc="-5">
                <a:latin typeface="Times New Roman"/>
                <a:cs typeface="Times New Roman"/>
              </a:rPr>
              <a:t>I </a:t>
            </a:r>
            <a:r>
              <a:rPr dirty="0" sz="1450" spc="-10">
                <a:latin typeface="Times New Roman"/>
                <a:cs typeface="Times New Roman"/>
              </a:rPr>
              <a:t>could hardly stop myself from laughing: the man was at most  ten years older than I, "tell me, Athanasius, it was self-defence, wasn't</a:t>
            </a:r>
            <a:r>
              <a:rPr dirty="0" sz="1450" spc="10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The goat's face</a:t>
            </a:r>
            <a:r>
              <a:rPr dirty="0" sz="1450">
                <a:latin typeface="Times New Roman"/>
                <a:cs typeface="Times New Roman"/>
              </a:rPr>
              <a:t> </a:t>
            </a:r>
            <a:r>
              <a:rPr dirty="0" sz="1450" spc="-10">
                <a:latin typeface="Times New Roman"/>
                <a:cs typeface="Times New Roman"/>
              </a:rPr>
              <a:t>reappeared.</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"What was self-defence?" </a:t>
            </a:r>
            <a:r>
              <a:rPr dirty="0" sz="1450" spc="-5">
                <a:latin typeface="Times New Roman"/>
                <a:cs typeface="Times New Roman"/>
              </a:rPr>
              <a:t>I </a:t>
            </a:r>
            <a:r>
              <a:rPr dirty="0" sz="1450" spc="-10">
                <a:latin typeface="Times New Roman"/>
                <a:cs typeface="Times New Roman"/>
              </a:rPr>
              <a:t>asked, completely</a:t>
            </a:r>
            <a:r>
              <a:rPr dirty="0" sz="1450" spc="15">
                <a:latin typeface="Times New Roman"/>
                <a:cs typeface="Times New Roman"/>
              </a:rPr>
              <a:t> </a:t>
            </a:r>
            <a:r>
              <a:rPr dirty="0" sz="1450" spc="-10">
                <a:latin typeface="Times New Roman"/>
                <a:cs typeface="Times New Roman"/>
              </a:rPr>
              <a:t>mystified.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a:t>
            </a:r>
            <a:r>
              <a:rPr dirty="0" sz="1450" spc="-15">
                <a:latin typeface="Times New Roman"/>
                <a:cs typeface="Times New Roman"/>
              </a:rPr>
              <a:t>affair </a:t>
            </a:r>
            <a:r>
              <a:rPr dirty="0" sz="1450" spc="-10">
                <a:latin typeface="Times New Roman"/>
                <a:cs typeface="Times New Roman"/>
              </a:rPr>
              <a:t>with </a:t>
            </a:r>
            <a:r>
              <a:rPr dirty="0" sz="1450" spc="-5">
                <a:latin typeface="Times New Roman"/>
                <a:cs typeface="Times New Roman"/>
              </a:rPr>
              <a:t>. . . </a:t>
            </a:r>
            <a:r>
              <a:rPr dirty="0" sz="1450" spc="-15">
                <a:latin typeface="Times New Roman"/>
                <a:cs typeface="Times New Roman"/>
              </a:rPr>
              <a:t>ZOTTMANN!" </a:t>
            </a:r>
            <a:r>
              <a:rPr dirty="0" sz="1450" spc="-10">
                <a:latin typeface="Times New Roman"/>
                <a:cs typeface="Times New Roman"/>
              </a:rPr>
              <a:t>The Superintendent suddenly yelled  the name at me, and it struck me like </a:t>
            </a:r>
            <a:r>
              <a:rPr dirty="0" sz="1450" spc="-5">
                <a:latin typeface="Times New Roman"/>
                <a:cs typeface="Times New Roman"/>
              </a:rPr>
              <a:t>a </a:t>
            </a:r>
            <a:r>
              <a:rPr dirty="0" sz="1450" spc="-10">
                <a:latin typeface="Times New Roman"/>
                <a:cs typeface="Times New Roman"/>
              </a:rPr>
              <a:t>blow from </a:t>
            </a:r>
            <a:r>
              <a:rPr dirty="0" sz="1450" spc="-5">
                <a:latin typeface="Times New Roman"/>
                <a:cs typeface="Times New Roman"/>
              </a:rPr>
              <a:t>a </a:t>
            </a:r>
            <a:r>
              <a:rPr dirty="0" sz="1450" spc="-20">
                <a:latin typeface="Times New Roman"/>
                <a:cs typeface="Times New Roman"/>
              </a:rPr>
              <a:t>dagger. </a:t>
            </a:r>
            <a:r>
              <a:rPr dirty="0" sz="1450" spc="-10">
                <a:latin typeface="Times New Roman"/>
                <a:cs typeface="Times New Roman"/>
              </a:rPr>
              <a:t>Zottmann!  Zottmann! The watch! Zottmann was the name engraved </a:t>
            </a:r>
            <a:r>
              <a:rPr dirty="0" sz="1450" spc="-5">
                <a:latin typeface="Times New Roman"/>
                <a:cs typeface="Times New Roman"/>
              </a:rPr>
              <a:t>on </a:t>
            </a:r>
            <a:r>
              <a:rPr dirty="0" sz="1450" spc="-10">
                <a:latin typeface="Times New Roman"/>
                <a:cs typeface="Times New Roman"/>
              </a:rPr>
              <a:t>the watch. The  blood throbbed in my veins. That fiend </a:t>
            </a:r>
            <a:r>
              <a:rPr dirty="0" sz="1450" spc="-20">
                <a:latin typeface="Times New Roman"/>
                <a:cs typeface="Times New Roman"/>
              </a:rPr>
              <a:t>Wassertrum </a:t>
            </a:r>
            <a:r>
              <a:rPr dirty="0" sz="1450" spc="-10">
                <a:latin typeface="Times New Roman"/>
                <a:cs typeface="Times New Roman"/>
              </a:rPr>
              <a:t>had given me the watch to  throw suspicion </a:t>
            </a:r>
            <a:r>
              <a:rPr dirty="0" sz="1450" spc="-5">
                <a:latin typeface="Times New Roman"/>
                <a:cs typeface="Times New Roman"/>
              </a:rPr>
              <a:t>of </a:t>
            </a:r>
            <a:r>
              <a:rPr dirty="0" sz="1450" spc="-10">
                <a:latin typeface="Times New Roman"/>
                <a:cs typeface="Times New Roman"/>
              </a:rPr>
              <a:t>the murder onto</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Immediately the Superintendent threw </a:t>
            </a:r>
            <a:r>
              <a:rPr dirty="0" sz="1450" spc="-15">
                <a:latin typeface="Times New Roman"/>
                <a:cs typeface="Times New Roman"/>
              </a:rPr>
              <a:t>off </a:t>
            </a:r>
            <a:r>
              <a:rPr dirty="0" sz="1450" spc="-10">
                <a:latin typeface="Times New Roman"/>
                <a:cs typeface="Times New Roman"/>
              </a:rPr>
              <a:t>his mask, bared his teeth and  screwed </a:t>
            </a:r>
            <a:r>
              <a:rPr dirty="0" sz="1450" spc="-5">
                <a:latin typeface="Times New Roman"/>
                <a:cs typeface="Times New Roman"/>
              </a:rPr>
              <a:t>up </a:t>
            </a:r>
            <a:r>
              <a:rPr dirty="0" sz="1450" spc="-10">
                <a:latin typeface="Times New Roman"/>
                <a:cs typeface="Times New Roman"/>
              </a:rPr>
              <a:t>his eyes. "So </a:t>
            </a:r>
            <a:r>
              <a:rPr dirty="0" sz="1450" spc="-5">
                <a:latin typeface="Times New Roman"/>
                <a:cs typeface="Times New Roman"/>
              </a:rPr>
              <a:t>you </a:t>
            </a:r>
            <a:r>
              <a:rPr dirty="0" sz="1450" spc="-10">
                <a:latin typeface="Times New Roman"/>
                <a:cs typeface="Times New Roman"/>
              </a:rPr>
              <a:t>admit the </a:t>
            </a:r>
            <a:r>
              <a:rPr dirty="0" sz="1450" spc="-15">
                <a:latin typeface="Times New Roman"/>
                <a:cs typeface="Times New Roman"/>
              </a:rPr>
              <a:t>murder,</a:t>
            </a:r>
            <a:r>
              <a:rPr dirty="0" sz="1450" spc="25">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"But it's all </a:t>
            </a:r>
            <a:r>
              <a:rPr dirty="0" sz="1450" spc="-5">
                <a:latin typeface="Times New Roman"/>
                <a:cs typeface="Times New Roman"/>
              </a:rPr>
              <a:t>a </a:t>
            </a:r>
            <a:r>
              <a:rPr dirty="0" sz="1450" spc="-10">
                <a:latin typeface="Times New Roman"/>
                <a:cs typeface="Times New Roman"/>
              </a:rPr>
              <a:t>mistake, </a:t>
            </a:r>
            <a:r>
              <a:rPr dirty="0" sz="1450" spc="-5">
                <a:latin typeface="Times New Roman"/>
                <a:cs typeface="Times New Roman"/>
              </a:rPr>
              <a:t>a </a:t>
            </a:r>
            <a:r>
              <a:rPr dirty="0" sz="1450" spc="-10">
                <a:latin typeface="Times New Roman"/>
                <a:cs typeface="Times New Roman"/>
              </a:rPr>
              <a:t>dreadful mistake. For the love </a:t>
            </a:r>
            <a:r>
              <a:rPr dirty="0" sz="1450" spc="-5">
                <a:latin typeface="Times New Roman"/>
                <a:cs typeface="Times New Roman"/>
              </a:rPr>
              <a:t>of </a:t>
            </a:r>
            <a:r>
              <a:rPr dirty="0" sz="1450" spc="-10">
                <a:latin typeface="Times New Roman"/>
                <a:cs typeface="Times New Roman"/>
              </a:rPr>
              <a:t>God, listen to  me. </a:t>
            </a:r>
            <a:r>
              <a:rPr dirty="0" sz="1450" spc="-5">
                <a:latin typeface="Times New Roman"/>
                <a:cs typeface="Times New Roman"/>
              </a:rPr>
              <a:t>I </a:t>
            </a:r>
            <a:r>
              <a:rPr dirty="0" sz="1450" spc="-10">
                <a:latin typeface="Times New Roman"/>
                <a:cs typeface="Times New Roman"/>
              </a:rPr>
              <a:t>can explain everything, Superintendent!"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cried.</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"Now will </a:t>
            </a:r>
            <a:r>
              <a:rPr dirty="0" sz="1450" spc="-5">
                <a:latin typeface="Times New Roman"/>
                <a:cs typeface="Times New Roman"/>
              </a:rPr>
              <a:t>you </a:t>
            </a:r>
            <a:r>
              <a:rPr dirty="0" sz="1450" spc="-10">
                <a:latin typeface="Times New Roman"/>
                <a:cs typeface="Times New Roman"/>
              </a:rPr>
              <a:t>tell me everything about the Countess?" </a:t>
            </a:r>
            <a:r>
              <a:rPr dirty="0" sz="1450" spc="-5">
                <a:latin typeface="Times New Roman"/>
                <a:cs typeface="Times New Roman"/>
              </a:rPr>
              <a:t>he </a:t>
            </a:r>
            <a:r>
              <a:rPr dirty="0" sz="1450" spc="-10">
                <a:latin typeface="Times New Roman"/>
                <a:cs typeface="Times New Roman"/>
              </a:rPr>
              <a:t>quickly broke  </a:t>
            </a:r>
            <a:r>
              <a:rPr dirty="0" sz="1450" spc="-5">
                <a:latin typeface="Times New Roman"/>
                <a:cs typeface="Times New Roman"/>
              </a:rPr>
              <a:t>in. </a:t>
            </a:r>
            <a:r>
              <a:rPr dirty="0" sz="1450" spc="-10">
                <a:latin typeface="Times New Roman"/>
                <a:cs typeface="Times New Roman"/>
              </a:rPr>
              <a:t>"I must </a:t>
            </a:r>
            <a:r>
              <a:rPr dirty="0" sz="1450" spc="-5">
                <a:latin typeface="Times New Roman"/>
                <a:cs typeface="Times New Roman"/>
              </a:rPr>
              <a:t>point out </a:t>
            </a:r>
            <a:r>
              <a:rPr dirty="0" sz="1450" spc="-10">
                <a:latin typeface="Times New Roman"/>
                <a:cs typeface="Times New Roman"/>
              </a:rPr>
              <a:t>that it will </a:t>
            </a:r>
            <a:r>
              <a:rPr dirty="0" sz="1450" spc="-5">
                <a:latin typeface="Times New Roman"/>
                <a:cs typeface="Times New Roman"/>
              </a:rPr>
              <a:t>be </a:t>
            </a:r>
            <a:r>
              <a:rPr dirty="0" sz="1450" spc="-10">
                <a:latin typeface="Times New Roman"/>
                <a:cs typeface="Times New Roman"/>
              </a:rPr>
              <a:t>counted in </a:t>
            </a:r>
            <a:r>
              <a:rPr dirty="0" sz="1450" spc="-5">
                <a:latin typeface="Times New Roman"/>
                <a:cs typeface="Times New Roman"/>
              </a:rPr>
              <a:t>your</a:t>
            </a:r>
            <a:r>
              <a:rPr dirty="0" sz="1450" spc="35">
                <a:latin typeface="Times New Roman"/>
                <a:cs typeface="Times New Roman"/>
              </a:rPr>
              <a:t> </a:t>
            </a:r>
            <a:r>
              <a:rPr dirty="0" sz="1450" spc="-20">
                <a:latin typeface="Times New Roman"/>
                <a:cs typeface="Times New Roman"/>
              </a:rPr>
              <a:t>favour."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 can't say any more than </a:t>
            </a:r>
            <a:r>
              <a:rPr dirty="0" sz="1450" spc="-5">
                <a:latin typeface="Times New Roman"/>
                <a:cs typeface="Times New Roman"/>
              </a:rPr>
              <a:t>I </a:t>
            </a:r>
            <a:r>
              <a:rPr dirty="0" sz="1450" spc="-10">
                <a:latin typeface="Times New Roman"/>
                <a:cs typeface="Times New Roman"/>
              </a:rPr>
              <a:t>have </a:t>
            </a:r>
            <a:r>
              <a:rPr dirty="0" sz="1450" spc="-20">
                <a:latin typeface="Times New Roman"/>
                <a:cs typeface="Times New Roman"/>
              </a:rPr>
              <a:t>already. </a:t>
            </a:r>
            <a:r>
              <a:rPr dirty="0" sz="1450" spc="-10">
                <a:latin typeface="Times New Roman"/>
                <a:cs typeface="Times New Roman"/>
              </a:rPr>
              <a:t>The Countess is</a:t>
            </a:r>
            <a:r>
              <a:rPr dirty="0" sz="1450" spc="95">
                <a:latin typeface="Times New Roman"/>
                <a:cs typeface="Times New Roman"/>
              </a:rPr>
              <a:t> </a:t>
            </a:r>
            <a:r>
              <a:rPr dirty="0" sz="1450" spc="-10">
                <a:latin typeface="Times New Roman"/>
                <a:cs typeface="Times New Roman"/>
              </a:rPr>
              <a:t>innocent."</a:t>
            </a:r>
            <a:endParaRPr sz="1450">
              <a:latin typeface="Times New Roman"/>
              <a:cs typeface="Times New Roman"/>
            </a:endParaRPr>
          </a:p>
          <a:p>
            <a:pPr algn="just" marL="12700" marR="12700" indent="255904">
              <a:lnSpc>
                <a:spcPts val="1730"/>
              </a:lnSpc>
              <a:spcBef>
                <a:spcPts val="844"/>
              </a:spcBef>
            </a:pPr>
            <a:r>
              <a:rPr dirty="0" sz="1450" spc="-10">
                <a:latin typeface="Times New Roman"/>
                <a:cs typeface="Times New Roman"/>
              </a:rPr>
              <a:t>He clenched his teeth and turned to goat-face. </a:t>
            </a:r>
            <a:r>
              <a:rPr dirty="0" sz="1450" spc="-30">
                <a:latin typeface="Times New Roman"/>
                <a:cs typeface="Times New Roman"/>
              </a:rPr>
              <a:t>"Take </a:t>
            </a:r>
            <a:r>
              <a:rPr dirty="0" sz="1450" spc="-10">
                <a:latin typeface="Times New Roman"/>
                <a:cs typeface="Times New Roman"/>
              </a:rPr>
              <a:t>this down: Pernath  confesses to the murder </a:t>
            </a:r>
            <a:r>
              <a:rPr dirty="0" sz="1450" spc="-5">
                <a:latin typeface="Times New Roman"/>
                <a:cs typeface="Times New Roman"/>
              </a:rPr>
              <a:t>of </a:t>
            </a:r>
            <a:r>
              <a:rPr dirty="0" sz="1450" spc="-10">
                <a:latin typeface="Times New Roman"/>
                <a:cs typeface="Times New Roman"/>
              </a:rPr>
              <a:t>Karl Zottmann, insurance</a:t>
            </a:r>
            <a:r>
              <a:rPr dirty="0" sz="1450" spc="35">
                <a:latin typeface="Times New Roman"/>
                <a:cs typeface="Times New Roman"/>
              </a:rPr>
              <a:t> </a:t>
            </a:r>
            <a:r>
              <a:rPr dirty="0" sz="1450" spc="-10">
                <a:latin typeface="Times New Roman"/>
                <a:cs typeface="Times New Roman"/>
              </a:rPr>
              <a:t>agent—-"</a:t>
            </a:r>
            <a:endParaRPr sz="1450">
              <a:latin typeface="Times New Roman"/>
              <a:cs typeface="Times New Roman"/>
            </a:endParaRPr>
          </a:p>
          <a:p>
            <a:pPr algn="just" marL="12700" marR="5715" indent="255904">
              <a:lnSpc>
                <a:spcPts val="1730"/>
              </a:lnSpc>
              <a:spcBef>
                <a:spcPts val="715"/>
              </a:spcBef>
            </a:pPr>
            <a:r>
              <a:rPr dirty="0" sz="1450" spc="-5">
                <a:latin typeface="Times New Roman"/>
                <a:cs typeface="Times New Roman"/>
              </a:rPr>
              <a:t>I </a:t>
            </a:r>
            <a:r>
              <a:rPr dirty="0" sz="1450" spc="-10">
                <a:latin typeface="Times New Roman"/>
                <a:cs typeface="Times New Roman"/>
              </a:rPr>
              <a:t>was seized </a:t>
            </a:r>
            <a:r>
              <a:rPr dirty="0" sz="1450" spc="-5">
                <a:latin typeface="Times New Roman"/>
                <a:cs typeface="Times New Roman"/>
              </a:rPr>
              <a:t>by a </a:t>
            </a:r>
            <a:r>
              <a:rPr dirty="0" sz="1450" spc="-10">
                <a:latin typeface="Times New Roman"/>
                <a:cs typeface="Times New Roman"/>
              </a:rPr>
              <a:t>blind </a:t>
            </a:r>
            <a:r>
              <a:rPr dirty="0" sz="1450" spc="-25">
                <a:latin typeface="Times New Roman"/>
                <a:cs typeface="Times New Roman"/>
              </a:rPr>
              <a:t>fury. </a:t>
            </a:r>
            <a:r>
              <a:rPr dirty="0" sz="1450" spc="-45">
                <a:latin typeface="Times New Roman"/>
                <a:cs typeface="Times New Roman"/>
              </a:rPr>
              <a:t>"You </a:t>
            </a:r>
            <a:r>
              <a:rPr dirty="0" sz="1450" spc="-10">
                <a:latin typeface="Times New Roman"/>
                <a:cs typeface="Times New Roman"/>
              </a:rPr>
              <a:t>swine! How dare you?!" </a:t>
            </a:r>
            <a:r>
              <a:rPr dirty="0" sz="1450" spc="-5">
                <a:latin typeface="Times New Roman"/>
                <a:cs typeface="Times New Roman"/>
              </a:rPr>
              <a:t>I </a:t>
            </a:r>
            <a:r>
              <a:rPr dirty="0" sz="1450" spc="-10">
                <a:latin typeface="Times New Roman"/>
                <a:cs typeface="Times New Roman"/>
              </a:rPr>
              <a:t>roared at him  and looked round for </a:t>
            </a:r>
            <a:r>
              <a:rPr dirty="0" sz="1450" spc="-5">
                <a:latin typeface="Times New Roman"/>
                <a:cs typeface="Times New Roman"/>
              </a:rPr>
              <a:t>a </a:t>
            </a:r>
            <a:r>
              <a:rPr dirty="0" sz="1450" spc="-10">
                <a:latin typeface="Times New Roman"/>
                <a:cs typeface="Times New Roman"/>
              </a:rPr>
              <a:t>heavy</a:t>
            </a:r>
            <a:r>
              <a:rPr dirty="0" sz="1450" spc="15">
                <a:latin typeface="Times New Roman"/>
                <a:cs typeface="Times New Roman"/>
              </a:rPr>
              <a:t> </a:t>
            </a:r>
            <a:r>
              <a:rPr dirty="0" sz="1450" spc="-10">
                <a:latin typeface="Times New Roman"/>
                <a:cs typeface="Times New Roman"/>
              </a:rPr>
              <a:t>object.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next moment two policemen had grabbed me and handcuffed me. At  that the Superintendent strutted before me like </a:t>
            </a:r>
            <a:r>
              <a:rPr dirty="0" sz="1450" spc="-5">
                <a:latin typeface="Times New Roman"/>
                <a:cs typeface="Times New Roman"/>
              </a:rPr>
              <a:t>a </a:t>
            </a:r>
            <a:r>
              <a:rPr dirty="0" sz="1450" spc="-10">
                <a:latin typeface="Times New Roman"/>
                <a:cs typeface="Times New Roman"/>
              </a:rPr>
              <a:t>cock </a:t>
            </a:r>
            <a:r>
              <a:rPr dirty="0" sz="1450" spc="-5">
                <a:latin typeface="Times New Roman"/>
                <a:cs typeface="Times New Roman"/>
              </a:rPr>
              <a:t>on </a:t>
            </a:r>
            <a:r>
              <a:rPr dirty="0" sz="1450" spc="-10">
                <a:latin typeface="Times New Roman"/>
                <a:cs typeface="Times New Roman"/>
              </a:rPr>
              <a:t>the dung-heap. "And  this</a:t>
            </a:r>
            <a:r>
              <a:rPr dirty="0" sz="1450" spc="254">
                <a:latin typeface="Times New Roman"/>
                <a:cs typeface="Times New Roman"/>
              </a:rPr>
              <a:t> </a:t>
            </a:r>
            <a:r>
              <a:rPr dirty="0" sz="1450" spc="-10">
                <a:latin typeface="Times New Roman"/>
                <a:cs typeface="Times New Roman"/>
              </a:rPr>
              <a:t>watch?"—he</a:t>
            </a:r>
            <a:r>
              <a:rPr dirty="0" sz="1450" spc="254">
                <a:latin typeface="Times New Roman"/>
                <a:cs typeface="Times New Roman"/>
              </a:rPr>
              <a:t> </a:t>
            </a:r>
            <a:r>
              <a:rPr dirty="0" sz="1450" spc="-10">
                <a:latin typeface="Times New Roman"/>
                <a:cs typeface="Times New Roman"/>
              </a:rPr>
              <a:t>suddenly</a:t>
            </a:r>
            <a:r>
              <a:rPr dirty="0" sz="1450" spc="254">
                <a:latin typeface="Times New Roman"/>
                <a:cs typeface="Times New Roman"/>
              </a:rPr>
              <a:t> </a:t>
            </a:r>
            <a:r>
              <a:rPr dirty="0" sz="1450" spc="-10">
                <a:latin typeface="Times New Roman"/>
                <a:cs typeface="Times New Roman"/>
              </a:rPr>
              <a:t>had</a:t>
            </a:r>
            <a:r>
              <a:rPr dirty="0" sz="1450" spc="260">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10">
                <a:latin typeface="Times New Roman"/>
                <a:cs typeface="Times New Roman"/>
              </a:rPr>
              <a:t>battered</a:t>
            </a:r>
            <a:r>
              <a:rPr dirty="0" sz="1450" spc="254">
                <a:latin typeface="Times New Roman"/>
                <a:cs typeface="Times New Roman"/>
              </a:rPr>
              <a:t> </a:t>
            </a:r>
            <a:r>
              <a:rPr dirty="0" sz="1450" spc="-10">
                <a:latin typeface="Times New Roman"/>
                <a:cs typeface="Times New Roman"/>
              </a:rPr>
              <a:t>watch</a:t>
            </a:r>
            <a:r>
              <a:rPr dirty="0" sz="1450" spc="254">
                <a:latin typeface="Times New Roman"/>
                <a:cs typeface="Times New Roman"/>
              </a:rPr>
              <a:t> </a:t>
            </a:r>
            <a:r>
              <a:rPr dirty="0" sz="1450" spc="-10">
                <a:latin typeface="Times New Roman"/>
                <a:cs typeface="Times New Roman"/>
              </a:rPr>
              <a:t>in</a:t>
            </a:r>
            <a:r>
              <a:rPr dirty="0" sz="1450" spc="260">
                <a:latin typeface="Times New Roman"/>
                <a:cs typeface="Times New Roman"/>
              </a:rPr>
              <a:t> </a:t>
            </a:r>
            <a:r>
              <a:rPr dirty="0" sz="1450" spc="-10">
                <a:latin typeface="Times New Roman"/>
                <a:cs typeface="Times New Roman"/>
              </a:rPr>
              <a:t>his</a:t>
            </a:r>
            <a:r>
              <a:rPr dirty="0" sz="1450" spc="254">
                <a:latin typeface="Times New Roman"/>
                <a:cs typeface="Times New Roman"/>
              </a:rPr>
              <a:t> </a:t>
            </a:r>
            <a:r>
              <a:rPr dirty="0" sz="1450" spc="-25">
                <a:latin typeface="Times New Roman"/>
                <a:cs typeface="Times New Roman"/>
              </a:rPr>
              <a:t>hand—"Was</a:t>
            </a:r>
            <a:r>
              <a:rPr dirty="0" sz="1450" spc="254">
                <a:latin typeface="Times New Roman"/>
                <a:cs typeface="Times New Roman"/>
              </a:rPr>
              <a:t> </a:t>
            </a:r>
            <a:r>
              <a:rPr dirty="0" sz="1450" spc="-5">
                <a:latin typeface="Times New Roman"/>
                <a:cs typeface="Times New Roman"/>
              </a:rPr>
              <a:t>poor</a:t>
            </a:r>
            <a:endParaRPr sz="1450">
              <a:latin typeface="Times New Roman"/>
              <a:cs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2348"/>
            <a:ext cx="5807710" cy="9388475"/>
          </a:xfrm>
          <a:prstGeom prst="rect">
            <a:avLst/>
          </a:prstGeom>
        </p:spPr>
        <p:txBody>
          <a:bodyPr wrap="square" lIns="0" tIns="110489" rIns="0" bIns="0" rtlCol="0" vert="horz">
            <a:spAutoFit/>
          </a:bodyPr>
          <a:lstStyle/>
          <a:p>
            <a:pPr marL="12700">
              <a:lnSpc>
                <a:spcPct val="100000"/>
              </a:lnSpc>
              <a:spcBef>
                <a:spcPts val="869"/>
              </a:spcBef>
            </a:pPr>
            <a:r>
              <a:rPr dirty="0" sz="1450" spc="-10">
                <a:latin typeface="Times New Roman"/>
                <a:cs typeface="Times New Roman"/>
              </a:rPr>
              <a:t>Zottmann still alive when </a:t>
            </a:r>
            <a:r>
              <a:rPr dirty="0" sz="1450" spc="-5">
                <a:latin typeface="Times New Roman"/>
                <a:cs typeface="Times New Roman"/>
              </a:rPr>
              <a:t>you </a:t>
            </a:r>
            <a:r>
              <a:rPr dirty="0" sz="1450" spc="-10">
                <a:latin typeface="Times New Roman"/>
                <a:cs typeface="Times New Roman"/>
              </a:rPr>
              <a:t>stole it from him </a:t>
            </a:r>
            <a:r>
              <a:rPr dirty="0" sz="1450" spc="-5">
                <a:latin typeface="Times New Roman"/>
                <a:cs typeface="Times New Roman"/>
              </a:rPr>
              <a:t>or</a:t>
            </a:r>
            <a:r>
              <a:rPr dirty="0" sz="1450" spc="40">
                <a:latin typeface="Times New Roman"/>
                <a:cs typeface="Times New Roman"/>
              </a:rPr>
              <a:t> </a:t>
            </a:r>
            <a:r>
              <a:rPr dirty="0" sz="1450" spc="-10">
                <a:latin typeface="Times New Roman"/>
                <a:cs typeface="Times New Roman"/>
              </a:rPr>
              <a:t>not?"</a:t>
            </a:r>
            <a:endParaRPr sz="1450">
              <a:latin typeface="Times New Roman"/>
              <a:cs typeface="Times New Roman"/>
            </a:endParaRPr>
          </a:p>
          <a:p>
            <a:pPr marL="12700" marR="13335" indent="255904">
              <a:lnSpc>
                <a:spcPts val="1730"/>
              </a:lnSpc>
              <a:spcBef>
                <a:spcPts val="835"/>
              </a:spcBef>
            </a:pPr>
            <a:r>
              <a:rPr dirty="0" sz="1450" spc="-5">
                <a:latin typeface="Times New Roman"/>
                <a:cs typeface="Times New Roman"/>
              </a:rPr>
              <a:t>I </a:t>
            </a:r>
            <a:r>
              <a:rPr dirty="0" sz="1450" spc="-10">
                <a:latin typeface="Times New Roman"/>
                <a:cs typeface="Times New Roman"/>
              </a:rPr>
              <a:t>had calmed down now and simply stated: "The </a:t>
            </a:r>
            <a:r>
              <a:rPr dirty="0" sz="1450" spc="-15">
                <a:latin typeface="Times New Roman"/>
                <a:cs typeface="Times New Roman"/>
              </a:rPr>
              <a:t>junk-dealer, </a:t>
            </a:r>
            <a:r>
              <a:rPr dirty="0" sz="1450" spc="-10">
                <a:latin typeface="Times New Roman"/>
                <a:cs typeface="Times New Roman"/>
              </a:rPr>
              <a:t>Anton  </a:t>
            </a:r>
            <a:r>
              <a:rPr dirty="0" sz="1450" spc="-20">
                <a:latin typeface="Times New Roman"/>
                <a:cs typeface="Times New Roman"/>
              </a:rPr>
              <a:t>Wassertrum, </a:t>
            </a:r>
            <a:r>
              <a:rPr dirty="0" sz="1450" spc="-10">
                <a:latin typeface="Times New Roman"/>
                <a:cs typeface="Times New Roman"/>
              </a:rPr>
              <a:t>gave me that watch this</a:t>
            </a:r>
            <a:r>
              <a:rPr dirty="0" sz="1450" spc="30">
                <a:latin typeface="Times New Roman"/>
                <a:cs typeface="Times New Roman"/>
              </a:rPr>
              <a:t> </a:t>
            </a:r>
            <a:r>
              <a:rPr dirty="0" sz="1450" spc="-10">
                <a:latin typeface="Times New Roman"/>
                <a:cs typeface="Times New Roman"/>
              </a:rPr>
              <a:t>morning."</a:t>
            </a:r>
            <a:endParaRPr sz="1450">
              <a:latin typeface="Times New Roman"/>
              <a:cs typeface="Times New Roman"/>
            </a:endParaRPr>
          </a:p>
          <a:p>
            <a:pPr marL="12700" marR="8890" indent="255904">
              <a:lnSpc>
                <a:spcPts val="1730"/>
              </a:lnSpc>
              <a:spcBef>
                <a:spcPts val="715"/>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snort </a:t>
            </a:r>
            <a:r>
              <a:rPr dirty="0" sz="1450" spc="-5">
                <a:latin typeface="Times New Roman"/>
                <a:cs typeface="Times New Roman"/>
              </a:rPr>
              <a:t>of </a:t>
            </a:r>
            <a:r>
              <a:rPr dirty="0" sz="1450" spc="-15">
                <a:latin typeface="Times New Roman"/>
                <a:cs typeface="Times New Roman"/>
              </a:rPr>
              <a:t>laughter,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saw the club-foot and the felt slipper  perform </a:t>
            </a:r>
            <a:r>
              <a:rPr dirty="0" sz="1450" spc="-5">
                <a:latin typeface="Times New Roman"/>
                <a:cs typeface="Times New Roman"/>
              </a:rPr>
              <a:t>a </a:t>
            </a:r>
            <a:r>
              <a:rPr dirty="0" sz="1450" spc="-10">
                <a:latin typeface="Times New Roman"/>
                <a:cs typeface="Times New Roman"/>
              </a:rPr>
              <a:t>dance </a:t>
            </a:r>
            <a:r>
              <a:rPr dirty="0" sz="1450" spc="-5">
                <a:latin typeface="Times New Roman"/>
                <a:cs typeface="Times New Roman"/>
              </a:rPr>
              <a:t>of </a:t>
            </a:r>
            <a:r>
              <a:rPr dirty="0" sz="1450" spc="-10">
                <a:latin typeface="Times New Roman"/>
                <a:cs typeface="Times New Roman"/>
              </a:rPr>
              <a:t>joy under the</a:t>
            </a:r>
            <a:r>
              <a:rPr dirty="0" sz="1450" spc="15">
                <a:latin typeface="Times New Roman"/>
                <a:cs typeface="Times New Roman"/>
              </a:rPr>
              <a:t> </a:t>
            </a:r>
            <a:r>
              <a:rPr dirty="0" sz="1450" spc="-10">
                <a:latin typeface="Times New Roman"/>
                <a:cs typeface="Times New Roman"/>
              </a:rPr>
              <a:t>desk.</a:t>
            </a:r>
            <a:endParaRPr sz="1450">
              <a:latin typeface="Times New Roman"/>
              <a:cs typeface="Times New Roman"/>
            </a:endParaRPr>
          </a:p>
          <a:p>
            <a:pPr>
              <a:lnSpc>
                <a:spcPct val="100000"/>
              </a:lnSpc>
              <a:spcBef>
                <a:spcPts val="25"/>
              </a:spcBef>
            </a:pPr>
            <a:endParaRPr sz="2300">
              <a:latin typeface="Times New Roman"/>
              <a:cs typeface="Times New Roman"/>
            </a:endParaRPr>
          </a:p>
          <a:p>
            <a:pPr algn="ctr">
              <a:lnSpc>
                <a:spcPct val="100000"/>
              </a:lnSpc>
            </a:pPr>
            <a:r>
              <a:rPr dirty="0" sz="1450" spc="-15" b="1">
                <a:latin typeface="Times New Roman"/>
                <a:cs typeface="Times New Roman"/>
              </a:rPr>
              <a:t>RACK</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My hands tied behind my back and followed </a:t>
            </a:r>
            <a:r>
              <a:rPr dirty="0" sz="1450" spc="-5">
                <a:latin typeface="Times New Roman"/>
                <a:cs typeface="Times New Roman"/>
              </a:rPr>
              <a:t>by a </a:t>
            </a:r>
            <a:r>
              <a:rPr dirty="0" sz="1450" spc="-10">
                <a:latin typeface="Times New Roman"/>
                <a:cs typeface="Times New Roman"/>
              </a:rPr>
              <a:t>policeman with his  bayonet fixed, </a:t>
            </a:r>
            <a:r>
              <a:rPr dirty="0" sz="1450" spc="-5">
                <a:latin typeface="Times New Roman"/>
                <a:cs typeface="Times New Roman"/>
              </a:rPr>
              <a:t>I </a:t>
            </a:r>
            <a:r>
              <a:rPr dirty="0" sz="1450" spc="-10">
                <a:latin typeface="Times New Roman"/>
                <a:cs typeface="Times New Roman"/>
              </a:rPr>
              <a:t>had to walk through the lamplit streets. Scores </a:t>
            </a:r>
            <a:r>
              <a:rPr dirty="0" sz="1450" spc="-5">
                <a:latin typeface="Times New Roman"/>
                <a:cs typeface="Times New Roman"/>
              </a:rPr>
              <a:t>of </a:t>
            </a:r>
            <a:r>
              <a:rPr dirty="0" sz="1450" spc="-10">
                <a:latin typeface="Times New Roman"/>
                <a:cs typeface="Times New Roman"/>
              </a:rPr>
              <a:t>street  urchins ran alongside, bawling and yelling, women flung open windows,  waved their wooden spoons and shouted insults at me. In the distance  appeared the massive stone cube </a:t>
            </a:r>
            <a:r>
              <a:rPr dirty="0" sz="1450" spc="-5">
                <a:latin typeface="Times New Roman"/>
                <a:cs typeface="Times New Roman"/>
              </a:rPr>
              <a:t>of </a:t>
            </a:r>
            <a:r>
              <a:rPr dirty="0" sz="1450" spc="-10">
                <a:latin typeface="Times New Roman"/>
                <a:cs typeface="Times New Roman"/>
              </a:rPr>
              <a:t>the Law Courts, with the inscription over  the entrance:</a:t>
            </a:r>
            <a:endParaRPr sz="1450">
              <a:latin typeface="Times New Roman"/>
              <a:cs typeface="Times New Roman"/>
            </a:endParaRPr>
          </a:p>
          <a:p>
            <a:pPr algn="just" marL="268605">
              <a:lnSpc>
                <a:spcPct val="100000"/>
              </a:lnSpc>
              <a:spcBef>
                <a:spcPts val="720"/>
              </a:spcBef>
            </a:pPr>
            <a:r>
              <a:rPr dirty="0" sz="1450" spc="-20">
                <a:latin typeface="Times New Roman"/>
                <a:cs typeface="Times New Roman"/>
              </a:rPr>
              <a:t>Avenging</a:t>
            </a:r>
            <a:r>
              <a:rPr dirty="0" sz="1450" spc="-10">
                <a:latin typeface="Times New Roman"/>
                <a:cs typeface="Times New Roman"/>
              </a:rPr>
              <a:t> Justice</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Protects the Law-abiding</a:t>
            </a:r>
            <a:r>
              <a:rPr dirty="0" sz="1450">
                <a:latin typeface="Times New Roman"/>
                <a:cs typeface="Times New Roman"/>
              </a:rPr>
              <a:t> </a:t>
            </a:r>
            <a:r>
              <a:rPr dirty="0" sz="1450" spc="-10">
                <a:latin typeface="Times New Roman"/>
                <a:cs typeface="Times New Roman"/>
              </a:rPr>
              <a:t>Citizen</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was passing through </a:t>
            </a:r>
            <a:r>
              <a:rPr dirty="0" sz="1450" spc="-5">
                <a:latin typeface="Times New Roman"/>
                <a:cs typeface="Times New Roman"/>
              </a:rPr>
              <a:t>a huge </a:t>
            </a:r>
            <a:r>
              <a:rPr dirty="0" sz="1450" spc="-20">
                <a:latin typeface="Times New Roman"/>
                <a:cs typeface="Times New Roman"/>
              </a:rPr>
              <a:t>gateway, </a:t>
            </a:r>
            <a:r>
              <a:rPr dirty="0" sz="1450" spc="-10">
                <a:latin typeface="Times New Roman"/>
                <a:cs typeface="Times New Roman"/>
              </a:rPr>
              <a:t>along </a:t>
            </a:r>
            <a:r>
              <a:rPr dirty="0" sz="1450" spc="-5">
                <a:latin typeface="Times New Roman"/>
                <a:cs typeface="Times New Roman"/>
              </a:rPr>
              <a:t>a </a:t>
            </a:r>
            <a:r>
              <a:rPr dirty="0" sz="1450" spc="-10">
                <a:latin typeface="Times New Roman"/>
                <a:cs typeface="Times New Roman"/>
              </a:rPr>
              <a:t>corridor and into </a:t>
            </a:r>
            <a:r>
              <a:rPr dirty="0" sz="1450" spc="-5">
                <a:latin typeface="Times New Roman"/>
                <a:cs typeface="Times New Roman"/>
              </a:rPr>
              <a:t>a  </a:t>
            </a:r>
            <a:r>
              <a:rPr dirty="0" sz="1450" spc="-10">
                <a:latin typeface="Times New Roman"/>
                <a:cs typeface="Times New Roman"/>
              </a:rPr>
              <a:t>room that reeked </a:t>
            </a:r>
            <a:r>
              <a:rPr dirty="0" sz="1450" spc="-5">
                <a:latin typeface="Times New Roman"/>
                <a:cs typeface="Times New Roman"/>
              </a:rPr>
              <a:t>of </a:t>
            </a:r>
            <a:r>
              <a:rPr dirty="0" sz="1450" spc="-10">
                <a:latin typeface="Times New Roman"/>
                <a:cs typeface="Times New Roman"/>
              </a:rPr>
              <a:t>kitchen smells. A man with </a:t>
            </a:r>
            <a:r>
              <a:rPr dirty="0" sz="1450" spc="-5">
                <a:latin typeface="Times New Roman"/>
                <a:cs typeface="Times New Roman"/>
              </a:rPr>
              <a:t>a </a:t>
            </a:r>
            <a:r>
              <a:rPr dirty="0" sz="1450" spc="-10">
                <a:latin typeface="Times New Roman"/>
                <a:cs typeface="Times New Roman"/>
              </a:rPr>
              <a:t>bushy beard and wearing </a:t>
            </a:r>
            <a:r>
              <a:rPr dirty="0" sz="1450" spc="-5">
                <a:latin typeface="Times New Roman"/>
                <a:cs typeface="Times New Roman"/>
              </a:rPr>
              <a:t>a  </a:t>
            </a:r>
            <a:r>
              <a:rPr dirty="0" sz="1450" spc="-10">
                <a:latin typeface="Times New Roman"/>
                <a:cs typeface="Times New Roman"/>
              </a:rPr>
              <a:t>sabre, uniform jacket and cap, his bare feet protruding from long Johns tied at  the ankles, stood </a:t>
            </a:r>
            <a:r>
              <a:rPr dirty="0" sz="1450" spc="-5">
                <a:latin typeface="Times New Roman"/>
                <a:cs typeface="Times New Roman"/>
              </a:rPr>
              <a:t>up, put </a:t>
            </a:r>
            <a:r>
              <a:rPr dirty="0" sz="1450" spc="-10">
                <a:latin typeface="Times New Roman"/>
                <a:cs typeface="Times New Roman"/>
              </a:rPr>
              <a:t>the </a:t>
            </a:r>
            <a:r>
              <a:rPr dirty="0" sz="1450" spc="-15">
                <a:latin typeface="Times New Roman"/>
                <a:cs typeface="Times New Roman"/>
              </a:rPr>
              <a:t>coffee </a:t>
            </a:r>
            <a:r>
              <a:rPr dirty="0" sz="1450" spc="-10">
                <a:latin typeface="Times New Roman"/>
                <a:cs typeface="Times New Roman"/>
              </a:rPr>
              <a:t>mill </a:t>
            </a:r>
            <a:r>
              <a:rPr dirty="0" sz="1450" spc="-5">
                <a:latin typeface="Times New Roman"/>
                <a:cs typeface="Times New Roman"/>
              </a:rPr>
              <a:t>he </a:t>
            </a:r>
            <a:r>
              <a:rPr dirty="0" sz="1450" spc="-10">
                <a:latin typeface="Times New Roman"/>
                <a:cs typeface="Times New Roman"/>
              </a:rPr>
              <a:t>had been holding between his  knees </a:t>
            </a:r>
            <a:r>
              <a:rPr dirty="0" sz="1450" spc="-5">
                <a:latin typeface="Times New Roman"/>
                <a:cs typeface="Times New Roman"/>
              </a:rPr>
              <a:t>on one </a:t>
            </a:r>
            <a:r>
              <a:rPr dirty="0" sz="1450" spc="-10">
                <a:latin typeface="Times New Roman"/>
                <a:cs typeface="Times New Roman"/>
              </a:rPr>
              <a:t>side, and ordered me to take all my clothes </a:t>
            </a:r>
            <a:r>
              <a:rPr dirty="0" sz="1450" spc="-15">
                <a:latin typeface="Times New Roman"/>
                <a:cs typeface="Times New Roman"/>
              </a:rPr>
              <a:t>off. </a:t>
            </a:r>
            <a:r>
              <a:rPr dirty="0" sz="1450" spc="-10">
                <a:latin typeface="Times New Roman"/>
                <a:cs typeface="Times New Roman"/>
              </a:rPr>
              <a:t>He looked  through my pockets, taking </a:t>
            </a:r>
            <a:r>
              <a:rPr dirty="0" sz="1450" spc="-5">
                <a:latin typeface="Times New Roman"/>
                <a:cs typeface="Times New Roman"/>
              </a:rPr>
              <a:t>out </a:t>
            </a:r>
            <a:r>
              <a:rPr dirty="0" sz="1450" spc="-10">
                <a:latin typeface="Times New Roman"/>
                <a:cs typeface="Times New Roman"/>
              </a:rPr>
              <a:t>everything </a:t>
            </a:r>
            <a:r>
              <a:rPr dirty="0" sz="1450" spc="-5">
                <a:latin typeface="Times New Roman"/>
                <a:cs typeface="Times New Roman"/>
              </a:rPr>
              <a:t>he </a:t>
            </a:r>
            <a:r>
              <a:rPr dirty="0" sz="1450" spc="-10">
                <a:latin typeface="Times New Roman"/>
                <a:cs typeface="Times New Roman"/>
              </a:rPr>
              <a:t>found in them, and asked me if </a:t>
            </a:r>
            <a:r>
              <a:rPr dirty="0" sz="1450" spc="-5">
                <a:latin typeface="Times New Roman"/>
                <a:cs typeface="Times New Roman"/>
              </a:rPr>
              <a:t>I  </a:t>
            </a:r>
            <a:r>
              <a:rPr dirty="0" sz="1450" spc="-10">
                <a:latin typeface="Times New Roman"/>
                <a:cs typeface="Times New Roman"/>
              </a:rPr>
              <a:t>was infested with any</a:t>
            </a:r>
            <a:r>
              <a:rPr dirty="0" sz="1450" spc="5">
                <a:latin typeface="Times New Roman"/>
                <a:cs typeface="Times New Roman"/>
              </a:rPr>
              <a:t> </a:t>
            </a:r>
            <a:r>
              <a:rPr dirty="0" sz="1450" spc="-10">
                <a:latin typeface="Times New Roman"/>
                <a:cs typeface="Times New Roman"/>
              </a:rPr>
              <a:t>vermin.</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no, he </a:t>
            </a:r>
            <a:r>
              <a:rPr dirty="0" sz="1450" spc="-10">
                <a:latin typeface="Times New Roman"/>
                <a:cs typeface="Times New Roman"/>
              </a:rPr>
              <a:t>took the rings </a:t>
            </a:r>
            <a:r>
              <a:rPr dirty="0" sz="1450" spc="-15">
                <a:latin typeface="Times New Roman"/>
                <a:cs typeface="Times New Roman"/>
              </a:rPr>
              <a:t>off </a:t>
            </a:r>
            <a:r>
              <a:rPr dirty="0" sz="1450" spc="-10">
                <a:latin typeface="Times New Roman"/>
                <a:cs typeface="Times New Roman"/>
              </a:rPr>
              <a:t>my fingers and said that was all, now  </a:t>
            </a:r>
            <a:r>
              <a:rPr dirty="0" sz="1450" spc="-5">
                <a:latin typeface="Times New Roman"/>
                <a:cs typeface="Times New Roman"/>
              </a:rPr>
              <a:t>I </a:t>
            </a:r>
            <a:r>
              <a:rPr dirty="0" sz="1450" spc="-10">
                <a:latin typeface="Times New Roman"/>
                <a:cs typeface="Times New Roman"/>
              </a:rPr>
              <a:t>could get dressed again. Then </a:t>
            </a:r>
            <a:r>
              <a:rPr dirty="0" sz="1450" spc="-5">
                <a:latin typeface="Times New Roman"/>
                <a:cs typeface="Times New Roman"/>
              </a:rPr>
              <a:t>I </a:t>
            </a:r>
            <a:r>
              <a:rPr dirty="0" sz="1450" spc="-10">
                <a:latin typeface="Times New Roman"/>
                <a:cs typeface="Times New Roman"/>
              </a:rPr>
              <a:t>was taken </a:t>
            </a:r>
            <a:r>
              <a:rPr dirty="0" sz="1450" spc="-5">
                <a:latin typeface="Times New Roman"/>
                <a:cs typeface="Times New Roman"/>
              </a:rPr>
              <a:t>up </a:t>
            </a:r>
            <a:r>
              <a:rPr dirty="0" sz="1450" spc="-10">
                <a:latin typeface="Times New Roman"/>
                <a:cs typeface="Times New Roman"/>
              </a:rPr>
              <a:t>several flights </a:t>
            </a:r>
            <a:r>
              <a:rPr dirty="0" sz="1450" spc="-5">
                <a:latin typeface="Times New Roman"/>
                <a:cs typeface="Times New Roman"/>
              </a:rPr>
              <a:t>of </a:t>
            </a:r>
            <a:r>
              <a:rPr dirty="0" sz="1450" spc="-10">
                <a:latin typeface="Times New Roman"/>
                <a:cs typeface="Times New Roman"/>
              </a:rPr>
              <a:t>stairs and  along corridors with </a:t>
            </a:r>
            <a:r>
              <a:rPr dirty="0" sz="1450" spc="-15">
                <a:latin typeface="Times New Roman"/>
                <a:cs typeface="Times New Roman"/>
              </a:rPr>
              <a:t>large, </a:t>
            </a:r>
            <a:r>
              <a:rPr dirty="0" sz="1450" spc="-10">
                <a:latin typeface="Times New Roman"/>
                <a:cs typeface="Times New Roman"/>
              </a:rPr>
              <a:t>grey lockable chests standing in the window  embrasures. The other side </a:t>
            </a:r>
            <a:r>
              <a:rPr dirty="0" sz="1450" spc="-5">
                <a:latin typeface="Times New Roman"/>
                <a:cs typeface="Times New Roman"/>
              </a:rPr>
              <a:t>of </a:t>
            </a:r>
            <a:r>
              <a:rPr dirty="0" sz="1450" spc="-10">
                <a:latin typeface="Times New Roman"/>
                <a:cs typeface="Times New Roman"/>
              </a:rPr>
              <a:t>the corridor was an unbroken row </a:t>
            </a:r>
            <a:r>
              <a:rPr dirty="0" sz="1450" spc="-5">
                <a:latin typeface="Times New Roman"/>
                <a:cs typeface="Times New Roman"/>
              </a:rPr>
              <a:t>of </a:t>
            </a:r>
            <a:r>
              <a:rPr dirty="0" sz="1450" spc="-10">
                <a:latin typeface="Times New Roman"/>
                <a:cs typeface="Times New Roman"/>
              </a:rPr>
              <a:t>iron doors  with massive bolts and small, barred windows; above each </a:t>
            </a:r>
            <a:r>
              <a:rPr dirty="0" sz="1450" spc="-5">
                <a:latin typeface="Times New Roman"/>
                <a:cs typeface="Times New Roman"/>
              </a:rPr>
              <a:t>burnt a </a:t>
            </a:r>
            <a:r>
              <a:rPr dirty="0" sz="1450" spc="-10">
                <a:latin typeface="Times New Roman"/>
                <a:cs typeface="Times New Roman"/>
              </a:rPr>
              <a:t>gas</a:t>
            </a:r>
            <a:r>
              <a:rPr dirty="0" sz="1450" spc="80">
                <a:latin typeface="Times New Roman"/>
                <a:cs typeface="Times New Roman"/>
              </a:rPr>
              <a:t> </a:t>
            </a:r>
            <a:r>
              <a:rPr dirty="0" sz="1450" spc="-10">
                <a:latin typeface="Times New Roman"/>
                <a:cs typeface="Times New Roman"/>
              </a:rPr>
              <a:t>jet.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 giant </a:t>
            </a:r>
            <a:r>
              <a:rPr dirty="0" sz="1450" spc="-5">
                <a:latin typeface="Times New Roman"/>
                <a:cs typeface="Times New Roman"/>
              </a:rPr>
              <a:t>of a </a:t>
            </a:r>
            <a:r>
              <a:rPr dirty="0" sz="1450" spc="-10">
                <a:latin typeface="Times New Roman"/>
                <a:cs typeface="Times New Roman"/>
              </a:rPr>
              <a:t>gaoler with </a:t>
            </a:r>
            <a:r>
              <a:rPr dirty="0" sz="1450" spc="-5">
                <a:latin typeface="Times New Roman"/>
                <a:cs typeface="Times New Roman"/>
              </a:rPr>
              <a:t>a </a:t>
            </a:r>
            <a:r>
              <a:rPr dirty="0" sz="1450" spc="-10">
                <a:latin typeface="Times New Roman"/>
                <a:cs typeface="Times New Roman"/>
              </a:rPr>
              <a:t>military bearing—the first honest face </a:t>
            </a:r>
            <a:r>
              <a:rPr dirty="0" sz="1450" spc="-5">
                <a:latin typeface="Times New Roman"/>
                <a:cs typeface="Times New Roman"/>
              </a:rPr>
              <a:t>I </a:t>
            </a:r>
            <a:r>
              <a:rPr dirty="0" sz="1450" spc="-10">
                <a:latin typeface="Times New Roman"/>
                <a:cs typeface="Times New Roman"/>
              </a:rPr>
              <a:t>had seen  for hours—opened </a:t>
            </a:r>
            <a:r>
              <a:rPr dirty="0" sz="1450" spc="-5">
                <a:latin typeface="Times New Roman"/>
                <a:cs typeface="Times New Roman"/>
              </a:rPr>
              <a:t>one of </a:t>
            </a:r>
            <a:r>
              <a:rPr dirty="0" sz="1450" spc="-10">
                <a:latin typeface="Times New Roman"/>
                <a:cs typeface="Times New Roman"/>
              </a:rPr>
              <a:t>the doors, pushed me into </a:t>
            </a:r>
            <a:r>
              <a:rPr dirty="0" sz="1450" spc="-5">
                <a:latin typeface="Times New Roman"/>
                <a:cs typeface="Times New Roman"/>
              </a:rPr>
              <a:t>a </a:t>
            </a:r>
            <a:r>
              <a:rPr dirty="0" sz="1450" spc="-10">
                <a:latin typeface="Times New Roman"/>
                <a:cs typeface="Times New Roman"/>
              </a:rPr>
              <a:t>dark, closet-like cavity  with </a:t>
            </a:r>
            <a:r>
              <a:rPr dirty="0" sz="1450" spc="-5">
                <a:latin typeface="Times New Roman"/>
                <a:cs typeface="Times New Roman"/>
              </a:rPr>
              <a:t>a </a:t>
            </a:r>
            <a:r>
              <a:rPr dirty="0" sz="1450" spc="-10">
                <a:latin typeface="Times New Roman"/>
                <a:cs typeface="Times New Roman"/>
              </a:rPr>
              <a:t>pestilential stench, and locked the </a:t>
            </a:r>
            <a:r>
              <a:rPr dirty="0" sz="1450" spc="-5">
                <a:latin typeface="Times New Roman"/>
                <a:cs typeface="Times New Roman"/>
              </a:rPr>
              <a:t>door </a:t>
            </a:r>
            <a:r>
              <a:rPr dirty="0" sz="1450" spc="-10">
                <a:latin typeface="Times New Roman"/>
                <a:cs typeface="Times New Roman"/>
              </a:rPr>
              <a:t>behind me. </a:t>
            </a:r>
            <a:r>
              <a:rPr dirty="0" sz="1450" spc="-5">
                <a:latin typeface="Times New Roman"/>
                <a:cs typeface="Times New Roman"/>
              </a:rPr>
              <a:t>I </a:t>
            </a:r>
            <a:r>
              <a:rPr dirty="0" sz="1450" spc="-10">
                <a:latin typeface="Times New Roman"/>
                <a:cs typeface="Times New Roman"/>
              </a:rPr>
              <a:t>was in complete  darkness, and found my bearings </a:t>
            </a:r>
            <a:r>
              <a:rPr dirty="0" sz="1450" spc="-5">
                <a:latin typeface="Times New Roman"/>
                <a:cs typeface="Times New Roman"/>
              </a:rPr>
              <a:t>by </a:t>
            </a:r>
            <a:r>
              <a:rPr dirty="0" sz="1450" spc="-10">
                <a:latin typeface="Times New Roman"/>
                <a:cs typeface="Times New Roman"/>
              </a:rPr>
              <a:t>feeling my way </a:t>
            </a:r>
            <a:r>
              <a:rPr dirty="0" sz="1450" spc="-5">
                <a:latin typeface="Times New Roman"/>
                <a:cs typeface="Times New Roman"/>
              </a:rPr>
              <a:t>round. </a:t>
            </a:r>
            <a:r>
              <a:rPr dirty="0" sz="1450" spc="-10">
                <a:latin typeface="Times New Roman"/>
                <a:cs typeface="Times New Roman"/>
              </a:rPr>
              <a:t>My knee bumped  against </a:t>
            </a:r>
            <a:r>
              <a:rPr dirty="0" sz="1450" spc="-5">
                <a:latin typeface="Times New Roman"/>
                <a:cs typeface="Times New Roman"/>
              </a:rPr>
              <a:t>a </a:t>
            </a:r>
            <a:r>
              <a:rPr dirty="0" sz="1450" spc="-10">
                <a:latin typeface="Times New Roman"/>
                <a:cs typeface="Times New Roman"/>
              </a:rPr>
              <a:t>galvanised iron bucket. Finally—the room was so narrow </a:t>
            </a:r>
            <a:r>
              <a:rPr dirty="0" sz="1450" spc="-5">
                <a:latin typeface="Times New Roman"/>
                <a:cs typeface="Times New Roman"/>
              </a:rPr>
              <a:t>I </a:t>
            </a:r>
            <a:r>
              <a:rPr dirty="0" sz="1450" spc="-10">
                <a:latin typeface="Times New Roman"/>
                <a:cs typeface="Times New Roman"/>
              </a:rPr>
              <a:t>could  hardly turn round—I managed to find the door-handle to hold </a:t>
            </a:r>
            <a:r>
              <a:rPr dirty="0" sz="1450" spc="-5">
                <a:latin typeface="Times New Roman"/>
                <a:cs typeface="Times New Roman"/>
              </a:rPr>
              <a:t>on to. I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cell: </a:t>
            </a:r>
            <a:r>
              <a:rPr dirty="0" sz="1450" spc="-5">
                <a:latin typeface="Times New Roman"/>
                <a:cs typeface="Times New Roman"/>
              </a:rPr>
              <a:t>double </a:t>
            </a:r>
            <a:r>
              <a:rPr dirty="0" sz="1450" spc="-10">
                <a:latin typeface="Times New Roman"/>
                <a:cs typeface="Times New Roman"/>
              </a:rPr>
              <a:t>bunk-beds with straw mattresses ran along the walls </a:t>
            </a:r>
            <a:r>
              <a:rPr dirty="0" sz="1450" spc="-5">
                <a:latin typeface="Times New Roman"/>
                <a:cs typeface="Times New Roman"/>
              </a:rPr>
              <a:t>on </a:t>
            </a:r>
            <a:r>
              <a:rPr dirty="0" sz="1450" spc="-10">
                <a:latin typeface="Times New Roman"/>
                <a:cs typeface="Times New Roman"/>
              </a:rPr>
              <a:t>either  side, the gap between them scarcely </a:t>
            </a:r>
            <a:r>
              <a:rPr dirty="0" sz="1450" spc="-5">
                <a:latin typeface="Times New Roman"/>
                <a:cs typeface="Times New Roman"/>
              </a:rPr>
              <a:t>one </a:t>
            </a:r>
            <a:r>
              <a:rPr dirty="0" sz="1450" spc="-10">
                <a:latin typeface="Times New Roman"/>
                <a:cs typeface="Times New Roman"/>
              </a:rPr>
              <a:t>pace wide. A barred window three  feet square high above the back wall let in the </a:t>
            </a:r>
            <a:r>
              <a:rPr dirty="0" sz="1450" spc="-5">
                <a:latin typeface="Times New Roman"/>
                <a:cs typeface="Times New Roman"/>
              </a:rPr>
              <a:t>dull </a:t>
            </a:r>
            <a:r>
              <a:rPr dirty="0" sz="1450" spc="-10">
                <a:latin typeface="Times New Roman"/>
                <a:cs typeface="Times New Roman"/>
              </a:rPr>
              <a:t>light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night </a:t>
            </a:r>
            <a:r>
              <a:rPr dirty="0" sz="1450" spc="-30">
                <a:latin typeface="Times New Roman"/>
                <a:cs typeface="Times New Roman"/>
              </a:rPr>
              <a:t>sky. </a:t>
            </a:r>
            <a:r>
              <a:rPr dirty="0" sz="1450" spc="-10">
                <a:latin typeface="Times New Roman"/>
                <a:cs typeface="Times New Roman"/>
              </a:rPr>
              <a:t>The  heat was unbearable, the cell filled with the smell </a:t>
            </a:r>
            <a:r>
              <a:rPr dirty="0" sz="1450" spc="-5">
                <a:latin typeface="Times New Roman"/>
                <a:cs typeface="Times New Roman"/>
              </a:rPr>
              <a:t>of </a:t>
            </a:r>
            <a:r>
              <a:rPr dirty="0" sz="1450" spc="-10">
                <a:latin typeface="Times New Roman"/>
                <a:cs typeface="Times New Roman"/>
              </a:rPr>
              <a:t>unwashed</a:t>
            </a:r>
            <a:r>
              <a:rPr dirty="0" sz="1450" spc="75">
                <a:latin typeface="Times New Roman"/>
                <a:cs typeface="Times New Roman"/>
              </a:rPr>
              <a:t> </a:t>
            </a:r>
            <a:r>
              <a:rPr dirty="0" sz="1450" spc="-10">
                <a:latin typeface="Times New Roman"/>
                <a:cs typeface="Times New Roman"/>
              </a:rPr>
              <a:t>clothes.</a:t>
            </a:r>
            <a:endParaRPr sz="1450">
              <a:latin typeface="Times New Roman"/>
              <a:cs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39165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When my eyes had become accustomed to the darkness, </a:t>
            </a:r>
            <a:r>
              <a:rPr dirty="0" sz="1450" spc="-5">
                <a:latin typeface="Times New Roman"/>
                <a:cs typeface="Times New Roman"/>
              </a:rPr>
              <a:t>I </a:t>
            </a:r>
            <a:r>
              <a:rPr dirty="0" sz="1450" spc="-10">
                <a:latin typeface="Times New Roman"/>
                <a:cs typeface="Times New Roman"/>
              </a:rPr>
              <a:t>saw that </a:t>
            </a:r>
            <a:r>
              <a:rPr dirty="0" sz="1450" spc="-5">
                <a:latin typeface="Times New Roman"/>
                <a:cs typeface="Times New Roman"/>
              </a:rPr>
              <a:t>one  bunk </a:t>
            </a:r>
            <a:r>
              <a:rPr dirty="0" sz="1450" spc="-10">
                <a:latin typeface="Times New Roman"/>
                <a:cs typeface="Times New Roman"/>
              </a:rPr>
              <a:t>was </a:t>
            </a:r>
            <a:r>
              <a:rPr dirty="0" sz="1450" spc="-25">
                <a:latin typeface="Times New Roman"/>
                <a:cs typeface="Times New Roman"/>
              </a:rPr>
              <a:t>empty, </a:t>
            </a:r>
            <a:r>
              <a:rPr dirty="0" sz="1450" spc="-5">
                <a:latin typeface="Times New Roman"/>
                <a:cs typeface="Times New Roman"/>
              </a:rPr>
              <a:t>but </a:t>
            </a:r>
            <a:r>
              <a:rPr dirty="0" sz="1450" spc="-10">
                <a:latin typeface="Times New Roman"/>
                <a:cs typeface="Times New Roman"/>
              </a:rPr>
              <a:t>the other three were occupied </a:t>
            </a:r>
            <a:r>
              <a:rPr dirty="0" sz="1450" spc="-5">
                <a:latin typeface="Times New Roman"/>
                <a:cs typeface="Times New Roman"/>
              </a:rPr>
              <a:t>by </a:t>
            </a:r>
            <a:r>
              <a:rPr dirty="0" sz="1450" spc="-10">
                <a:latin typeface="Times New Roman"/>
                <a:cs typeface="Times New Roman"/>
              </a:rPr>
              <a:t>men in grey prisoners'  uniforms sitting with their elbows </a:t>
            </a:r>
            <a:r>
              <a:rPr dirty="0" sz="1450" spc="-5">
                <a:latin typeface="Times New Roman"/>
                <a:cs typeface="Times New Roman"/>
              </a:rPr>
              <a:t>on </a:t>
            </a:r>
            <a:r>
              <a:rPr dirty="0" sz="1450" spc="-10">
                <a:latin typeface="Times New Roman"/>
                <a:cs typeface="Times New Roman"/>
              </a:rPr>
              <a:t>their knees and their faces in their</a:t>
            </a:r>
            <a:r>
              <a:rPr dirty="0" sz="1450" spc="10">
                <a:latin typeface="Times New Roman"/>
                <a:cs typeface="Times New Roman"/>
              </a:rPr>
              <a:t> </a:t>
            </a:r>
            <a:r>
              <a:rPr dirty="0" sz="1450" spc="-10">
                <a:latin typeface="Times New Roman"/>
                <a:cs typeface="Times New Roman"/>
              </a:rPr>
              <a:t>hands.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Not </a:t>
            </a:r>
            <a:r>
              <a:rPr dirty="0" sz="1450" spc="-5">
                <a:latin typeface="Times New Roman"/>
                <a:cs typeface="Times New Roman"/>
              </a:rPr>
              <a:t>one </a:t>
            </a:r>
            <a:r>
              <a:rPr dirty="0" sz="1450" spc="-10">
                <a:latin typeface="Times New Roman"/>
                <a:cs typeface="Times New Roman"/>
              </a:rPr>
              <a:t>spoke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268605" marR="1708150">
              <a:lnSpc>
                <a:spcPts val="2520"/>
              </a:lnSpc>
              <a:spcBef>
                <a:spcPts val="145"/>
              </a:spcBef>
            </a:pP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on </a:t>
            </a:r>
            <a:r>
              <a:rPr dirty="0" sz="1450" spc="-10">
                <a:latin typeface="Times New Roman"/>
                <a:cs typeface="Times New Roman"/>
              </a:rPr>
              <a:t>the empty </a:t>
            </a:r>
            <a:r>
              <a:rPr dirty="0" sz="1450" spc="-5">
                <a:latin typeface="Times New Roman"/>
                <a:cs typeface="Times New Roman"/>
              </a:rPr>
              <a:t>bunk </a:t>
            </a:r>
            <a:r>
              <a:rPr dirty="0" sz="1450" spc="-10">
                <a:latin typeface="Times New Roman"/>
                <a:cs typeface="Times New Roman"/>
              </a:rPr>
              <a:t>and waited. </a:t>
            </a:r>
            <a:r>
              <a:rPr dirty="0" sz="1450" spc="-25">
                <a:latin typeface="Times New Roman"/>
                <a:cs typeface="Times New Roman"/>
              </a:rPr>
              <a:t>Waited. Waited.  </a:t>
            </a:r>
            <a:r>
              <a:rPr dirty="0" sz="1450" spc="-10">
                <a:latin typeface="Times New Roman"/>
                <a:cs typeface="Times New Roman"/>
              </a:rPr>
              <a:t>One </a:t>
            </a:r>
            <a:r>
              <a:rPr dirty="0" sz="1450" spc="-25">
                <a:latin typeface="Times New Roman"/>
                <a:cs typeface="Times New Roman"/>
              </a:rPr>
              <a:t>hour.</a:t>
            </a:r>
            <a:endParaRPr sz="1450">
              <a:latin typeface="Times New Roman"/>
              <a:cs typeface="Times New Roman"/>
            </a:endParaRPr>
          </a:p>
          <a:p>
            <a:pPr algn="just" marL="268605">
              <a:lnSpc>
                <a:spcPct val="100000"/>
              </a:lnSpc>
              <a:spcBef>
                <a:spcPts val="565"/>
              </a:spcBef>
            </a:pPr>
            <a:r>
              <a:rPr dirty="0" sz="1450" spc="-45">
                <a:latin typeface="Times New Roman"/>
                <a:cs typeface="Times New Roman"/>
              </a:rPr>
              <a:t>Two </a:t>
            </a:r>
            <a:r>
              <a:rPr dirty="0" sz="1450" spc="-10">
                <a:latin typeface="Times New Roman"/>
                <a:cs typeface="Times New Roman"/>
              </a:rPr>
              <a:t>hours, three</a:t>
            </a:r>
            <a:r>
              <a:rPr dirty="0" sz="1450" spc="35">
                <a:latin typeface="Times New Roman"/>
                <a:cs typeface="Times New Roman"/>
              </a:rPr>
              <a:t> </a:t>
            </a:r>
            <a:r>
              <a:rPr dirty="0" sz="1450" spc="-10">
                <a:latin typeface="Times New Roman"/>
                <a:cs typeface="Times New Roman"/>
              </a:rPr>
              <a:t>hours.</a:t>
            </a:r>
            <a:endParaRPr sz="1450">
              <a:latin typeface="Times New Roman"/>
              <a:cs typeface="Times New Roman"/>
            </a:endParaRPr>
          </a:p>
          <a:p>
            <a:pPr marL="12700" marR="8890" indent="255904">
              <a:lnSpc>
                <a:spcPts val="1730"/>
              </a:lnSpc>
              <a:spcBef>
                <a:spcPts val="775"/>
              </a:spcBef>
            </a:pPr>
            <a:r>
              <a:rPr dirty="0" sz="1450" spc="-10">
                <a:latin typeface="Times New Roman"/>
                <a:cs typeface="Times New Roman"/>
              </a:rPr>
              <a:t>Whenever </a:t>
            </a:r>
            <a:r>
              <a:rPr dirty="0" sz="1450" spc="-5">
                <a:latin typeface="Times New Roman"/>
                <a:cs typeface="Times New Roman"/>
              </a:rPr>
              <a:t>I thought 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step outside, </a:t>
            </a: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up. </a:t>
            </a:r>
            <a:r>
              <a:rPr dirty="0" sz="1450" spc="-35">
                <a:latin typeface="Times New Roman"/>
                <a:cs typeface="Times New Roman"/>
              </a:rPr>
              <a:t>Now, </a:t>
            </a:r>
            <a:r>
              <a:rPr dirty="0" sz="1450" spc="-5">
                <a:latin typeface="Times New Roman"/>
                <a:cs typeface="Times New Roman"/>
              </a:rPr>
              <a:t>I </a:t>
            </a:r>
            <a:r>
              <a:rPr dirty="0" sz="1450" spc="-10">
                <a:latin typeface="Times New Roman"/>
                <a:cs typeface="Times New Roman"/>
              </a:rPr>
              <a:t>thought, now  they're coming to fetch me to see the examining</a:t>
            </a:r>
            <a:r>
              <a:rPr dirty="0" sz="1450" spc="45">
                <a:latin typeface="Times New Roman"/>
                <a:cs typeface="Times New Roman"/>
              </a:rPr>
              <a:t> </a:t>
            </a:r>
            <a:r>
              <a:rPr dirty="0" sz="1450" spc="-10">
                <a:latin typeface="Times New Roman"/>
                <a:cs typeface="Times New Roman"/>
              </a:rPr>
              <a:t>magistrate.</a:t>
            </a:r>
            <a:endParaRPr sz="1450">
              <a:latin typeface="Times New Roman"/>
              <a:cs typeface="Times New Roman"/>
            </a:endParaRPr>
          </a:p>
          <a:p>
            <a:pPr marL="12700" marR="10160" indent="255904">
              <a:lnSpc>
                <a:spcPts val="1730"/>
              </a:lnSpc>
              <a:spcBef>
                <a:spcPts val="790"/>
              </a:spcBef>
            </a:pPr>
            <a:r>
              <a:rPr dirty="0" sz="1450" spc="-10">
                <a:latin typeface="Times New Roman"/>
                <a:cs typeface="Times New Roman"/>
              </a:rPr>
              <a:t>Each time my hopes were dashed. The sound </a:t>
            </a:r>
            <a:r>
              <a:rPr dirty="0" sz="1450" spc="-5">
                <a:latin typeface="Times New Roman"/>
                <a:cs typeface="Times New Roman"/>
              </a:rPr>
              <a:t>of </a:t>
            </a:r>
            <a:r>
              <a:rPr dirty="0" sz="1450" spc="-10">
                <a:latin typeface="Times New Roman"/>
                <a:cs typeface="Times New Roman"/>
              </a:rPr>
              <a:t>the steps faded down the  </a:t>
            </a:r>
            <a:r>
              <a:rPr dirty="0" sz="1450" spc="-20">
                <a:latin typeface="Times New Roman"/>
                <a:cs typeface="Times New Roman"/>
              </a:rPr>
              <a:t>corridor.</a:t>
            </a:r>
            <a:endParaRPr sz="1450">
              <a:latin typeface="Times New Roman"/>
              <a:cs typeface="Times New Roman"/>
            </a:endParaRPr>
          </a:p>
          <a:p>
            <a:pPr marL="12700" marR="11430" indent="255904">
              <a:lnSpc>
                <a:spcPts val="1730"/>
              </a:lnSpc>
              <a:spcBef>
                <a:spcPts val="790"/>
              </a:spcBef>
            </a:pPr>
            <a:r>
              <a:rPr dirty="0" sz="1450" spc="-5">
                <a:latin typeface="Times New Roman"/>
                <a:cs typeface="Times New Roman"/>
              </a:rPr>
              <a:t>I </a:t>
            </a:r>
            <a:r>
              <a:rPr dirty="0" sz="1450" spc="-10">
                <a:latin typeface="Times New Roman"/>
                <a:cs typeface="Times New Roman"/>
              </a:rPr>
              <a:t>tore open my </a:t>
            </a:r>
            <a:r>
              <a:rPr dirty="0" sz="1450" spc="-15">
                <a:latin typeface="Times New Roman"/>
                <a:cs typeface="Times New Roman"/>
              </a:rPr>
              <a:t>collar,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was going to suffocate. One </a:t>
            </a:r>
            <a:r>
              <a:rPr dirty="0" sz="1450" spc="-5">
                <a:latin typeface="Times New Roman"/>
                <a:cs typeface="Times New Roman"/>
              </a:rPr>
              <a:t>by </a:t>
            </a:r>
            <a:r>
              <a:rPr dirty="0" sz="1450" spc="-10">
                <a:latin typeface="Times New Roman"/>
                <a:cs typeface="Times New Roman"/>
              </a:rPr>
              <a:t>one, </a:t>
            </a:r>
            <a:r>
              <a:rPr dirty="0" sz="1450" spc="-5">
                <a:latin typeface="Times New Roman"/>
                <a:cs typeface="Times New Roman"/>
              </a:rPr>
              <a:t>I </a:t>
            </a:r>
            <a:r>
              <a:rPr dirty="0" sz="1450" spc="-10">
                <a:latin typeface="Times New Roman"/>
                <a:cs typeface="Times New Roman"/>
              </a:rPr>
              <a:t>heard  the groans </a:t>
            </a:r>
            <a:r>
              <a:rPr dirty="0" sz="1450" spc="-5">
                <a:latin typeface="Times New Roman"/>
                <a:cs typeface="Times New Roman"/>
              </a:rPr>
              <a:t>of </a:t>
            </a:r>
            <a:r>
              <a:rPr dirty="0" sz="1450" spc="-10">
                <a:latin typeface="Times New Roman"/>
                <a:cs typeface="Times New Roman"/>
              </a:rPr>
              <a:t>the other prisoners as they stretched </a:t>
            </a:r>
            <a:r>
              <a:rPr dirty="0" sz="1450" spc="-5">
                <a:latin typeface="Times New Roman"/>
                <a:cs typeface="Times New Roman"/>
              </a:rPr>
              <a:t>out on </a:t>
            </a:r>
            <a:r>
              <a:rPr dirty="0" sz="1450" spc="-10">
                <a:latin typeface="Times New Roman"/>
                <a:cs typeface="Times New Roman"/>
              </a:rPr>
              <a:t>their</a:t>
            </a:r>
            <a:r>
              <a:rPr dirty="0" sz="1450" spc="85">
                <a:latin typeface="Times New Roman"/>
                <a:cs typeface="Times New Roman"/>
              </a:rPr>
              <a:t> </a:t>
            </a:r>
            <a:r>
              <a:rPr dirty="0" sz="1450" spc="-10">
                <a:latin typeface="Times New Roman"/>
                <a:cs typeface="Times New Roman"/>
              </a:rPr>
              <a:t>mattresses.</a:t>
            </a:r>
            <a:endParaRPr sz="1450">
              <a:latin typeface="Times New Roman"/>
              <a:cs typeface="Times New Roman"/>
            </a:endParaRPr>
          </a:p>
          <a:p>
            <a:pPr marL="12700" marR="10160" indent="255904">
              <a:lnSpc>
                <a:spcPts val="1730"/>
              </a:lnSpc>
              <a:spcBef>
                <a:spcPts val="715"/>
              </a:spcBef>
            </a:pPr>
            <a:r>
              <a:rPr dirty="0" sz="1450" spc="-10">
                <a:latin typeface="Times New Roman"/>
                <a:cs typeface="Times New Roman"/>
              </a:rPr>
              <a:t>"Can't we open the window </a:t>
            </a:r>
            <a:r>
              <a:rPr dirty="0" sz="1450" spc="-5">
                <a:latin typeface="Times New Roman"/>
                <a:cs typeface="Times New Roman"/>
              </a:rPr>
              <a:t>up </a:t>
            </a:r>
            <a:r>
              <a:rPr dirty="0" sz="1450" spc="-10">
                <a:latin typeface="Times New Roman"/>
                <a:cs typeface="Times New Roman"/>
              </a:rPr>
              <a:t>there?" </a:t>
            </a:r>
            <a:r>
              <a:rPr dirty="0" sz="1450" spc="-5">
                <a:latin typeface="Times New Roman"/>
                <a:cs typeface="Times New Roman"/>
              </a:rPr>
              <a:t>I put </a:t>
            </a:r>
            <a:r>
              <a:rPr dirty="0" sz="1450" spc="-10">
                <a:latin typeface="Times New Roman"/>
                <a:cs typeface="Times New Roman"/>
              </a:rPr>
              <a:t>my despairing question to the  general darkness around, almost starting at the sound </a:t>
            </a:r>
            <a:r>
              <a:rPr dirty="0" sz="1450" spc="-5">
                <a:latin typeface="Times New Roman"/>
                <a:cs typeface="Times New Roman"/>
              </a:rPr>
              <a:t>of </a:t>
            </a:r>
            <a:r>
              <a:rPr dirty="0" sz="1450" spc="-10">
                <a:latin typeface="Times New Roman"/>
                <a:cs typeface="Times New Roman"/>
              </a:rPr>
              <a:t>my own</a:t>
            </a:r>
            <a:r>
              <a:rPr dirty="0" sz="1450" spc="8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marL="268605" marR="5080">
              <a:lnSpc>
                <a:spcPts val="2520"/>
              </a:lnSpc>
              <a:spcBef>
                <a:spcPts val="160"/>
              </a:spcBef>
            </a:pPr>
            <a:r>
              <a:rPr dirty="0" sz="1450" spc="-10">
                <a:latin typeface="Times New Roman"/>
                <a:cs typeface="Times New Roman"/>
              </a:rPr>
              <a:t>"No", was the sour response from </a:t>
            </a:r>
            <a:r>
              <a:rPr dirty="0" sz="1450" spc="-5">
                <a:latin typeface="Times New Roman"/>
                <a:cs typeface="Times New Roman"/>
              </a:rPr>
              <a:t>one of </a:t>
            </a:r>
            <a:r>
              <a:rPr dirty="0" sz="1450" spc="-10">
                <a:latin typeface="Times New Roman"/>
                <a:cs typeface="Times New Roman"/>
              </a:rPr>
              <a:t>the straw mattresses.  Nevertheless,</a:t>
            </a:r>
            <a:r>
              <a:rPr dirty="0" sz="1450" spc="100">
                <a:latin typeface="Times New Roman"/>
                <a:cs typeface="Times New Roman"/>
              </a:rPr>
              <a:t>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felt</a:t>
            </a:r>
            <a:r>
              <a:rPr dirty="0" sz="1450" spc="100">
                <a:latin typeface="Times New Roman"/>
                <a:cs typeface="Times New Roman"/>
              </a:rPr>
              <a:t> </a:t>
            </a:r>
            <a:r>
              <a:rPr dirty="0" sz="1450" spc="-10">
                <a:latin typeface="Times New Roman"/>
                <a:cs typeface="Times New Roman"/>
              </a:rPr>
              <a:t>along</a:t>
            </a:r>
            <a:r>
              <a:rPr dirty="0" sz="1450" spc="100">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mildewed</a:t>
            </a:r>
            <a:r>
              <a:rPr dirty="0" sz="1450" spc="100">
                <a:latin typeface="Times New Roman"/>
                <a:cs typeface="Times New Roman"/>
              </a:rPr>
              <a:t> </a:t>
            </a:r>
            <a:r>
              <a:rPr dirty="0" sz="1450" spc="-10">
                <a:latin typeface="Times New Roman"/>
                <a:cs typeface="Times New Roman"/>
              </a:rPr>
              <a:t>wall</a:t>
            </a:r>
            <a:r>
              <a:rPr dirty="0" sz="1450" spc="100">
                <a:latin typeface="Times New Roman"/>
                <a:cs typeface="Times New Roman"/>
              </a:rPr>
              <a:t> </a:t>
            </a:r>
            <a:r>
              <a:rPr dirty="0" sz="1450" spc="-5">
                <a:latin typeface="Times New Roman"/>
                <a:cs typeface="Times New Roman"/>
              </a:rPr>
              <a:t>.</a:t>
            </a:r>
            <a:r>
              <a:rPr dirty="0" sz="1450" spc="100">
                <a:latin typeface="Times New Roman"/>
                <a:cs typeface="Times New Roman"/>
              </a:rPr>
              <a:t> </a:t>
            </a:r>
            <a:r>
              <a:rPr dirty="0" sz="1450" spc="-5">
                <a:latin typeface="Times New Roman"/>
                <a:cs typeface="Times New Roman"/>
              </a:rPr>
              <a:t>.</a:t>
            </a:r>
            <a:r>
              <a:rPr dirty="0" sz="1450" spc="100">
                <a:latin typeface="Times New Roman"/>
                <a:cs typeface="Times New Roman"/>
              </a:rPr>
              <a:t> </a:t>
            </a:r>
            <a:r>
              <a:rPr dirty="0" sz="1450" spc="-5">
                <a:latin typeface="Times New Roman"/>
                <a:cs typeface="Times New Roman"/>
              </a:rPr>
              <a:t>.</a:t>
            </a:r>
            <a:r>
              <a:rPr dirty="0" sz="1450" spc="100">
                <a:latin typeface="Times New Roman"/>
                <a:cs typeface="Times New Roman"/>
              </a:rPr>
              <a:t>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shelf</a:t>
            </a:r>
            <a:r>
              <a:rPr dirty="0" sz="1450" spc="100">
                <a:latin typeface="Times New Roman"/>
                <a:cs typeface="Times New Roman"/>
              </a:rPr>
              <a:t> </a:t>
            </a:r>
            <a:r>
              <a:rPr dirty="0" sz="1450" spc="-10">
                <a:latin typeface="Times New Roman"/>
                <a:cs typeface="Times New Roman"/>
              </a:rPr>
              <a:t>at</a:t>
            </a:r>
            <a:r>
              <a:rPr dirty="0" sz="1450" spc="100">
                <a:latin typeface="Times New Roman"/>
                <a:cs typeface="Times New Roman"/>
              </a:rPr>
              <a:t> </a:t>
            </a:r>
            <a:r>
              <a:rPr dirty="0" sz="1450" spc="-10">
                <a:latin typeface="Times New Roman"/>
                <a:cs typeface="Times New Roman"/>
              </a:rPr>
              <a:t>chest</a:t>
            </a:r>
            <a:r>
              <a:rPr dirty="0" sz="1450" spc="100">
                <a:latin typeface="Times New Roman"/>
                <a:cs typeface="Times New Roman"/>
              </a:rPr>
              <a:t> </a:t>
            </a:r>
            <a:r>
              <a:rPr dirty="0" sz="1450" spc="-10">
                <a:latin typeface="Times New Roman"/>
                <a:cs typeface="Times New Roman"/>
              </a:rPr>
              <a:t>height</a:t>
            </a:r>
            <a:r>
              <a:rPr dirty="0" sz="1450" spc="100">
                <a:latin typeface="Times New Roman"/>
                <a:cs typeface="Times New Roman"/>
              </a:rPr>
              <a:t> </a:t>
            </a:r>
            <a:r>
              <a:rPr dirty="0" sz="1450" spc="-5">
                <a:latin typeface="Times New Roman"/>
                <a:cs typeface="Times New Roman"/>
              </a:rPr>
              <a:t>.</a:t>
            </a:r>
            <a:r>
              <a:rPr dirty="0" sz="1450" spc="10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ts val="1510"/>
              </a:lnSpc>
            </a:pPr>
            <a:r>
              <a:rPr dirty="0" sz="1450" spc="-10">
                <a:latin typeface="Times New Roman"/>
                <a:cs typeface="Times New Roman"/>
              </a:rPr>
              <a:t>.two</a:t>
            </a:r>
            <a:r>
              <a:rPr dirty="0" sz="1450" spc="20">
                <a:latin typeface="Times New Roman"/>
                <a:cs typeface="Times New Roman"/>
              </a:rPr>
              <a:t> </a:t>
            </a:r>
            <a:r>
              <a:rPr dirty="0" sz="1450" spc="-10">
                <a:latin typeface="Times New Roman"/>
                <a:cs typeface="Times New Roman"/>
              </a:rPr>
              <a:t>jugs</a:t>
            </a:r>
            <a:r>
              <a:rPr dirty="0" sz="1450" spc="25">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water</a:t>
            </a:r>
            <a:r>
              <a:rPr dirty="0" sz="1450" spc="20">
                <a:latin typeface="Times New Roman"/>
                <a:cs typeface="Times New Roman"/>
              </a:rPr>
              <a:t> </a:t>
            </a:r>
            <a:r>
              <a:rPr dirty="0" sz="1450" spc="-5">
                <a:latin typeface="Times New Roman"/>
                <a:cs typeface="Times New Roman"/>
              </a:rPr>
              <a:t>.</a:t>
            </a:r>
            <a:r>
              <a:rPr dirty="0" sz="1450" spc="25">
                <a:latin typeface="Times New Roman"/>
                <a:cs typeface="Times New Roman"/>
              </a:rPr>
              <a:t> </a:t>
            </a:r>
            <a:r>
              <a:rPr dirty="0" sz="1450" spc="-5">
                <a:latin typeface="Times New Roman"/>
                <a:cs typeface="Times New Roman"/>
              </a:rPr>
              <a:t>.</a:t>
            </a:r>
            <a:r>
              <a:rPr dirty="0" sz="1450" spc="25">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few</a:t>
            </a:r>
            <a:r>
              <a:rPr dirty="0" sz="1450" spc="25">
                <a:latin typeface="Times New Roman"/>
                <a:cs typeface="Times New Roman"/>
              </a:rPr>
              <a:t> </a:t>
            </a:r>
            <a:r>
              <a:rPr dirty="0" sz="1450" spc="-10">
                <a:latin typeface="Times New Roman"/>
                <a:cs typeface="Times New Roman"/>
              </a:rPr>
              <a:t>stale</a:t>
            </a:r>
            <a:r>
              <a:rPr dirty="0" sz="1450" spc="25">
                <a:latin typeface="Times New Roman"/>
                <a:cs typeface="Times New Roman"/>
              </a:rPr>
              <a:t> </a:t>
            </a:r>
            <a:r>
              <a:rPr dirty="0" sz="1450" spc="-10">
                <a:latin typeface="Times New Roman"/>
                <a:cs typeface="Times New Roman"/>
              </a:rPr>
              <a:t>crusts</a:t>
            </a:r>
            <a:r>
              <a:rPr dirty="0" sz="1450" spc="20">
                <a:latin typeface="Times New Roman"/>
                <a:cs typeface="Times New Roman"/>
              </a:rPr>
              <a:t>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bread.</a:t>
            </a:r>
            <a:r>
              <a:rPr dirty="0" sz="1450" spc="25">
                <a:latin typeface="Times New Roman"/>
                <a:cs typeface="Times New Roman"/>
              </a:rPr>
              <a:t> </a:t>
            </a:r>
            <a:r>
              <a:rPr dirty="0" sz="1450" spc="-25">
                <a:latin typeface="Times New Roman"/>
                <a:cs typeface="Times New Roman"/>
              </a:rPr>
              <a:t>With</a:t>
            </a:r>
            <a:r>
              <a:rPr dirty="0" sz="1450" spc="20">
                <a:latin typeface="Times New Roman"/>
                <a:cs typeface="Times New Roman"/>
              </a:rPr>
              <a:t> </a:t>
            </a:r>
            <a:r>
              <a:rPr dirty="0" sz="1450" spc="-10">
                <a:latin typeface="Times New Roman"/>
                <a:cs typeface="Times New Roman"/>
              </a:rPr>
              <a:t>difficulty</a:t>
            </a:r>
            <a:r>
              <a:rPr dirty="0" sz="1450" spc="25">
                <a:latin typeface="Times New Roman"/>
                <a:cs typeface="Times New Roman"/>
              </a:rPr>
              <a:t>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managed</a:t>
            </a:r>
            <a:r>
              <a:rPr dirty="0" sz="1450" spc="20">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clamber onto it, grasped the bars and pressed my face to the gap, so that at  least </a:t>
            </a:r>
            <a:r>
              <a:rPr dirty="0" sz="1450" spc="-5">
                <a:latin typeface="Times New Roman"/>
                <a:cs typeface="Times New Roman"/>
              </a:rPr>
              <a:t>I </a:t>
            </a:r>
            <a:r>
              <a:rPr dirty="0" sz="1450" spc="-10">
                <a:latin typeface="Times New Roman"/>
                <a:cs typeface="Times New Roman"/>
              </a:rPr>
              <a:t>could breathe some fresh </a:t>
            </a:r>
            <a:r>
              <a:rPr dirty="0" sz="1450" spc="-30">
                <a:latin typeface="Times New Roman"/>
                <a:cs typeface="Times New Roman"/>
              </a:rPr>
              <a:t>air. </a:t>
            </a:r>
            <a:r>
              <a:rPr dirty="0" sz="1450" spc="-10">
                <a:latin typeface="Times New Roman"/>
                <a:cs typeface="Times New Roman"/>
              </a:rPr>
              <a:t>And there </a:t>
            </a:r>
            <a:r>
              <a:rPr dirty="0" sz="1450" spc="-5">
                <a:latin typeface="Times New Roman"/>
                <a:cs typeface="Times New Roman"/>
              </a:rPr>
              <a:t>I </a:t>
            </a:r>
            <a:r>
              <a:rPr dirty="0" sz="1450" spc="-10">
                <a:latin typeface="Times New Roman"/>
                <a:cs typeface="Times New Roman"/>
              </a:rPr>
              <a:t>stood, until my knees started  to tremble, staring </a:t>
            </a:r>
            <a:r>
              <a:rPr dirty="0" sz="1450" spc="-5">
                <a:latin typeface="Times New Roman"/>
                <a:cs typeface="Times New Roman"/>
              </a:rPr>
              <a:t>out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monotony </a:t>
            </a:r>
            <a:r>
              <a:rPr dirty="0" sz="1450" spc="-5">
                <a:latin typeface="Times New Roman"/>
                <a:cs typeface="Times New Roman"/>
              </a:rPr>
              <a:t>of </a:t>
            </a:r>
            <a:r>
              <a:rPr dirty="0" sz="1450" spc="-10">
                <a:latin typeface="Times New Roman"/>
                <a:cs typeface="Times New Roman"/>
              </a:rPr>
              <a:t>dark-grey </a:t>
            </a:r>
            <a:r>
              <a:rPr dirty="0" sz="1450" spc="-5">
                <a:latin typeface="Times New Roman"/>
                <a:cs typeface="Times New Roman"/>
              </a:rPr>
              <a:t>fog. </a:t>
            </a:r>
            <a:r>
              <a:rPr dirty="0" sz="1450" spc="-10">
                <a:latin typeface="Times New Roman"/>
                <a:cs typeface="Times New Roman"/>
              </a:rPr>
              <a:t>The cold iron bars  seemed to</a:t>
            </a:r>
            <a:r>
              <a:rPr dirty="0" sz="1450" spc="-5">
                <a:latin typeface="Times New Roman"/>
                <a:cs typeface="Times New Roman"/>
              </a:rPr>
              <a:t> </a:t>
            </a:r>
            <a:r>
              <a:rPr dirty="0" sz="1450" spc="-10">
                <a:latin typeface="Times New Roman"/>
                <a:cs typeface="Times New Roman"/>
              </a:rPr>
              <a:t>sweat.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It must soon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midnight.</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Behind me </a:t>
            </a:r>
            <a:r>
              <a:rPr dirty="0" sz="1450" spc="-5">
                <a:latin typeface="Times New Roman"/>
                <a:cs typeface="Times New Roman"/>
              </a:rPr>
              <a:t>I </a:t>
            </a:r>
            <a:r>
              <a:rPr dirty="0" sz="1450" spc="-10">
                <a:latin typeface="Times New Roman"/>
                <a:cs typeface="Times New Roman"/>
              </a:rPr>
              <a:t>heard snoring. There was only </a:t>
            </a:r>
            <a:r>
              <a:rPr dirty="0" sz="1450" spc="-5">
                <a:latin typeface="Times New Roman"/>
                <a:cs typeface="Times New Roman"/>
              </a:rPr>
              <a:t>one of </a:t>
            </a:r>
            <a:r>
              <a:rPr dirty="0" sz="1450" spc="-10">
                <a:latin typeface="Times New Roman"/>
                <a:cs typeface="Times New Roman"/>
              </a:rPr>
              <a:t>them who seemed  unable to sleep. He tossed and turned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straw, </a:t>
            </a:r>
            <a:r>
              <a:rPr dirty="0" sz="1450" spc="-10">
                <a:latin typeface="Times New Roman"/>
                <a:cs typeface="Times New Roman"/>
              </a:rPr>
              <a:t>sometimes moaning softly  to himself.</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Would </a:t>
            </a:r>
            <a:r>
              <a:rPr dirty="0" sz="1450" spc="-10">
                <a:latin typeface="Times New Roman"/>
                <a:cs typeface="Times New Roman"/>
              </a:rPr>
              <a:t>morning never come? There! A clock was chiming! And</a:t>
            </a:r>
            <a:r>
              <a:rPr dirty="0" sz="1450" spc="5">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68580" indent="255904">
              <a:lnSpc>
                <a:spcPts val="1730"/>
              </a:lnSpc>
              <a:spcBef>
                <a:spcPts val="775"/>
              </a:spcBef>
            </a:pPr>
            <a:r>
              <a:rPr dirty="0" sz="1450" spc="-5">
                <a:latin typeface="Times New Roman"/>
                <a:cs typeface="Times New Roman"/>
              </a:rPr>
              <a:t>I </a:t>
            </a:r>
            <a:r>
              <a:rPr dirty="0" sz="1450" spc="-10">
                <a:latin typeface="Times New Roman"/>
                <a:cs typeface="Times New Roman"/>
              </a:rPr>
              <a:t>counted with trembling lips. One—two—three!—Thank God, only </a:t>
            </a:r>
            <a:r>
              <a:rPr dirty="0" sz="1450" spc="-5">
                <a:latin typeface="Times New Roman"/>
                <a:cs typeface="Times New Roman"/>
              </a:rPr>
              <a:t>a </a:t>
            </a:r>
            <a:r>
              <a:rPr dirty="0" sz="1450" spc="-10">
                <a:latin typeface="Times New Roman"/>
                <a:cs typeface="Times New Roman"/>
              </a:rPr>
              <a:t>few  more hours until it would begin to get light. The chiming continued.</a:t>
            </a:r>
            <a:r>
              <a:rPr dirty="0" sz="1450" spc="140">
                <a:latin typeface="Times New Roman"/>
                <a:cs typeface="Times New Roman"/>
              </a:rPr>
              <a:t> </a:t>
            </a:r>
            <a:r>
              <a:rPr dirty="0" sz="1450" spc="-10">
                <a:latin typeface="Times New Roman"/>
                <a:cs typeface="Times New Roman"/>
              </a:rPr>
              <a:t>Four?</a:t>
            </a:r>
            <a:endParaRPr sz="1450">
              <a:latin typeface="Times New Roman"/>
              <a:cs typeface="Times New Roman"/>
            </a:endParaRPr>
          </a:p>
          <a:p>
            <a:pPr algn="just" marL="12700">
              <a:lnSpc>
                <a:spcPts val="1664"/>
              </a:lnSpc>
            </a:pPr>
            <a:r>
              <a:rPr dirty="0" sz="1450" spc="-10">
                <a:latin typeface="Times New Roman"/>
                <a:cs typeface="Times New Roman"/>
              </a:rPr>
              <a:t>Five? The sweat started pouring down my face. Six!—Seven!! </a:t>
            </a:r>
            <a:r>
              <a:rPr dirty="0" sz="1450" spc="-5">
                <a:latin typeface="Times New Roman"/>
                <a:cs typeface="Times New Roman"/>
              </a:rPr>
              <a:t>. . . </a:t>
            </a:r>
            <a:r>
              <a:rPr dirty="0" sz="1450" spc="-10">
                <a:latin typeface="Times New Roman"/>
                <a:cs typeface="Times New Roman"/>
              </a:rPr>
              <a:t>It</a:t>
            </a:r>
            <a:r>
              <a:rPr dirty="0" sz="1450" spc="75">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12700" marR="388620">
              <a:lnSpc>
                <a:spcPts val="1730"/>
              </a:lnSpc>
              <a:spcBef>
                <a:spcPts val="60"/>
              </a:spcBef>
            </a:pPr>
            <a:r>
              <a:rPr dirty="0" sz="1450" spc="-10">
                <a:latin typeface="Times New Roman"/>
                <a:cs typeface="Times New Roman"/>
              </a:rPr>
              <a:t>eleven o'clock! Only </a:t>
            </a:r>
            <a:r>
              <a:rPr dirty="0" sz="1450" spc="-5">
                <a:latin typeface="Times New Roman"/>
                <a:cs typeface="Times New Roman"/>
              </a:rPr>
              <a:t>one hour </a:t>
            </a:r>
            <a:r>
              <a:rPr dirty="0" sz="1450" spc="-10">
                <a:latin typeface="Times New Roman"/>
                <a:cs typeface="Times New Roman"/>
              </a:rPr>
              <a:t>had passed since </a:t>
            </a:r>
            <a:r>
              <a:rPr dirty="0" sz="1450" spc="-5">
                <a:latin typeface="Times New Roman"/>
                <a:cs typeface="Times New Roman"/>
              </a:rPr>
              <a:t>I </a:t>
            </a:r>
            <a:r>
              <a:rPr dirty="0" sz="1450" spc="-10">
                <a:latin typeface="Times New Roman"/>
                <a:cs typeface="Times New Roman"/>
              </a:rPr>
              <a:t>had last heard the clock  strike.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Bit </a:t>
            </a:r>
            <a:r>
              <a:rPr dirty="0" sz="1450" spc="-5">
                <a:latin typeface="Times New Roman"/>
                <a:cs typeface="Times New Roman"/>
              </a:rPr>
              <a:t>by bit I </a:t>
            </a:r>
            <a:r>
              <a:rPr dirty="0" sz="1450" spc="-10">
                <a:latin typeface="Times New Roman"/>
                <a:cs typeface="Times New Roman"/>
              </a:rPr>
              <a:t>started to work </a:t>
            </a:r>
            <a:r>
              <a:rPr dirty="0" sz="1450" spc="-5">
                <a:latin typeface="Times New Roman"/>
                <a:cs typeface="Times New Roman"/>
              </a:rPr>
              <a:t>out </a:t>
            </a:r>
            <a:r>
              <a:rPr dirty="0" sz="1450" spc="-10">
                <a:latin typeface="Times New Roman"/>
                <a:cs typeface="Times New Roman"/>
              </a:rPr>
              <a:t>what must have happened. </a:t>
            </a:r>
            <a:r>
              <a:rPr dirty="0" sz="1450" spc="-20">
                <a:latin typeface="Times New Roman"/>
                <a:cs typeface="Times New Roman"/>
              </a:rPr>
              <a:t>Wassertrum </a:t>
            </a:r>
            <a:r>
              <a:rPr dirty="0" sz="1450" spc="-10">
                <a:latin typeface="Times New Roman"/>
                <a:cs typeface="Times New Roman"/>
              </a:rPr>
              <a:t>had  tricked me into accepting Zottmann's watch so 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suspected </a:t>
            </a:r>
            <a:r>
              <a:rPr dirty="0" sz="1450" spc="-5">
                <a:latin typeface="Times New Roman"/>
                <a:cs typeface="Times New Roman"/>
              </a:rPr>
              <a:t>of  </a:t>
            </a:r>
            <a:r>
              <a:rPr dirty="0" sz="1450" spc="-20">
                <a:latin typeface="Times New Roman"/>
                <a:cs typeface="Times New Roman"/>
              </a:rPr>
              <a:t>murder. </a:t>
            </a:r>
            <a:r>
              <a:rPr dirty="0" sz="1450" spc="-10">
                <a:latin typeface="Times New Roman"/>
                <a:cs typeface="Times New Roman"/>
              </a:rPr>
              <a:t>He must </a:t>
            </a:r>
            <a:r>
              <a:rPr dirty="0" sz="1450" spc="-5">
                <a:latin typeface="Times New Roman"/>
                <a:cs typeface="Times New Roman"/>
              </a:rPr>
              <a:t>be </a:t>
            </a:r>
            <a:r>
              <a:rPr dirty="0" sz="1450" spc="-10">
                <a:latin typeface="Times New Roman"/>
                <a:cs typeface="Times New Roman"/>
              </a:rPr>
              <a:t>the murderer himself, </a:t>
            </a:r>
            <a:r>
              <a:rPr dirty="0" sz="1450" spc="-5">
                <a:latin typeface="Times New Roman"/>
                <a:cs typeface="Times New Roman"/>
              </a:rPr>
              <a:t>or </a:t>
            </a:r>
            <a:r>
              <a:rPr dirty="0" sz="1450" spc="-10">
                <a:latin typeface="Times New Roman"/>
                <a:cs typeface="Times New Roman"/>
              </a:rPr>
              <a:t>how else could </a:t>
            </a:r>
            <a:r>
              <a:rPr dirty="0" sz="1450" spc="-5">
                <a:latin typeface="Times New Roman"/>
                <a:cs typeface="Times New Roman"/>
              </a:rPr>
              <a:t>he </a:t>
            </a:r>
            <a:r>
              <a:rPr dirty="0" sz="1450" spc="-10">
                <a:latin typeface="Times New Roman"/>
                <a:cs typeface="Times New Roman"/>
              </a:rPr>
              <a:t>have come  into possession </a:t>
            </a:r>
            <a:r>
              <a:rPr dirty="0" sz="1450" spc="-5">
                <a:latin typeface="Times New Roman"/>
                <a:cs typeface="Times New Roman"/>
              </a:rPr>
              <a:t>of </a:t>
            </a:r>
            <a:r>
              <a:rPr dirty="0" sz="1450" spc="-10">
                <a:latin typeface="Times New Roman"/>
                <a:cs typeface="Times New Roman"/>
              </a:rPr>
              <a:t>the watch? If </a:t>
            </a:r>
            <a:r>
              <a:rPr dirty="0" sz="1450" spc="-5">
                <a:latin typeface="Times New Roman"/>
                <a:cs typeface="Times New Roman"/>
              </a:rPr>
              <a:t>he </a:t>
            </a:r>
            <a:r>
              <a:rPr dirty="0" sz="1450" spc="-10">
                <a:latin typeface="Times New Roman"/>
                <a:cs typeface="Times New Roman"/>
              </a:rPr>
              <a:t>had come across the corpse somewhere</a:t>
            </a:r>
            <a:r>
              <a:rPr dirty="0" sz="1450" spc="190">
                <a:latin typeface="Times New Roman"/>
                <a:cs typeface="Times New Roman"/>
              </a:rPr>
              <a:t> </a:t>
            </a:r>
            <a:r>
              <a:rPr dirty="0" sz="1450" spc="-10">
                <a:latin typeface="Times New Roman"/>
                <a:cs typeface="Times New Roman"/>
              </a:rPr>
              <a:t>and</a:t>
            </a:r>
            <a:endParaRPr sz="1450">
              <a:latin typeface="Times New Roman"/>
              <a:cs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075" cy="9436100"/>
          </a:xfrm>
          <a:prstGeom prst="rect">
            <a:avLst/>
          </a:prstGeom>
        </p:spPr>
        <p:txBody>
          <a:bodyPr wrap="square" lIns="0" tIns="13335" rIns="0" bIns="0" rtlCol="0" vert="horz">
            <a:spAutoFit/>
          </a:bodyPr>
          <a:lstStyle/>
          <a:p>
            <a:pPr algn="just" marL="12700" marR="8890">
              <a:lnSpc>
                <a:spcPct val="99100"/>
              </a:lnSpc>
              <a:spcBef>
                <a:spcPts val="105"/>
              </a:spcBef>
            </a:pPr>
            <a:r>
              <a:rPr dirty="0" sz="1450" spc="-10">
                <a:latin typeface="Times New Roman"/>
                <a:cs typeface="Times New Roman"/>
              </a:rPr>
              <a:t>then stolen the watch, </a:t>
            </a:r>
            <a:r>
              <a:rPr dirty="0" sz="1450" spc="-5">
                <a:latin typeface="Times New Roman"/>
                <a:cs typeface="Times New Roman"/>
              </a:rPr>
              <a:t>he </a:t>
            </a:r>
            <a:r>
              <a:rPr dirty="0" sz="1450" spc="-10">
                <a:latin typeface="Times New Roman"/>
                <a:cs typeface="Times New Roman"/>
              </a:rPr>
              <a:t>would certainly have claimed the thousand crowns  reward which had been </a:t>
            </a:r>
            <a:r>
              <a:rPr dirty="0" sz="1450" spc="-15">
                <a:latin typeface="Times New Roman"/>
                <a:cs typeface="Times New Roman"/>
              </a:rPr>
              <a:t>offered </a:t>
            </a:r>
            <a:r>
              <a:rPr dirty="0" sz="1450" spc="-10">
                <a:latin typeface="Times New Roman"/>
                <a:cs typeface="Times New Roman"/>
              </a:rPr>
              <a:t>for information leading to the discovery </a:t>
            </a:r>
            <a:r>
              <a:rPr dirty="0" sz="1450" spc="-5">
                <a:latin typeface="Times New Roman"/>
                <a:cs typeface="Times New Roman"/>
              </a:rPr>
              <a:t>, of  </a:t>
            </a:r>
            <a:r>
              <a:rPr dirty="0" sz="1450" spc="-10">
                <a:latin typeface="Times New Roman"/>
                <a:cs typeface="Times New Roman"/>
              </a:rPr>
              <a:t>the missing man. But that could </a:t>
            </a:r>
            <a:r>
              <a:rPr dirty="0" sz="1450" spc="-5">
                <a:latin typeface="Times New Roman"/>
                <a:cs typeface="Times New Roman"/>
              </a:rPr>
              <a:t>not be </a:t>
            </a:r>
            <a:r>
              <a:rPr dirty="0" sz="1450" spc="-10">
                <a:latin typeface="Times New Roman"/>
                <a:cs typeface="Times New Roman"/>
              </a:rPr>
              <a:t>the case: the </a:t>
            </a:r>
            <a:r>
              <a:rPr dirty="0" sz="1450" spc="-5">
                <a:latin typeface="Times New Roman"/>
                <a:cs typeface="Times New Roman"/>
              </a:rPr>
              <a:t>j </a:t>
            </a:r>
            <a:r>
              <a:rPr dirty="0" sz="1450" spc="-10">
                <a:latin typeface="Times New Roman"/>
                <a:cs typeface="Times New Roman"/>
              </a:rPr>
              <a:t>posters were still </a:t>
            </a:r>
            <a:r>
              <a:rPr dirty="0" sz="1450" spc="-5">
                <a:latin typeface="Times New Roman"/>
                <a:cs typeface="Times New Roman"/>
              </a:rPr>
              <a:t>up </a:t>
            </a:r>
            <a:r>
              <a:rPr dirty="0" sz="1450" spc="-10">
                <a:latin typeface="Times New Roman"/>
                <a:cs typeface="Times New Roman"/>
              </a:rPr>
              <a:t>in  the streets, as </a:t>
            </a:r>
            <a:r>
              <a:rPr dirty="0" sz="1450" spc="-5">
                <a:latin typeface="Times New Roman"/>
                <a:cs typeface="Times New Roman"/>
              </a:rPr>
              <a:t>I </a:t>
            </a:r>
            <a:r>
              <a:rPr dirty="0" sz="1450" spc="-10">
                <a:latin typeface="Times New Roman"/>
                <a:cs typeface="Times New Roman"/>
              </a:rPr>
              <a:t>had clearly seen as </a:t>
            </a:r>
            <a:r>
              <a:rPr dirty="0" sz="1450" spc="-5">
                <a:latin typeface="Times New Roman"/>
                <a:cs typeface="Times New Roman"/>
              </a:rPr>
              <a:t>I ! </a:t>
            </a:r>
            <a:r>
              <a:rPr dirty="0" sz="1450" spc="-10">
                <a:latin typeface="Times New Roman"/>
                <a:cs typeface="Times New Roman"/>
              </a:rPr>
              <a:t>made my way to the</a:t>
            </a:r>
            <a:r>
              <a:rPr dirty="0" sz="1450" spc="70">
                <a:latin typeface="Times New Roman"/>
                <a:cs typeface="Times New Roman"/>
              </a:rPr>
              <a:t> </a:t>
            </a:r>
            <a:r>
              <a:rPr dirty="0" sz="1450" spc="-10">
                <a:latin typeface="Times New Roman"/>
                <a:cs typeface="Times New Roman"/>
              </a:rPr>
              <a:t>prison.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What was </a:t>
            </a:r>
            <a:r>
              <a:rPr dirty="0" sz="1450" spc="-5">
                <a:latin typeface="Times New Roman"/>
                <a:cs typeface="Times New Roman"/>
              </a:rPr>
              <a:t>obvious </a:t>
            </a:r>
            <a:r>
              <a:rPr dirty="0" sz="1450" spc="-10">
                <a:latin typeface="Times New Roman"/>
                <a:cs typeface="Times New Roman"/>
              </a:rPr>
              <a:t>was that the junk-dealer had informed against me; also  that, as far as Angelina was concerned, </a:t>
            </a:r>
            <a:r>
              <a:rPr dirty="0" sz="1450" spc="-5">
                <a:latin typeface="Times New Roman"/>
                <a:cs typeface="Times New Roman"/>
              </a:rPr>
              <a:t>he </a:t>
            </a:r>
            <a:r>
              <a:rPr dirty="0" sz="1450" spc="-10">
                <a:latin typeface="Times New Roman"/>
                <a:cs typeface="Times New Roman"/>
              </a:rPr>
              <a:t>was in league with the  Superintendent. Why else the interrogation about Savioli? On the other hand,  that showed that </a:t>
            </a:r>
            <a:r>
              <a:rPr dirty="0" sz="1450" spc="-20">
                <a:latin typeface="Times New Roman"/>
                <a:cs typeface="Times New Roman"/>
              </a:rPr>
              <a:t>Wassertrum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yet managed to get hold </a:t>
            </a:r>
            <a:r>
              <a:rPr dirty="0" sz="1450" spc="-5">
                <a:latin typeface="Times New Roman"/>
                <a:cs typeface="Times New Roman"/>
              </a:rPr>
              <a:t>of </a:t>
            </a:r>
            <a:r>
              <a:rPr dirty="0" sz="1450" spc="-10">
                <a:latin typeface="Times New Roman"/>
                <a:cs typeface="Times New Roman"/>
              </a:rPr>
              <a:t>Angelina's  letters.</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thought</a:t>
            </a:r>
            <a:r>
              <a:rPr dirty="0" sz="1450" spc="-85">
                <a:latin typeface="Times New Roman"/>
                <a:cs typeface="Times New Roman"/>
              </a:rPr>
              <a:t> </a:t>
            </a:r>
            <a:r>
              <a:rPr dirty="0" sz="1450" spc="-10">
                <a:latin typeface="Times New Roman"/>
                <a:cs typeface="Times New Roman"/>
              </a:rPr>
              <a:t>hard.</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Suddenly the whole </a:t>
            </a:r>
            <a:r>
              <a:rPr dirty="0" sz="1450" spc="-5">
                <a:latin typeface="Times New Roman"/>
                <a:cs typeface="Times New Roman"/>
              </a:rPr>
              <a:t>plot </a:t>
            </a:r>
            <a:r>
              <a:rPr dirty="0" sz="1450" spc="-10">
                <a:latin typeface="Times New Roman"/>
                <a:cs typeface="Times New Roman"/>
              </a:rPr>
              <a:t>was revealed to me with awful </a:t>
            </a:r>
            <a:r>
              <a:rPr dirty="0" sz="1450" spc="-20">
                <a:latin typeface="Times New Roman"/>
                <a:cs typeface="Times New Roman"/>
              </a:rPr>
              <a:t>clarity, </a:t>
            </a:r>
            <a:r>
              <a:rPr dirty="0" sz="1450" spc="-10">
                <a:latin typeface="Times New Roman"/>
                <a:cs typeface="Times New Roman"/>
              </a:rPr>
              <a:t>as if </a:t>
            </a:r>
            <a:r>
              <a:rPr dirty="0" sz="1450" spc="-5">
                <a:latin typeface="Times New Roman"/>
                <a:cs typeface="Times New Roman"/>
              </a:rPr>
              <a:t>I </a:t>
            </a:r>
            <a:r>
              <a:rPr dirty="0" sz="1450" spc="-10">
                <a:latin typeface="Times New Roman"/>
                <a:cs typeface="Times New Roman"/>
              </a:rPr>
              <a:t>had  been there</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790"/>
              </a:spcBef>
            </a:pPr>
            <a:r>
              <a:rPr dirty="0" sz="1450" spc="-45">
                <a:latin typeface="Times New Roman"/>
                <a:cs typeface="Times New Roman"/>
              </a:rPr>
              <a:t>Yes, </a:t>
            </a:r>
            <a:r>
              <a:rPr dirty="0" sz="1450" spc="-10">
                <a:latin typeface="Times New Roman"/>
                <a:cs typeface="Times New Roman"/>
              </a:rPr>
              <a:t>that's what must have happened: </a:t>
            </a:r>
            <a:r>
              <a:rPr dirty="0" sz="1450" spc="-20">
                <a:latin typeface="Times New Roman"/>
                <a:cs typeface="Times New Roman"/>
              </a:rPr>
              <a:t>Wassertrum </a:t>
            </a:r>
            <a:r>
              <a:rPr dirty="0" sz="1450" spc="-10">
                <a:latin typeface="Times New Roman"/>
                <a:cs typeface="Times New Roman"/>
              </a:rPr>
              <a:t>had searched my room  with his police accomplice and must have secretly taken my strong </a:t>
            </a:r>
            <a:r>
              <a:rPr dirty="0" sz="1450" spc="-5">
                <a:latin typeface="Times New Roman"/>
                <a:cs typeface="Times New Roman"/>
              </a:rPr>
              <a:t>box,  </a:t>
            </a:r>
            <a:r>
              <a:rPr dirty="0" sz="1450" spc="-10">
                <a:latin typeface="Times New Roman"/>
                <a:cs typeface="Times New Roman"/>
              </a:rPr>
              <a:t>suspecting it contained compromising material. He wouldn't have been able to  open it right </a:t>
            </a:r>
            <a:r>
              <a:rPr dirty="0" sz="1450" spc="-30">
                <a:latin typeface="Times New Roman"/>
                <a:cs typeface="Times New Roman"/>
              </a:rPr>
              <a:t>away, </a:t>
            </a:r>
            <a:r>
              <a:rPr dirty="0" sz="1450" spc="-10">
                <a:latin typeface="Times New Roman"/>
                <a:cs typeface="Times New Roman"/>
              </a:rPr>
              <a:t>since </a:t>
            </a:r>
            <a:r>
              <a:rPr dirty="0" sz="1450" spc="-5">
                <a:latin typeface="Times New Roman"/>
                <a:cs typeface="Times New Roman"/>
              </a:rPr>
              <a:t>I </a:t>
            </a:r>
            <a:r>
              <a:rPr dirty="0" sz="1450" spc="-10">
                <a:latin typeface="Times New Roman"/>
                <a:cs typeface="Times New Roman"/>
              </a:rPr>
              <a:t>had the key with me </a:t>
            </a:r>
            <a:r>
              <a:rPr dirty="0" sz="1450" spc="-5">
                <a:latin typeface="Times New Roman"/>
                <a:cs typeface="Times New Roman"/>
              </a:rPr>
              <a:t>. . . </a:t>
            </a: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was in his </a:t>
            </a:r>
            <a:r>
              <a:rPr dirty="0" sz="1450" spc="-20">
                <a:latin typeface="Times New Roman"/>
                <a:cs typeface="Times New Roman"/>
              </a:rPr>
              <a:t>lair,  </a:t>
            </a:r>
            <a:r>
              <a:rPr dirty="0" sz="1450" spc="-10">
                <a:latin typeface="Times New Roman"/>
                <a:cs typeface="Times New Roman"/>
              </a:rPr>
              <a:t>trying to break it open at this very</a:t>
            </a:r>
            <a:r>
              <a:rPr dirty="0" sz="1450" spc="30">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frenzy </a:t>
            </a:r>
            <a:r>
              <a:rPr dirty="0" sz="1450" spc="-5">
                <a:latin typeface="Times New Roman"/>
                <a:cs typeface="Times New Roman"/>
              </a:rPr>
              <a:t>of </a:t>
            </a:r>
            <a:r>
              <a:rPr dirty="0" sz="1450" spc="-10">
                <a:latin typeface="Times New Roman"/>
                <a:cs typeface="Times New Roman"/>
              </a:rPr>
              <a:t>desperation </a:t>
            </a:r>
            <a:r>
              <a:rPr dirty="0" sz="1450" spc="-5">
                <a:latin typeface="Times New Roman"/>
                <a:cs typeface="Times New Roman"/>
              </a:rPr>
              <a:t>I </a:t>
            </a:r>
            <a:r>
              <a:rPr dirty="0" sz="1450" spc="-10">
                <a:latin typeface="Times New Roman"/>
                <a:cs typeface="Times New Roman"/>
              </a:rPr>
              <a:t>shook the bars. In my mind </a:t>
            </a:r>
            <a:r>
              <a:rPr dirty="0" sz="1450" spc="-5">
                <a:latin typeface="Times New Roman"/>
                <a:cs typeface="Times New Roman"/>
              </a:rPr>
              <a:t>I </a:t>
            </a:r>
            <a:r>
              <a:rPr dirty="0" sz="1450" spc="-10">
                <a:latin typeface="Times New Roman"/>
                <a:cs typeface="Times New Roman"/>
              </a:rPr>
              <a:t>could see  </a:t>
            </a:r>
            <a:r>
              <a:rPr dirty="0" sz="1450" spc="-20">
                <a:latin typeface="Times New Roman"/>
                <a:cs typeface="Times New Roman"/>
              </a:rPr>
              <a:t>Wassertrum </a:t>
            </a:r>
            <a:r>
              <a:rPr dirty="0" sz="1450" spc="-10">
                <a:latin typeface="Times New Roman"/>
                <a:cs typeface="Times New Roman"/>
              </a:rPr>
              <a:t>rifling through Angelina's letters. If only </a:t>
            </a:r>
            <a:r>
              <a:rPr dirty="0" sz="1450" spc="-5">
                <a:latin typeface="Times New Roman"/>
                <a:cs typeface="Times New Roman"/>
              </a:rPr>
              <a:t>I </a:t>
            </a:r>
            <a:r>
              <a:rPr dirty="0" sz="1450" spc="-10">
                <a:latin typeface="Times New Roman"/>
                <a:cs typeface="Times New Roman"/>
              </a:rPr>
              <a:t>could tell Charousek  what had happened, so that </a:t>
            </a:r>
            <a:r>
              <a:rPr dirty="0" sz="1450" spc="-5">
                <a:latin typeface="Times New Roman"/>
                <a:cs typeface="Times New Roman"/>
              </a:rPr>
              <a:t>he </a:t>
            </a:r>
            <a:r>
              <a:rPr dirty="0" sz="1450" spc="-10">
                <a:latin typeface="Times New Roman"/>
                <a:cs typeface="Times New Roman"/>
              </a:rPr>
              <a:t>could at least warn Savioli in</a:t>
            </a:r>
            <a:r>
              <a:rPr dirty="0" sz="1450" spc="7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I </a:t>
            </a:r>
            <a:r>
              <a:rPr dirty="0" sz="1450" spc="-10">
                <a:latin typeface="Times New Roman"/>
                <a:cs typeface="Times New Roman"/>
              </a:rPr>
              <a:t>clung to the </a:t>
            </a:r>
            <a:r>
              <a:rPr dirty="0" sz="1450" spc="-5">
                <a:latin typeface="Times New Roman"/>
                <a:cs typeface="Times New Roman"/>
              </a:rPr>
              <a:t>hope </a:t>
            </a:r>
            <a:r>
              <a:rPr dirty="0" sz="1450" spc="-10">
                <a:latin typeface="Times New Roman"/>
                <a:cs typeface="Times New Roman"/>
              </a:rPr>
              <a:t>that the news </a:t>
            </a:r>
            <a:r>
              <a:rPr dirty="0" sz="1450" spc="-5">
                <a:latin typeface="Times New Roman"/>
                <a:cs typeface="Times New Roman"/>
              </a:rPr>
              <a:t>of </a:t>
            </a:r>
            <a:r>
              <a:rPr dirty="0" sz="1450" spc="-10">
                <a:latin typeface="Times New Roman"/>
                <a:cs typeface="Times New Roman"/>
              </a:rPr>
              <a:t>my arrest would have  spread through the Jewish quarter like wildfire. </a:t>
            </a:r>
            <a:r>
              <a:rPr dirty="0" sz="1450" spc="-5">
                <a:latin typeface="Times New Roman"/>
                <a:cs typeface="Times New Roman"/>
              </a:rPr>
              <a:t>I </a:t>
            </a:r>
            <a:r>
              <a:rPr dirty="0" sz="1450" spc="-10">
                <a:latin typeface="Times New Roman"/>
                <a:cs typeface="Times New Roman"/>
              </a:rPr>
              <a:t>trusted Charousek as </a:t>
            </a:r>
            <a:r>
              <a:rPr dirty="0" sz="1450" spc="-5">
                <a:latin typeface="Times New Roman"/>
                <a:cs typeface="Times New Roman"/>
              </a:rPr>
              <a:t>I </a:t>
            </a:r>
            <a:r>
              <a:rPr dirty="0" sz="1450" spc="-10">
                <a:latin typeface="Times New Roman"/>
                <a:cs typeface="Times New Roman"/>
              </a:rPr>
              <a:t>would  trust my guardian angel. </a:t>
            </a:r>
            <a:r>
              <a:rPr dirty="0" sz="1450" spc="-20">
                <a:latin typeface="Times New Roman"/>
                <a:cs typeface="Times New Roman"/>
              </a:rPr>
              <a:t>Wassertrum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match his fiendish cunning. "I  will have him </a:t>
            </a:r>
            <a:r>
              <a:rPr dirty="0" sz="1450" spc="-5">
                <a:latin typeface="Times New Roman"/>
                <a:cs typeface="Times New Roman"/>
              </a:rPr>
              <a:t>by </a:t>
            </a:r>
            <a:r>
              <a:rPr dirty="0" sz="1450" spc="-10">
                <a:latin typeface="Times New Roman"/>
                <a:cs typeface="Times New Roman"/>
              </a:rPr>
              <a:t>the throat the very moment </a:t>
            </a:r>
            <a:r>
              <a:rPr dirty="0" sz="1450" spc="-5">
                <a:latin typeface="Times New Roman"/>
                <a:cs typeface="Times New Roman"/>
              </a:rPr>
              <a:t>he </a:t>
            </a:r>
            <a:r>
              <a:rPr dirty="0" sz="1450" spc="-10">
                <a:latin typeface="Times New Roman"/>
                <a:cs typeface="Times New Roman"/>
              </a:rPr>
              <a:t>thinks </a:t>
            </a:r>
            <a:r>
              <a:rPr dirty="0" sz="1450" spc="-5">
                <a:latin typeface="Times New Roman"/>
                <a:cs typeface="Times New Roman"/>
              </a:rPr>
              <a:t>he </a:t>
            </a:r>
            <a:r>
              <a:rPr dirty="0" sz="1450" spc="-10">
                <a:latin typeface="Times New Roman"/>
                <a:cs typeface="Times New Roman"/>
              </a:rPr>
              <a:t>has </a:t>
            </a:r>
            <a:r>
              <a:rPr dirty="0" sz="1450" spc="-35">
                <a:latin typeface="Times New Roman"/>
                <a:cs typeface="Times New Roman"/>
              </a:rPr>
              <a:t>Dr. </a:t>
            </a:r>
            <a:r>
              <a:rPr dirty="0" sz="1450" spc="-10">
                <a:latin typeface="Times New Roman"/>
                <a:cs typeface="Times New Roman"/>
              </a:rPr>
              <a:t>Savioli at his  mercy", Charousek had</a:t>
            </a:r>
            <a:r>
              <a:rPr dirty="0" sz="145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268605">
              <a:lnSpc>
                <a:spcPts val="1735"/>
              </a:lnSpc>
              <a:spcBef>
                <a:spcPts val="715"/>
              </a:spcBef>
            </a:pP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next</a:t>
            </a:r>
            <a:r>
              <a:rPr dirty="0" sz="1450" spc="254">
                <a:latin typeface="Times New Roman"/>
                <a:cs typeface="Times New Roman"/>
              </a:rPr>
              <a:t> </a:t>
            </a:r>
            <a:r>
              <a:rPr dirty="0" sz="1450" spc="-10">
                <a:latin typeface="Times New Roman"/>
                <a:cs typeface="Times New Roman"/>
              </a:rPr>
              <a:t>moment</a:t>
            </a:r>
            <a:r>
              <a:rPr dirty="0" sz="1450" spc="250">
                <a:latin typeface="Times New Roman"/>
                <a:cs typeface="Times New Roman"/>
              </a:rPr>
              <a:t> </a:t>
            </a:r>
            <a:r>
              <a:rPr dirty="0" sz="1450" spc="-5">
                <a:latin typeface="Times New Roman"/>
                <a:cs typeface="Times New Roman"/>
              </a:rPr>
              <a:t>I</a:t>
            </a:r>
            <a:r>
              <a:rPr dirty="0" sz="1450" spc="254">
                <a:latin typeface="Times New Roman"/>
                <a:cs typeface="Times New Roman"/>
              </a:rPr>
              <a:t> </a:t>
            </a:r>
            <a:r>
              <a:rPr dirty="0" sz="1450" spc="-10">
                <a:latin typeface="Times New Roman"/>
                <a:cs typeface="Times New Roman"/>
              </a:rPr>
              <a:t>rejected</a:t>
            </a:r>
            <a:r>
              <a:rPr dirty="0" sz="1450" spc="250">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10">
                <a:latin typeface="Times New Roman"/>
                <a:cs typeface="Times New Roman"/>
              </a:rPr>
              <a:t>whole</a:t>
            </a:r>
            <a:r>
              <a:rPr dirty="0" sz="1450" spc="254">
                <a:latin typeface="Times New Roman"/>
                <a:cs typeface="Times New Roman"/>
              </a:rPr>
              <a:t> </a:t>
            </a:r>
            <a:r>
              <a:rPr dirty="0" sz="1450" spc="-10">
                <a:latin typeface="Times New Roman"/>
                <a:cs typeface="Times New Roman"/>
              </a:rPr>
              <a:t>idea</a:t>
            </a:r>
            <a:r>
              <a:rPr dirty="0" sz="1450" spc="250">
                <a:latin typeface="Times New Roman"/>
                <a:cs typeface="Times New Roman"/>
              </a:rPr>
              <a:t> </a:t>
            </a:r>
            <a:r>
              <a:rPr dirty="0" sz="1450" spc="-10">
                <a:latin typeface="Times New Roman"/>
                <a:cs typeface="Times New Roman"/>
              </a:rPr>
              <a:t>and</a:t>
            </a:r>
            <a:r>
              <a:rPr dirty="0" sz="1450" spc="254">
                <a:latin typeface="Times New Roman"/>
                <a:cs typeface="Times New Roman"/>
              </a:rPr>
              <a:t> </a:t>
            </a:r>
            <a:r>
              <a:rPr dirty="0" sz="1450" spc="-10">
                <a:latin typeface="Times New Roman"/>
                <a:cs typeface="Times New Roman"/>
              </a:rPr>
              <a:t>was</a:t>
            </a:r>
            <a:r>
              <a:rPr dirty="0" sz="1450" spc="250">
                <a:latin typeface="Times New Roman"/>
                <a:cs typeface="Times New Roman"/>
              </a:rPr>
              <a:t> </a:t>
            </a:r>
            <a:r>
              <a:rPr dirty="0" sz="1450" spc="-10">
                <a:latin typeface="Times New Roman"/>
                <a:cs typeface="Times New Roman"/>
              </a:rPr>
              <a:t>seized</a:t>
            </a:r>
            <a:r>
              <a:rPr dirty="0" sz="1450" spc="254">
                <a:latin typeface="Times New Roman"/>
                <a:cs typeface="Times New Roman"/>
              </a:rPr>
              <a:t> </a:t>
            </a:r>
            <a:r>
              <a:rPr dirty="0" sz="1450" spc="-10">
                <a:latin typeface="Times New Roman"/>
                <a:cs typeface="Times New Roman"/>
              </a:rPr>
              <a:t>with</a:t>
            </a:r>
            <a:r>
              <a:rPr dirty="0" sz="1450" spc="254">
                <a:latin typeface="Times New Roman"/>
                <a:cs typeface="Times New Roman"/>
              </a:rPr>
              <a:t> </a:t>
            </a:r>
            <a:r>
              <a:rPr dirty="0" sz="1450" spc="-10">
                <a:latin typeface="Times New Roman"/>
                <a:cs typeface="Times New Roman"/>
              </a:rPr>
              <a:t>panic.</a:t>
            </a:r>
            <a:endParaRPr sz="1450">
              <a:latin typeface="Times New Roman"/>
              <a:cs typeface="Times New Roman"/>
            </a:endParaRPr>
          </a:p>
          <a:p>
            <a:pPr algn="just" marL="12700">
              <a:lnSpc>
                <a:spcPts val="1735"/>
              </a:lnSpc>
            </a:pPr>
            <a:r>
              <a:rPr dirty="0" sz="1450" spc="-10">
                <a:latin typeface="Times New Roman"/>
                <a:cs typeface="Times New Roman"/>
              </a:rPr>
              <a:t>What if Charousek came too</a:t>
            </a:r>
            <a:r>
              <a:rPr dirty="0" sz="1450" spc="10">
                <a:latin typeface="Times New Roman"/>
                <a:cs typeface="Times New Roman"/>
              </a:rPr>
              <a:t> </a:t>
            </a:r>
            <a:r>
              <a:rPr dirty="0" sz="1450" spc="-10">
                <a:latin typeface="Times New Roman"/>
                <a:cs typeface="Times New Roman"/>
              </a:rPr>
              <a:t>late?</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Then Angelina was</a:t>
            </a:r>
            <a:r>
              <a:rPr dirty="0" sz="1450">
                <a:latin typeface="Times New Roman"/>
                <a:cs typeface="Times New Roman"/>
              </a:rPr>
              <a:t> </a:t>
            </a:r>
            <a:r>
              <a:rPr dirty="0" sz="1450" spc="-10">
                <a:latin typeface="Times New Roman"/>
                <a:cs typeface="Times New Roman"/>
              </a:rPr>
              <a:t>lost.</a:t>
            </a:r>
            <a:endParaRPr sz="1450">
              <a:latin typeface="Times New Roman"/>
              <a:cs typeface="Times New Roman"/>
            </a:endParaRPr>
          </a:p>
          <a:p>
            <a:pPr algn="just" marL="12700" marR="7620" indent="255904">
              <a:lnSpc>
                <a:spcPts val="1730"/>
              </a:lnSpc>
              <a:spcBef>
                <a:spcPts val="844"/>
              </a:spcBef>
            </a:pPr>
            <a:r>
              <a:rPr dirty="0" sz="1450" spc="-5">
                <a:latin typeface="Times New Roman"/>
                <a:cs typeface="Times New Roman"/>
              </a:rPr>
              <a:t>I bit </a:t>
            </a:r>
            <a:r>
              <a:rPr dirty="0" sz="1450" spc="-10">
                <a:latin typeface="Times New Roman"/>
                <a:cs typeface="Times New Roman"/>
              </a:rPr>
              <a:t>my lips till the blood came, and tore my breast with remorse at </a:t>
            </a:r>
            <a:r>
              <a:rPr dirty="0" sz="1450" spc="-5">
                <a:latin typeface="Times New Roman"/>
                <a:cs typeface="Times New Roman"/>
              </a:rPr>
              <a:t>not  </a:t>
            </a:r>
            <a:r>
              <a:rPr dirty="0" sz="1450" spc="-10">
                <a:latin typeface="Times New Roman"/>
                <a:cs typeface="Times New Roman"/>
              </a:rPr>
              <a:t>having </a:t>
            </a:r>
            <a:r>
              <a:rPr dirty="0" sz="1450" spc="-5">
                <a:latin typeface="Times New Roman"/>
                <a:cs typeface="Times New Roman"/>
              </a:rPr>
              <a:t>burnt </a:t>
            </a:r>
            <a:r>
              <a:rPr dirty="0" sz="1450" spc="-10">
                <a:latin typeface="Times New Roman"/>
                <a:cs typeface="Times New Roman"/>
              </a:rPr>
              <a:t>the letters straight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swore </a:t>
            </a:r>
            <a:r>
              <a:rPr dirty="0" sz="1450" spc="-5">
                <a:latin typeface="Times New Roman"/>
                <a:cs typeface="Times New Roman"/>
              </a:rPr>
              <a:t>a </a:t>
            </a:r>
            <a:r>
              <a:rPr dirty="0" sz="1450" spc="-10">
                <a:latin typeface="Times New Roman"/>
                <a:cs typeface="Times New Roman"/>
              </a:rPr>
              <a:t>solemn oath that </a:t>
            </a:r>
            <a:r>
              <a:rPr dirty="0" sz="1450" spc="-5">
                <a:latin typeface="Times New Roman"/>
                <a:cs typeface="Times New Roman"/>
              </a:rPr>
              <a:t>I </a:t>
            </a:r>
            <a:r>
              <a:rPr dirty="0" sz="1450" spc="-10">
                <a:latin typeface="Times New Roman"/>
                <a:cs typeface="Times New Roman"/>
              </a:rPr>
              <a:t>would kill  </a:t>
            </a:r>
            <a:r>
              <a:rPr dirty="0" sz="1450" spc="-20">
                <a:latin typeface="Times New Roman"/>
                <a:cs typeface="Times New Roman"/>
              </a:rPr>
              <a:t>Wassertrum </a:t>
            </a:r>
            <a:r>
              <a:rPr dirty="0" sz="1450" spc="-10">
                <a:latin typeface="Times New Roman"/>
                <a:cs typeface="Times New Roman"/>
              </a:rPr>
              <a:t>the moment </a:t>
            </a:r>
            <a:r>
              <a:rPr dirty="0" sz="1450" spc="-5">
                <a:latin typeface="Times New Roman"/>
                <a:cs typeface="Times New Roman"/>
              </a:rPr>
              <a:t>I </a:t>
            </a:r>
            <a:r>
              <a:rPr dirty="0" sz="1450" spc="-10">
                <a:latin typeface="Times New Roman"/>
                <a:cs typeface="Times New Roman"/>
              </a:rPr>
              <a:t>was free</a:t>
            </a:r>
            <a:r>
              <a:rPr dirty="0" sz="1450" spc="2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What did it matter to me whether </a:t>
            </a:r>
            <a:r>
              <a:rPr dirty="0" sz="1450" spc="-5">
                <a:latin typeface="Times New Roman"/>
                <a:cs typeface="Times New Roman"/>
              </a:rPr>
              <a:t>I </a:t>
            </a:r>
            <a:r>
              <a:rPr dirty="0" sz="1450" spc="-10">
                <a:latin typeface="Times New Roman"/>
                <a:cs typeface="Times New Roman"/>
              </a:rPr>
              <a:t>died </a:t>
            </a:r>
            <a:r>
              <a:rPr dirty="0" sz="1450" spc="-5">
                <a:latin typeface="Times New Roman"/>
                <a:cs typeface="Times New Roman"/>
              </a:rPr>
              <a:t>by </a:t>
            </a:r>
            <a:r>
              <a:rPr dirty="0" sz="1450" spc="-10">
                <a:latin typeface="Times New Roman"/>
                <a:cs typeface="Times New Roman"/>
              </a:rPr>
              <a:t>my own hand </a:t>
            </a:r>
            <a:r>
              <a:rPr dirty="0" sz="1450" spc="-5">
                <a:latin typeface="Times New Roman"/>
                <a:cs typeface="Times New Roman"/>
              </a:rPr>
              <a:t>or on </a:t>
            </a:r>
            <a:r>
              <a:rPr dirty="0" sz="1450" spc="-10">
                <a:latin typeface="Times New Roman"/>
                <a:cs typeface="Times New Roman"/>
              </a:rPr>
              <a:t>the  gallows?!</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Not for </a:t>
            </a:r>
            <a:r>
              <a:rPr dirty="0" sz="1450" spc="-5">
                <a:latin typeface="Times New Roman"/>
                <a:cs typeface="Times New Roman"/>
              </a:rPr>
              <a:t>a </a:t>
            </a:r>
            <a:r>
              <a:rPr dirty="0" sz="1450" spc="-10">
                <a:latin typeface="Times New Roman"/>
                <a:cs typeface="Times New Roman"/>
              </a:rPr>
              <a:t>single moment did </a:t>
            </a:r>
            <a:r>
              <a:rPr dirty="0" sz="1450" spc="-5">
                <a:latin typeface="Times New Roman"/>
                <a:cs typeface="Times New Roman"/>
              </a:rPr>
              <a:t>I doubt </a:t>
            </a:r>
            <a:r>
              <a:rPr dirty="0" sz="1450" spc="-10">
                <a:latin typeface="Times New Roman"/>
                <a:cs typeface="Times New Roman"/>
              </a:rPr>
              <a:t>that the examining magistrate would  believe me if </a:t>
            </a:r>
            <a:r>
              <a:rPr dirty="0" sz="1450" spc="-5">
                <a:latin typeface="Times New Roman"/>
                <a:cs typeface="Times New Roman"/>
              </a:rPr>
              <a:t>I </a:t>
            </a:r>
            <a:r>
              <a:rPr dirty="0" sz="1450" spc="-10">
                <a:latin typeface="Times New Roman"/>
                <a:cs typeface="Times New Roman"/>
              </a:rPr>
              <a:t>told him the story </a:t>
            </a:r>
            <a:r>
              <a:rPr dirty="0" sz="1450" spc="-5">
                <a:latin typeface="Times New Roman"/>
                <a:cs typeface="Times New Roman"/>
              </a:rPr>
              <a:t>of </a:t>
            </a:r>
            <a:r>
              <a:rPr dirty="0" sz="1450" spc="-10">
                <a:latin typeface="Times New Roman"/>
                <a:cs typeface="Times New Roman"/>
              </a:rPr>
              <a:t>the watch and </a:t>
            </a:r>
            <a:r>
              <a:rPr dirty="0" sz="1450" spc="-5">
                <a:latin typeface="Times New Roman"/>
                <a:cs typeface="Times New Roman"/>
              </a:rPr>
              <a:t>of </a:t>
            </a:r>
            <a:r>
              <a:rPr dirty="0" sz="1450" spc="-20">
                <a:latin typeface="Times New Roman"/>
                <a:cs typeface="Times New Roman"/>
              </a:rPr>
              <a:t>Wassertrum's </a:t>
            </a:r>
            <a:r>
              <a:rPr dirty="0" sz="1450" spc="-10">
                <a:latin typeface="Times New Roman"/>
                <a:cs typeface="Times New Roman"/>
              </a:rPr>
              <a:t>threats. </a:t>
            </a:r>
            <a:r>
              <a:rPr dirty="0" sz="1450" spc="-5">
                <a:latin typeface="Times New Roman"/>
                <a:cs typeface="Times New Roman"/>
              </a:rPr>
              <a:t>I  </a:t>
            </a:r>
            <a:r>
              <a:rPr dirty="0" sz="1450" spc="-10">
                <a:latin typeface="Times New Roman"/>
                <a:cs typeface="Times New Roman"/>
              </a:rPr>
              <a:t>was sure to </a:t>
            </a:r>
            <a:r>
              <a:rPr dirty="0" sz="1450" spc="-5">
                <a:latin typeface="Times New Roman"/>
                <a:cs typeface="Times New Roman"/>
              </a:rPr>
              <a:t>be </a:t>
            </a:r>
            <a:r>
              <a:rPr dirty="0" sz="1450" spc="-10">
                <a:latin typeface="Times New Roman"/>
                <a:cs typeface="Times New Roman"/>
              </a:rPr>
              <a:t>free </a:t>
            </a:r>
            <a:r>
              <a:rPr dirty="0" sz="1450" spc="-5">
                <a:latin typeface="Times New Roman"/>
                <a:cs typeface="Times New Roman"/>
              </a:rPr>
              <a:t>by </a:t>
            </a:r>
            <a:r>
              <a:rPr dirty="0" sz="1450" spc="-10">
                <a:latin typeface="Times New Roman"/>
                <a:cs typeface="Times New Roman"/>
              </a:rPr>
              <a:t>the </a:t>
            </a:r>
            <a:r>
              <a:rPr dirty="0" sz="1450" spc="-25">
                <a:latin typeface="Times New Roman"/>
                <a:cs typeface="Times New Roman"/>
              </a:rPr>
              <a:t>morrow, </a:t>
            </a:r>
            <a:r>
              <a:rPr dirty="0" sz="1450" spc="-10">
                <a:latin typeface="Times New Roman"/>
                <a:cs typeface="Times New Roman"/>
              </a:rPr>
              <a:t>and at the very least the court would order  </a:t>
            </a:r>
            <a:r>
              <a:rPr dirty="0" sz="1450" spc="-20">
                <a:latin typeface="Times New Roman"/>
                <a:cs typeface="Times New Roman"/>
              </a:rPr>
              <a:t>Wassertrum's </a:t>
            </a:r>
            <a:r>
              <a:rPr dirty="0" sz="1450" spc="-10">
                <a:latin typeface="Times New Roman"/>
                <a:cs typeface="Times New Roman"/>
              </a:rPr>
              <a:t>arrest </a:t>
            </a:r>
            <a:r>
              <a:rPr dirty="0" sz="1450" spc="-5">
                <a:latin typeface="Times New Roman"/>
                <a:cs typeface="Times New Roman"/>
              </a:rPr>
              <a:t>on </a:t>
            </a:r>
            <a:r>
              <a:rPr dirty="0" sz="1450" spc="-10">
                <a:latin typeface="Times New Roman"/>
                <a:cs typeface="Times New Roman"/>
              </a:rPr>
              <a:t>suspicion </a:t>
            </a:r>
            <a:r>
              <a:rPr dirty="0" sz="1450" spc="-5">
                <a:latin typeface="Times New Roman"/>
                <a:cs typeface="Times New Roman"/>
              </a:rPr>
              <a:t>of </a:t>
            </a:r>
            <a:r>
              <a:rPr dirty="0" sz="1450" spc="-20">
                <a:latin typeface="Times New Roman"/>
                <a:cs typeface="Times New Roman"/>
              </a:rPr>
              <a:t>murder. </a:t>
            </a:r>
            <a:r>
              <a:rPr dirty="0" sz="1450" spc="-5">
                <a:latin typeface="Times New Roman"/>
                <a:cs typeface="Times New Roman"/>
              </a:rPr>
              <a:t>I </a:t>
            </a:r>
            <a:r>
              <a:rPr dirty="0" sz="1450" spc="-10">
                <a:latin typeface="Times New Roman"/>
                <a:cs typeface="Times New Roman"/>
              </a:rPr>
              <a:t>counted the hours, praying for  them to pass more </a:t>
            </a:r>
            <a:r>
              <a:rPr dirty="0" sz="1450" spc="-20">
                <a:latin typeface="Times New Roman"/>
                <a:cs typeface="Times New Roman"/>
              </a:rPr>
              <a:t>quickly. </a:t>
            </a:r>
            <a:r>
              <a:rPr dirty="0" sz="1450" spc="-10">
                <a:latin typeface="Times New Roman"/>
                <a:cs typeface="Times New Roman"/>
              </a:rPr>
              <a:t>All the while </a:t>
            </a:r>
            <a:r>
              <a:rPr dirty="0" sz="1450" spc="-5">
                <a:latin typeface="Times New Roman"/>
                <a:cs typeface="Times New Roman"/>
              </a:rPr>
              <a:t>I </a:t>
            </a:r>
            <a:r>
              <a:rPr dirty="0" sz="1450" spc="-10">
                <a:latin typeface="Times New Roman"/>
                <a:cs typeface="Times New Roman"/>
              </a:rPr>
              <a:t>stared </a:t>
            </a:r>
            <a:r>
              <a:rPr dirty="0" sz="1450" spc="-5">
                <a:latin typeface="Times New Roman"/>
                <a:cs typeface="Times New Roman"/>
              </a:rPr>
              <a:t>out </a:t>
            </a:r>
            <a:r>
              <a:rPr dirty="0" sz="1450" spc="-10">
                <a:latin typeface="Times New Roman"/>
                <a:cs typeface="Times New Roman"/>
              </a:rPr>
              <a:t>into the black</a:t>
            </a:r>
            <a:r>
              <a:rPr dirty="0" sz="1450" spc="-65">
                <a:latin typeface="Times New Roman"/>
                <a:cs typeface="Times New Roman"/>
              </a:rPr>
              <a:t> </a:t>
            </a:r>
            <a:r>
              <a:rPr dirty="0" sz="1450" spc="-10">
                <a:latin typeface="Times New Roman"/>
                <a:cs typeface="Times New Roman"/>
              </a:rPr>
              <a:t>murk</a:t>
            </a:r>
            <a:endParaRPr sz="1450">
              <a:latin typeface="Times New Roman"/>
              <a:cs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304020"/>
          </a:xfrm>
          <a:prstGeom prst="rect">
            <a:avLst/>
          </a:prstGeom>
        </p:spPr>
        <p:txBody>
          <a:bodyPr wrap="square" lIns="0" tIns="113664" rIns="0" bIns="0" rtlCol="0" vert="horz">
            <a:spAutoFit/>
          </a:bodyPr>
          <a:lstStyle/>
          <a:p>
            <a:pPr marL="12700">
              <a:lnSpc>
                <a:spcPct val="100000"/>
              </a:lnSpc>
              <a:spcBef>
                <a:spcPts val="894"/>
              </a:spcBef>
            </a:pPr>
            <a:r>
              <a:rPr dirty="0" sz="1450" spc="-10">
                <a:latin typeface="Times New Roman"/>
                <a:cs typeface="Times New Roman"/>
              </a:rPr>
              <a:t>outside.</a:t>
            </a:r>
            <a:endParaRPr sz="1450">
              <a:latin typeface="Times New Roman"/>
              <a:cs typeface="Times New Roman"/>
            </a:endParaRPr>
          </a:p>
          <a:p>
            <a:pPr algn="just" marL="12700" marR="5080" indent="255904">
              <a:lnSpc>
                <a:spcPts val="1730"/>
              </a:lnSpc>
              <a:spcBef>
                <a:spcPts val="865"/>
              </a:spcBef>
            </a:pPr>
            <a:r>
              <a:rPr dirty="0" sz="1450" spc="-10">
                <a:latin typeface="Times New Roman"/>
                <a:cs typeface="Times New Roman"/>
              </a:rPr>
              <a:t>After an interminable time it began to get lighter and, first as </a:t>
            </a:r>
            <a:r>
              <a:rPr dirty="0" sz="1450" spc="-5">
                <a:latin typeface="Times New Roman"/>
                <a:cs typeface="Times New Roman"/>
              </a:rPr>
              <a:t>a </a:t>
            </a:r>
            <a:r>
              <a:rPr dirty="0" sz="1450" spc="-10">
                <a:latin typeface="Times New Roman"/>
                <a:cs typeface="Times New Roman"/>
              </a:rPr>
              <a:t>dark patch,  then clearer and </a:t>
            </a:r>
            <a:r>
              <a:rPr dirty="0" sz="1450" spc="-15">
                <a:latin typeface="Times New Roman"/>
                <a:cs typeface="Times New Roman"/>
              </a:rPr>
              <a:t>clearer, </a:t>
            </a:r>
            <a:r>
              <a:rPr dirty="0" sz="1450" spc="-5">
                <a:latin typeface="Times New Roman"/>
                <a:cs typeface="Times New Roman"/>
              </a:rPr>
              <a:t>a huge </a:t>
            </a:r>
            <a:r>
              <a:rPr dirty="0" sz="1450" spc="-10">
                <a:latin typeface="Times New Roman"/>
                <a:cs typeface="Times New Roman"/>
              </a:rPr>
              <a:t>copper disc appeared </a:t>
            </a:r>
            <a:r>
              <a:rPr dirty="0" sz="1450" spc="-5">
                <a:latin typeface="Times New Roman"/>
                <a:cs typeface="Times New Roman"/>
              </a:rPr>
              <a:t>out of </a:t>
            </a:r>
            <a:r>
              <a:rPr dirty="0" sz="1450" spc="-10">
                <a:latin typeface="Times New Roman"/>
                <a:cs typeface="Times New Roman"/>
              </a:rPr>
              <a:t>the mist: the face  </a:t>
            </a:r>
            <a:r>
              <a:rPr dirty="0" sz="1450" spc="-5">
                <a:latin typeface="Times New Roman"/>
                <a:cs typeface="Times New Roman"/>
              </a:rPr>
              <a:t>of </a:t>
            </a:r>
            <a:r>
              <a:rPr dirty="0" sz="1450" spc="-10">
                <a:latin typeface="Times New Roman"/>
                <a:cs typeface="Times New Roman"/>
              </a:rPr>
              <a:t>an old clock </a:t>
            </a:r>
            <a:r>
              <a:rPr dirty="0" sz="1450" spc="-5">
                <a:latin typeface="Times New Roman"/>
                <a:cs typeface="Times New Roman"/>
              </a:rPr>
              <a:t>on a </a:t>
            </a:r>
            <a:r>
              <a:rPr dirty="0" sz="1450" spc="-25">
                <a:latin typeface="Times New Roman"/>
                <a:cs typeface="Times New Roman"/>
              </a:rPr>
              <a:t>tower.</a:t>
            </a:r>
            <a:r>
              <a:rPr dirty="0" sz="1450" spc="5">
                <a:latin typeface="Times New Roman"/>
                <a:cs typeface="Times New Roman"/>
              </a:rPr>
              <a:t> </a:t>
            </a:r>
            <a:r>
              <a:rPr dirty="0" sz="1450" spc="-10">
                <a:latin typeface="Times New Roman"/>
                <a:cs typeface="Times New Roman"/>
              </a:rPr>
              <a:t>But—</a:t>
            </a:r>
            <a:endParaRPr sz="1450">
              <a:latin typeface="Times New Roman"/>
              <a:cs typeface="Times New Roman"/>
            </a:endParaRPr>
          </a:p>
          <a:p>
            <a:pPr algn="just" marL="268605" marR="2157730">
              <a:lnSpc>
                <a:spcPts val="2520"/>
              </a:lnSpc>
              <a:spcBef>
                <a:spcPts val="85"/>
              </a:spcBef>
            </a:pPr>
            <a:r>
              <a:rPr dirty="0" sz="1450" spc="-10">
                <a:latin typeface="Times New Roman"/>
                <a:cs typeface="Times New Roman"/>
              </a:rPr>
              <a:t>yet another torment—the hands were missing.  Then five o'clock</a:t>
            </a:r>
            <a:r>
              <a:rPr dirty="0" sz="1450">
                <a:latin typeface="Times New Roman"/>
                <a:cs typeface="Times New Roman"/>
              </a:rPr>
              <a:t> </a:t>
            </a:r>
            <a:r>
              <a:rPr dirty="0" sz="1450" spc="-10">
                <a:latin typeface="Times New Roman"/>
                <a:cs typeface="Times New Roman"/>
              </a:rPr>
              <a:t>struck.</a:t>
            </a:r>
            <a:endParaRPr sz="1450">
              <a:latin typeface="Times New Roman"/>
              <a:cs typeface="Times New Roman"/>
            </a:endParaRPr>
          </a:p>
          <a:p>
            <a:pPr algn="just" marL="12700" marR="5080" indent="255904">
              <a:lnSpc>
                <a:spcPts val="1730"/>
              </a:lnSpc>
              <a:spcBef>
                <a:spcPts val="630"/>
              </a:spcBef>
            </a:pPr>
            <a:r>
              <a:rPr dirty="0" sz="1450" spc="-5">
                <a:latin typeface="Times New Roman"/>
                <a:cs typeface="Times New Roman"/>
              </a:rPr>
              <a:t>I </a:t>
            </a:r>
            <a:r>
              <a:rPr dirty="0" sz="1450" spc="-10">
                <a:latin typeface="Times New Roman"/>
                <a:cs typeface="Times New Roman"/>
              </a:rPr>
              <a:t>heard the other prisoners waking </a:t>
            </a:r>
            <a:r>
              <a:rPr dirty="0" sz="1450" spc="-5">
                <a:latin typeface="Times New Roman"/>
                <a:cs typeface="Times New Roman"/>
              </a:rPr>
              <a:t>up </a:t>
            </a:r>
            <a:r>
              <a:rPr dirty="0" sz="1450" spc="-10">
                <a:latin typeface="Times New Roman"/>
                <a:cs typeface="Times New Roman"/>
              </a:rPr>
              <a:t>and starting </a:t>
            </a:r>
            <a:r>
              <a:rPr dirty="0" sz="1450" spc="-5">
                <a:latin typeface="Times New Roman"/>
                <a:cs typeface="Times New Roman"/>
              </a:rPr>
              <a:t>a </a:t>
            </a:r>
            <a:r>
              <a:rPr dirty="0" sz="1450" spc="-10">
                <a:latin typeface="Times New Roman"/>
                <a:cs typeface="Times New Roman"/>
              </a:rPr>
              <a:t>conversation in Czech.  One voice seemed </a:t>
            </a:r>
            <a:r>
              <a:rPr dirty="0" sz="1450" spc="-20">
                <a:latin typeface="Times New Roman"/>
                <a:cs typeface="Times New Roman"/>
              </a:rPr>
              <a:t>familiar. </a:t>
            </a:r>
            <a:r>
              <a:rPr dirty="0" sz="1450" spc="-5">
                <a:latin typeface="Times New Roman"/>
                <a:cs typeface="Times New Roman"/>
              </a:rPr>
              <a:t>I </a:t>
            </a:r>
            <a:r>
              <a:rPr dirty="0" sz="1450" spc="-10">
                <a:latin typeface="Times New Roman"/>
                <a:cs typeface="Times New Roman"/>
              </a:rPr>
              <a:t>turned round and clambered down from the shelf.  There was the pock-marked Loisa sitting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bunk </a:t>
            </a:r>
            <a:r>
              <a:rPr dirty="0" sz="1450" spc="-10">
                <a:latin typeface="Times New Roman"/>
                <a:cs typeface="Times New Roman"/>
              </a:rPr>
              <a:t>opposite mine and  staring at me in amazement. The other two were hard-faced rogues who  scrutinised me </a:t>
            </a:r>
            <a:r>
              <a:rPr dirty="0" sz="1450" spc="-15">
                <a:latin typeface="Times New Roman"/>
                <a:cs typeface="Times New Roman"/>
              </a:rPr>
              <a:t>contemptuously. "Embezzler, </a:t>
            </a:r>
            <a:r>
              <a:rPr dirty="0" sz="1450" spc="-5">
                <a:latin typeface="Times New Roman"/>
                <a:cs typeface="Times New Roman"/>
              </a:rPr>
              <a:t>don't you </a:t>
            </a:r>
            <a:r>
              <a:rPr dirty="0" sz="1450" spc="-10">
                <a:latin typeface="Times New Roman"/>
                <a:cs typeface="Times New Roman"/>
              </a:rPr>
              <a:t>think?" the </a:t>
            </a:r>
            <a:r>
              <a:rPr dirty="0" sz="1450" spc="-5">
                <a:latin typeface="Times New Roman"/>
                <a:cs typeface="Times New Roman"/>
              </a:rPr>
              <a:t>one </a:t>
            </a:r>
            <a:r>
              <a:rPr dirty="0" sz="1450" spc="-10">
                <a:latin typeface="Times New Roman"/>
                <a:cs typeface="Times New Roman"/>
              </a:rPr>
              <a:t>asked  his mate in an undertone, giving him </a:t>
            </a:r>
            <a:r>
              <a:rPr dirty="0" sz="1450" spc="-5">
                <a:latin typeface="Times New Roman"/>
                <a:cs typeface="Times New Roman"/>
              </a:rPr>
              <a:t>a </a:t>
            </a:r>
            <a:r>
              <a:rPr dirty="0" sz="1450" spc="-10">
                <a:latin typeface="Times New Roman"/>
                <a:cs typeface="Times New Roman"/>
              </a:rPr>
              <a:t>dig in the ribs at the same</a:t>
            </a:r>
            <a:r>
              <a:rPr dirty="0" sz="1450" spc="11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12065" indent="255904">
              <a:lnSpc>
                <a:spcPts val="1730"/>
              </a:lnSpc>
              <a:spcBef>
                <a:spcPts val="710"/>
              </a:spcBef>
            </a:pPr>
            <a:r>
              <a:rPr dirty="0" sz="1450" spc="-10">
                <a:latin typeface="Times New Roman"/>
                <a:cs typeface="Times New Roman"/>
              </a:rPr>
              <a:t>The other muttered some disparaging remark, rummaged around in his  mattress, pulled </a:t>
            </a:r>
            <a:r>
              <a:rPr dirty="0" sz="1450" spc="-5">
                <a:latin typeface="Times New Roman"/>
                <a:cs typeface="Times New Roman"/>
              </a:rPr>
              <a:t>out a </a:t>
            </a:r>
            <a:r>
              <a:rPr dirty="0" sz="1450" spc="-10">
                <a:latin typeface="Times New Roman"/>
                <a:cs typeface="Times New Roman"/>
              </a:rPr>
              <a:t>black piece </a:t>
            </a:r>
            <a:r>
              <a:rPr dirty="0" sz="1450" spc="-5">
                <a:latin typeface="Times New Roman"/>
                <a:cs typeface="Times New Roman"/>
              </a:rPr>
              <a:t>of </a:t>
            </a:r>
            <a:r>
              <a:rPr dirty="0" sz="1450" spc="-10">
                <a:latin typeface="Times New Roman"/>
                <a:cs typeface="Times New Roman"/>
              </a:rPr>
              <a:t>paper and lay it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floor.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splashed </a:t>
            </a:r>
            <a:r>
              <a:rPr dirty="0" sz="1450" spc="-5">
                <a:latin typeface="Times New Roman"/>
                <a:cs typeface="Times New Roman"/>
              </a:rPr>
              <a:t>a </a:t>
            </a:r>
            <a:r>
              <a:rPr dirty="0" sz="1450" spc="-10">
                <a:latin typeface="Times New Roman"/>
                <a:cs typeface="Times New Roman"/>
              </a:rPr>
              <a:t>little water from the jug onto</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knelt down and used it as </a:t>
            </a:r>
            <a:r>
              <a:rPr dirty="0" sz="1450" spc="-5">
                <a:latin typeface="Times New Roman"/>
                <a:cs typeface="Times New Roman"/>
              </a:rPr>
              <a:t>a </a:t>
            </a:r>
            <a:r>
              <a:rPr dirty="0" sz="1450" spc="-10">
                <a:latin typeface="Times New Roman"/>
                <a:cs typeface="Times New Roman"/>
              </a:rPr>
              <a:t>mirror as </a:t>
            </a:r>
            <a:r>
              <a:rPr dirty="0" sz="1450" spc="-5">
                <a:latin typeface="Times New Roman"/>
                <a:cs typeface="Times New Roman"/>
              </a:rPr>
              <a:t>he </a:t>
            </a:r>
            <a:r>
              <a:rPr dirty="0" sz="1450" spc="-10">
                <a:latin typeface="Times New Roman"/>
                <a:cs typeface="Times New Roman"/>
              </a:rPr>
              <a:t>combed his hair into </a:t>
            </a:r>
            <a:r>
              <a:rPr dirty="0" sz="1450" spc="-5">
                <a:latin typeface="Times New Roman"/>
                <a:cs typeface="Times New Roman"/>
              </a:rPr>
              <a:t>a </a:t>
            </a:r>
            <a:r>
              <a:rPr dirty="0" sz="1450" spc="-10">
                <a:latin typeface="Times New Roman"/>
                <a:cs typeface="Times New Roman"/>
              </a:rPr>
              <a:t>kiss-curl  with his fingers. Then </a:t>
            </a:r>
            <a:r>
              <a:rPr dirty="0" sz="1450" spc="-5">
                <a:latin typeface="Times New Roman"/>
                <a:cs typeface="Times New Roman"/>
              </a:rPr>
              <a:t>he </a:t>
            </a:r>
            <a:r>
              <a:rPr dirty="0" sz="1450" spc="-10">
                <a:latin typeface="Times New Roman"/>
                <a:cs typeface="Times New Roman"/>
              </a:rPr>
              <a:t>dried the paper with solicitous care and hid it in his  mattress again.</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"Pan Pernath, Pan Pernath." Loisa kept muttering my name to himself,  staring at me wide-eyed, as if </a:t>
            </a:r>
            <a:r>
              <a:rPr dirty="0" sz="1450" spc="-5">
                <a:latin typeface="Times New Roman"/>
                <a:cs typeface="Times New Roman"/>
              </a:rPr>
              <a:t>he </a:t>
            </a:r>
            <a:r>
              <a:rPr dirty="0" sz="1450" spc="-10">
                <a:latin typeface="Times New Roman"/>
                <a:cs typeface="Times New Roman"/>
              </a:rPr>
              <a:t>had seen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ghost.</a:t>
            </a:r>
            <a:endParaRPr sz="1450">
              <a:latin typeface="Times New Roman"/>
              <a:cs typeface="Times New Roman"/>
            </a:endParaRPr>
          </a:p>
          <a:p>
            <a:pPr algn="just" marL="12700" marR="6350" indent="255904">
              <a:lnSpc>
                <a:spcPts val="1730"/>
              </a:lnSpc>
              <a:spcBef>
                <a:spcPts val="720"/>
              </a:spcBef>
            </a:pPr>
            <a:r>
              <a:rPr dirty="0" sz="1450" spc="-45">
                <a:latin typeface="Times New Roman"/>
                <a:cs typeface="Times New Roman"/>
              </a:rPr>
              <a:t>"You </a:t>
            </a:r>
            <a:r>
              <a:rPr dirty="0" sz="1450" spc="-10">
                <a:latin typeface="Times New Roman"/>
                <a:cs typeface="Times New Roman"/>
              </a:rPr>
              <a:t>gentlemen appear to </a:t>
            </a:r>
            <a:r>
              <a:rPr dirty="0" sz="1450" spc="-5">
                <a:latin typeface="Times New Roman"/>
                <a:cs typeface="Times New Roman"/>
              </a:rPr>
              <a:t>be </a:t>
            </a:r>
            <a:r>
              <a:rPr dirty="0" sz="1450" spc="-10">
                <a:latin typeface="Times New Roman"/>
                <a:cs typeface="Times New Roman"/>
              </a:rPr>
              <a:t>acquainted, if you'll allow the remark", said  the prisoner with uncombed hair in the slightly stilted manner characteristic </a:t>
            </a:r>
            <a:r>
              <a:rPr dirty="0" sz="1450" spc="-5">
                <a:latin typeface="Times New Roman"/>
                <a:cs typeface="Times New Roman"/>
              </a:rPr>
              <a:t>of  </a:t>
            </a:r>
            <a:r>
              <a:rPr dirty="0" sz="1450" spc="-20">
                <a:latin typeface="Times New Roman"/>
                <a:cs typeface="Times New Roman"/>
              </a:rPr>
              <a:t>Viennese </a:t>
            </a:r>
            <a:r>
              <a:rPr dirty="0" sz="1450" spc="-10">
                <a:latin typeface="Times New Roman"/>
                <a:cs typeface="Times New Roman"/>
              </a:rPr>
              <a:t>Czechs, sketching </a:t>
            </a:r>
            <a:r>
              <a:rPr dirty="0" sz="1450" spc="-5">
                <a:latin typeface="Times New Roman"/>
                <a:cs typeface="Times New Roman"/>
              </a:rPr>
              <a:t>a </a:t>
            </a:r>
            <a:r>
              <a:rPr dirty="0" sz="1450" spc="-10">
                <a:latin typeface="Times New Roman"/>
                <a:cs typeface="Times New Roman"/>
              </a:rPr>
              <a:t>mocking bow in my direction. "Permit me to  introduce myself: </a:t>
            </a:r>
            <a:r>
              <a:rPr dirty="0" sz="1450" spc="-30">
                <a:latin typeface="Times New Roman"/>
                <a:cs typeface="Times New Roman"/>
              </a:rPr>
              <a:t>Vossatka's </a:t>
            </a:r>
            <a:r>
              <a:rPr dirty="0" sz="1450" spc="-10">
                <a:latin typeface="Times New Roman"/>
                <a:cs typeface="Times New Roman"/>
              </a:rPr>
              <a:t>the name, Black </a:t>
            </a:r>
            <a:r>
              <a:rPr dirty="0" sz="1450" spc="-30">
                <a:latin typeface="Times New Roman"/>
                <a:cs typeface="Times New Roman"/>
              </a:rPr>
              <a:t>Vossatka. </a:t>
            </a:r>
            <a:r>
              <a:rPr dirty="0" sz="1450" spc="-10">
                <a:latin typeface="Times New Roman"/>
                <a:cs typeface="Times New Roman"/>
              </a:rPr>
              <a:t>Arson", </a:t>
            </a:r>
            <a:r>
              <a:rPr dirty="0" sz="1450" spc="-5">
                <a:latin typeface="Times New Roman"/>
                <a:cs typeface="Times New Roman"/>
              </a:rPr>
              <a:t>he </a:t>
            </a:r>
            <a:r>
              <a:rPr dirty="0" sz="1450" spc="-10">
                <a:latin typeface="Times New Roman"/>
                <a:cs typeface="Times New Roman"/>
              </a:rPr>
              <a:t>added an  octave </a:t>
            </a:r>
            <a:r>
              <a:rPr dirty="0" sz="1450" spc="-20">
                <a:latin typeface="Times New Roman"/>
                <a:cs typeface="Times New Roman"/>
              </a:rPr>
              <a:t>lower, </a:t>
            </a:r>
            <a:r>
              <a:rPr dirty="0" sz="1450" spc="-10">
                <a:latin typeface="Times New Roman"/>
                <a:cs typeface="Times New Roman"/>
              </a:rPr>
              <a:t>his voice throbbing with</a:t>
            </a:r>
            <a:r>
              <a:rPr dirty="0" sz="1450" spc="30">
                <a:latin typeface="Times New Roman"/>
                <a:cs typeface="Times New Roman"/>
              </a:rPr>
              <a:t> </a:t>
            </a:r>
            <a:r>
              <a:rPr dirty="0" sz="1450" spc="-10">
                <a:latin typeface="Times New Roman"/>
                <a:cs typeface="Times New Roman"/>
              </a:rPr>
              <a:t>pride.</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The man with the kiss-curl spat through his teeth, stared at me  contemptuously for </a:t>
            </a:r>
            <a:r>
              <a:rPr dirty="0" sz="1450" spc="-5">
                <a:latin typeface="Times New Roman"/>
                <a:cs typeface="Times New Roman"/>
              </a:rPr>
              <a:t>a </a:t>
            </a:r>
            <a:r>
              <a:rPr dirty="0" sz="1450" spc="-10">
                <a:latin typeface="Times New Roman"/>
                <a:cs typeface="Times New Roman"/>
              </a:rPr>
              <a:t>few seconds, then said </a:t>
            </a:r>
            <a:r>
              <a:rPr dirty="0" sz="1450" spc="-15">
                <a:latin typeface="Times New Roman"/>
                <a:cs typeface="Times New Roman"/>
              </a:rPr>
              <a:t>laconically, </a:t>
            </a:r>
            <a:r>
              <a:rPr dirty="0" sz="1450" spc="-10">
                <a:latin typeface="Times New Roman"/>
                <a:cs typeface="Times New Roman"/>
              </a:rPr>
              <a:t>pointing to his own  chest, "Breaking and</a:t>
            </a:r>
            <a:r>
              <a:rPr dirty="0" sz="1450">
                <a:latin typeface="Times New Roman"/>
                <a:cs typeface="Times New Roman"/>
              </a:rPr>
              <a:t> </a:t>
            </a:r>
            <a:r>
              <a:rPr dirty="0" sz="1450" spc="-10">
                <a:latin typeface="Times New Roman"/>
                <a:cs typeface="Times New Roman"/>
              </a:rPr>
              <a:t>entering."</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remained silent.</a:t>
            </a:r>
            <a:endParaRPr sz="1450">
              <a:latin typeface="Times New Roman"/>
              <a:cs typeface="Times New Roman"/>
            </a:endParaRPr>
          </a:p>
          <a:p>
            <a:pPr algn="just" marL="12700" marR="13335" indent="255904">
              <a:lnSpc>
                <a:spcPts val="1730"/>
              </a:lnSpc>
              <a:spcBef>
                <a:spcPts val="775"/>
              </a:spcBef>
            </a:pPr>
            <a:r>
              <a:rPr dirty="0" sz="1450" spc="-30">
                <a:latin typeface="Times New Roman"/>
                <a:cs typeface="Times New Roman"/>
              </a:rPr>
              <a:t>"Well, </a:t>
            </a:r>
            <a:r>
              <a:rPr dirty="0" sz="1450" spc="-10">
                <a:latin typeface="Times New Roman"/>
                <a:cs typeface="Times New Roman"/>
              </a:rPr>
              <a:t>and what's </a:t>
            </a:r>
            <a:r>
              <a:rPr dirty="0" sz="1450" spc="-5">
                <a:latin typeface="Times New Roman"/>
                <a:cs typeface="Times New Roman"/>
              </a:rPr>
              <a:t>brought you </a:t>
            </a:r>
            <a:r>
              <a:rPr dirty="0" sz="1450" spc="-10">
                <a:latin typeface="Times New Roman"/>
                <a:cs typeface="Times New Roman"/>
              </a:rPr>
              <a:t>here, Count?" the </a:t>
            </a:r>
            <a:r>
              <a:rPr dirty="0" sz="1450" spc="-20">
                <a:latin typeface="Times New Roman"/>
                <a:cs typeface="Times New Roman"/>
              </a:rPr>
              <a:t>Viennese </a:t>
            </a:r>
            <a:r>
              <a:rPr dirty="0" sz="1450" spc="-10">
                <a:latin typeface="Times New Roman"/>
                <a:cs typeface="Times New Roman"/>
              </a:rPr>
              <a:t>Czech asked  after </a:t>
            </a:r>
            <a:r>
              <a:rPr dirty="0" sz="1450" spc="-5">
                <a:latin typeface="Times New Roman"/>
                <a:cs typeface="Times New Roman"/>
              </a:rPr>
              <a:t>a </a:t>
            </a:r>
            <a:r>
              <a:rPr dirty="0" sz="1450" spc="-10">
                <a:latin typeface="Times New Roman"/>
                <a:cs typeface="Times New Roman"/>
              </a:rPr>
              <a:t>short</a:t>
            </a:r>
            <a:r>
              <a:rPr dirty="0" sz="1450" spc="-5">
                <a:latin typeface="Times New Roman"/>
                <a:cs typeface="Times New Roman"/>
              </a:rPr>
              <a:t> </a:t>
            </a:r>
            <a:r>
              <a:rPr dirty="0" sz="1450" spc="-10">
                <a:latin typeface="Times New Roman"/>
                <a:cs typeface="Times New Roman"/>
              </a:rPr>
              <a:t>pause.</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and then said </a:t>
            </a:r>
            <a:r>
              <a:rPr dirty="0" sz="1450" spc="-25">
                <a:latin typeface="Times New Roman"/>
                <a:cs typeface="Times New Roman"/>
              </a:rPr>
              <a:t>calmly, </a:t>
            </a:r>
            <a:r>
              <a:rPr dirty="0" sz="1450" spc="-10">
                <a:latin typeface="Times New Roman"/>
                <a:cs typeface="Times New Roman"/>
              </a:rPr>
              <a:t>"Murder in the course </a:t>
            </a:r>
            <a:r>
              <a:rPr dirty="0" sz="1450" spc="-5">
                <a:latin typeface="Times New Roman"/>
                <a:cs typeface="Times New Roman"/>
              </a:rPr>
              <a:t>of  </a:t>
            </a:r>
            <a:r>
              <a:rPr dirty="0" sz="1450" spc="-20">
                <a:latin typeface="Times New Roman"/>
                <a:cs typeface="Times New Roman"/>
              </a:rPr>
              <a:t>robbery."</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The two started in surprise, the scornful expression </a:t>
            </a:r>
            <a:r>
              <a:rPr dirty="0" sz="1450" spc="-5">
                <a:latin typeface="Times New Roman"/>
                <a:cs typeface="Times New Roman"/>
              </a:rPr>
              <a:t>on </a:t>
            </a:r>
            <a:r>
              <a:rPr dirty="0" sz="1450" spc="-10">
                <a:latin typeface="Times New Roman"/>
                <a:cs typeface="Times New Roman"/>
              </a:rPr>
              <a:t>their faces giving  way to </a:t>
            </a:r>
            <a:r>
              <a:rPr dirty="0" sz="1450" spc="-5">
                <a:latin typeface="Times New Roman"/>
                <a:cs typeface="Times New Roman"/>
              </a:rPr>
              <a:t>a </a:t>
            </a:r>
            <a:r>
              <a:rPr dirty="0" sz="1450" spc="-10">
                <a:latin typeface="Times New Roman"/>
                <a:cs typeface="Times New Roman"/>
              </a:rPr>
              <a:t>look </a:t>
            </a:r>
            <a:r>
              <a:rPr dirty="0" sz="1450" spc="-5">
                <a:latin typeface="Times New Roman"/>
                <a:cs typeface="Times New Roman"/>
              </a:rPr>
              <a:t>of </a:t>
            </a:r>
            <a:r>
              <a:rPr dirty="0" sz="1450" spc="-10">
                <a:latin typeface="Times New Roman"/>
                <a:cs typeface="Times New Roman"/>
              </a:rPr>
              <a:t>utmost respect as, with </a:t>
            </a:r>
            <a:r>
              <a:rPr dirty="0" sz="1450" spc="-5">
                <a:latin typeface="Times New Roman"/>
                <a:cs typeface="Times New Roman"/>
              </a:rPr>
              <a:t>one </a:t>
            </a:r>
            <a:r>
              <a:rPr dirty="0" sz="1450" spc="-10">
                <a:latin typeface="Times New Roman"/>
                <a:cs typeface="Times New Roman"/>
              </a:rPr>
              <a:t>voice, they exclaimed, "An </a:t>
            </a:r>
            <a:r>
              <a:rPr dirty="0" sz="1450" spc="-5">
                <a:latin typeface="Times New Roman"/>
                <a:cs typeface="Times New Roman"/>
              </a:rPr>
              <a:t>'onour  </a:t>
            </a:r>
            <a:r>
              <a:rPr dirty="0" sz="1450" spc="-10">
                <a:latin typeface="Times New Roman"/>
                <a:cs typeface="Times New Roman"/>
              </a:rPr>
              <a:t>to share </a:t>
            </a:r>
            <a:r>
              <a:rPr dirty="0" sz="1450" spc="-5">
                <a:latin typeface="Times New Roman"/>
                <a:cs typeface="Times New Roman"/>
              </a:rPr>
              <a:t>a </a:t>
            </a:r>
            <a:r>
              <a:rPr dirty="0" sz="1450" spc="-10">
                <a:latin typeface="Times New Roman"/>
                <a:cs typeface="Times New Roman"/>
              </a:rPr>
              <a:t>cell with</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41895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But what happened was different, completely different from what </a:t>
            </a:r>
            <a:r>
              <a:rPr dirty="0" sz="1450" spc="-5">
                <a:latin typeface="Times New Roman"/>
                <a:cs typeface="Times New Roman"/>
              </a:rPr>
              <a:t>I  </a:t>
            </a:r>
            <a:r>
              <a:rPr dirty="0" sz="1450" spc="-10">
                <a:latin typeface="Times New Roman"/>
                <a:cs typeface="Times New Roman"/>
              </a:rPr>
              <a:t>imagined. My skin, my muscles, my </a:t>
            </a:r>
            <a:r>
              <a:rPr dirty="0" sz="1450" spc="-5">
                <a:latin typeface="Times New Roman"/>
                <a:cs typeface="Times New Roman"/>
              </a:rPr>
              <a:t>body </a:t>
            </a:r>
            <a:r>
              <a:rPr dirty="0" sz="1450" spc="-10">
                <a:latin typeface="Times New Roman"/>
                <a:cs typeface="Times New Roman"/>
              </a:rPr>
              <a:t>suddenly remembered, without  revealing the secret to my brain. They made movements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willed,  had </a:t>
            </a:r>
            <a:r>
              <a:rPr dirty="0" sz="1450" spc="-5">
                <a:latin typeface="Times New Roman"/>
                <a:cs typeface="Times New Roman"/>
              </a:rPr>
              <a:t>not </a:t>
            </a:r>
            <a:r>
              <a:rPr dirty="0" sz="1450" spc="-10">
                <a:latin typeface="Times New Roman"/>
                <a:cs typeface="Times New Roman"/>
              </a:rPr>
              <a:t>intended.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As if my limbs </a:t>
            </a:r>
            <a:r>
              <a:rPr dirty="0" sz="1450" spc="-5">
                <a:latin typeface="Times New Roman"/>
                <a:cs typeface="Times New Roman"/>
              </a:rPr>
              <a:t>no </a:t>
            </a:r>
            <a:r>
              <a:rPr dirty="0" sz="1450" spc="-10">
                <a:latin typeface="Times New Roman"/>
                <a:cs typeface="Times New Roman"/>
              </a:rPr>
              <a:t>longer belonged to</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All at once, when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few steps into the room, </a:t>
            </a:r>
            <a:r>
              <a:rPr dirty="0" sz="1450" spc="-5">
                <a:latin typeface="Times New Roman"/>
                <a:cs typeface="Times New Roman"/>
              </a:rPr>
              <a:t>I </a:t>
            </a:r>
            <a:r>
              <a:rPr dirty="0" sz="1450" spc="-10">
                <a:latin typeface="Times New Roman"/>
                <a:cs typeface="Times New Roman"/>
              </a:rPr>
              <a:t>found myself walking  with </a:t>
            </a:r>
            <a:r>
              <a:rPr dirty="0" sz="1450" spc="-5">
                <a:latin typeface="Times New Roman"/>
                <a:cs typeface="Times New Roman"/>
              </a:rPr>
              <a:t>a </a:t>
            </a:r>
            <a:r>
              <a:rPr dirty="0" sz="1450" spc="-10">
                <a:latin typeface="Times New Roman"/>
                <a:cs typeface="Times New Roman"/>
              </a:rPr>
              <a:t>strange, faltering gait. That is the way someone walks who is constantly  in fear </a:t>
            </a:r>
            <a:r>
              <a:rPr dirty="0" sz="1450" spc="-5">
                <a:latin typeface="Times New Roman"/>
                <a:cs typeface="Times New Roman"/>
              </a:rPr>
              <a:t>of </a:t>
            </a:r>
            <a:r>
              <a:rPr dirty="0" sz="1450" spc="-10">
                <a:latin typeface="Times New Roman"/>
                <a:cs typeface="Times New Roman"/>
              </a:rPr>
              <a:t>falling forward </a:t>
            </a:r>
            <a:r>
              <a:rPr dirty="0" sz="1450" spc="-5">
                <a:latin typeface="Times New Roman"/>
                <a:cs typeface="Times New Roman"/>
              </a:rPr>
              <a:t>on </a:t>
            </a:r>
            <a:r>
              <a:rPr dirty="0" sz="1450" spc="-10">
                <a:latin typeface="Times New Roman"/>
                <a:cs typeface="Times New Roman"/>
              </a:rPr>
              <a:t>to his face, </a:t>
            </a:r>
            <a:r>
              <a:rPr dirty="0" sz="1450" spc="-5">
                <a:latin typeface="Times New Roman"/>
                <a:cs typeface="Times New Roman"/>
              </a:rPr>
              <a:t>I </a:t>
            </a:r>
            <a:r>
              <a:rPr dirty="0" sz="1450" spc="-10">
                <a:latin typeface="Times New Roman"/>
                <a:cs typeface="Times New Roman"/>
              </a:rPr>
              <a:t>said to</a:t>
            </a:r>
            <a:r>
              <a:rPr dirty="0" sz="1450" spc="4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268605" marR="2302510">
              <a:lnSpc>
                <a:spcPts val="2520"/>
              </a:lnSpc>
              <a:spcBef>
                <a:spcPts val="155"/>
              </a:spcBef>
            </a:pPr>
            <a:r>
              <a:rPr dirty="0" sz="1450" spc="-45">
                <a:latin typeface="Times New Roman"/>
                <a:cs typeface="Times New Roman"/>
              </a:rPr>
              <a:t>Yes, </a:t>
            </a:r>
            <a:r>
              <a:rPr dirty="0" sz="1450" spc="-10">
                <a:latin typeface="Times New Roman"/>
                <a:cs typeface="Times New Roman"/>
              </a:rPr>
              <a:t>yes, yes! That was the way </a:t>
            </a:r>
            <a:r>
              <a:rPr dirty="0" sz="1450" spc="-5">
                <a:latin typeface="Times New Roman"/>
                <a:cs typeface="Times New Roman"/>
              </a:rPr>
              <a:t>he </a:t>
            </a:r>
            <a:r>
              <a:rPr dirty="0" sz="1450" spc="-10">
                <a:latin typeface="Times New Roman"/>
                <a:cs typeface="Times New Roman"/>
              </a:rPr>
              <a:t>walked!  </a:t>
            </a:r>
            <a:r>
              <a:rPr dirty="0" sz="1450" spc="-5">
                <a:latin typeface="Times New Roman"/>
                <a:cs typeface="Times New Roman"/>
              </a:rPr>
              <a:t>I </a:t>
            </a:r>
            <a:r>
              <a:rPr dirty="0" sz="1450" spc="-10">
                <a:latin typeface="Times New Roman"/>
                <a:cs typeface="Times New Roman"/>
              </a:rPr>
              <a:t>knew quite clearly: that is the way </a:t>
            </a:r>
            <a:r>
              <a:rPr dirty="0" sz="1450" spc="-5">
                <a:latin typeface="Times New Roman"/>
                <a:cs typeface="Times New Roman"/>
              </a:rPr>
              <a:t>he</a:t>
            </a:r>
            <a:r>
              <a:rPr dirty="0" sz="1450" spc="4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5080" indent="255904">
              <a:lnSpc>
                <a:spcPts val="1730"/>
              </a:lnSpc>
              <a:spcBef>
                <a:spcPts val="560"/>
              </a:spcBef>
            </a:pPr>
            <a:r>
              <a:rPr dirty="0" sz="1450" spc="-5">
                <a:latin typeface="Times New Roman"/>
                <a:cs typeface="Times New Roman"/>
              </a:rPr>
              <a:t>I </a:t>
            </a:r>
            <a:r>
              <a:rPr dirty="0" sz="1450" spc="-10">
                <a:latin typeface="Times New Roman"/>
                <a:cs typeface="Times New Roman"/>
              </a:rPr>
              <a:t>was wearing an alien face, clean-shaven, with prominent cheek-bones; </a:t>
            </a:r>
            <a:r>
              <a:rPr dirty="0" sz="1450" spc="-5">
                <a:latin typeface="Times New Roman"/>
                <a:cs typeface="Times New Roman"/>
              </a:rPr>
              <a:t>I  </a:t>
            </a:r>
            <a:r>
              <a:rPr dirty="0" sz="1450" spc="-10">
                <a:latin typeface="Times New Roman"/>
                <a:cs typeface="Times New Roman"/>
              </a:rPr>
              <a:t>was looking at my room </a:t>
            </a:r>
            <a:r>
              <a:rPr dirty="0" sz="1450" spc="-5">
                <a:latin typeface="Times New Roman"/>
                <a:cs typeface="Times New Roman"/>
              </a:rPr>
              <a:t>out of </a:t>
            </a:r>
            <a:r>
              <a:rPr dirty="0" sz="1450" spc="-10">
                <a:latin typeface="Times New Roman"/>
                <a:cs typeface="Times New Roman"/>
              </a:rPr>
              <a:t>slanting eyes. </a:t>
            </a:r>
            <a:r>
              <a:rPr dirty="0" sz="1450" spc="-5">
                <a:latin typeface="Times New Roman"/>
                <a:cs typeface="Times New Roman"/>
              </a:rPr>
              <a:t>I </a:t>
            </a:r>
            <a:r>
              <a:rPr dirty="0" sz="1450" spc="-10">
                <a:latin typeface="Times New Roman"/>
                <a:cs typeface="Times New Roman"/>
              </a:rPr>
              <a:t>could sense it, even though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9525" indent="255904">
              <a:lnSpc>
                <a:spcPts val="1730"/>
              </a:lnSpc>
              <a:spcBef>
                <a:spcPts val="790"/>
              </a:spcBef>
            </a:pPr>
            <a:r>
              <a:rPr dirty="0" sz="1450" spc="-5">
                <a:latin typeface="Times New Roman"/>
                <a:cs typeface="Times New Roman"/>
              </a:rPr>
              <a:t>I </a:t>
            </a:r>
            <a:r>
              <a:rPr dirty="0" sz="1450" spc="-10">
                <a:latin typeface="Times New Roman"/>
                <a:cs typeface="Times New Roman"/>
              </a:rPr>
              <a:t>wanted to scream </a:t>
            </a:r>
            <a:r>
              <a:rPr dirty="0" sz="1450" spc="-5">
                <a:latin typeface="Times New Roman"/>
                <a:cs typeface="Times New Roman"/>
              </a:rPr>
              <a:t>out </a:t>
            </a:r>
            <a:r>
              <a:rPr dirty="0" sz="1450" spc="-10">
                <a:latin typeface="Times New Roman"/>
                <a:cs typeface="Times New Roman"/>
              </a:rPr>
              <a:t>loud that that was </a:t>
            </a:r>
            <a:r>
              <a:rPr dirty="0" sz="1450" spc="-5">
                <a:latin typeface="Times New Roman"/>
                <a:cs typeface="Times New Roman"/>
              </a:rPr>
              <a:t>not </a:t>
            </a:r>
            <a:r>
              <a:rPr dirty="0" sz="1450" spc="-10">
                <a:latin typeface="Times New Roman"/>
                <a:cs typeface="Times New Roman"/>
              </a:rPr>
              <a:t>my face, wanted to feel it  with my hand, </a:t>
            </a:r>
            <a:r>
              <a:rPr dirty="0" sz="1450" spc="-5">
                <a:latin typeface="Times New Roman"/>
                <a:cs typeface="Times New Roman"/>
              </a:rPr>
              <a:t>but </a:t>
            </a:r>
            <a:r>
              <a:rPr dirty="0" sz="1450" spc="-10">
                <a:latin typeface="Times New Roman"/>
                <a:cs typeface="Times New Roman"/>
              </a:rPr>
              <a:t>my hand would </a:t>
            </a:r>
            <a:r>
              <a:rPr dirty="0" sz="1450" spc="-5">
                <a:latin typeface="Times New Roman"/>
                <a:cs typeface="Times New Roman"/>
              </a:rPr>
              <a:t>not </a:t>
            </a:r>
            <a:r>
              <a:rPr dirty="0" sz="1450" spc="-10">
                <a:latin typeface="Times New Roman"/>
                <a:cs typeface="Times New Roman"/>
              </a:rPr>
              <a:t>obey me; it went into my pocket and  </a:t>
            </a:r>
            <a:r>
              <a:rPr dirty="0" sz="1450" spc="-5">
                <a:latin typeface="Times New Roman"/>
                <a:cs typeface="Times New Roman"/>
              </a:rPr>
              <a:t>brought out a book, </a:t>
            </a:r>
            <a:r>
              <a:rPr dirty="0" sz="1450" spc="-10">
                <a:latin typeface="Times New Roman"/>
                <a:cs typeface="Times New Roman"/>
              </a:rPr>
              <a:t>just 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a:t>
            </a:r>
            <a:r>
              <a:rPr dirty="0" sz="1450" spc="5">
                <a:latin typeface="Times New Roman"/>
                <a:cs typeface="Times New Roman"/>
              </a:rPr>
              <a:t> </a:t>
            </a:r>
            <a:r>
              <a:rPr dirty="0" sz="1450" spc="-20">
                <a:latin typeface="Times New Roman"/>
                <a:cs typeface="Times New Roman"/>
              </a:rPr>
              <a:t>earlier.</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Then, </a:t>
            </a:r>
            <a:r>
              <a:rPr dirty="0" sz="1450" spc="-20">
                <a:latin typeface="Times New Roman"/>
                <a:cs typeface="Times New Roman"/>
              </a:rPr>
              <a:t>suddenly, </a:t>
            </a:r>
            <a:r>
              <a:rPr dirty="0" sz="1450" spc="-5">
                <a:latin typeface="Times New Roman"/>
                <a:cs typeface="Times New Roman"/>
              </a:rPr>
              <a:t>I </a:t>
            </a:r>
            <a:r>
              <a:rPr dirty="0" sz="1450" spc="-10">
                <a:latin typeface="Times New Roman"/>
                <a:cs typeface="Times New Roman"/>
              </a:rPr>
              <a:t>was sitting down again at the table, without my hat and  coat, and was myself, I—I, Athanasius</a:t>
            </a:r>
            <a:r>
              <a:rPr dirty="0" sz="1450" spc="20">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12700" marR="10160" indent="255904">
              <a:lnSpc>
                <a:spcPts val="1730"/>
              </a:lnSpc>
              <a:spcBef>
                <a:spcPts val="720"/>
              </a:spcBef>
            </a:pPr>
            <a:r>
              <a:rPr dirty="0" sz="1450" spc="-5">
                <a:latin typeface="Times New Roman"/>
                <a:cs typeface="Times New Roman"/>
              </a:rPr>
              <a:t>I </a:t>
            </a:r>
            <a:r>
              <a:rPr dirty="0" sz="1450" spc="-10">
                <a:latin typeface="Times New Roman"/>
                <a:cs typeface="Times New Roman"/>
              </a:rPr>
              <a:t>was shaking with </a:t>
            </a:r>
            <a:r>
              <a:rPr dirty="0" sz="1450" spc="-15">
                <a:latin typeface="Times New Roman"/>
                <a:cs typeface="Times New Roman"/>
              </a:rPr>
              <a:t>terror, </a:t>
            </a:r>
            <a:r>
              <a:rPr dirty="0" sz="1450" spc="-10">
                <a:latin typeface="Times New Roman"/>
                <a:cs typeface="Times New Roman"/>
              </a:rPr>
              <a:t>my heart was </a:t>
            </a:r>
            <a:r>
              <a:rPr dirty="0" sz="1450" spc="-5">
                <a:latin typeface="Times New Roman"/>
                <a:cs typeface="Times New Roman"/>
              </a:rPr>
              <a:t>pounding </a:t>
            </a:r>
            <a:r>
              <a:rPr dirty="0" sz="1450" spc="-10">
                <a:latin typeface="Times New Roman"/>
                <a:cs typeface="Times New Roman"/>
              </a:rPr>
              <a:t>fit to burst and </a:t>
            </a:r>
            <a:r>
              <a:rPr dirty="0" sz="1450" spc="-5">
                <a:latin typeface="Times New Roman"/>
                <a:cs typeface="Times New Roman"/>
              </a:rPr>
              <a:t>I </a:t>
            </a:r>
            <a:r>
              <a:rPr dirty="0" sz="1450" spc="-10">
                <a:latin typeface="Times New Roman"/>
                <a:cs typeface="Times New Roman"/>
              </a:rPr>
              <a:t>knew  that ghostly fingers had been poking round the crevices </a:t>
            </a:r>
            <a:r>
              <a:rPr dirty="0" sz="1450" spc="-5">
                <a:latin typeface="Times New Roman"/>
                <a:cs typeface="Times New Roman"/>
              </a:rPr>
              <a:t>of </a:t>
            </a:r>
            <a:r>
              <a:rPr dirty="0" sz="1450" spc="-10">
                <a:latin typeface="Times New Roman"/>
                <a:cs typeface="Times New Roman"/>
              </a:rPr>
              <a:t>my brain. They had  left me </a:t>
            </a:r>
            <a:r>
              <a:rPr dirty="0" sz="1450" spc="-5">
                <a:latin typeface="Times New Roman"/>
                <a:cs typeface="Times New Roman"/>
              </a:rPr>
              <a:t>a </a:t>
            </a:r>
            <a:r>
              <a:rPr dirty="0" sz="1450" spc="-10">
                <a:latin typeface="Times New Roman"/>
                <a:cs typeface="Times New Roman"/>
              </a:rPr>
              <a:t>moment ago, </a:t>
            </a:r>
            <a:r>
              <a:rPr dirty="0" sz="1450" spc="-5">
                <a:latin typeface="Times New Roman"/>
                <a:cs typeface="Times New Roman"/>
              </a:rPr>
              <a:t>but I </a:t>
            </a:r>
            <a:r>
              <a:rPr dirty="0" sz="1450" spc="-10">
                <a:latin typeface="Times New Roman"/>
                <a:cs typeface="Times New Roman"/>
              </a:rPr>
              <a:t>could still feel the chill </a:t>
            </a:r>
            <a:r>
              <a:rPr dirty="0" sz="1450" spc="-5">
                <a:latin typeface="Times New Roman"/>
                <a:cs typeface="Times New Roman"/>
              </a:rPr>
              <a:t>of </a:t>
            </a:r>
            <a:r>
              <a:rPr dirty="0" sz="1450" spc="-10">
                <a:latin typeface="Times New Roman"/>
                <a:cs typeface="Times New Roman"/>
              </a:rPr>
              <a:t>their touch at the back  </a:t>
            </a:r>
            <a:r>
              <a:rPr dirty="0" sz="1450" spc="-5">
                <a:latin typeface="Times New Roman"/>
                <a:cs typeface="Times New Roman"/>
              </a:rPr>
              <a:t>of </a:t>
            </a:r>
            <a:r>
              <a:rPr dirty="0" sz="1450" spc="-10">
                <a:latin typeface="Times New Roman"/>
                <a:cs typeface="Times New Roman"/>
              </a:rPr>
              <a:t>my head.</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knew what the stranger was like, and </a:t>
            </a:r>
            <a:r>
              <a:rPr dirty="0" sz="1450" spc="-5">
                <a:latin typeface="Times New Roman"/>
                <a:cs typeface="Times New Roman"/>
              </a:rPr>
              <a:t>I </a:t>
            </a:r>
            <a:r>
              <a:rPr dirty="0" sz="1450" spc="-10">
                <a:latin typeface="Times New Roman"/>
                <a:cs typeface="Times New Roman"/>
              </a:rPr>
              <a:t>could have felt him inside  me, whenever </a:t>
            </a:r>
            <a:r>
              <a:rPr dirty="0" sz="1450" spc="-5">
                <a:latin typeface="Times New Roman"/>
                <a:cs typeface="Times New Roman"/>
              </a:rPr>
              <a:t>I </a:t>
            </a:r>
            <a:r>
              <a:rPr dirty="0" sz="1450" spc="-10">
                <a:latin typeface="Times New Roman"/>
                <a:cs typeface="Times New Roman"/>
              </a:rPr>
              <a:t>wanted—if </a:t>
            </a:r>
            <a:r>
              <a:rPr dirty="0" sz="1450" spc="-5">
                <a:latin typeface="Times New Roman"/>
                <a:cs typeface="Times New Roman"/>
              </a:rPr>
              <a:t>I </a:t>
            </a:r>
            <a:r>
              <a:rPr dirty="0" sz="1450" spc="-10">
                <a:latin typeface="Times New Roman"/>
                <a:cs typeface="Times New Roman"/>
              </a:rPr>
              <a:t>had wanted. But to picture him, to see him before  me, eye to eye, that </a:t>
            </a:r>
            <a:r>
              <a:rPr dirty="0" sz="1450" spc="-5">
                <a:latin typeface="Times New Roman"/>
                <a:cs typeface="Times New Roman"/>
              </a:rPr>
              <a:t>I </a:t>
            </a:r>
            <a:r>
              <a:rPr dirty="0" sz="1450" spc="-10">
                <a:latin typeface="Times New Roman"/>
                <a:cs typeface="Times New Roman"/>
              </a:rPr>
              <a:t>still could </a:t>
            </a:r>
            <a:r>
              <a:rPr dirty="0" sz="1450" spc="-5">
                <a:latin typeface="Times New Roman"/>
                <a:cs typeface="Times New Roman"/>
              </a:rPr>
              <a:t>not do, nor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ever </a:t>
            </a:r>
            <a:r>
              <a:rPr dirty="0" sz="1450" spc="-5">
                <a:latin typeface="Times New Roman"/>
                <a:cs typeface="Times New Roman"/>
              </a:rPr>
              <a:t>be </a:t>
            </a:r>
            <a:r>
              <a:rPr dirty="0" sz="1450" spc="-10">
                <a:latin typeface="Times New Roman"/>
                <a:cs typeface="Times New Roman"/>
              </a:rPr>
              <a:t>able</a:t>
            </a:r>
            <a:r>
              <a:rPr dirty="0" sz="1450" spc="55">
                <a:latin typeface="Times New Roman"/>
                <a:cs typeface="Times New Roman"/>
              </a:rPr>
              <a:t> </a:t>
            </a:r>
            <a:r>
              <a:rPr dirty="0" sz="1450" spc="-5">
                <a:latin typeface="Times New Roman"/>
                <a:cs typeface="Times New Roman"/>
              </a:rPr>
              <a:t>to.</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realised that </a:t>
            </a:r>
            <a:r>
              <a:rPr dirty="0" sz="1450" spc="-5">
                <a:latin typeface="Times New Roman"/>
                <a:cs typeface="Times New Roman"/>
              </a:rPr>
              <a:t>he </a:t>
            </a:r>
            <a:r>
              <a:rPr dirty="0" sz="1450" spc="-10">
                <a:latin typeface="Times New Roman"/>
                <a:cs typeface="Times New Roman"/>
              </a:rPr>
              <a:t>is like </a:t>
            </a:r>
            <a:r>
              <a:rPr dirty="0" sz="1450" spc="-5">
                <a:latin typeface="Times New Roman"/>
                <a:cs typeface="Times New Roman"/>
              </a:rPr>
              <a:t>a </a:t>
            </a:r>
            <a:r>
              <a:rPr dirty="0" sz="1450" spc="-10">
                <a:latin typeface="Times New Roman"/>
                <a:cs typeface="Times New Roman"/>
              </a:rPr>
              <a:t>negative, an invisible mould, the lines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cannot grasp, </a:t>
            </a:r>
            <a:r>
              <a:rPr dirty="0" sz="1450" spc="-5">
                <a:latin typeface="Times New Roman"/>
                <a:cs typeface="Times New Roman"/>
              </a:rPr>
              <a:t>but </a:t>
            </a:r>
            <a:r>
              <a:rPr dirty="0" sz="1450" spc="-10">
                <a:latin typeface="Times New Roman"/>
                <a:cs typeface="Times New Roman"/>
              </a:rPr>
              <a:t>into which </a:t>
            </a:r>
            <a:r>
              <a:rPr dirty="0" sz="1450" spc="-5">
                <a:latin typeface="Times New Roman"/>
                <a:cs typeface="Times New Roman"/>
              </a:rPr>
              <a:t>I </a:t>
            </a:r>
            <a:r>
              <a:rPr dirty="0" sz="1450" spc="-10">
                <a:latin typeface="Times New Roman"/>
                <a:cs typeface="Times New Roman"/>
              </a:rPr>
              <a:t>must let myself slip if </a:t>
            </a:r>
            <a:r>
              <a:rPr dirty="0" sz="1450" spc="-5">
                <a:latin typeface="Times New Roman"/>
                <a:cs typeface="Times New Roman"/>
              </a:rPr>
              <a:t>I </a:t>
            </a:r>
            <a:r>
              <a:rPr dirty="0" sz="1450" spc="-10">
                <a:latin typeface="Times New Roman"/>
                <a:cs typeface="Times New Roman"/>
              </a:rPr>
              <a:t>want to become aware  </a:t>
            </a:r>
            <a:r>
              <a:rPr dirty="0" sz="1450" spc="-5">
                <a:latin typeface="Times New Roman"/>
                <a:cs typeface="Times New Roman"/>
              </a:rPr>
              <a:t>of </a:t>
            </a:r>
            <a:r>
              <a:rPr dirty="0" sz="1450" spc="-10">
                <a:latin typeface="Times New Roman"/>
                <a:cs typeface="Times New Roman"/>
              </a:rPr>
              <a:t>its shape and</a:t>
            </a:r>
            <a:r>
              <a:rPr dirty="0" sz="1450">
                <a:latin typeface="Times New Roman"/>
                <a:cs typeface="Times New Roman"/>
              </a:rPr>
              <a:t> </a:t>
            </a:r>
            <a:r>
              <a:rPr dirty="0" sz="1450" spc="-10">
                <a:latin typeface="Times New Roman"/>
                <a:cs typeface="Times New Roman"/>
              </a:rPr>
              <a:t>expression.</a:t>
            </a:r>
            <a:endParaRPr sz="1450">
              <a:latin typeface="Times New Roman"/>
              <a:cs typeface="Times New Roman"/>
            </a:endParaRPr>
          </a:p>
          <a:p>
            <a:pPr marL="12700" marR="305435" indent="255904">
              <a:lnSpc>
                <a:spcPts val="1730"/>
              </a:lnSpc>
              <a:spcBef>
                <a:spcPts val="715"/>
              </a:spcBef>
            </a:pPr>
            <a:r>
              <a:rPr dirty="0" sz="1450" spc="-10">
                <a:latin typeface="Times New Roman"/>
                <a:cs typeface="Times New Roman"/>
              </a:rPr>
              <a:t>In the drawer </a:t>
            </a:r>
            <a:r>
              <a:rPr dirty="0" sz="1450" spc="-5">
                <a:latin typeface="Times New Roman"/>
                <a:cs typeface="Times New Roman"/>
              </a:rPr>
              <a:t>of </a:t>
            </a:r>
            <a:r>
              <a:rPr dirty="0" sz="1450" spc="-10">
                <a:latin typeface="Times New Roman"/>
                <a:cs typeface="Times New Roman"/>
              </a:rPr>
              <a:t>the desk </a:t>
            </a:r>
            <a:r>
              <a:rPr dirty="0" sz="1450" spc="-5">
                <a:latin typeface="Times New Roman"/>
                <a:cs typeface="Times New Roman"/>
              </a:rPr>
              <a:t>I </a:t>
            </a:r>
            <a:r>
              <a:rPr dirty="0" sz="1450" spc="-10">
                <a:latin typeface="Times New Roman"/>
                <a:cs typeface="Times New Roman"/>
              </a:rPr>
              <a:t>kept an iron </a:t>
            </a:r>
            <a:r>
              <a:rPr dirty="0" sz="1450" spc="-5">
                <a:latin typeface="Times New Roman"/>
                <a:cs typeface="Times New Roman"/>
              </a:rPr>
              <a:t>box. I </a:t>
            </a:r>
            <a:r>
              <a:rPr dirty="0" sz="1450" spc="-10">
                <a:latin typeface="Times New Roman"/>
                <a:cs typeface="Times New Roman"/>
              </a:rPr>
              <a:t>decided to lock the </a:t>
            </a:r>
            <a:r>
              <a:rPr dirty="0" sz="1450" spc="-5">
                <a:latin typeface="Times New Roman"/>
                <a:cs typeface="Times New Roman"/>
              </a:rPr>
              <a:t>book  </a:t>
            </a:r>
            <a:r>
              <a:rPr dirty="0" sz="1450" spc="-10">
                <a:latin typeface="Times New Roman"/>
                <a:cs typeface="Times New Roman"/>
              </a:rPr>
              <a:t>away in it and only take it </a:t>
            </a:r>
            <a:r>
              <a:rPr dirty="0" sz="1450" spc="-5">
                <a:latin typeface="Times New Roman"/>
                <a:cs typeface="Times New Roman"/>
              </a:rPr>
              <a:t>out </a:t>
            </a:r>
            <a:r>
              <a:rPr dirty="0" sz="1450" spc="-10">
                <a:latin typeface="Times New Roman"/>
                <a:cs typeface="Times New Roman"/>
              </a:rPr>
              <a:t>again when this strange mental derangement  had left me. Only then would </a:t>
            </a:r>
            <a:r>
              <a:rPr dirty="0" sz="1450" spc="-5">
                <a:latin typeface="Times New Roman"/>
                <a:cs typeface="Times New Roman"/>
              </a:rPr>
              <a:t>I </a:t>
            </a:r>
            <a:r>
              <a:rPr dirty="0" sz="1450" spc="-10">
                <a:latin typeface="Times New Roman"/>
                <a:cs typeface="Times New Roman"/>
              </a:rPr>
              <a:t>set about repairing the broken capital</a:t>
            </a:r>
            <a:r>
              <a:rPr dirty="0" sz="1450" spc="110">
                <a:latin typeface="Times New Roman"/>
                <a:cs typeface="Times New Roman"/>
              </a:rPr>
              <a:t> </a:t>
            </a:r>
            <a:r>
              <a:rPr dirty="0" sz="1450" spc="-5">
                <a:latin typeface="Times New Roman"/>
                <a:cs typeface="Times New Roman"/>
              </a:rPr>
              <a:t>3.</a:t>
            </a:r>
            <a:endParaRPr sz="1450">
              <a:latin typeface="Times New Roman"/>
              <a:cs typeface="Times New Roman"/>
            </a:endParaRPr>
          </a:p>
          <a:p>
            <a:pPr marL="268605">
              <a:lnSpc>
                <a:spcPts val="1735"/>
              </a:lnSpc>
              <a:spcBef>
                <a:spcPts val="725"/>
              </a:spcBef>
            </a:pPr>
            <a:r>
              <a:rPr dirty="0" sz="1450" spc="-10">
                <a:latin typeface="Times New Roman"/>
                <a:cs typeface="Times New Roman"/>
              </a:rPr>
              <a:t>So</a:t>
            </a:r>
            <a:r>
              <a:rPr dirty="0" sz="1450" spc="90">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picked</a:t>
            </a:r>
            <a:r>
              <a:rPr dirty="0" sz="1450" spc="95">
                <a:latin typeface="Times New Roman"/>
                <a:cs typeface="Times New Roman"/>
              </a:rPr>
              <a:t> </a:t>
            </a:r>
            <a:r>
              <a:rPr dirty="0" sz="1450" spc="-5">
                <a:latin typeface="Times New Roman"/>
                <a:cs typeface="Times New Roman"/>
              </a:rPr>
              <a:t>up</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5">
                <a:latin typeface="Times New Roman"/>
                <a:cs typeface="Times New Roman"/>
              </a:rPr>
              <a:t>book</a:t>
            </a:r>
            <a:r>
              <a:rPr dirty="0" sz="1450" spc="95">
                <a:latin typeface="Times New Roman"/>
                <a:cs typeface="Times New Roman"/>
              </a:rPr>
              <a:t> </a:t>
            </a:r>
            <a:r>
              <a:rPr dirty="0" sz="1450" spc="-10">
                <a:latin typeface="Times New Roman"/>
                <a:cs typeface="Times New Roman"/>
              </a:rPr>
              <a:t>from</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table:</a:t>
            </a:r>
            <a:r>
              <a:rPr dirty="0" sz="1450" spc="95">
                <a:latin typeface="Times New Roman"/>
                <a:cs typeface="Times New Roman"/>
              </a:rPr>
              <a:t> </a:t>
            </a:r>
            <a:r>
              <a:rPr dirty="0" sz="1450" spc="-10">
                <a:latin typeface="Times New Roman"/>
                <a:cs typeface="Times New Roman"/>
              </a:rPr>
              <a:t>it</a:t>
            </a:r>
            <a:r>
              <a:rPr dirty="0" sz="1450" spc="95">
                <a:latin typeface="Times New Roman"/>
                <a:cs typeface="Times New Roman"/>
              </a:rPr>
              <a:t> </a:t>
            </a:r>
            <a:r>
              <a:rPr dirty="0" sz="1450" spc="-10">
                <a:latin typeface="Times New Roman"/>
                <a:cs typeface="Times New Roman"/>
              </a:rPr>
              <a:t>felt</a:t>
            </a:r>
            <a:r>
              <a:rPr dirty="0" sz="1450" spc="95">
                <a:latin typeface="Times New Roman"/>
                <a:cs typeface="Times New Roman"/>
              </a:rPr>
              <a:t> </a:t>
            </a:r>
            <a:r>
              <a:rPr dirty="0" sz="1450" spc="-10">
                <a:latin typeface="Times New Roman"/>
                <a:cs typeface="Times New Roman"/>
              </a:rPr>
              <a:t>as</a:t>
            </a:r>
            <a:r>
              <a:rPr dirty="0" sz="1450" spc="95">
                <a:latin typeface="Times New Roman"/>
                <a:cs typeface="Times New Roman"/>
              </a:rPr>
              <a:t> </a:t>
            </a:r>
            <a:r>
              <a:rPr dirty="0" sz="1450" spc="-10">
                <a:latin typeface="Times New Roman"/>
                <a:cs typeface="Times New Roman"/>
              </a:rPr>
              <a:t>if</a:t>
            </a:r>
            <a:r>
              <a:rPr dirty="0" sz="1450" spc="95">
                <a:latin typeface="Times New Roman"/>
                <a:cs typeface="Times New Roman"/>
              </a:rPr>
              <a:t>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had</a:t>
            </a:r>
            <a:r>
              <a:rPr dirty="0" sz="1450" spc="95">
                <a:latin typeface="Times New Roman"/>
                <a:cs typeface="Times New Roman"/>
              </a:rPr>
              <a:t> </a:t>
            </a:r>
            <a:r>
              <a:rPr dirty="0" sz="1450" spc="-5">
                <a:latin typeface="Times New Roman"/>
                <a:cs typeface="Times New Roman"/>
              </a:rPr>
              <a:t>not</a:t>
            </a:r>
            <a:r>
              <a:rPr dirty="0" sz="1450" spc="95">
                <a:latin typeface="Times New Roman"/>
                <a:cs typeface="Times New Roman"/>
              </a:rPr>
              <a:t> </a:t>
            </a:r>
            <a:r>
              <a:rPr dirty="0" sz="1450" spc="-10">
                <a:latin typeface="Times New Roman"/>
                <a:cs typeface="Times New Roman"/>
              </a:rPr>
              <a:t>touched</a:t>
            </a:r>
            <a:r>
              <a:rPr dirty="0" sz="1450" spc="95">
                <a:latin typeface="Times New Roman"/>
                <a:cs typeface="Times New Roman"/>
              </a:rPr>
              <a:t> </a:t>
            </a:r>
            <a:r>
              <a:rPr dirty="0" sz="1450" spc="-10">
                <a:latin typeface="Times New Roman"/>
                <a:cs typeface="Times New Roman"/>
              </a:rPr>
              <a:t>it</a:t>
            </a:r>
            <a:r>
              <a:rPr dirty="0" sz="1450" spc="95">
                <a:latin typeface="Times New Roman"/>
                <a:cs typeface="Times New Roman"/>
              </a:rPr>
              <a:t> </a:t>
            </a:r>
            <a:r>
              <a:rPr dirty="0" sz="1450" spc="-10">
                <a:latin typeface="Times New Roman"/>
                <a:cs typeface="Times New Roman"/>
              </a:rPr>
              <a:t>at</a:t>
            </a:r>
            <a:endParaRPr sz="1450">
              <a:latin typeface="Times New Roman"/>
              <a:cs typeface="Times New Roman"/>
            </a:endParaRPr>
          </a:p>
          <a:p>
            <a:pPr marL="12700">
              <a:lnSpc>
                <a:spcPts val="1735"/>
              </a:lnSpc>
            </a:pPr>
            <a:r>
              <a:rPr dirty="0" sz="1450" spc="-10">
                <a:latin typeface="Times New Roman"/>
                <a:cs typeface="Times New Roman"/>
              </a:rPr>
              <a:t>all.</a:t>
            </a:r>
            <a:endParaRPr sz="1450">
              <a:latin typeface="Times New Roman"/>
              <a:cs typeface="Times New Roman"/>
            </a:endParaRPr>
          </a:p>
          <a:p>
            <a:pPr algn="just" marL="12700" marR="8255" indent="255904">
              <a:lnSpc>
                <a:spcPts val="1730"/>
              </a:lnSpc>
              <a:spcBef>
                <a:spcPts val="844"/>
              </a:spcBef>
            </a:pPr>
            <a:r>
              <a:rPr dirty="0" sz="1450" spc="-5">
                <a:latin typeface="Times New Roman"/>
                <a:cs typeface="Times New Roman"/>
              </a:rPr>
              <a:t>I </a:t>
            </a:r>
            <a:r>
              <a:rPr dirty="0" sz="1450" spc="-10">
                <a:latin typeface="Times New Roman"/>
                <a:cs typeface="Times New Roman"/>
              </a:rPr>
              <a:t>took the </a:t>
            </a:r>
            <a:r>
              <a:rPr dirty="0" sz="1450" spc="-5">
                <a:latin typeface="Times New Roman"/>
                <a:cs typeface="Times New Roman"/>
              </a:rPr>
              <a:t>box </a:t>
            </a:r>
            <a:r>
              <a:rPr dirty="0" sz="1450" spc="-10">
                <a:latin typeface="Times New Roman"/>
                <a:cs typeface="Times New Roman"/>
              </a:rPr>
              <a:t>in my hand—the same feeling. It was as if my sense </a:t>
            </a:r>
            <a:r>
              <a:rPr dirty="0" sz="1450" spc="-5">
                <a:latin typeface="Times New Roman"/>
                <a:cs typeface="Times New Roman"/>
              </a:rPr>
              <a:t>of  </a:t>
            </a:r>
            <a:r>
              <a:rPr dirty="0" sz="1450" spc="-10">
                <a:latin typeface="Times New Roman"/>
                <a:cs typeface="Times New Roman"/>
              </a:rPr>
              <a:t>touch had to pass through </a:t>
            </a:r>
            <a:r>
              <a:rPr dirty="0" sz="1450" spc="-5">
                <a:latin typeface="Times New Roman"/>
                <a:cs typeface="Times New Roman"/>
              </a:rPr>
              <a:t>a </a:t>
            </a:r>
            <a:r>
              <a:rPr dirty="0" sz="1450" spc="-10">
                <a:latin typeface="Times New Roman"/>
                <a:cs typeface="Times New Roman"/>
              </a:rPr>
              <a:t>long tunnel </a:t>
            </a:r>
            <a:r>
              <a:rPr dirty="0" sz="1450" spc="-5">
                <a:latin typeface="Times New Roman"/>
                <a:cs typeface="Times New Roman"/>
              </a:rPr>
              <a:t>of </a:t>
            </a:r>
            <a:r>
              <a:rPr dirty="0" sz="1450" spc="-10">
                <a:latin typeface="Times New Roman"/>
                <a:cs typeface="Times New Roman"/>
              </a:rPr>
              <a:t>deepest darkness before it surfaced  in my consciousness, as if the objects were separated from me </a:t>
            </a:r>
            <a:r>
              <a:rPr dirty="0" sz="1450" spc="-5">
                <a:latin typeface="Times New Roman"/>
                <a:cs typeface="Times New Roman"/>
              </a:rPr>
              <a:t>by a </a:t>
            </a:r>
            <a:r>
              <a:rPr dirty="0" sz="1450" spc="-10">
                <a:latin typeface="Times New Roman"/>
                <a:cs typeface="Times New Roman"/>
              </a:rPr>
              <a:t>seam </a:t>
            </a:r>
            <a:r>
              <a:rPr dirty="0" sz="1450" spc="-5">
                <a:latin typeface="Times New Roman"/>
                <a:cs typeface="Times New Roman"/>
              </a:rPr>
              <a:t>of  </a:t>
            </a:r>
            <a:r>
              <a:rPr dirty="0" sz="1450" spc="-10">
                <a:latin typeface="Times New Roman"/>
                <a:cs typeface="Times New Roman"/>
              </a:rPr>
              <a:t>time </a:t>
            </a:r>
            <a:r>
              <a:rPr dirty="0" sz="1450" spc="-5">
                <a:latin typeface="Times New Roman"/>
                <a:cs typeface="Times New Roman"/>
              </a:rPr>
              <a:t>a </a:t>
            </a:r>
            <a:r>
              <a:rPr dirty="0" sz="1450" spc="-10">
                <a:latin typeface="Times New Roman"/>
                <a:cs typeface="Times New Roman"/>
              </a:rPr>
              <a:t>year wide and were part </a:t>
            </a:r>
            <a:r>
              <a:rPr dirty="0" sz="1450" spc="-5">
                <a:latin typeface="Times New Roman"/>
                <a:cs typeface="Times New Roman"/>
              </a:rPr>
              <a:t>of a </a:t>
            </a:r>
            <a:r>
              <a:rPr dirty="0" sz="1450" spc="-10">
                <a:latin typeface="Times New Roman"/>
                <a:cs typeface="Times New Roman"/>
              </a:rPr>
              <a:t>past which had long since left</a:t>
            </a:r>
            <a:r>
              <a:rPr dirty="0" sz="1450" spc="80">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10">
                <a:latin typeface="Times New Roman"/>
                <a:cs typeface="Times New Roman"/>
              </a:rPr>
              <a:t>When they saw that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no </a:t>
            </a:r>
            <a:r>
              <a:rPr dirty="0" sz="1450" spc="-10">
                <a:latin typeface="Times New Roman"/>
                <a:cs typeface="Times New Roman"/>
              </a:rPr>
              <a:t>notice </a:t>
            </a:r>
            <a:r>
              <a:rPr dirty="0" sz="1450" spc="-5">
                <a:latin typeface="Times New Roman"/>
                <a:cs typeface="Times New Roman"/>
              </a:rPr>
              <a:t>of </a:t>
            </a:r>
            <a:r>
              <a:rPr dirty="0" sz="1450" spc="-10">
                <a:latin typeface="Times New Roman"/>
                <a:cs typeface="Times New Roman"/>
              </a:rPr>
              <a:t>them, they withdrew to </a:t>
            </a:r>
            <a:r>
              <a:rPr dirty="0" sz="1450" spc="-5">
                <a:latin typeface="Times New Roman"/>
                <a:cs typeface="Times New Roman"/>
              </a:rPr>
              <a:t>a </a:t>
            </a:r>
            <a:r>
              <a:rPr dirty="0" sz="1450" spc="-10">
                <a:latin typeface="Times New Roman"/>
                <a:cs typeface="Times New Roman"/>
              </a:rPr>
              <a:t>corner  where they held </a:t>
            </a:r>
            <a:r>
              <a:rPr dirty="0" sz="1450" spc="-5">
                <a:latin typeface="Times New Roman"/>
                <a:cs typeface="Times New Roman"/>
              </a:rPr>
              <a:t>a </a:t>
            </a:r>
            <a:r>
              <a:rPr dirty="0" sz="1450" spc="-10">
                <a:latin typeface="Times New Roman"/>
                <a:cs typeface="Times New Roman"/>
              </a:rPr>
              <a:t>whispered conversation. Then the </a:t>
            </a:r>
            <a:r>
              <a:rPr dirty="0" sz="1450" spc="-5">
                <a:latin typeface="Times New Roman"/>
                <a:cs typeface="Times New Roman"/>
              </a:rPr>
              <a:t>one </a:t>
            </a:r>
            <a:r>
              <a:rPr dirty="0" sz="1450" spc="-10">
                <a:latin typeface="Times New Roman"/>
                <a:cs typeface="Times New Roman"/>
              </a:rPr>
              <a:t>with the kiss-curl  stood </a:t>
            </a:r>
            <a:r>
              <a:rPr dirty="0" sz="1450" spc="-5">
                <a:latin typeface="Times New Roman"/>
                <a:cs typeface="Times New Roman"/>
              </a:rPr>
              <a:t>up </a:t>
            </a:r>
            <a:r>
              <a:rPr dirty="0" sz="1450" spc="-10">
                <a:latin typeface="Times New Roman"/>
                <a:cs typeface="Times New Roman"/>
              </a:rPr>
              <a:t>and came over to me, silently felt my biceps and returned to his  companion, shaking his</a:t>
            </a:r>
            <a:r>
              <a:rPr dirty="0" sz="145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low voice, so the other two would </a:t>
            </a:r>
            <a:r>
              <a:rPr dirty="0" sz="1450" spc="-5">
                <a:latin typeface="Times New Roman"/>
                <a:cs typeface="Times New Roman"/>
              </a:rPr>
              <a:t>not </a:t>
            </a:r>
            <a:r>
              <a:rPr dirty="0" sz="1450" spc="-20">
                <a:latin typeface="Times New Roman"/>
                <a:cs typeface="Times New Roman"/>
              </a:rPr>
              <a:t>hear, </a:t>
            </a:r>
            <a:r>
              <a:rPr dirty="0" sz="1450" spc="-5">
                <a:latin typeface="Times New Roman"/>
                <a:cs typeface="Times New Roman"/>
              </a:rPr>
              <a:t>I </a:t>
            </a:r>
            <a:r>
              <a:rPr dirty="0" sz="1450" spc="-10">
                <a:latin typeface="Times New Roman"/>
                <a:cs typeface="Times New Roman"/>
              </a:rPr>
              <a:t>asked Loisa, "I suppose  you're being kept </a:t>
            </a:r>
            <a:r>
              <a:rPr dirty="0" sz="1450" spc="-5">
                <a:latin typeface="Times New Roman"/>
                <a:cs typeface="Times New Roman"/>
              </a:rPr>
              <a:t>on </a:t>
            </a:r>
            <a:r>
              <a:rPr dirty="0" sz="1450" spc="-10">
                <a:latin typeface="Times New Roman"/>
                <a:cs typeface="Times New Roman"/>
              </a:rPr>
              <a:t>suspicion </a:t>
            </a:r>
            <a:r>
              <a:rPr dirty="0" sz="1450" spc="-5">
                <a:latin typeface="Times New Roman"/>
                <a:cs typeface="Times New Roman"/>
              </a:rPr>
              <a:t>of </a:t>
            </a:r>
            <a:r>
              <a:rPr dirty="0" sz="1450" spc="-10">
                <a:latin typeface="Times New Roman"/>
                <a:cs typeface="Times New Roman"/>
              </a:rPr>
              <a:t>having murdered Zottmann as</a:t>
            </a:r>
            <a:r>
              <a:rPr dirty="0" sz="1450" spc="60">
                <a:latin typeface="Times New Roman"/>
                <a:cs typeface="Times New Roman"/>
              </a:rPr>
              <a:t> </a:t>
            </a:r>
            <a:r>
              <a:rPr dirty="0" sz="1450" spc="-10">
                <a:latin typeface="Times New Roman"/>
                <a:cs typeface="Times New Roman"/>
              </a:rPr>
              <a:t>well?"</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He </a:t>
            </a:r>
            <a:r>
              <a:rPr dirty="0" sz="1450" spc="-5">
                <a:latin typeface="Times New Roman"/>
                <a:cs typeface="Times New Roman"/>
              </a:rPr>
              <a:t>nodded. </a:t>
            </a:r>
            <a:r>
              <a:rPr dirty="0" sz="1450" spc="-40">
                <a:latin typeface="Times New Roman"/>
                <a:cs typeface="Times New Roman"/>
              </a:rPr>
              <a:t>"Yes, </a:t>
            </a:r>
            <a:r>
              <a:rPr dirty="0" sz="1450" spc="-5">
                <a:latin typeface="Times New Roman"/>
                <a:cs typeface="Times New Roman"/>
              </a:rPr>
              <a:t>a </a:t>
            </a:r>
            <a:r>
              <a:rPr dirty="0" sz="1450" spc="-10">
                <a:latin typeface="Times New Roman"/>
                <a:cs typeface="Times New Roman"/>
              </a:rPr>
              <a:t>long time</a:t>
            </a:r>
            <a:r>
              <a:rPr dirty="0" sz="1450" spc="35">
                <a:latin typeface="Times New Roman"/>
                <a:cs typeface="Times New Roman"/>
              </a:rPr>
              <a:t> </a:t>
            </a:r>
            <a:r>
              <a:rPr dirty="0" sz="1450" spc="-25">
                <a:latin typeface="Times New Roman"/>
                <a:cs typeface="Times New Roman"/>
              </a:rPr>
              <a:t>now."</a:t>
            </a:r>
            <a:endParaRPr sz="1450">
              <a:latin typeface="Times New Roman"/>
              <a:cs typeface="Times New Roman"/>
            </a:endParaRPr>
          </a:p>
          <a:p>
            <a:pPr algn="just" marL="12700" marR="10160" indent="255904">
              <a:lnSpc>
                <a:spcPts val="1730"/>
              </a:lnSpc>
              <a:spcBef>
                <a:spcPts val="850"/>
              </a:spcBef>
            </a:pPr>
            <a:r>
              <a:rPr dirty="0" sz="1450" spc="-10">
                <a:latin typeface="Times New Roman"/>
                <a:cs typeface="Times New Roman"/>
              </a:rPr>
              <a:t>More hours passed. </a:t>
            </a:r>
            <a:r>
              <a:rPr dirty="0" sz="1450" spc="-5">
                <a:latin typeface="Times New Roman"/>
                <a:cs typeface="Times New Roman"/>
              </a:rPr>
              <a:t>I </a:t>
            </a:r>
            <a:r>
              <a:rPr dirty="0" sz="1450" spc="-10">
                <a:latin typeface="Times New Roman"/>
                <a:cs typeface="Times New Roman"/>
              </a:rPr>
              <a:t>closed my eyes and pretended to sleep. Suddenly </a:t>
            </a:r>
            <a:r>
              <a:rPr dirty="0" sz="1450" spc="-5">
                <a:latin typeface="Times New Roman"/>
                <a:cs typeface="Times New Roman"/>
              </a:rPr>
              <a:t>I  </a:t>
            </a:r>
            <a:r>
              <a:rPr dirty="0" sz="1450" spc="-10">
                <a:latin typeface="Times New Roman"/>
                <a:cs typeface="Times New Roman"/>
              </a:rPr>
              <a:t>heard Loisa calling </a:t>
            </a:r>
            <a:r>
              <a:rPr dirty="0" sz="1450" spc="-20">
                <a:latin typeface="Times New Roman"/>
                <a:cs typeface="Times New Roman"/>
              </a:rPr>
              <a:t>softly, </a:t>
            </a:r>
            <a:r>
              <a:rPr dirty="0" sz="1450" spc="-10">
                <a:latin typeface="Times New Roman"/>
                <a:cs typeface="Times New Roman"/>
              </a:rPr>
              <a:t>"Herr Pernath, Herr</a:t>
            </a:r>
            <a:r>
              <a:rPr dirty="0" sz="1450" spc="35">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268605">
              <a:lnSpc>
                <a:spcPct val="100000"/>
              </a:lnSpc>
              <a:spcBef>
                <a:spcPts val="720"/>
              </a:spcBef>
            </a:pPr>
            <a:r>
              <a:rPr dirty="0" sz="1450" spc="-35">
                <a:latin typeface="Times New Roman"/>
                <a:cs typeface="Times New Roman"/>
              </a:rPr>
              <a:t>"Yes?" </a:t>
            </a:r>
            <a:r>
              <a:rPr dirty="0" sz="1450" spc="-5">
                <a:latin typeface="Times New Roman"/>
                <a:cs typeface="Times New Roman"/>
              </a:rPr>
              <a:t>I </a:t>
            </a:r>
            <a:r>
              <a:rPr dirty="0" sz="1450" spc="-10">
                <a:latin typeface="Times New Roman"/>
                <a:cs typeface="Times New Roman"/>
              </a:rPr>
              <a:t>pretended to wake</a:t>
            </a:r>
            <a:r>
              <a:rPr dirty="0" sz="1450" spc="3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"Please—excuse me, Herr Pernath, but—please—do </a:t>
            </a:r>
            <a:r>
              <a:rPr dirty="0" sz="1450" spc="-5">
                <a:latin typeface="Times New Roman"/>
                <a:cs typeface="Times New Roman"/>
              </a:rPr>
              <a:t>you </a:t>
            </a:r>
            <a:r>
              <a:rPr dirty="0" sz="1450" spc="-10">
                <a:latin typeface="Times New Roman"/>
                <a:cs typeface="Times New Roman"/>
              </a:rPr>
              <a:t>know what  Rosina's </a:t>
            </a:r>
            <a:r>
              <a:rPr dirty="0" sz="1450" spc="-5">
                <a:latin typeface="Times New Roman"/>
                <a:cs typeface="Times New Roman"/>
              </a:rPr>
              <a:t>doing? </a:t>
            </a:r>
            <a:r>
              <a:rPr dirty="0" sz="1450" spc="-10">
                <a:latin typeface="Times New Roman"/>
                <a:cs typeface="Times New Roman"/>
              </a:rPr>
              <a:t>Is she at home?" the </a:t>
            </a:r>
            <a:r>
              <a:rPr dirty="0" sz="1450" spc="-5">
                <a:latin typeface="Times New Roman"/>
                <a:cs typeface="Times New Roman"/>
              </a:rPr>
              <a:t>poor </a:t>
            </a:r>
            <a:r>
              <a:rPr dirty="0" sz="1450" spc="-10">
                <a:latin typeface="Times New Roman"/>
                <a:cs typeface="Times New Roman"/>
              </a:rPr>
              <a:t>lad stammered. </a:t>
            </a:r>
            <a:r>
              <a:rPr dirty="0" sz="1450" spc="-5">
                <a:latin typeface="Times New Roman"/>
                <a:cs typeface="Times New Roman"/>
              </a:rPr>
              <a:t>I </a:t>
            </a:r>
            <a:r>
              <a:rPr dirty="0" sz="1450" spc="-10">
                <a:latin typeface="Times New Roman"/>
                <a:cs typeface="Times New Roman"/>
              </a:rPr>
              <a:t>felt extremely  sorry for him as </a:t>
            </a:r>
            <a:r>
              <a:rPr dirty="0" sz="1450" spc="-5">
                <a:latin typeface="Times New Roman"/>
                <a:cs typeface="Times New Roman"/>
              </a:rPr>
              <a:t>he </a:t>
            </a:r>
            <a:r>
              <a:rPr dirty="0" sz="1450" spc="-10">
                <a:latin typeface="Times New Roman"/>
                <a:cs typeface="Times New Roman"/>
              </a:rPr>
              <a:t>stood there staring at me with his bloodshot eyes,  convulsively wringing his hands with</a:t>
            </a:r>
            <a:r>
              <a:rPr dirty="0" sz="1450" spc="15">
                <a:latin typeface="Times New Roman"/>
                <a:cs typeface="Times New Roman"/>
              </a:rPr>
              <a:t> </a:t>
            </a:r>
            <a:r>
              <a:rPr dirty="0" sz="1450" spc="-25">
                <a:latin typeface="Times New Roman"/>
                <a:cs typeface="Times New Roman"/>
              </a:rPr>
              <a:t>worry.</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"She doing well. She's </a:t>
            </a:r>
            <a:r>
              <a:rPr dirty="0" sz="1450" spc="-5">
                <a:latin typeface="Times New Roman"/>
                <a:cs typeface="Times New Roman"/>
              </a:rPr>
              <a:t>. . . </a:t>
            </a:r>
            <a:r>
              <a:rPr dirty="0" sz="1450" spc="-10">
                <a:latin typeface="Times New Roman"/>
                <a:cs typeface="Times New Roman"/>
              </a:rPr>
              <a:t>she's </a:t>
            </a:r>
            <a:r>
              <a:rPr dirty="0" sz="1450" spc="-5">
                <a:latin typeface="Times New Roman"/>
                <a:cs typeface="Times New Roman"/>
              </a:rPr>
              <a:t>a . . . </a:t>
            </a:r>
            <a:r>
              <a:rPr dirty="0" sz="1450" spc="-10">
                <a:latin typeface="Times New Roman"/>
                <a:cs typeface="Times New Roman"/>
              </a:rPr>
              <a:t>waitress at </a:t>
            </a:r>
            <a:r>
              <a:rPr dirty="0" sz="1450" spc="-5">
                <a:latin typeface="Times New Roman"/>
                <a:cs typeface="Times New Roman"/>
              </a:rPr>
              <a:t>. . . </a:t>
            </a:r>
            <a:r>
              <a:rPr dirty="0" sz="1450" spc="-10">
                <a:latin typeface="Times New Roman"/>
                <a:cs typeface="Times New Roman"/>
              </a:rPr>
              <a:t>the Old </a:t>
            </a:r>
            <a:r>
              <a:rPr dirty="0" sz="1450" spc="-35">
                <a:latin typeface="Times New Roman"/>
                <a:cs typeface="Times New Roman"/>
              </a:rPr>
              <a:t>Toll </a:t>
            </a:r>
            <a:r>
              <a:rPr dirty="0" sz="1450" spc="-10">
                <a:latin typeface="Times New Roman"/>
                <a:cs typeface="Times New Roman"/>
              </a:rPr>
              <a:t>House  </a:t>
            </a:r>
            <a:r>
              <a:rPr dirty="0" sz="1450" spc="-20">
                <a:latin typeface="Times New Roman"/>
                <a:cs typeface="Times New Roman"/>
              </a:rPr>
              <a:t>Tavern", </a:t>
            </a:r>
            <a:r>
              <a:rPr dirty="0" sz="1450" spc="-5">
                <a:latin typeface="Times New Roman"/>
                <a:cs typeface="Times New Roman"/>
              </a:rPr>
              <a:t>I </a:t>
            </a:r>
            <a:r>
              <a:rPr dirty="0" sz="1450" spc="-10">
                <a:latin typeface="Times New Roman"/>
                <a:cs typeface="Times New Roman"/>
              </a:rPr>
              <a:t>lied. </a:t>
            </a:r>
            <a:r>
              <a:rPr dirty="0" sz="1450" spc="-5">
                <a:latin typeface="Times New Roman"/>
                <a:cs typeface="Times New Roman"/>
              </a:rPr>
              <a:t>I </a:t>
            </a:r>
            <a:r>
              <a:rPr dirty="0" sz="1450" spc="-10">
                <a:latin typeface="Times New Roman"/>
                <a:cs typeface="Times New Roman"/>
              </a:rPr>
              <a:t>could hear his sigh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relief.</a:t>
            </a:r>
            <a:endParaRPr sz="1450">
              <a:latin typeface="Times New Roman"/>
              <a:cs typeface="Times New Roman"/>
            </a:endParaRPr>
          </a:p>
          <a:p>
            <a:pPr algn="just" marL="12700" marR="7620" indent="255904">
              <a:lnSpc>
                <a:spcPts val="1730"/>
              </a:lnSpc>
              <a:spcBef>
                <a:spcPts val="790"/>
              </a:spcBef>
            </a:pPr>
            <a:r>
              <a:rPr dirty="0" sz="1450" spc="-45">
                <a:latin typeface="Times New Roman"/>
                <a:cs typeface="Times New Roman"/>
              </a:rPr>
              <a:t>Two </a:t>
            </a:r>
            <a:r>
              <a:rPr dirty="0" sz="1450" spc="-10">
                <a:latin typeface="Times New Roman"/>
                <a:cs typeface="Times New Roman"/>
              </a:rPr>
              <a:t>convicts </a:t>
            </a:r>
            <a:r>
              <a:rPr dirty="0" sz="1450" spc="-5">
                <a:latin typeface="Times New Roman"/>
                <a:cs typeface="Times New Roman"/>
              </a:rPr>
              <a:t>brought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tray with enamel bowls containing the liquid left  over from boiling sausages and, without </a:t>
            </a:r>
            <a:r>
              <a:rPr dirty="0" sz="1450" spc="-5">
                <a:latin typeface="Times New Roman"/>
                <a:cs typeface="Times New Roman"/>
              </a:rPr>
              <a:t>a </a:t>
            </a:r>
            <a:r>
              <a:rPr dirty="0" sz="1450" spc="-10">
                <a:latin typeface="Times New Roman"/>
                <a:cs typeface="Times New Roman"/>
              </a:rPr>
              <a:t>word, left three in the cell. After </a:t>
            </a:r>
            <a:r>
              <a:rPr dirty="0" sz="1450" spc="-5">
                <a:latin typeface="Times New Roman"/>
                <a:cs typeface="Times New Roman"/>
              </a:rPr>
              <a:t>a  </a:t>
            </a:r>
            <a:r>
              <a:rPr dirty="0" sz="1450" spc="-10">
                <a:latin typeface="Times New Roman"/>
                <a:cs typeface="Times New Roman"/>
              </a:rPr>
              <a:t>few more hours the bolts rattled and the gaoler took me to the examining  magistrate. My knees trembled with suspense as we went </a:t>
            </a:r>
            <a:r>
              <a:rPr dirty="0" sz="1450" spc="-5">
                <a:latin typeface="Times New Roman"/>
                <a:cs typeface="Times New Roman"/>
              </a:rPr>
              <a:t>up </a:t>
            </a:r>
            <a:r>
              <a:rPr dirty="0" sz="1450" spc="-10">
                <a:latin typeface="Times New Roman"/>
                <a:cs typeface="Times New Roman"/>
              </a:rPr>
              <a:t>and down</a:t>
            </a:r>
            <a:r>
              <a:rPr dirty="0" sz="1450" spc="95">
                <a:latin typeface="Times New Roman"/>
                <a:cs typeface="Times New Roman"/>
              </a:rPr>
              <a:t> </a:t>
            </a:r>
            <a:r>
              <a:rPr dirty="0" sz="1450" spc="-10">
                <a:latin typeface="Times New Roman"/>
                <a:cs typeface="Times New Roman"/>
              </a:rPr>
              <a:t>stairs.</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think it's possible </a:t>
            </a:r>
            <a:r>
              <a:rPr dirty="0" sz="1450" spc="-5">
                <a:latin typeface="Times New Roman"/>
                <a:cs typeface="Times New Roman"/>
              </a:rPr>
              <a:t>I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let </a:t>
            </a:r>
            <a:r>
              <a:rPr dirty="0" sz="1450" spc="-5">
                <a:latin typeface="Times New Roman"/>
                <a:cs typeface="Times New Roman"/>
              </a:rPr>
              <a:t>out </a:t>
            </a:r>
            <a:r>
              <a:rPr dirty="0" sz="1450" spc="-10">
                <a:latin typeface="Times New Roman"/>
                <a:cs typeface="Times New Roman"/>
              </a:rPr>
              <a:t>today?" </a:t>
            </a:r>
            <a:r>
              <a:rPr dirty="0" sz="1450" spc="-5">
                <a:latin typeface="Times New Roman"/>
                <a:cs typeface="Times New Roman"/>
              </a:rPr>
              <a:t>I </a:t>
            </a:r>
            <a:r>
              <a:rPr dirty="0" sz="1450" spc="-10">
                <a:latin typeface="Times New Roman"/>
                <a:cs typeface="Times New Roman"/>
              </a:rPr>
              <a:t>asked the gaoler  </a:t>
            </a:r>
            <a:r>
              <a:rPr dirty="0" sz="1450" spc="-20">
                <a:latin typeface="Times New Roman"/>
                <a:cs typeface="Times New Roman"/>
              </a:rPr>
              <a:t>anxiously.</a:t>
            </a:r>
            <a:endParaRPr sz="1450">
              <a:latin typeface="Times New Roman"/>
              <a:cs typeface="Times New Roman"/>
            </a:endParaRPr>
          </a:p>
          <a:p>
            <a:pPr algn="just" marL="12700" marR="8890" indent="255904">
              <a:lnSpc>
                <a:spcPts val="1730"/>
              </a:lnSpc>
              <a:spcBef>
                <a:spcPts val="790"/>
              </a:spcBef>
            </a:pPr>
            <a:r>
              <a:rPr dirty="0" sz="1450" spc="-5">
                <a:latin typeface="Times New Roman"/>
                <a:cs typeface="Times New Roman"/>
              </a:rPr>
              <a:t>I </a:t>
            </a:r>
            <a:r>
              <a:rPr dirty="0" sz="1450" spc="-10">
                <a:latin typeface="Times New Roman"/>
                <a:cs typeface="Times New Roman"/>
              </a:rPr>
              <a:t>saw him repress his smile, </a:t>
            </a:r>
            <a:r>
              <a:rPr dirty="0" sz="1450" spc="-5">
                <a:latin typeface="Times New Roman"/>
                <a:cs typeface="Times New Roman"/>
              </a:rPr>
              <a:t>out of </a:t>
            </a:r>
            <a:r>
              <a:rPr dirty="0" sz="1450" spc="-10">
                <a:latin typeface="Times New Roman"/>
                <a:cs typeface="Times New Roman"/>
              </a:rPr>
              <a:t>pity for me. "Hm? </a:t>
            </a:r>
            <a:r>
              <a:rPr dirty="0" sz="1450" spc="-25">
                <a:latin typeface="Times New Roman"/>
                <a:cs typeface="Times New Roman"/>
              </a:rPr>
              <a:t>Today? </a:t>
            </a:r>
            <a:r>
              <a:rPr dirty="0" sz="1450" spc="-10">
                <a:latin typeface="Times New Roman"/>
                <a:cs typeface="Times New Roman"/>
              </a:rPr>
              <a:t>Hmm? God,  everything's possible."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 chill ran down my</a:t>
            </a:r>
            <a:r>
              <a:rPr dirty="0" sz="1450" spc="-70">
                <a:latin typeface="Times New Roman"/>
                <a:cs typeface="Times New Roman"/>
              </a:rPr>
              <a:t> </a:t>
            </a:r>
            <a:r>
              <a:rPr dirty="0" sz="1450" spc="-10">
                <a:latin typeface="Times New Roman"/>
                <a:cs typeface="Times New Roman"/>
              </a:rPr>
              <a:t>spine.</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Again </a:t>
            </a:r>
            <a:r>
              <a:rPr dirty="0" sz="1450" spc="-5">
                <a:latin typeface="Times New Roman"/>
                <a:cs typeface="Times New Roman"/>
              </a:rPr>
              <a:t>I </a:t>
            </a:r>
            <a:r>
              <a:rPr dirty="0" sz="1450" spc="-10">
                <a:latin typeface="Times New Roman"/>
                <a:cs typeface="Times New Roman"/>
              </a:rPr>
              <a:t>was looking at </a:t>
            </a:r>
            <a:r>
              <a:rPr dirty="0" sz="1450" spc="-5">
                <a:latin typeface="Times New Roman"/>
                <a:cs typeface="Times New Roman"/>
              </a:rPr>
              <a:t>a door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name </a:t>
            </a:r>
            <a:r>
              <a:rPr dirty="0" sz="1450" spc="-5">
                <a:latin typeface="Times New Roman"/>
                <a:cs typeface="Times New Roman"/>
              </a:rPr>
              <a:t>on </a:t>
            </a:r>
            <a:r>
              <a:rPr dirty="0" sz="1450" spc="-10">
                <a:latin typeface="Times New Roman"/>
                <a:cs typeface="Times New Roman"/>
              </a:rPr>
              <a:t>an enamel sign: Karl,  Freiherr </a:t>
            </a:r>
            <a:r>
              <a:rPr dirty="0" sz="1450" spc="-5">
                <a:latin typeface="Times New Roman"/>
                <a:cs typeface="Times New Roman"/>
              </a:rPr>
              <a:t>von </a:t>
            </a:r>
            <a:r>
              <a:rPr dirty="0" sz="1450" spc="-10">
                <a:latin typeface="Times New Roman"/>
                <a:cs typeface="Times New Roman"/>
              </a:rPr>
              <a:t>Leisetreter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Examining Magistrate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Another bare room and another two desks with three-foot high panels. In  front </a:t>
            </a:r>
            <a:r>
              <a:rPr dirty="0" sz="1450" spc="-5">
                <a:latin typeface="Times New Roman"/>
                <a:cs typeface="Times New Roman"/>
              </a:rPr>
              <a:t>of one </a:t>
            </a:r>
            <a:r>
              <a:rPr dirty="0" sz="1450" spc="-10">
                <a:latin typeface="Times New Roman"/>
                <a:cs typeface="Times New Roman"/>
              </a:rPr>
              <a:t>stood </a:t>
            </a:r>
            <a:r>
              <a:rPr dirty="0" sz="1450" spc="-5">
                <a:latin typeface="Times New Roman"/>
                <a:cs typeface="Times New Roman"/>
              </a:rPr>
              <a:t>a </a:t>
            </a:r>
            <a:r>
              <a:rPr dirty="0" sz="1450" spc="-10">
                <a:latin typeface="Times New Roman"/>
                <a:cs typeface="Times New Roman"/>
              </a:rPr>
              <a:t>tall, old man with </a:t>
            </a:r>
            <a:r>
              <a:rPr dirty="0" sz="1450" spc="-5">
                <a:latin typeface="Times New Roman"/>
                <a:cs typeface="Times New Roman"/>
              </a:rPr>
              <a:t>a </a:t>
            </a:r>
            <a:r>
              <a:rPr dirty="0" sz="1450" spc="-10">
                <a:latin typeface="Times New Roman"/>
                <a:cs typeface="Times New Roman"/>
              </a:rPr>
              <a:t>white bushy beard neatly parted down  in the middle, </a:t>
            </a:r>
            <a:r>
              <a:rPr dirty="0" sz="1450" spc="-5">
                <a:latin typeface="Times New Roman"/>
                <a:cs typeface="Times New Roman"/>
              </a:rPr>
              <a:t>a </a:t>
            </a:r>
            <a:r>
              <a:rPr dirty="0" sz="1450" spc="-10">
                <a:latin typeface="Times New Roman"/>
                <a:cs typeface="Times New Roman"/>
              </a:rPr>
              <a:t>black frock coat, thick red lips and creaky</a:t>
            </a:r>
            <a:r>
              <a:rPr dirty="0" sz="1450" spc="70">
                <a:latin typeface="Times New Roman"/>
                <a:cs typeface="Times New Roman"/>
              </a:rPr>
              <a:t> </a:t>
            </a:r>
            <a:r>
              <a:rPr dirty="0" sz="1450" spc="-10">
                <a:latin typeface="Times New Roman"/>
                <a:cs typeface="Times New Roman"/>
              </a:rPr>
              <a:t>boots.</a:t>
            </a:r>
            <a:endParaRPr sz="1450">
              <a:latin typeface="Times New Roman"/>
              <a:cs typeface="Times New Roman"/>
            </a:endParaRPr>
          </a:p>
          <a:p>
            <a:pPr marL="268605" marR="3749040">
              <a:lnSpc>
                <a:spcPts val="2520"/>
              </a:lnSpc>
              <a:spcBef>
                <a:spcPts val="85"/>
              </a:spcBef>
            </a:pPr>
            <a:r>
              <a:rPr dirty="0" sz="1450" spc="-45">
                <a:latin typeface="Times New Roman"/>
                <a:cs typeface="Times New Roman"/>
              </a:rPr>
              <a:t>"You </a:t>
            </a:r>
            <a:r>
              <a:rPr dirty="0" sz="1450" spc="-10">
                <a:latin typeface="Times New Roman"/>
                <a:cs typeface="Times New Roman"/>
              </a:rPr>
              <a:t>are Herr Pernath?"  </a:t>
            </a:r>
            <a:r>
              <a:rPr dirty="0" sz="1450" spc="-35">
                <a:latin typeface="Times New Roman"/>
                <a:cs typeface="Times New Roman"/>
              </a:rPr>
              <a:t>"Yes."</a:t>
            </a:r>
            <a:endParaRPr sz="1450">
              <a:latin typeface="Times New Roman"/>
              <a:cs typeface="Times New Roman"/>
            </a:endParaRPr>
          </a:p>
          <a:p>
            <a:pPr marL="268605" marR="4258945">
              <a:lnSpc>
                <a:spcPts val="2450"/>
              </a:lnSpc>
              <a:spcBef>
                <a:spcPts val="55"/>
              </a:spcBef>
            </a:pPr>
            <a:r>
              <a:rPr dirty="0" sz="1450" spc="-10">
                <a:latin typeface="Times New Roman"/>
                <a:cs typeface="Times New Roman"/>
              </a:rPr>
              <a:t>"Gem</a:t>
            </a:r>
            <a:r>
              <a:rPr dirty="0" sz="1450" spc="-65">
                <a:latin typeface="Times New Roman"/>
                <a:cs typeface="Times New Roman"/>
              </a:rPr>
              <a:t> </a:t>
            </a:r>
            <a:r>
              <a:rPr dirty="0" sz="1450" spc="-10">
                <a:latin typeface="Times New Roman"/>
                <a:cs typeface="Times New Roman"/>
              </a:rPr>
              <a:t>engraver?"  </a:t>
            </a:r>
            <a:r>
              <a:rPr dirty="0" sz="1450" spc="-35">
                <a:latin typeface="Times New Roman"/>
                <a:cs typeface="Times New Roman"/>
              </a:rPr>
              <a:t>"Yes."</a:t>
            </a:r>
            <a:endParaRPr sz="1450">
              <a:latin typeface="Times New Roman"/>
              <a:cs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9000" y="499490"/>
            <a:ext cx="5781040" cy="9510395"/>
          </a:xfrm>
          <a:prstGeom prst="rect">
            <a:avLst/>
          </a:prstGeom>
        </p:spPr>
        <p:txBody>
          <a:bodyPr wrap="square" lIns="0" tIns="111760" rIns="0" bIns="0" rtlCol="0" vert="horz">
            <a:spAutoFit/>
          </a:bodyPr>
          <a:lstStyle/>
          <a:p>
            <a:pPr marL="255904">
              <a:lnSpc>
                <a:spcPct val="100000"/>
              </a:lnSpc>
              <a:spcBef>
                <a:spcPts val="880"/>
              </a:spcBef>
            </a:pPr>
            <a:r>
              <a:rPr dirty="0" sz="1450" spc="-10">
                <a:latin typeface="Times New Roman"/>
                <a:cs typeface="Times New Roman"/>
              </a:rPr>
              <a:t>"Cell 70?"</a:t>
            </a:r>
            <a:endParaRPr sz="1450">
              <a:latin typeface="Times New Roman"/>
              <a:cs typeface="Times New Roman"/>
            </a:endParaRPr>
          </a:p>
          <a:p>
            <a:pPr marL="255904">
              <a:lnSpc>
                <a:spcPct val="100000"/>
              </a:lnSpc>
              <a:spcBef>
                <a:spcPts val="780"/>
              </a:spcBef>
            </a:pPr>
            <a:r>
              <a:rPr dirty="0" sz="1450" spc="-35">
                <a:latin typeface="Times New Roman"/>
                <a:cs typeface="Times New Roman"/>
              </a:rPr>
              <a:t>"Yes."</a:t>
            </a:r>
            <a:endParaRPr sz="1450">
              <a:latin typeface="Times New Roman"/>
              <a:cs typeface="Times New Roman"/>
            </a:endParaRPr>
          </a:p>
          <a:p>
            <a:pPr marL="255904" marR="1598295">
              <a:lnSpc>
                <a:spcPts val="2520"/>
              </a:lnSpc>
              <a:spcBef>
                <a:spcPts val="145"/>
              </a:spcBef>
            </a:pPr>
            <a:r>
              <a:rPr dirty="0" sz="1450" spc="-10">
                <a:latin typeface="Times New Roman"/>
                <a:cs typeface="Times New Roman"/>
              </a:rPr>
              <a:t>"Held </a:t>
            </a:r>
            <a:r>
              <a:rPr dirty="0" sz="1450" spc="-5">
                <a:latin typeface="Times New Roman"/>
                <a:cs typeface="Times New Roman"/>
              </a:rPr>
              <a:t>on </a:t>
            </a:r>
            <a:r>
              <a:rPr dirty="0" sz="1450" spc="-10">
                <a:latin typeface="Times New Roman"/>
                <a:cs typeface="Times New Roman"/>
              </a:rPr>
              <a:t>suspicion </a:t>
            </a:r>
            <a:r>
              <a:rPr dirty="0" sz="1450" spc="-5">
                <a:latin typeface="Times New Roman"/>
                <a:cs typeface="Times New Roman"/>
              </a:rPr>
              <a:t>of </a:t>
            </a:r>
            <a:r>
              <a:rPr dirty="0" sz="1450" spc="-10">
                <a:latin typeface="Times New Roman"/>
                <a:cs typeface="Times New Roman"/>
              </a:rPr>
              <a:t>the murder </a:t>
            </a:r>
            <a:r>
              <a:rPr dirty="0" sz="1450" spc="-5">
                <a:latin typeface="Times New Roman"/>
                <a:cs typeface="Times New Roman"/>
              </a:rPr>
              <a:t>of </a:t>
            </a:r>
            <a:r>
              <a:rPr dirty="0" sz="1450" spc="-10">
                <a:latin typeface="Times New Roman"/>
                <a:cs typeface="Times New Roman"/>
              </a:rPr>
              <a:t>Karl Zottmann?"  "Baron </a:t>
            </a:r>
            <a:r>
              <a:rPr dirty="0" sz="1450" spc="-15">
                <a:latin typeface="Times New Roman"/>
                <a:cs typeface="Times New Roman"/>
              </a:rPr>
              <a:t>Leisetreter, </a:t>
            </a:r>
            <a:r>
              <a:rPr dirty="0" sz="1450" spc="-10">
                <a:latin typeface="Times New Roman"/>
                <a:cs typeface="Times New Roman"/>
              </a:rPr>
              <a:t>may </a:t>
            </a:r>
            <a:r>
              <a:rPr dirty="0" sz="1450" spc="-5">
                <a:latin typeface="Times New Roman"/>
                <a:cs typeface="Times New Roman"/>
              </a:rPr>
              <a:t>I</a:t>
            </a:r>
            <a:r>
              <a:rPr dirty="0" sz="1450" spc="10">
                <a:latin typeface="Times New Roman"/>
                <a:cs typeface="Times New Roman"/>
              </a:rPr>
              <a:t> </a:t>
            </a:r>
            <a:r>
              <a:rPr dirty="0" sz="1450" spc="-10">
                <a:latin typeface="Times New Roman"/>
                <a:cs typeface="Times New Roman"/>
              </a:rPr>
              <a:t>first—"</a:t>
            </a:r>
            <a:endParaRPr sz="1450">
              <a:latin typeface="Times New Roman"/>
              <a:cs typeface="Times New Roman"/>
            </a:endParaRPr>
          </a:p>
          <a:p>
            <a:pPr marL="255904" marR="1552575">
              <a:lnSpc>
                <a:spcPts val="2450"/>
              </a:lnSpc>
              <a:spcBef>
                <a:spcPts val="55"/>
              </a:spcBef>
            </a:pPr>
            <a:r>
              <a:rPr dirty="0" sz="1450" spc="-10">
                <a:latin typeface="Times New Roman"/>
                <a:cs typeface="Times New Roman"/>
              </a:rPr>
              <a:t>"Held </a:t>
            </a:r>
            <a:r>
              <a:rPr dirty="0" sz="1450" spc="-5">
                <a:latin typeface="Times New Roman"/>
                <a:cs typeface="Times New Roman"/>
              </a:rPr>
              <a:t>on </a:t>
            </a:r>
            <a:r>
              <a:rPr dirty="0" sz="1450" spc="-10">
                <a:latin typeface="Times New Roman"/>
                <a:cs typeface="Times New Roman"/>
              </a:rPr>
              <a:t>suspicion </a:t>
            </a:r>
            <a:r>
              <a:rPr dirty="0" sz="1450" spc="-5">
                <a:latin typeface="Times New Roman"/>
                <a:cs typeface="Times New Roman"/>
              </a:rPr>
              <a:t>of </a:t>
            </a:r>
            <a:r>
              <a:rPr dirty="0" sz="1450" spc="-10">
                <a:latin typeface="Times New Roman"/>
                <a:cs typeface="Times New Roman"/>
              </a:rPr>
              <a:t>the murder </a:t>
            </a:r>
            <a:r>
              <a:rPr dirty="0" sz="1450" spc="-5">
                <a:latin typeface="Times New Roman"/>
                <a:cs typeface="Times New Roman"/>
              </a:rPr>
              <a:t>of </a:t>
            </a:r>
            <a:r>
              <a:rPr dirty="0" sz="1450" spc="-10">
                <a:latin typeface="Times New Roman"/>
                <a:cs typeface="Times New Roman"/>
              </a:rPr>
              <a:t>Karl Zottmann? </a:t>
            </a:r>
            <a:r>
              <a:rPr dirty="0" sz="1450" spc="-5">
                <a:latin typeface="Times New Roman"/>
                <a:cs typeface="Times New Roman"/>
              </a:rPr>
              <a:t>"  </a:t>
            </a:r>
            <a:r>
              <a:rPr dirty="0" sz="1450" spc="-20">
                <a:latin typeface="Times New Roman"/>
                <a:cs typeface="Times New Roman"/>
              </a:rPr>
              <a:t>"Probably. </a:t>
            </a:r>
            <a:r>
              <a:rPr dirty="0" sz="1450" spc="-10">
                <a:latin typeface="Times New Roman"/>
                <a:cs typeface="Times New Roman"/>
              </a:rPr>
              <a:t>At least, that's what </a:t>
            </a:r>
            <a:r>
              <a:rPr dirty="0" sz="1450" spc="-5">
                <a:latin typeface="Times New Roman"/>
                <a:cs typeface="Times New Roman"/>
              </a:rPr>
              <a:t>I </a:t>
            </a:r>
            <a:r>
              <a:rPr dirty="0" sz="1450" spc="-10">
                <a:latin typeface="Times New Roman"/>
                <a:cs typeface="Times New Roman"/>
              </a:rPr>
              <a:t>imagine.</a:t>
            </a:r>
            <a:r>
              <a:rPr dirty="0" sz="1450" spc="45">
                <a:latin typeface="Times New Roman"/>
                <a:cs typeface="Times New Roman"/>
              </a:rPr>
              <a:t> </a:t>
            </a:r>
            <a:r>
              <a:rPr dirty="0" sz="1450" spc="-10">
                <a:latin typeface="Times New Roman"/>
                <a:cs typeface="Times New Roman"/>
              </a:rPr>
              <a:t>But—"</a:t>
            </a:r>
            <a:endParaRPr sz="1450">
              <a:latin typeface="Times New Roman"/>
              <a:cs typeface="Times New Roman"/>
            </a:endParaRPr>
          </a:p>
          <a:p>
            <a:pPr marL="255904">
              <a:lnSpc>
                <a:spcPct val="100000"/>
              </a:lnSpc>
              <a:spcBef>
                <a:spcPts val="580"/>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made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confession?"</a:t>
            </a:r>
            <a:endParaRPr sz="1450">
              <a:latin typeface="Times New Roman"/>
              <a:cs typeface="Times New Roman"/>
            </a:endParaRPr>
          </a:p>
          <a:p>
            <a:pPr marL="255904" marR="1167130">
              <a:lnSpc>
                <a:spcPct val="140700"/>
              </a:lnSpc>
              <a:spcBef>
                <a:spcPts val="75"/>
              </a:spcBef>
            </a:pPr>
            <a:r>
              <a:rPr dirty="0" sz="1450" spc="-10">
                <a:latin typeface="Times New Roman"/>
                <a:cs typeface="Times New Roman"/>
              </a:rPr>
              <a:t>"What is there to confess, Baron </a:t>
            </a:r>
            <a:r>
              <a:rPr dirty="0" sz="1450" spc="-15">
                <a:latin typeface="Times New Roman"/>
                <a:cs typeface="Times New Roman"/>
              </a:rPr>
              <a:t>Leisetreter, </a:t>
            </a:r>
            <a:r>
              <a:rPr dirty="0" sz="1450" spc="-10">
                <a:latin typeface="Times New Roman"/>
                <a:cs typeface="Times New Roman"/>
              </a:rPr>
              <a:t>I'm innocent?"  "Have </a:t>
            </a:r>
            <a:r>
              <a:rPr dirty="0" sz="1450" spc="-5">
                <a:latin typeface="Times New Roman"/>
                <a:cs typeface="Times New Roman"/>
              </a:rPr>
              <a:t>you </a:t>
            </a:r>
            <a:r>
              <a:rPr dirty="0" sz="1450" spc="-10">
                <a:latin typeface="Times New Roman"/>
                <a:cs typeface="Times New Roman"/>
              </a:rPr>
              <a:t>made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confession?</a:t>
            </a:r>
            <a:endParaRPr sz="1450">
              <a:latin typeface="Times New Roman"/>
              <a:cs typeface="Times New Roman"/>
            </a:endParaRPr>
          </a:p>
          <a:p>
            <a:pPr marL="255904" marR="5097780">
              <a:lnSpc>
                <a:spcPct val="144900"/>
              </a:lnSpc>
            </a:pPr>
            <a:r>
              <a:rPr dirty="0" sz="1450" spc="-5">
                <a:latin typeface="Times New Roman"/>
                <a:cs typeface="Times New Roman"/>
              </a:rPr>
              <a:t>"  </a:t>
            </a:r>
            <a:r>
              <a:rPr dirty="0" sz="1450" spc="-15">
                <a:latin typeface="Times New Roman"/>
                <a:cs typeface="Times New Roman"/>
              </a:rPr>
              <a:t>"N</a:t>
            </a:r>
            <a:r>
              <a:rPr dirty="0" sz="1450" spc="-5">
                <a:latin typeface="Times New Roman"/>
                <a:cs typeface="Times New Roman"/>
              </a:rPr>
              <a:t>o."</a:t>
            </a:r>
            <a:endParaRPr sz="1450">
              <a:latin typeface="Times New Roman"/>
              <a:cs typeface="Times New Roman"/>
            </a:endParaRPr>
          </a:p>
          <a:p>
            <a:pPr marL="255904">
              <a:lnSpc>
                <a:spcPct val="100000"/>
              </a:lnSpc>
              <a:spcBef>
                <a:spcPts val="705"/>
              </a:spcBef>
            </a:pPr>
            <a:r>
              <a:rPr dirty="0" sz="1450" spc="-10">
                <a:latin typeface="Times New Roman"/>
                <a:cs typeface="Times New Roman"/>
              </a:rPr>
              <a:t>"Remanded in </a:t>
            </a:r>
            <a:r>
              <a:rPr dirty="0" sz="1450" spc="-20">
                <a:latin typeface="Times New Roman"/>
                <a:cs typeface="Times New Roman"/>
              </a:rPr>
              <a:t>custody. Gaoler, </a:t>
            </a:r>
            <a:r>
              <a:rPr dirty="0" sz="1450" spc="-10">
                <a:latin typeface="Times New Roman"/>
                <a:cs typeface="Times New Roman"/>
              </a:rPr>
              <a:t>take the man</a:t>
            </a:r>
            <a:r>
              <a:rPr dirty="0" sz="1450" spc="45">
                <a:latin typeface="Times New Roman"/>
                <a:cs typeface="Times New Roman"/>
              </a:rPr>
              <a:t> </a:t>
            </a:r>
            <a:r>
              <a:rPr dirty="0" sz="1450" spc="-5">
                <a:latin typeface="Times New Roman"/>
                <a:cs typeface="Times New Roman"/>
              </a:rPr>
              <a:t>out."</a:t>
            </a:r>
            <a:endParaRPr sz="1450">
              <a:latin typeface="Times New Roman"/>
              <a:cs typeface="Times New Roman"/>
            </a:endParaRPr>
          </a:p>
          <a:p>
            <a:pPr indent="255904">
              <a:lnSpc>
                <a:spcPts val="1730"/>
              </a:lnSpc>
              <a:spcBef>
                <a:spcPts val="850"/>
              </a:spcBef>
            </a:pPr>
            <a:r>
              <a:rPr dirty="0" sz="1450" spc="-10">
                <a:latin typeface="Times New Roman"/>
                <a:cs typeface="Times New Roman"/>
              </a:rPr>
              <a:t>"Please listen to me, </a:t>
            </a:r>
            <a:r>
              <a:rPr dirty="0" sz="1450" spc="-5">
                <a:latin typeface="Times New Roman"/>
                <a:cs typeface="Times New Roman"/>
              </a:rPr>
              <a:t>your </a:t>
            </a:r>
            <a:r>
              <a:rPr dirty="0" sz="1450" spc="-20">
                <a:latin typeface="Times New Roman"/>
                <a:cs typeface="Times New Roman"/>
              </a:rPr>
              <a:t>Honour. </a:t>
            </a:r>
            <a:r>
              <a:rPr dirty="0" sz="1450" spc="-10">
                <a:latin typeface="Times New Roman"/>
                <a:cs typeface="Times New Roman"/>
              </a:rPr>
              <a:t>It is imperative that </a:t>
            </a:r>
            <a:r>
              <a:rPr dirty="0" sz="1450" spc="-5">
                <a:latin typeface="Times New Roman"/>
                <a:cs typeface="Times New Roman"/>
              </a:rPr>
              <a:t>I </a:t>
            </a:r>
            <a:r>
              <a:rPr dirty="0" sz="1450" spc="-10">
                <a:latin typeface="Times New Roman"/>
                <a:cs typeface="Times New Roman"/>
              </a:rPr>
              <a:t>get home </a:t>
            </a:r>
            <a:r>
              <a:rPr dirty="0" sz="1450" spc="-25">
                <a:latin typeface="Times New Roman"/>
                <a:cs typeface="Times New Roman"/>
              </a:rPr>
              <a:t>today. </a:t>
            </a:r>
            <a:r>
              <a:rPr dirty="0" sz="1450" spc="-5">
                <a:latin typeface="Times New Roman"/>
                <a:cs typeface="Times New Roman"/>
              </a:rPr>
              <a:t>I  </a:t>
            </a:r>
            <a:r>
              <a:rPr dirty="0" sz="1450" spc="-10">
                <a:latin typeface="Times New Roman"/>
                <a:cs typeface="Times New Roman"/>
              </a:rPr>
              <a:t>have important things to</a:t>
            </a:r>
            <a:r>
              <a:rPr dirty="0" sz="1450" spc="10">
                <a:latin typeface="Times New Roman"/>
                <a:cs typeface="Times New Roman"/>
              </a:rPr>
              <a:t> </a:t>
            </a:r>
            <a:r>
              <a:rPr dirty="0" sz="1450" spc="-10">
                <a:latin typeface="Times New Roman"/>
                <a:cs typeface="Times New Roman"/>
              </a:rPr>
              <a:t>do—"</a:t>
            </a:r>
            <a:endParaRPr sz="1450">
              <a:latin typeface="Times New Roman"/>
              <a:cs typeface="Times New Roman"/>
            </a:endParaRPr>
          </a:p>
          <a:p>
            <a:pPr marL="255904" marR="2437765">
              <a:lnSpc>
                <a:spcPct val="140700"/>
              </a:lnSpc>
              <a:spcBef>
                <a:spcPts val="15"/>
              </a:spcBef>
            </a:pPr>
            <a:r>
              <a:rPr dirty="0" sz="1450" spc="-10">
                <a:latin typeface="Times New Roman"/>
                <a:cs typeface="Times New Roman"/>
              </a:rPr>
              <a:t>Behind the second desk someone cackled.  Baron Leisetreter</a:t>
            </a:r>
            <a:r>
              <a:rPr dirty="0" sz="1450" spc="-5">
                <a:latin typeface="Times New Roman"/>
                <a:cs typeface="Times New Roman"/>
              </a:rPr>
              <a:t> </a:t>
            </a:r>
            <a:r>
              <a:rPr dirty="0" sz="1450" spc="-10">
                <a:latin typeface="Times New Roman"/>
                <a:cs typeface="Times New Roman"/>
              </a:rPr>
              <a:t>grinned.</a:t>
            </a:r>
            <a:endParaRPr sz="1450">
              <a:latin typeface="Times New Roman"/>
              <a:cs typeface="Times New Roman"/>
            </a:endParaRPr>
          </a:p>
          <a:p>
            <a:pPr marL="255904">
              <a:lnSpc>
                <a:spcPct val="100000"/>
              </a:lnSpc>
              <a:spcBef>
                <a:spcPts val="780"/>
              </a:spcBef>
            </a:pPr>
            <a:r>
              <a:rPr dirty="0" sz="1450" spc="-15">
                <a:latin typeface="Times New Roman"/>
                <a:cs typeface="Times New Roman"/>
              </a:rPr>
              <a:t>"Gaoler, </a:t>
            </a:r>
            <a:r>
              <a:rPr dirty="0" sz="1450" spc="-10">
                <a:latin typeface="Times New Roman"/>
                <a:cs typeface="Times New Roman"/>
              </a:rPr>
              <a:t>take this man</a:t>
            </a:r>
            <a:r>
              <a:rPr dirty="0" sz="1450" spc="1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indent="255904">
              <a:lnSpc>
                <a:spcPts val="1730"/>
              </a:lnSpc>
              <a:spcBef>
                <a:spcPts val="844"/>
              </a:spcBef>
            </a:pPr>
            <a:r>
              <a:rPr dirty="0" sz="1450" spc="-10">
                <a:latin typeface="Times New Roman"/>
                <a:cs typeface="Times New Roman"/>
              </a:rPr>
              <a:t>The days crept </a:t>
            </a:r>
            <a:r>
              <a:rPr dirty="0" sz="1450" spc="-40">
                <a:latin typeface="Times New Roman"/>
                <a:cs typeface="Times New Roman"/>
              </a:rPr>
              <a:t>by, </a:t>
            </a:r>
            <a:r>
              <a:rPr dirty="0" sz="1450" spc="-10">
                <a:latin typeface="Times New Roman"/>
                <a:cs typeface="Times New Roman"/>
              </a:rPr>
              <a:t>week followed sluggish week, and still </a:t>
            </a:r>
            <a:r>
              <a:rPr dirty="0" sz="1450" spc="-5">
                <a:latin typeface="Times New Roman"/>
                <a:cs typeface="Times New Roman"/>
              </a:rPr>
              <a:t>I </a:t>
            </a:r>
            <a:r>
              <a:rPr dirty="0" sz="1450" spc="-10">
                <a:latin typeface="Times New Roman"/>
                <a:cs typeface="Times New Roman"/>
              </a:rPr>
              <a:t>was sitting in  my cell. At twelve o'clock every day we were allowed </a:t>
            </a:r>
            <a:r>
              <a:rPr dirty="0" sz="1450" spc="-5">
                <a:latin typeface="Times New Roman"/>
                <a:cs typeface="Times New Roman"/>
              </a:rPr>
              <a:t>out </a:t>
            </a:r>
            <a:r>
              <a:rPr dirty="0" sz="1450" spc="-10">
                <a:latin typeface="Times New Roman"/>
                <a:cs typeface="Times New Roman"/>
              </a:rPr>
              <a:t>into the prison  courtyard with the other convicts and prisoners </a:t>
            </a:r>
            <a:r>
              <a:rPr dirty="0" sz="1450" spc="-5">
                <a:latin typeface="Times New Roman"/>
                <a:cs typeface="Times New Roman"/>
              </a:rPr>
              <a:t>on </a:t>
            </a:r>
            <a:r>
              <a:rPr dirty="0" sz="1450" spc="-10">
                <a:latin typeface="Times New Roman"/>
                <a:cs typeface="Times New Roman"/>
              </a:rPr>
              <a:t>remand to trudge round </a:t>
            </a:r>
            <a:r>
              <a:rPr dirty="0" sz="1450" spc="-5">
                <a:latin typeface="Times New Roman"/>
                <a:cs typeface="Times New Roman"/>
              </a:rPr>
              <a:t>on  </a:t>
            </a:r>
            <a:r>
              <a:rPr dirty="0" sz="1450" spc="-10">
                <a:latin typeface="Times New Roman"/>
                <a:cs typeface="Times New Roman"/>
              </a:rPr>
              <a:t>the damp earth for twenty</a:t>
            </a:r>
            <a:r>
              <a:rPr dirty="0" sz="1450" spc="10">
                <a:latin typeface="Times New Roman"/>
                <a:cs typeface="Times New Roman"/>
              </a:rPr>
              <a:t> </a:t>
            </a:r>
            <a:r>
              <a:rPr dirty="0" sz="1450" spc="-10">
                <a:latin typeface="Times New Roman"/>
                <a:cs typeface="Times New Roman"/>
              </a:rPr>
              <a:t>minutes.</a:t>
            </a:r>
            <a:endParaRPr sz="1450">
              <a:latin typeface="Times New Roman"/>
              <a:cs typeface="Times New Roman"/>
            </a:endParaRPr>
          </a:p>
          <a:p>
            <a:pPr algn="just" marL="255904">
              <a:lnSpc>
                <a:spcPct val="100000"/>
              </a:lnSpc>
              <a:spcBef>
                <a:spcPts val="650"/>
              </a:spcBef>
            </a:pPr>
            <a:r>
              <a:rPr dirty="0" sz="1450" spc="-25">
                <a:latin typeface="Times New Roman"/>
                <a:cs typeface="Times New Roman"/>
              </a:rPr>
              <a:t>Talking </a:t>
            </a:r>
            <a:r>
              <a:rPr dirty="0" sz="1450" spc="-10">
                <a:latin typeface="Times New Roman"/>
                <a:cs typeface="Times New Roman"/>
              </a:rPr>
              <a:t>to each other was</a:t>
            </a:r>
            <a:r>
              <a:rPr dirty="0" sz="1450" spc="30">
                <a:latin typeface="Times New Roman"/>
                <a:cs typeface="Times New Roman"/>
              </a:rPr>
              <a:t> </a:t>
            </a:r>
            <a:r>
              <a:rPr dirty="0" sz="1450" spc="-10">
                <a:latin typeface="Times New Roman"/>
                <a:cs typeface="Times New Roman"/>
              </a:rPr>
              <a:t>forbidden.</a:t>
            </a:r>
            <a:endParaRPr sz="1450">
              <a:latin typeface="Times New Roman"/>
              <a:cs typeface="Times New Roman"/>
            </a:endParaRPr>
          </a:p>
          <a:p>
            <a:pPr algn="just" indent="255904">
              <a:lnSpc>
                <a:spcPts val="1730"/>
              </a:lnSpc>
              <a:spcBef>
                <a:spcPts val="844"/>
              </a:spcBef>
            </a:pPr>
            <a:r>
              <a:rPr dirty="0" sz="1450" spc="-10">
                <a:latin typeface="Times New Roman"/>
                <a:cs typeface="Times New Roman"/>
              </a:rPr>
              <a:t>In the middle </a:t>
            </a:r>
            <a:r>
              <a:rPr dirty="0" sz="1450" spc="-5">
                <a:latin typeface="Times New Roman"/>
                <a:cs typeface="Times New Roman"/>
              </a:rPr>
              <a:t>of </a:t>
            </a:r>
            <a:r>
              <a:rPr dirty="0" sz="1450" spc="-10">
                <a:latin typeface="Times New Roman"/>
                <a:cs typeface="Times New Roman"/>
              </a:rPr>
              <a:t>the yard was </a:t>
            </a:r>
            <a:r>
              <a:rPr dirty="0" sz="1450" spc="-5">
                <a:latin typeface="Times New Roman"/>
                <a:cs typeface="Times New Roman"/>
              </a:rPr>
              <a:t>a </a:t>
            </a:r>
            <a:r>
              <a:rPr dirty="0" sz="1450" spc="-10">
                <a:latin typeface="Times New Roman"/>
                <a:cs typeface="Times New Roman"/>
              </a:rPr>
              <a:t>bare, half-dead tree; an oval picture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Virgin </a:t>
            </a:r>
            <a:r>
              <a:rPr dirty="0" sz="1450" spc="-10">
                <a:latin typeface="Times New Roman"/>
                <a:cs typeface="Times New Roman"/>
              </a:rPr>
              <a:t>Mary painted </a:t>
            </a:r>
            <a:r>
              <a:rPr dirty="0" sz="1450" spc="-5">
                <a:latin typeface="Times New Roman"/>
                <a:cs typeface="Times New Roman"/>
              </a:rPr>
              <a:t>on </a:t>
            </a:r>
            <a:r>
              <a:rPr dirty="0" sz="1450" spc="-10">
                <a:latin typeface="Times New Roman"/>
                <a:cs typeface="Times New Roman"/>
              </a:rPr>
              <a:t>glass had grown into the bark. Along the walls ran </a:t>
            </a:r>
            <a:r>
              <a:rPr dirty="0" sz="1450" spc="-5">
                <a:latin typeface="Times New Roman"/>
                <a:cs typeface="Times New Roman"/>
              </a:rPr>
              <a:t>a  </a:t>
            </a:r>
            <a:r>
              <a:rPr dirty="0" sz="1450" spc="-10">
                <a:latin typeface="Times New Roman"/>
                <a:cs typeface="Times New Roman"/>
              </a:rPr>
              <a:t>scraggy privet hedge, its leaves almost black from soot; all around were the  barred windows </a:t>
            </a:r>
            <a:r>
              <a:rPr dirty="0" sz="1450" spc="-5">
                <a:latin typeface="Times New Roman"/>
                <a:cs typeface="Times New Roman"/>
              </a:rPr>
              <a:t>of our </a:t>
            </a:r>
            <a:r>
              <a:rPr dirty="0" sz="1450" spc="-10">
                <a:latin typeface="Times New Roman"/>
                <a:cs typeface="Times New Roman"/>
              </a:rPr>
              <a:t>cells from which, </a:t>
            </a:r>
            <a:r>
              <a:rPr dirty="0" sz="1450" spc="-15">
                <a:latin typeface="Times New Roman"/>
                <a:cs typeface="Times New Roman"/>
              </a:rPr>
              <a:t>occasionally, </a:t>
            </a:r>
            <a:r>
              <a:rPr dirty="0" sz="1450" spc="-10">
                <a:latin typeface="Times New Roman"/>
                <a:cs typeface="Times New Roman"/>
              </a:rPr>
              <a:t>we could see </a:t>
            </a:r>
            <a:r>
              <a:rPr dirty="0" sz="1450" spc="-5">
                <a:latin typeface="Times New Roman"/>
                <a:cs typeface="Times New Roman"/>
              </a:rPr>
              <a:t>a </a:t>
            </a:r>
            <a:r>
              <a:rPr dirty="0" sz="1450" spc="-10">
                <a:latin typeface="Times New Roman"/>
                <a:cs typeface="Times New Roman"/>
              </a:rPr>
              <a:t>putty-  coloured face with anaemic lips looking down at</a:t>
            </a:r>
            <a:r>
              <a:rPr dirty="0" sz="1450" spc="3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indent="255904">
              <a:lnSpc>
                <a:spcPts val="1730"/>
              </a:lnSpc>
              <a:spcBef>
                <a:spcPts val="710"/>
              </a:spcBef>
            </a:pPr>
            <a:r>
              <a:rPr dirty="0" sz="1450" spc="-10">
                <a:latin typeface="Times New Roman"/>
                <a:cs typeface="Times New Roman"/>
              </a:rPr>
              <a:t>After the twenty minutes it was back </a:t>
            </a:r>
            <a:r>
              <a:rPr dirty="0" sz="1450" spc="-5">
                <a:latin typeface="Times New Roman"/>
                <a:cs typeface="Times New Roman"/>
              </a:rPr>
              <a:t>up </a:t>
            </a:r>
            <a:r>
              <a:rPr dirty="0" sz="1450" spc="-10">
                <a:latin typeface="Times New Roman"/>
                <a:cs typeface="Times New Roman"/>
              </a:rPr>
              <a:t>to </a:t>
            </a:r>
            <a:r>
              <a:rPr dirty="0" sz="1450" spc="-5">
                <a:latin typeface="Times New Roman"/>
                <a:cs typeface="Times New Roman"/>
              </a:rPr>
              <a:t>our </a:t>
            </a:r>
            <a:r>
              <a:rPr dirty="0" sz="1450" spc="-10">
                <a:latin typeface="Times New Roman"/>
                <a:cs typeface="Times New Roman"/>
              </a:rPr>
              <a:t>living tombs and bread,  water and sausage broth; </a:t>
            </a:r>
            <a:r>
              <a:rPr dirty="0" sz="1450" spc="-5">
                <a:latin typeface="Times New Roman"/>
                <a:cs typeface="Times New Roman"/>
              </a:rPr>
              <a:t>on </a:t>
            </a:r>
            <a:r>
              <a:rPr dirty="0" sz="1450" spc="-10">
                <a:latin typeface="Times New Roman"/>
                <a:cs typeface="Times New Roman"/>
              </a:rPr>
              <a:t>Sundays we had putrid</a:t>
            </a:r>
            <a:r>
              <a:rPr dirty="0" sz="1450" spc="40">
                <a:latin typeface="Times New Roman"/>
                <a:cs typeface="Times New Roman"/>
              </a:rPr>
              <a:t> </a:t>
            </a:r>
            <a:r>
              <a:rPr dirty="0" sz="1450" spc="-10">
                <a:latin typeface="Times New Roman"/>
                <a:cs typeface="Times New Roman"/>
              </a:rPr>
              <a:t>lentils.</a:t>
            </a:r>
            <a:endParaRPr sz="1450">
              <a:latin typeface="Times New Roman"/>
              <a:cs typeface="Times New Roman"/>
            </a:endParaRPr>
          </a:p>
          <a:p>
            <a:pPr algn="just" indent="255904">
              <a:lnSpc>
                <a:spcPts val="1730"/>
              </a:lnSpc>
              <a:spcBef>
                <a:spcPts val="790"/>
              </a:spcBef>
            </a:pPr>
            <a:r>
              <a:rPr dirty="0" sz="1450" spc="-10">
                <a:latin typeface="Times New Roman"/>
                <a:cs typeface="Times New Roman"/>
              </a:rPr>
              <a:t>In all that time </a:t>
            </a:r>
            <a:r>
              <a:rPr dirty="0" sz="1450" spc="-5">
                <a:latin typeface="Times New Roman"/>
                <a:cs typeface="Times New Roman"/>
              </a:rPr>
              <a:t>I </a:t>
            </a:r>
            <a:r>
              <a:rPr dirty="0" sz="1450" spc="-10">
                <a:latin typeface="Times New Roman"/>
                <a:cs typeface="Times New Roman"/>
              </a:rPr>
              <a:t>had had only </a:t>
            </a:r>
            <a:r>
              <a:rPr dirty="0" sz="1450" spc="-5">
                <a:latin typeface="Times New Roman"/>
                <a:cs typeface="Times New Roman"/>
              </a:rPr>
              <a:t>one </a:t>
            </a:r>
            <a:r>
              <a:rPr dirty="0" sz="1450" spc="-10">
                <a:latin typeface="Times New Roman"/>
                <a:cs typeface="Times New Roman"/>
              </a:rPr>
              <a:t>further interrogation. Did </a:t>
            </a:r>
            <a:r>
              <a:rPr dirty="0" sz="1450" spc="-5">
                <a:latin typeface="Times New Roman"/>
                <a:cs typeface="Times New Roman"/>
              </a:rPr>
              <a:t>I </a:t>
            </a:r>
            <a:r>
              <a:rPr dirty="0" sz="1450" spc="-10">
                <a:latin typeface="Times New Roman"/>
                <a:cs typeface="Times New Roman"/>
              </a:rPr>
              <a:t>have any  witnesses that</a:t>
            </a:r>
            <a:r>
              <a:rPr dirty="0" sz="1450" spc="-5">
                <a:latin typeface="Times New Roman"/>
                <a:cs typeface="Times New Roman"/>
              </a:rPr>
              <a:t> </a:t>
            </a:r>
            <a:r>
              <a:rPr dirty="0" sz="1450" spc="-10">
                <a:latin typeface="Times New Roman"/>
                <a:cs typeface="Times New Roman"/>
              </a:rPr>
              <a:t>'Herr'</a:t>
            </a:r>
            <a:endParaRPr sz="1450">
              <a:latin typeface="Times New Roman"/>
              <a:cs typeface="Times New Roman"/>
            </a:endParaRPr>
          </a:p>
          <a:p>
            <a:pPr algn="just" marL="255904">
              <a:lnSpc>
                <a:spcPct val="100000"/>
              </a:lnSpc>
              <a:spcBef>
                <a:spcPts val="725"/>
              </a:spcBef>
            </a:pPr>
            <a:r>
              <a:rPr dirty="0" sz="1450" spc="-20">
                <a:latin typeface="Times New Roman"/>
                <a:cs typeface="Times New Roman"/>
              </a:rPr>
              <a:t>Wassertrum </a:t>
            </a:r>
            <a:r>
              <a:rPr dirty="0" sz="1450" spc="-10">
                <a:latin typeface="Times New Roman"/>
                <a:cs typeface="Times New Roman"/>
              </a:rPr>
              <a:t>had given me the</a:t>
            </a:r>
            <a:r>
              <a:rPr dirty="0" sz="1450" spc="20">
                <a:latin typeface="Times New Roman"/>
                <a:cs typeface="Times New Roman"/>
              </a:rPr>
              <a:t> </a:t>
            </a:r>
            <a:r>
              <a:rPr dirty="0" sz="1450" spc="-10">
                <a:latin typeface="Times New Roman"/>
                <a:cs typeface="Times New Roman"/>
              </a:rPr>
              <a:t>watch?</a:t>
            </a:r>
            <a:endParaRPr sz="1450">
              <a:latin typeface="Times New Roman"/>
              <a:cs typeface="Times New Roman"/>
            </a:endParaRPr>
          </a:p>
          <a:p>
            <a:pPr algn="just" marL="255904">
              <a:lnSpc>
                <a:spcPct val="100000"/>
              </a:lnSpc>
              <a:spcBef>
                <a:spcPts val="710"/>
              </a:spcBef>
            </a:pPr>
            <a:r>
              <a:rPr dirty="0" sz="1450" spc="-40">
                <a:latin typeface="Times New Roman"/>
                <a:cs typeface="Times New Roman"/>
              </a:rPr>
              <a:t>"Yes.</a:t>
            </a:r>
            <a:r>
              <a:rPr dirty="0" sz="1450" spc="70">
                <a:latin typeface="Times New Roman"/>
                <a:cs typeface="Times New Roman"/>
              </a:rPr>
              <a:t> </a:t>
            </a:r>
            <a:r>
              <a:rPr dirty="0" sz="1450" spc="-10">
                <a:latin typeface="Times New Roman"/>
                <a:cs typeface="Times New Roman"/>
              </a:rPr>
              <a:t>Herr</a:t>
            </a:r>
            <a:r>
              <a:rPr dirty="0" sz="1450" spc="75">
                <a:latin typeface="Times New Roman"/>
                <a:cs typeface="Times New Roman"/>
              </a:rPr>
              <a:t> </a:t>
            </a:r>
            <a:r>
              <a:rPr dirty="0" sz="1450" spc="-10">
                <a:latin typeface="Times New Roman"/>
                <a:cs typeface="Times New Roman"/>
              </a:rPr>
              <a:t>Shemaiah</a:t>
            </a:r>
            <a:r>
              <a:rPr dirty="0" sz="1450" spc="70">
                <a:latin typeface="Times New Roman"/>
                <a:cs typeface="Times New Roman"/>
              </a:rPr>
              <a:t> </a:t>
            </a:r>
            <a:r>
              <a:rPr dirty="0" sz="1450" spc="-10">
                <a:latin typeface="Times New Roman"/>
                <a:cs typeface="Times New Roman"/>
              </a:rPr>
              <a:t>Hillel</a:t>
            </a:r>
            <a:r>
              <a:rPr dirty="0" sz="1450" spc="75">
                <a:latin typeface="Times New Roman"/>
                <a:cs typeface="Times New Roman"/>
              </a:rPr>
              <a:t> </a:t>
            </a:r>
            <a:r>
              <a:rPr dirty="0" sz="1450" spc="-5">
                <a:latin typeface="Times New Roman"/>
                <a:cs typeface="Times New Roman"/>
              </a:rPr>
              <a:t>.</a:t>
            </a:r>
            <a:r>
              <a:rPr dirty="0" sz="1450" spc="70">
                <a:latin typeface="Times New Roman"/>
                <a:cs typeface="Times New Roman"/>
              </a:rPr>
              <a:t> </a:t>
            </a:r>
            <a:r>
              <a:rPr dirty="0" sz="1450" spc="-5">
                <a:latin typeface="Times New Roman"/>
                <a:cs typeface="Times New Roman"/>
              </a:rPr>
              <a:t>.</a:t>
            </a:r>
            <a:r>
              <a:rPr dirty="0" sz="1450" spc="75">
                <a:latin typeface="Times New Roman"/>
                <a:cs typeface="Times New Roman"/>
              </a:rPr>
              <a:t> </a:t>
            </a:r>
            <a:r>
              <a:rPr dirty="0" sz="1450" spc="-5">
                <a:latin typeface="Times New Roman"/>
                <a:cs typeface="Times New Roman"/>
              </a:rPr>
              <a:t>.</a:t>
            </a:r>
            <a:r>
              <a:rPr dirty="0" sz="1450" spc="70">
                <a:latin typeface="Times New Roman"/>
                <a:cs typeface="Times New Roman"/>
              </a:rPr>
              <a:t> </a:t>
            </a:r>
            <a:r>
              <a:rPr dirty="0" sz="1450" spc="-10">
                <a:latin typeface="Times New Roman"/>
                <a:cs typeface="Times New Roman"/>
              </a:rPr>
              <a:t>that</a:t>
            </a:r>
            <a:r>
              <a:rPr dirty="0" sz="1450" spc="75">
                <a:latin typeface="Times New Roman"/>
                <a:cs typeface="Times New Roman"/>
              </a:rPr>
              <a:t> </a:t>
            </a:r>
            <a:r>
              <a:rPr dirty="0" sz="1450" spc="-10">
                <a:latin typeface="Times New Roman"/>
                <a:cs typeface="Times New Roman"/>
              </a:rPr>
              <a:t>is</a:t>
            </a:r>
            <a:r>
              <a:rPr dirty="0" sz="1450" spc="70">
                <a:latin typeface="Times New Roman"/>
                <a:cs typeface="Times New Roman"/>
              </a:rPr>
              <a:t> </a:t>
            </a:r>
            <a:r>
              <a:rPr dirty="0" sz="1450" spc="-5">
                <a:latin typeface="Times New Roman"/>
                <a:cs typeface="Times New Roman"/>
              </a:rPr>
              <a:t>.</a:t>
            </a:r>
            <a:r>
              <a:rPr dirty="0" sz="1450" spc="75">
                <a:latin typeface="Times New Roman"/>
                <a:cs typeface="Times New Roman"/>
              </a:rPr>
              <a:t> </a:t>
            </a:r>
            <a:r>
              <a:rPr dirty="0" sz="1450" spc="-5">
                <a:latin typeface="Times New Roman"/>
                <a:cs typeface="Times New Roman"/>
              </a:rPr>
              <a:t>.</a:t>
            </a:r>
            <a:r>
              <a:rPr dirty="0" sz="1450" spc="70">
                <a:latin typeface="Times New Roman"/>
                <a:cs typeface="Times New Roman"/>
              </a:rPr>
              <a:t> </a:t>
            </a:r>
            <a:r>
              <a:rPr dirty="0" sz="1450" spc="-5">
                <a:latin typeface="Times New Roman"/>
                <a:cs typeface="Times New Roman"/>
              </a:rPr>
              <a:t>..</a:t>
            </a:r>
            <a:r>
              <a:rPr dirty="0" sz="1450" spc="75">
                <a:latin typeface="Times New Roman"/>
                <a:cs typeface="Times New Roman"/>
              </a:rPr>
              <a:t> </a:t>
            </a:r>
            <a:r>
              <a:rPr dirty="0" sz="1450" spc="-5">
                <a:latin typeface="Times New Roman"/>
                <a:cs typeface="Times New Roman"/>
              </a:rPr>
              <a:t>no"</a:t>
            </a:r>
            <a:r>
              <a:rPr dirty="0" sz="1450" spc="75">
                <a:latin typeface="Times New Roman"/>
                <a:cs typeface="Times New Roman"/>
              </a:rPr>
              <a:t> </a:t>
            </a:r>
            <a:r>
              <a:rPr dirty="0" sz="1450" spc="-10">
                <a:latin typeface="Times New Roman"/>
                <a:cs typeface="Times New Roman"/>
              </a:rPr>
              <a:t>(I</a:t>
            </a:r>
            <a:r>
              <a:rPr dirty="0" sz="1450" spc="70">
                <a:latin typeface="Times New Roman"/>
                <a:cs typeface="Times New Roman"/>
              </a:rPr>
              <a:t> </a:t>
            </a:r>
            <a:r>
              <a:rPr dirty="0" sz="1450" spc="-10">
                <a:latin typeface="Times New Roman"/>
                <a:cs typeface="Times New Roman"/>
              </a:rPr>
              <a:t>remembered</a:t>
            </a:r>
            <a:r>
              <a:rPr dirty="0" sz="1450" spc="75">
                <a:latin typeface="Times New Roman"/>
                <a:cs typeface="Times New Roman"/>
              </a:rPr>
              <a:t> </a:t>
            </a:r>
            <a:r>
              <a:rPr dirty="0" sz="1450" spc="-10">
                <a:latin typeface="Times New Roman"/>
                <a:cs typeface="Times New Roman"/>
              </a:rPr>
              <a:t>that</a:t>
            </a:r>
            <a:r>
              <a:rPr dirty="0" sz="1450" spc="70">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had</a:t>
            </a:r>
            <a:endParaRPr sz="1450">
              <a:latin typeface="Times New Roman"/>
              <a:cs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1487"/>
            <a:ext cx="5807710" cy="9545955"/>
          </a:xfrm>
          <a:prstGeom prst="rect">
            <a:avLst/>
          </a:prstGeom>
        </p:spPr>
        <p:txBody>
          <a:bodyPr wrap="square" lIns="0" tIns="116205" rIns="0" bIns="0" rtlCol="0" vert="horz">
            <a:spAutoFit/>
          </a:bodyPr>
          <a:lstStyle/>
          <a:p>
            <a:pPr marL="12700">
              <a:lnSpc>
                <a:spcPct val="100000"/>
              </a:lnSpc>
              <a:spcBef>
                <a:spcPts val="915"/>
              </a:spcBef>
            </a:pPr>
            <a:r>
              <a:rPr dirty="0" sz="1450" spc="-5">
                <a:latin typeface="Times New Roman"/>
                <a:cs typeface="Times New Roman"/>
              </a:rPr>
              <a:t>not </a:t>
            </a:r>
            <a:r>
              <a:rPr dirty="0" sz="1450" spc="-10">
                <a:latin typeface="Times New Roman"/>
                <a:cs typeface="Times New Roman"/>
              </a:rPr>
              <a:t>been there) "but Herr Charousek </a:t>
            </a:r>
            <a:r>
              <a:rPr dirty="0" sz="1450" spc="-5">
                <a:latin typeface="Times New Roman"/>
                <a:cs typeface="Times New Roman"/>
              </a:rPr>
              <a:t>. . . no, he </a:t>
            </a:r>
            <a:r>
              <a:rPr dirty="0" sz="1450" spc="-10">
                <a:latin typeface="Times New Roman"/>
                <a:cs typeface="Times New Roman"/>
              </a:rPr>
              <a:t>wasn't there,</a:t>
            </a:r>
            <a:r>
              <a:rPr dirty="0" sz="1450" spc="50">
                <a:latin typeface="Times New Roman"/>
                <a:cs typeface="Times New Roman"/>
              </a:rPr>
              <a:t> </a:t>
            </a:r>
            <a:r>
              <a:rPr dirty="0" sz="1450" spc="-20">
                <a:latin typeface="Times New Roman"/>
                <a:cs typeface="Times New Roman"/>
              </a:rPr>
              <a:t>either."</a:t>
            </a:r>
            <a:endParaRPr sz="1450">
              <a:latin typeface="Times New Roman"/>
              <a:cs typeface="Times New Roman"/>
            </a:endParaRPr>
          </a:p>
          <a:p>
            <a:pPr algn="just" marL="12700" marR="5715" indent="255904">
              <a:lnSpc>
                <a:spcPts val="1730"/>
              </a:lnSpc>
              <a:spcBef>
                <a:spcPts val="875"/>
              </a:spcBef>
            </a:pPr>
            <a:r>
              <a:rPr dirty="0" sz="1450" spc="-10">
                <a:latin typeface="Times New Roman"/>
                <a:cs typeface="Times New Roman"/>
              </a:rPr>
              <a:t>"In brief: </a:t>
            </a:r>
            <a:r>
              <a:rPr dirty="0" sz="1450" spc="-5">
                <a:latin typeface="Times New Roman"/>
                <a:cs typeface="Times New Roman"/>
              </a:rPr>
              <a:t>no one </a:t>
            </a:r>
            <a:r>
              <a:rPr dirty="0" sz="1450" spc="-10">
                <a:latin typeface="Times New Roman"/>
                <a:cs typeface="Times New Roman"/>
              </a:rPr>
              <a:t>else was present?" "No, </a:t>
            </a:r>
            <a:r>
              <a:rPr dirty="0" sz="1450" spc="-5">
                <a:latin typeface="Times New Roman"/>
                <a:cs typeface="Times New Roman"/>
              </a:rPr>
              <a:t>no one </a:t>
            </a:r>
            <a:r>
              <a:rPr dirty="0" sz="1450" spc="-10">
                <a:latin typeface="Times New Roman"/>
                <a:cs typeface="Times New Roman"/>
              </a:rPr>
              <a:t>else was there, Baron  </a:t>
            </a:r>
            <a:r>
              <a:rPr dirty="0" sz="1450" spc="-15">
                <a:latin typeface="Times New Roman"/>
                <a:cs typeface="Times New Roman"/>
              </a:rPr>
              <a:t>Leisetreter." </a:t>
            </a:r>
            <a:r>
              <a:rPr dirty="0" sz="1450" spc="-10">
                <a:latin typeface="Times New Roman"/>
                <a:cs typeface="Times New Roman"/>
              </a:rPr>
              <a:t>Again the cackle from behind the other desk followed </a:t>
            </a:r>
            <a:r>
              <a:rPr dirty="0" sz="1450" spc="-5">
                <a:latin typeface="Times New Roman"/>
                <a:cs typeface="Times New Roman"/>
              </a:rPr>
              <a:t>by:  </a:t>
            </a:r>
            <a:r>
              <a:rPr dirty="0" sz="1450" spc="-15">
                <a:latin typeface="Times New Roman"/>
                <a:cs typeface="Times New Roman"/>
              </a:rPr>
              <a:t>"Gaoler, </a:t>
            </a:r>
            <a:r>
              <a:rPr dirty="0" sz="1450" spc="-10">
                <a:latin typeface="Times New Roman"/>
                <a:cs typeface="Times New Roman"/>
              </a:rPr>
              <a:t>take this man</a:t>
            </a:r>
            <a:r>
              <a:rPr dirty="0" sz="1450" spc="10">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My anxiety about Angelina had turned into </a:t>
            </a:r>
            <a:r>
              <a:rPr dirty="0" sz="1450" spc="-5">
                <a:latin typeface="Times New Roman"/>
                <a:cs typeface="Times New Roman"/>
              </a:rPr>
              <a:t>a dull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resignation.  There was </a:t>
            </a:r>
            <a:r>
              <a:rPr dirty="0" sz="1450" spc="-5">
                <a:latin typeface="Times New Roman"/>
                <a:cs typeface="Times New Roman"/>
              </a:rPr>
              <a:t>no </a:t>
            </a:r>
            <a:r>
              <a:rPr dirty="0" sz="1450" spc="-10">
                <a:latin typeface="Times New Roman"/>
                <a:cs typeface="Times New Roman"/>
              </a:rPr>
              <a:t>longer any </a:t>
            </a:r>
            <a:r>
              <a:rPr dirty="0" sz="1450" spc="-5">
                <a:latin typeface="Times New Roman"/>
                <a:cs typeface="Times New Roman"/>
              </a:rPr>
              <a:t>point </a:t>
            </a:r>
            <a:r>
              <a:rPr dirty="0" sz="1450" spc="-10">
                <a:latin typeface="Times New Roman"/>
                <a:cs typeface="Times New Roman"/>
              </a:rPr>
              <a:t>in worrying about </a:t>
            </a:r>
            <a:r>
              <a:rPr dirty="0" sz="1450" spc="-20">
                <a:latin typeface="Times New Roman"/>
                <a:cs typeface="Times New Roman"/>
              </a:rPr>
              <a:t>her, </a:t>
            </a:r>
            <a:r>
              <a:rPr dirty="0" sz="1450" spc="-5">
                <a:latin typeface="Times New Roman"/>
                <a:cs typeface="Times New Roman"/>
              </a:rPr>
              <a:t>I </a:t>
            </a:r>
            <a:r>
              <a:rPr dirty="0" sz="1450" spc="-10">
                <a:latin typeface="Times New Roman"/>
                <a:cs typeface="Times New Roman"/>
              </a:rPr>
              <a:t>told myself; either  </a:t>
            </a:r>
            <a:r>
              <a:rPr dirty="0" sz="1450" spc="-20">
                <a:latin typeface="Times New Roman"/>
                <a:cs typeface="Times New Roman"/>
              </a:rPr>
              <a:t>Wassertrum </a:t>
            </a:r>
            <a:r>
              <a:rPr dirty="0" sz="1450" spc="-10">
                <a:latin typeface="Times New Roman"/>
                <a:cs typeface="Times New Roman"/>
              </a:rPr>
              <a:t>had succeeded in carrying </a:t>
            </a:r>
            <a:r>
              <a:rPr dirty="0" sz="1450" spc="-5">
                <a:latin typeface="Times New Roman"/>
                <a:cs typeface="Times New Roman"/>
              </a:rPr>
              <a:t>out </a:t>
            </a:r>
            <a:r>
              <a:rPr dirty="0" sz="1450" spc="-10">
                <a:latin typeface="Times New Roman"/>
                <a:cs typeface="Times New Roman"/>
              </a:rPr>
              <a:t>his revenge </a:t>
            </a:r>
            <a:r>
              <a:rPr dirty="0" sz="1450" spc="-5">
                <a:latin typeface="Times New Roman"/>
                <a:cs typeface="Times New Roman"/>
              </a:rPr>
              <a:t>or </a:t>
            </a:r>
            <a:r>
              <a:rPr dirty="0" sz="1450" spc="-10">
                <a:latin typeface="Times New Roman"/>
                <a:cs typeface="Times New Roman"/>
              </a:rPr>
              <a:t>Charousek had  stepped </a:t>
            </a:r>
            <a:r>
              <a:rPr dirty="0" sz="1450" spc="-5">
                <a:latin typeface="Times New Roman"/>
                <a:cs typeface="Times New Roman"/>
              </a:rPr>
              <a:t>in.</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Now it was my concern for Miriam that was almost driving me mad. </a:t>
            </a:r>
            <a:r>
              <a:rPr dirty="0" sz="1450" spc="-5">
                <a:latin typeface="Times New Roman"/>
                <a:cs typeface="Times New Roman"/>
              </a:rPr>
              <a:t>I  </a:t>
            </a:r>
            <a:r>
              <a:rPr dirty="0" sz="1450" spc="-10">
                <a:latin typeface="Times New Roman"/>
                <a:cs typeface="Times New Roman"/>
              </a:rPr>
              <a:t>imagined her waiting hourly for the 'miracle' to happen again, running </a:t>
            </a:r>
            <a:r>
              <a:rPr dirty="0" sz="1450" spc="-5">
                <a:latin typeface="Times New Roman"/>
                <a:cs typeface="Times New Roman"/>
              </a:rPr>
              <a:t>out </a:t>
            </a:r>
            <a:r>
              <a:rPr dirty="0" sz="1450" spc="-10">
                <a:latin typeface="Times New Roman"/>
                <a:cs typeface="Times New Roman"/>
              </a:rPr>
              <a:t>to  meet the baker every morning and examining the bread with trembling hands;  perhaps she was worrying herself sick with fears for my</a:t>
            </a:r>
            <a:r>
              <a:rPr dirty="0" sz="1450" spc="55">
                <a:latin typeface="Times New Roman"/>
                <a:cs typeface="Times New Roman"/>
              </a:rPr>
              <a:t> </a:t>
            </a:r>
            <a:r>
              <a:rPr dirty="0" sz="1450" spc="-25">
                <a:latin typeface="Times New Roman"/>
                <a:cs typeface="Times New Roman"/>
              </a:rPr>
              <a:t>safety.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Often during the </a:t>
            </a:r>
            <a:r>
              <a:rPr dirty="0" sz="1450" spc="-5">
                <a:latin typeface="Times New Roman"/>
                <a:cs typeface="Times New Roman"/>
              </a:rPr>
              <a:t>night </a:t>
            </a:r>
            <a:r>
              <a:rPr dirty="0" sz="1450" spc="-10">
                <a:latin typeface="Times New Roman"/>
                <a:cs typeface="Times New Roman"/>
              </a:rPr>
              <a:t>these anxieties would </a:t>
            </a:r>
            <a:r>
              <a:rPr dirty="0" sz="1450" spc="-5">
                <a:latin typeface="Times New Roman"/>
                <a:cs typeface="Times New Roman"/>
              </a:rPr>
              <a:t>hound </a:t>
            </a:r>
            <a:r>
              <a:rPr dirty="0" sz="1450" spc="-10">
                <a:latin typeface="Times New Roman"/>
                <a:cs typeface="Times New Roman"/>
              </a:rPr>
              <a:t>me from my sleep, and  </a:t>
            </a:r>
            <a:r>
              <a:rPr dirty="0" sz="1450" spc="-5">
                <a:latin typeface="Times New Roman"/>
                <a:cs typeface="Times New Roman"/>
              </a:rPr>
              <a:t>I </a:t>
            </a:r>
            <a:r>
              <a:rPr dirty="0" sz="1450" spc="-10">
                <a:latin typeface="Times New Roman"/>
                <a:cs typeface="Times New Roman"/>
              </a:rPr>
              <a:t>would clamber </a:t>
            </a:r>
            <a:r>
              <a:rPr dirty="0" sz="1450" spc="-5">
                <a:latin typeface="Times New Roman"/>
                <a:cs typeface="Times New Roman"/>
              </a:rPr>
              <a:t>up </a:t>
            </a:r>
            <a:r>
              <a:rPr dirty="0" sz="1450" spc="-10">
                <a:latin typeface="Times New Roman"/>
                <a:cs typeface="Times New Roman"/>
              </a:rPr>
              <a:t>onto the shelf and stare </a:t>
            </a:r>
            <a:r>
              <a:rPr dirty="0" sz="1450" spc="-5">
                <a:latin typeface="Times New Roman"/>
                <a:cs typeface="Times New Roman"/>
              </a:rPr>
              <a:t>out </a:t>
            </a:r>
            <a:r>
              <a:rPr dirty="0" sz="1450" spc="-10">
                <a:latin typeface="Times New Roman"/>
                <a:cs typeface="Times New Roman"/>
              </a:rPr>
              <a:t>at the copper face </a:t>
            </a:r>
            <a:r>
              <a:rPr dirty="0" sz="1450" spc="-5">
                <a:latin typeface="Times New Roman"/>
                <a:cs typeface="Times New Roman"/>
              </a:rPr>
              <a:t>of </a:t>
            </a:r>
            <a:r>
              <a:rPr dirty="0" sz="1450" spc="-10">
                <a:latin typeface="Times New Roman"/>
                <a:cs typeface="Times New Roman"/>
              </a:rPr>
              <a:t>the clock  in the </a:t>
            </a:r>
            <a:r>
              <a:rPr dirty="0" sz="1450" spc="-20">
                <a:latin typeface="Times New Roman"/>
                <a:cs typeface="Times New Roman"/>
              </a:rPr>
              <a:t>tower, </a:t>
            </a:r>
            <a:r>
              <a:rPr dirty="0" sz="1450" spc="-10">
                <a:latin typeface="Times New Roman"/>
                <a:cs typeface="Times New Roman"/>
              </a:rPr>
              <a:t>consumed with the desire that my thoughts might reach Hillel,  might scream </a:t>
            </a:r>
            <a:r>
              <a:rPr dirty="0" sz="1450" spc="-5">
                <a:latin typeface="Times New Roman"/>
                <a:cs typeface="Times New Roman"/>
              </a:rPr>
              <a:t>out </a:t>
            </a:r>
            <a:r>
              <a:rPr dirty="0" sz="1450" spc="-10">
                <a:latin typeface="Times New Roman"/>
                <a:cs typeface="Times New Roman"/>
              </a:rPr>
              <a:t>to him to help Miriam and liberate her from the torment </a:t>
            </a:r>
            <a:r>
              <a:rPr dirty="0" sz="1450" spc="-5">
                <a:latin typeface="Times New Roman"/>
                <a:cs typeface="Times New Roman"/>
              </a:rPr>
              <a:t>of  </a:t>
            </a:r>
            <a:r>
              <a:rPr dirty="0" sz="1450" spc="-10">
                <a:latin typeface="Times New Roman"/>
                <a:cs typeface="Times New Roman"/>
              </a:rPr>
              <a:t>waiting for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miracle.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Then sometimes </a:t>
            </a:r>
            <a:r>
              <a:rPr dirty="0" sz="1450" spc="-5">
                <a:latin typeface="Times New Roman"/>
                <a:cs typeface="Times New Roman"/>
              </a:rPr>
              <a:t>I </a:t>
            </a:r>
            <a:r>
              <a:rPr dirty="0" sz="1450" spc="-10">
                <a:latin typeface="Times New Roman"/>
                <a:cs typeface="Times New Roman"/>
              </a:rPr>
              <a:t>would throw myself onto the straw mattress and hold  my breath until </a:t>
            </a:r>
            <a:r>
              <a:rPr dirty="0" sz="1450" spc="-5">
                <a:latin typeface="Times New Roman"/>
                <a:cs typeface="Times New Roman"/>
              </a:rPr>
              <a:t>I </a:t>
            </a:r>
            <a:r>
              <a:rPr dirty="0" sz="1450" spc="-10">
                <a:latin typeface="Times New Roman"/>
                <a:cs typeface="Times New Roman"/>
              </a:rPr>
              <a:t>almost burst, trying to force the image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double </a:t>
            </a:r>
            <a:r>
              <a:rPr dirty="0" sz="1450" spc="-10">
                <a:latin typeface="Times New Roman"/>
                <a:cs typeface="Times New Roman"/>
              </a:rPr>
              <a:t>to  appear so that </a:t>
            </a:r>
            <a:r>
              <a:rPr dirty="0" sz="1450" spc="-5">
                <a:latin typeface="Times New Roman"/>
                <a:cs typeface="Times New Roman"/>
              </a:rPr>
              <a:t>I </a:t>
            </a:r>
            <a:r>
              <a:rPr dirty="0" sz="1450" spc="-10">
                <a:latin typeface="Times New Roman"/>
                <a:cs typeface="Times New Roman"/>
              </a:rPr>
              <a:t>could send it to comfort</a:t>
            </a:r>
            <a:r>
              <a:rPr dirty="0" sz="1450" spc="30">
                <a:latin typeface="Times New Roman"/>
                <a:cs typeface="Times New Roman"/>
              </a:rPr>
              <a:t> </a:t>
            </a:r>
            <a:r>
              <a:rPr dirty="0" sz="1450" spc="-30">
                <a:latin typeface="Times New Roman"/>
                <a:cs typeface="Times New Roman"/>
              </a:rPr>
              <a:t>her.</a:t>
            </a:r>
            <a:endParaRPr sz="1450">
              <a:latin typeface="Times New Roman"/>
              <a:cs typeface="Times New Roman"/>
            </a:endParaRPr>
          </a:p>
          <a:p>
            <a:pPr marL="12700" marR="29209" indent="255904">
              <a:lnSpc>
                <a:spcPts val="1730"/>
              </a:lnSpc>
              <a:spcBef>
                <a:spcPts val="790"/>
              </a:spcBef>
            </a:pPr>
            <a:r>
              <a:rPr dirty="0" sz="1450" spc="-10">
                <a:latin typeface="Times New Roman"/>
                <a:cs typeface="Times New Roman"/>
              </a:rPr>
              <a:t>Once it did even appear beside my </a:t>
            </a:r>
            <a:r>
              <a:rPr dirty="0" sz="1450" spc="-5">
                <a:latin typeface="Times New Roman"/>
                <a:cs typeface="Times New Roman"/>
              </a:rPr>
              <a:t>bunk </a:t>
            </a:r>
            <a:r>
              <a:rPr dirty="0" sz="1450" spc="-10">
                <a:latin typeface="Times New Roman"/>
                <a:cs typeface="Times New Roman"/>
              </a:rPr>
              <a:t>with the words Chabrat Zereh Aur  Bocher in mirror writing </a:t>
            </a:r>
            <a:r>
              <a:rPr dirty="0" sz="1450" spc="-5">
                <a:latin typeface="Times New Roman"/>
                <a:cs typeface="Times New Roman"/>
              </a:rPr>
              <a:t>on </a:t>
            </a:r>
            <a:r>
              <a:rPr dirty="0" sz="1450" spc="-10">
                <a:latin typeface="Times New Roman"/>
                <a:cs typeface="Times New Roman"/>
              </a:rPr>
              <a:t>its breast. </a:t>
            </a:r>
            <a:r>
              <a:rPr dirty="0" sz="1450" spc="-5">
                <a:latin typeface="Times New Roman"/>
                <a:cs typeface="Times New Roman"/>
              </a:rPr>
              <a:t>I </a:t>
            </a:r>
            <a:r>
              <a:rPr dirty="0" sz="1450" spc="-10">
                <a:latin typeface="Times New Roman"/>
                <a:cs typeface="Times New Roman"/>
              </a:rPr>
              <a:t>was about to </a:t>
            </a:r>
            <a:r>
              <a:rPr dirty="0" sz="1450" spc="-5">
                <a:latin typeface="Times New Roman"/>
                <a:cs typeface="Times New Roman"/>
              </a:rPr>
              <a:t>shout out </a:t>
            </a:r>
            <a:r>
              <a:rPr dirty="0" sz="1450" spc="-10">
                <a:latin typeface="Times New Roman"/>
                <a:cs typeface="Times New Roman"/>
              </a:rPr>
              <a:t>loud with joy  that everything would </a:t>
            </a:r>
            <a:r>
              <a:rPr dirty="0" sz="1450" spc="-5">
                <a:latin typeface="Times New Roman"/>
                <a:cs typeface="Times New Roman"/>
              </a:rPr>
              <a:t>be </a:t>
            </a:r>
            <a:r>
              <a:rPr dirty="0" sz="1450" spc="-10">
                <a:latin typeface="Times New Roman"/>
                <a:cs typeface="Times New Roman"/>
              </a:rPr>
              <a:t>all right </a:t>
            </a:r>
            <a:r>
              <a:rPr dirty="0" sz="1450" spc="-30">
                <a:latin typeface="Times New Roman"/>
                <a:cs typeface="Times New Roman"/>
              </a:rPr>
              <a:t>now, </a:t>
            </a:r>
            <a:r>
              <a:rPr dirty="0" sz="1450" spc="-5">
                <a:latin typeface="Times New Roman"/>
                <a:cs typeface="Times New Roman"/>
              </a:rPr>
              <a:t>but </a:t>
            </a:r>
            <a:r>
              <a:rPr dirty="0" sz="1450" spc="-10">
                <a:latin typeface="Times New Roman"/>
                <a:cs typeface="Times New Roman"/>
              </a:rPr>
              <a:t>it disappeared into the ground  before </a:t>
            </a:r>
            <a:r>
              <a:rPr dirty="0" sz="1450" spc="-5">
                <a:latin typeface="Times New Roman"/>
                <a:cs typeface="Times New Roman"/>
              </a:rPr>
              <a:t>I </a:t>
            </a:r>
            <a:r>
              <a:rPr dirty="0" sz="1450" spc="-10">
                <a:latin typeface="Times New Roman"/>
                <a:cs typeface="Times New Roman"/>
              </a:rPr>
              <a:t>could order it to </a:t>
            </a:r>
            <a:r>
              <a:rPr dirty="0" sz="1450" spc="-5">
                <a:latin typeface="Times New Roman"/>
                <a:cs typeface="Times New Roman"/>
              </a:rPr>
              <a:t>go </a:t>
            </a:r>
            <a:r>
              <a:rPr dirty="0" sz="1450" spc="-10">
                <a:latin typeface="Times New Roman"/>
                <a:cs typeface="Times New Roman"/>
              </a:rPr>
              <a:t>to</a:t>
            </a:r>
            <a:r>
              <a:rPr dirty="0" sz="1450" spc="15">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And why </a:t>
            </a:r>
            <a:r>
              <a:rPr dirty="0" sz="1450" spc="-5">
                <a:latin typeface="Times New Roman"/>
                <a:cs typeface="Times New Roman"/>
              </a:rPr>
              <a:t>no </a:t>
            </a:r>
            <a:r>
              <a:rPr dirty="0" sz="1450" spc="-10">
                <a:latin typeface="Times New Roman"/>
                <a:cs typeface="Times New Roman"/>
              </a:rPr>
              <a:t>news from my friends? </a:t>
            </a:r>
            <a:r>
              <a:rPr dirty="0" sz="1450" spc="-5">
                <a:latin typeface="Times New Roman"/>
                <a:cs typeface="Times New Roman"/>
              </a:rPr>
              <a:t>I </a:t>
            </a:r>
            <a:r>
              <a:rPr dirty="0" sz="1450" spc="-10">
                <a:latin typeface="Times New Roman"/>
                <a:cs typeface="Times New Roman"/>
              </a:rPr>
              <a:t>asked my cellmates whether letters  were forbidden. They did </a:t>
            </a:r>
            <a:r>
              <a:rPr dirty="0" sz="1450" spc="-5">
                <a:latin typeface="Times New Roman"/>
                <a:cs typeface="Times New Roman"/>
              </a:rPr>
              <a:t>not </a:t>
            </a:r>
            <a:r>
              <a:rPr dirty="0" sz="1450" spc="-25">
                <a:latin typeface="Times New Roman"/>
                <a:cs typeface="Times New Roman"/>
              </a:rPr>
              <a:t>know. </a:t>
            </a:r>
            <a:r>
              <a:rPr dirty="0" sz="1450" spc="-10">
                <a:latin typeface="Times New Roman"/>
                <a:cs typeface="Times New Roman"/>
              </a:rPr>
              <a:t>They had never received </a:t>
            </a:r>
            <a:r>
              <a:rPr dirty="0" sz="1450" spc="-30">
                <a:latin typeface="Times New Roman"/>
                <a:cs typeface="Times New Roman"/>
              </a:rPr>
              <a:t>any, </a:t>
            </a:r>
            <a:r>
              <a:rPr dirty="0" sz="1450" spc="-5">
                <a:latin typeface="Times New Roman"/>
                <a:cs typeface="Times New Roman"/>
              </a:rPr>
              <a:t>but </a:t>
            </a:r>
            <a:r>
              <a:rPr dirty="0" sz="1450" spc="-10">
                <a:latin typeface="Times New Roman"/>
                <a:cs typeface="Times New Roman"/>
              </a:rPr>
              <a:t>then  they had </a:t>
            </a:r>
            <a:r>
              <a:rPr dirty="0" sz="1450" spc="-5">
                <a:latin typeface="Times New Roman"/>
                <a:cs typeface="Times New Roman"/>
              </a:rPr>
              <a:t>no one </a:t>
            </a:r>
            <a:r>
              <a:rPr dirty="0" sz="1450" spc="-10">
                <a:latin typeface="Times New Roman"/>
                <a:cs typeface="Times New Roman"/>
              </a:rPr>
              <a:t>who could write to them, they said. The gaoler promised to  make enquiries when the opportunity</a:t>
            </a:r>
            <a:r>
              <a:rPr dirty="0" sz="1450" spc="15">
                <a:latin typeface="Times New Roman"/>
                <a:cs typeface="Times New Roman"/>
              </a:rPr>
              <a:t> </a:t>
            </a:r>
            <a:r>
              <a:rPr dirty="0" sz="1450" spc="-10">
                <a:latin typeface="Times New Roman"/>
                <a:cs typeface="Times New Roman"/>
              </a:rPr>
              <a:t>arose.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My nails were all torn because </a:t>
            </a:r>
            <a:r>
              <a:rPr dirty="0" sz="1450" spc="-5">
                <a:latin typeface="Times New Roman"/>
                <a:cs typeface="Times New Roman"/>
              </a:rPr>
              <a:t>I </a:t>
            </a:r>
            <a:r>
              <a:rPr dirty="0" sz="1450" spc="-10">
                <a:latin typeface="Times New Roman"/>
                <a:cs typeface="Times New Roman"/>
              </a:rPr>
              <a:t>had to bite them to keep them short, and  my hair was </a:t>
            </a:r>
            <a:r>
              <a:rPr dirty="0" sz="1450" spc="-5">
                <a:latin typeface="Times New Roman"/>
                <a:cs typeface="Times New Roman"/>
              </a:rPr>
              <a:t>a </a:t>
            </a:r>
            <a:r>
              <a:rPr dirty="0" sz="1450" spc="-10">
                <a:latin typeface="Times New Roman"/>
                <a:cs typeface="Times New Roman"/>
              </a:rPr>
              <a:t>tangled mass, for we were </a:t>
            </a:r>
            <a:r>
              <a:rPr dirty="0" sz="1450" spc="-5">
                <a:latin typeface="Times New Roman"/>
                <a:cs typeface="Times New Roman"/>
              </a:rPr>
              <a:t>not </a:t>
            </a:r>
            <a:r>
              <a:rPr dirty="0" sz="1450" spc="-10">
                <a:latin typeface="Times New Roman"/>
                <a:cs typeface="Times New Roman"/>
              </a:rPr>
              <a:t>allowed scissors, </a:t>
            </a:r>
            <a:r>
              <a:rPr dirty="0" sz="1450" spc="-5">
                <a:latin typeface="Times New Roman"/>
                <a:cs typeface="Times New Roman"/>
              </a:rPr>
              <a:t>a </a:t>
            </a:r>
            <a:r>
              <a:rPr dirty="0" sz="1450" spc="-10">
                <a:latin typeface="Times New Roman"/>
                <a:cs typeface="Times New Roman"/>
              </a:rPr>
              <a:t>comb </a:t>
            </a:r>
            <a:r>
              <a:rPr dirty="0" sz="1450" spc="-5">
                <a:latin typeface="Times New Roman"/>
                <a:cs typeface="Times New Roman"/>
              </a:rPr>
              <a:t>or  </a:t>
            </a:r>
            <a:r>
              <a:rPr dirty="0" sz="1450" spc="-10">
                <a:latin typeface="Times New Roman"/>
                <a:cs typeface="Times New Roman"/>
              </a:rPr>
              <a:t>brush. Nor was there any water for</a:t>
            </a:r>
            <a:r>
              <a:rPr dirty="0" sz="1450" spc="25">
                <a:latin typeface="Times New Roman"/>
                <a:cs typeface="Times New Roman"/>
              </a:rPr>
              <a:t> </a:t>
            </a:r>
            <a:r>
              <a:rPr dirty="0" sz="1450" spc="-10">
                <a:latin typeface="Times New Roman"/>
                <a:cs typeface="Times New Roman"/>
              </a:rPr>
              <a:t>washing.</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Most </a:t>
            </a:r>
            <a:r>
              <a:rPr dirty="0" sz="1450" spc="-5">
                <a:latin typeface="Times New Roman"/>
                <a:cs typeface="Times New Roman"/>
              </a:rPr>
              <a:t>of </a:t>
            </a:r>
            <a:r>
              <a:rPr dirty="0" sz="1450" spc="-10">
                <a:latin typeface="Times New Roman"/>
                <a:cs typeface="Times New Roman"/>
              </a:rPr>
              <a:t>the time </a:t>
            </a:r>
            <a:r>
              <a:rPr dirty="0" sz="1450" spc="-5">
                <a:latin typeface="Times New Roman"/>
                <a:cs typeface="Times New Roman"/>
              </a:rPr>
              <a:t>I </a:t>
            </a:r>
            <a:r>
              <a:rPr dirty="0" sz="1450" spc="-10">
                <a:latin typeface="Times New Roman"/>
                <a:cs typeface="Times New Roman"/>
              </a:rPr>
              <a:t>was fighting against nausea because they used soda  instead </a:t>
            </a:r>
            <a:r>
              <a:rPr dirty="0" sz="1450" spc="-5">
                <a:latin typeface="Times New Roman"/>
                <a:cs typeface="Times New Roman"/>
              </a:rPr>
              <a:t>of </a:t>
            </a:r>
            <a:r>
              <a:rPr dirty="0" sz="1450" spc="-10">
                <a:latin typeface="Times New Roman"/>
                <a:cs typeface="Times New Roman"/>
              </a:rPr>
              <a:t>salt in the sausage broth, </a:t>
            </a:r>
            <a:r>
              <a:rPr dirty="0" sz="1450" spc="-5">
                <a:latin typeface="Times New Roman"/>
                <a:cs typeface="Times New Roman"/>
              </a:rPr>
              <a:t>a </a:t>
            </a:r>
            <a:r>
              <a:rPr dirty="0" sz="1450" spc="-10">
                <a:latin typeface="Times New Roman"/>
                <a:cs typeface="Times New Roman"/>
              </a:rPr>
              <a:t>prison regulation 'to combat the sexual  </a:t>
            </a:r>
            <a:r>
              <a:rPr dirty="0" sz="1450" spc="-15">
                <a:latin typeface="Times New Roman"/>
                <a:cs typeface="Times New Roman"/>
              </a:rPr>
              <a:t>urge'.</a:t>
            </a:r>
            <a:endParaRPr sz="1450">
              <a:latin typeface="Times New Roman"/>
              <a:cs typeface="Times New Roman"/>
            </a:endParaRPr>
          </a:p>
          <a:p>
            <a:pPr algn="just" marL="12700" marR="5080" indent="255904">
              <a:lnSpc>
                <a:spcPts val="1730"/>
              </a:lnSpc>
              <a:spcBef>
                <a:spcPts val="790"/>
              </a:spcBef>
            </a:pPr>
            <a:r>
              <a:rPr dirty="0" sz="1450" spc="-25">
                <a:latin typeface="Times New Roman"/>
                <a:cs typeface="Times New Roman"/>
              </a:rPr>
              <a:t>Time </a:t>
            </a:r>
            <a:r>
              <a:rPr dirty="0" sz="1450" spc="-10">
                <a:latin typeface="Times New Roman"/>
                <a:cs typeface="Times New Roman"/>
              </a:rPr>
              <a:t>passed in awful, grey monotony; </a:t>
            </a:r>
            <a:r>
              <a:rPr dirty="0" sz="1450" spc="-5">
                <a:latin typeface="Times New Roman"/>
                <a:cs typeface="Times New Roman"/>
              </a:rPr>
              <a:t>I </a:t>
            </a:r>
            <a:r>
              <a:rPr dirty="0" sz="1450" spc="-10">
                <a:latin typeface="Times New Roman"/>
                <a:cs typeface="Times New Roman"/>
              </a:rPr>
              <a:t>was stretched </a:t>
            </a:r>
            <a:r>
              <a:rPr dirty="0" sz="1450" spc="-5">
                <a:latin typeface="Times New Roman"/>
                <a:cs typeface="Times New Roman"/>
              </a:rPr>
              <a:t>out on </a:t>
            </a:r>
            <a:r>
              <a:rPr dirty="0" sz="1450" spc="-10">
                <a:latin typeface="Times New Roman"/>
                <a:cs typeface="Times New Roman"/>
              </a:rPr>
              <a:t>the rack </a:t>
            </a:r>
            <a:r>
              <a:rPr dirty="0" sz="1450" spc="-5">
                <a:latin typeface="Times New Roman"/>
                <a:cs typeface="Times New Roman"/>
              </a:rPr>
              <a:t>of  </a:t>
            </a:r>
            <a:r>
              <a:rPr dirty="0" sz="1450" spc="-10">
                <a:latin typeface="Times New Roman"/>
                <a:cs typeface="Times New Roman"/>
              </a:rPr>
              <a:t>the hours and</a:t>
            </a:r>
            <a:r>
              <a:rPr dirty="0" sz="1450">
                <a:latin typeface="Times New Roman"/>
                <a:cs typeface="Times New Roman"/>
              </a:rPr>
              <a:t> </a:t>
            </a:r>
            <a:r>
              <a:rPr dirty="0" sz="1450" spc="-10">
                <a:latin typeface="Times New Roman"/>
                <a:cs typeface="Times New Roman"/>
              </a:rPr>
              <a:t>minutes.</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There were moments—all </a:t>
            </a:r>
            <a:r>
              <a:rPr dirty="0" sz="1450" spc="-5">
                <a:latin typeface="Times New Roman"/>
                <a:cs typeface="Times New Roman"/>
              </a:rPr>
              <a:t>of us </a:t>
            </a:r>
            <a:r>
              <a:rPr dirty="0" sz="1450" spc="-10">
                <a:latin typeface="Times New Roman"/>
                <a:cs typeface="Times New Roman"/>
              </a:rPr>
              <a:t>at some time fell prey to them—when </a:t>
            </a:r>
            <a:r>
              <a:rPr dirty="0" sz="1450" spc="-5">
                <a:latin typeface="Times New Roman"/>
                <a:cs typeface="Times New Roman"/>
              </a:rPr>
              <a:t>one  or </a:t>
            </a:r>
            <a:r>
              <a:rPr dirty="0" sz="1450" spc="-10">
                <a:latin typeface="Times New Roman"/>
                <a:cs typeface="Times New Roman"/>
              </a:rPr>
              <a:t>another would jump </a:t>
            </a:r>
            <a:r>
              <a:rPr dirty="0" sz="1450" spc="-15">
                <a:latin typeface="Times New Roman"/>
                <a:cs typeface="Times New Roman"/>
              </a:rPr>
              <a:t>off </a:t>
            </a:r>
            <a:r>
              <a:rPr dirty="0" sz="1450" spc="-10">
                <a:latin typeface="Times New Roman"/>
                <a:cs typeface="Times New Roman"/>
              </a:rPr>
              <a:t>his </a:t>
            </a:r>
            <a:r>
              <a:rPr dirty="0" sz="1450" spc="-5">
                <a:latin typeface="Times New Roman"/>
                <a:cs typeface="Times New Roman"/>
              </a:rPr>
              <a:t>bunk ; </a:t>
            </a:r>
            <a:r>
              <a:rPr dirty="0" sz="1450" spc="-10">
                <a:latin typeface="Times New Roman"/>
                <a:cs typeface="Times New Roman"/>
              </a:rPr>
              <a:t>and pace </a:t>
            </a:r>
            <a:r>
              <a:rPr dirty="0" sz="1450" spc="-5">
                <a:latin typeface="Times New Roman"/>
                <a:cs typeface="Times New Roman"/>
              </a:rPr>
              <a:t>up </a:t>
            </a:r>
            <a:r>
              <a:rPr dirty="0" sz="1450" spc="-10">
                <a:latin typeface="Times New Roman"/>
                <a:cs typeface="Times New Roman"/>
              </a:rPr>
              <a:t>and down for </a:t>
            </a:r>
            <a:r>
              <a:rPr dirty="0" sz="1450" spc="-5">
                <a:latin typeface="Times New Roman"/>
                <a:cs typeface="Times New Roman"/>
              </a:rPr>
              <a:t>hour </a:t>
            </a:r>
            <a:r>
              <a:rPr dirty="0" sz="1450" spc="-10">
                <a:latin typeface="Times New Roman"/>
                <a:cs typeface="Times New Roman"/>
              </a:rPr>
              <a:t>after</a:t>
            </a:r>
            <a:r>
              <a:rPr dirty="0" sz="1450" spc="110">
                <a:latin typeface="Times New Roman"/>
                <a:cs typeface="Times New Roman"/>
              </a:rPr>
              <a:t> </a:t>
            </a:r>
            <a:r>
              <a:rPr dirty="0" sz="1450" spc="-5">
                <a:latin typeface="Times New Roman"/>
                <a:cs typeface="Times New Roman"/>
              </a:rPr>
              <a:t>hour</a:t>
            </a:r>
            <a:endParaRPr sz="1450">
              <a:latin typeface="Times New Roman"/>
              <a:cs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6440" cy="9366250"/>
          </a:xfrm>
          <a:prstGeom prst="rect">
            <a:avLst/>
          </a:prstGeom>
        </p:spPr>
        <p:txBody>
          <a:bodyPr wrap="square" lIns="0" tIns="11430" rIns="0" bIns="0" rtlCol="0" vert="horz">
            <a:spAutoFit/>
          </a:bodyPr>
          <a:lstStyle/>
          <a:p>
            <a:pPr algn="just" marL="12700" marR="12700">
              <a:lnSpc>
                <a:spcPct val="100000"/>
              </a:lnSpc>
              <a:spcBef>
                <a:spcPts val="90"/>
              </a:spcBef>
            </a:pP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wild animal, finally to collapse back onto his mattress and lie there  listlessly waiting—waiting—waiting.</a:t>
            </a:r>
            <a:endParaRPr sz="1450">
              <a:latin typeface="Times New Roman"/>
              <a:cs typeface="Times New Roman"/>
            </a:endParaRPr>
          </a:p>
          <a:p>
            <a:pPr algn="just" marL="12700" marR="9525" indent="255904">
              <a:lnSpc>
                <a:spcPts val="1730"/>
              </a:lnSpc>
              <a:spcBef>
                <a:spcPts val="850"/>
              </a:spcBef>
            </a:pPr>
            <a:r>
              <a:rPr dirty="0" sz="1450" spc="-10">
                <a:latin typeface="Times New Roman"/>
                <a:cs typeface="Times New Roman"/>
              </a:rPr>
              <a:t>When evening came the </a:t>
            </a:r>
            <a:r>
              <a:rPr dirty="0" sz="1450" spc="-5">
                <a:latin typeface="Times New Roman"/>
                <a:cs typeface="Times New Roman"/>
              </a:rPr>
              <a:t>bugs </a:t>
            </a:r>
            <a:r>
              <a:rPr dirty="0" sz="1450" spc="-10">
                <a:latin typeface="Times New Roman"/>
                <a:cs typeface="Times New Roman"/>
              </a:rPr>
              <a:t>appeared in droves, crisscrossing the walls  like ants. It made me wonder why the fellow with the sabre and long Johns  had even bothered to ask me whether </a:t>
            </a:r>
            <a:r>
              <a:rPr dirty="0" sz="1450" spc="-5">
                <a:latin typeface="Times New Roman"/>
                <a:cs typeface="Times New Roman"/>
              </a:rPr>
              <a:t>I </a:t>
            </a:r>
            <a:r>
              <a:rPr dirty="0" sz="1450" spc="-10">
                <a:latin typeface="Times New Roman"/>
                <a:cs typeface="Times New Roman"/>
              </a:rPr>
              <a:t>was carrying any vermin. Perhaps the  court was worried about cross-breeding producing new species </a:t>
            </a:r>
            <a:r>
              <a:rPr dirty="0" sz="1450" spc="-5">
                <a:latin typeface="Times New Roman"/>
                <a:cs typeface="Times New Roman"/>
              </a:rPr>
              <a:t>of</a:t>
            </a:r>
            <a:r>
              <a:rPr dirty="0" sz="1450" spc="85">
                <a:latin typeface="Times New Roman"/>
                <a:cs typeface="Times New Roman"/>
              </a:rPr>
              <a:t> </a:t>
            </a:r>
            <a:r>
              <a:rPr dirty="0" sz="1450" spc="-10">
                <a:latin typeface="Times New Roman"/>
                <a:cs typeface="Times New Roman"/>
              </a:rPr>
              <a:t>insects?</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Usually </a:t>
            </a:r>
            <a:r>
              <a:rPr dirty="0" sz="1450" spc="-5">
                <a:latin typeface="Times New Roman"/>
                <a:cs typeface="Times New Roman"/>
              </a:rPr>
              <a:t>on </a:t>
            </a:r>
            <a:r>
              <a:rPr dirty="0" sz="1450" spc="-25">
                <a:latin typeface="Times New Roman"/>
                <a:cs typeface="Times New Roman"/>
              </a:rPr>
              <a:t>Wednesday </a:t>
            </a:r>
            <a:r>
              <a:rPr dirty="0" sz="1450" spc="-10">
                <a:latin typeface="Times New Roman"/>
                <a:cs typeface="Times New Roman"/>
              </a:rPr>
              <a:t>mornings </a:t>
            </a:r>
            <a:r>
              <a:rPr dirty="0" sz="1450" spc="-5">
                <a:latin typeface="Times New Roman"/>
                <a:cs typeface="Times New Roman"/>
              </a:rPr>
              <a:t>a </a:t>
            </a:r>
            <a:r>
              <a:rPr dirty="0" sz="1450" spc="-10">
                <a:latin typeface="Times New Roman"/>
                <a:cs typeface="Times New Roman"/>
              </a:rPr>
              <a:t>man with flapping trouser-legs and </a:t>
            </a:r>
            <a:r>
              <a:rPr dirty="0" sz="1450" spc="-5">
                <a:latin typeface="Times New Roman"/>
                <a:cs typeface="Times New Roman"/>
              </a:rPr>
              <a:t>a  </a:t>
            </a:r>
            <a:r>
              <a:rPr dirty="0" sz="1450" spc="-10">
                <a:latin typeface="Times New Roman"/>
                <a:cs typeface="Times New Roman"/>
              </a:rPr>
              <a:t>slouch-hat over his piggy eyes and fat </a:t>
            </a:r>
            <a:r>
              <a:rPr dirty="0" sz="1450" spc="-5">
                <a:latin typeface="Times New Roman"/>
                <a:cs typeface="Times New Roman"/>
              </a:rPr>
              <a:t>snout </a:t>
            </a:r>
            <a:r>
              <a:rPr dirty="0" sz="1450" spc="-10">
                <a:latin typeface="Times New Roman"/>
                <a:cs typeface="Times New Roman"/>
              </a:rPr>
              <a:t>would </a:t>
            </a:r>
            <a:r>
              <a:rPr dirty="0" sz="1450" spc="-20">
                <a:latin typeface="Times New Roman"/>
                <a:cs typeface="Times New Roman"/>
              </a:rPr>
              <a:t>appear—Dr. </a:t>
            </a:r>
            <a:r>
              <a:rPr dirty="0" sz="1450" spc="-10">
                <a:latin typeface="Times New Roman"/>
                <a:cs typeface="Times New Roman"/>
              </a:rPr>
              <a:t>Rosenblatt,  the prison doctor—to assure himself that we were all in the best </a:t>
            </a:r>
            <a:r>
              <a:rPr dirty="0" sz="1450" spc="-5">
                <a:latin typeface="Times New Roman"/>
                <a:cs typeface="Times New Roman"/>
              </a:rPr>
              <a:t>of </a:t>
            </a:r>
            <a:r>
              <a:rPr dirty="0" sz="1450" spc="-10">
                <a:latin typeface="Times New Roman"/>
                <a:cs typeface="Times New Roman"/>
              </a:rPr>
              <a:t>health. If </a:t>
            </a:r>
            <a:r>
              <a:rPr dirty="0" sz="1450" spc="-5">
                <a:latin typeface="Times New Roman"/>
                <a:cs typeface="Times New Roman"/>
              </a:rPr>
              <a:t>;  </a:t>
            </a:r>
            <a:r>
              <a:rPr dirty="0" sz="1450" spc="-10">
                <a:latin typeface="Times New Roman"/>
                <a:cs typeface="Times New Roman"/>
              </a:rPr>
              <a:t>any </a:t>
            </a:r>
            <a:r>
              <a:rPr dirty="0" sz="1450" spc="-5">
                <a:latin typeface="Times New Roman"/>
                <a:cs typeface="Times New Roman"/>
              </a:rPr>
              <a:t>of us </a:t>
            </a:r>
            <a:r>
              <a:rPr dirty="0" sz="1450" spc="-10">
                <a:latin typeface="Times New Roman"/>
                <a:cs typeface="Times New Roman"/>
              </a:rPr>
              <a:t>claimed to </a:t>
            </a:r>
            <a:r>
              <a:rPr dirty="0" sz="1450" spc="-5">
                <a:latin typeface="Times New Roman"/>
                <a:cs typeface="Times New Roman"/>
              </a:rPr>
              <a:t>be </a:t>
            </a:r>
            <a:r>
              <a:rPr dirty="0" sz="1450" spc="-10">
                <a:latin typeface="Times New Roman"/>
                <a:cs typeface="Times New Roman"/>
              </a:rPr>
              <a:t>ill, </a:t>
            </a:r>
            <a:r>
              <a:rPr dirty="0" sz="1450" spc="-5">
                <a:latin typeface="Times New Roman"/>
                <a:cs typeface="Times New Roman"/>
              </a:rPr>
              <a:t>he </a:t>
            </a:r>
            <a:r>
              <a:rPr dirty="0" sz="1450" spc="-10">
                <a:latin typeface="Times New Roman"/>
                <a:cs typeface="Times New Roman"/>
              </a:rPr>
              <a:t>would prescribe zinc ointment for rubbing </a:t>
            </a:r>
            <a:r>
              <a:rPr dirty="0" sz="1450" spc="-5">
                <a:latin typeface="Times New Roman"/>
                <a:cs typeface="Times New Roman"/>
              </a:rPr>
              <a:t>on  </a:t>
            </a:r>
            <a:r>
              <a:rPr dirty="0" sz="1450" spc="-10">
                <a:latin typeface="Times New Roman"/>
                <a:cs typeface="Times New Roman"/>
              </a:rPr>
              <a:t>the chest, whatever the</a:t>
            </a:r>
            <a:r>
              <a:rPr dirty="0" sz="1450" spc="5">
                <a:latin typeface="Times New Roman"/>
                <a:cs typeface="Times New Roman"/>
              </a:rPr>
              <a:t> </a:t>
            </a:r>
            <a:r>
              <a:rPr dirty="0" sz="1450" spc="-10">
                <a:latin typeface="Times New Roman"/>
                <a:cs typeface="Times New Roman"/>
              </a:rPr>
              <a:t>complaint.</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Once the president </a:t>
            </a:r>
            <a:r>
              <a:rPr dirty="0" sz="1450" spc="-5">
                <a:latin typeface="Times New Roman"/>
                <a:cs typeface="Times New Roman"/>
              </a:rPr>
              <a:t>of </a:t>
            </a:r>
            <a:r>
              <a:rPr dirty="0" sz="1450" spc="-10">
                <a:latin typeface="Times New Roman"/>
                <a:cs typeface="Times New Roman"/>
              </a:rPr>
              <a:t>the district court—a tall, perfumed scoundrel from  so-called </a:t>
            </a:r>
            <a:r>
              <a:rPr dirty="0" sz="1450" spc="-5">
                <a:latin typeface="Times New Roman"/>
                <a:cs typeface="Times New Roman"/>
              </a:rPr>
              <a:t>'good' </a:t>
            </a:r>
            <a:r>
              <a:rPr dirty="0" sz="1450" spc="-10">
                <a:latin typeface="Times New Roman"/>
                <a:cs typeface="Times New Roman"/>
              </a:rPr>
              <a:t>society who had the crudest vices written all over his face—  even accompanied him, to see that everything was in order </a:t>
            </a:r>
            <a:r>
              <a:rPr dirty="0" sz="1450" spc="-25">
                <a:latin typeface="Times New Roman"/>
                <a:cs typeface="Times New Roman"/>
              </a:rPr>
              <a:t>or, </a:t>
            </a:r>
            <a:r>
              <a:rPr dirty="0" sz="1450" spc="-10">
                <a:latin typeface="Times New Roman"/>
                <a:cs typeface="Times New Roman"/>
              </a:rPr>
              <a:t>as my cell-mate  with the kiss-curl </a:t>
            </a:r>
            <a:r>
              <a:rPr dirty="0" sz="1450" spc="-5">
                <a:latin typeface="Times New Roman"/>
                <a:cs typeface="Times New Roman"/>
              </a:rPr>
              <a:t>put </a:t>
            </a:r>
            <a:r>
              <a:rPr dirty="0" sz="1450" spc="-10">
                <a:latin typeface="Times New Roman"/>
                <a:cs typeface="Times New Roman"/>
              </a:rPr>
              <a:t>it, "whether any </a:t>
            </a:r>
            <a:r>
              <a:rPr dirty="0" sz="1450" spc="-5">
                <a:latin typeface="Times New Roman"/>
                <a:cs typeface="Times New Roman"/>
              </a:rPr>
              <a:t>of us </a:t>
            </a:r>
            <a:r>
              <a:rPr dirty="0" sz="1450" spc="-10">
                <a:latin typeface="Times New Roman"/>
                <a:cs typeface="Times New Roman"/>
              </a:rPr>
              <a:t>'as topped</a:t>
            </a:r>
            <a:r>
              <a:rPr dirty="0" sz="1450" spc="45">
                <a:latin typeface="Times New Roman"/>
                <a:cs typeface="Times New Roman"/>
              </a:rPr>
              <a:t> </a:t>
            </a:r>
            <a:r>
              <a:rPr dirty="0" sz="1450" spc="-10">
                <a:latin typeface="Times New Roman"/>
                <a:cs typeface="Times New Roman"/>
              </a:rPr>
              <a:t>'isself."</a:t>
            </a:r>
            <a:endParaRPr sz="1450">
              <a:latin typeface="Times New Roman"/>
              <a:cs typeface="Times New Roman"/>
            </a:endParaRPr>
          </a:p>
          <a:p>
            <a:pPr algn="just" marL="12700" marR="8890" indent="255904">
              <a:lnSpc>
                <a:spcPts val="1730"/>
              </a:lnSpc>
              <a:spcBef>
                <a:spcPts val="785"/>
              </a:spcBef>
            </a:pPr>
            <a:r>
              <a:rPr dirty="0" sz="1450" spc="-5">
                <a:latin typeface="Times New Roman"/>
                <a:cs typeface="Times New Roman"/>
              </a:rPr>
              <a:t>I </a:t>
            </a:r>
            <a:r>
              <a:rPr dirty="0" sz="1450" spc="-10">
                <a:latin typeface="Times New Roman"/>
                <a:cs typeface="Times New Roman"/>
              </a:rPr>
              <a:t>went over to </a:t>
            </a:r>
            <a:r>
              <a:rPr dirty="0" sz="1450" spc="-5">
                <a:latin typeface="Times New Roman"/>
                <a:cs typeface="Times New Roman"/>
              </a:rPr>
              <a:t>put a </a:t>
            </a:r>
            <a:r>
              <a:rPr dirty="0" sz="1450" spc="-10">
                <a:latin typeface="Times New Roman"/>
                <a:cs typeface="Times New Roman"/>
              </a:rPr>
              <a:t>request to him, at which </a:t>
            </a:r>
            <a:r>
              <a:rPr dirty="0" sz="1450" spc="-5">
                <a:latin typeface="Times New Roman"/>
                <a:cs typeface="Times New Roman"/>
              </a:rPr>
              <a:t>he </a:t>
            </a:r>
            <a:r>
              <a:rPr dirty="0" sz="1450" spc="-10">
                <a:latin typeface="Times New Roman"/>
                <a:cs typeface="Times New Roman"/>
              </a:rPr>
              <a:t>immediately jumped  behind the </a:t>
            </a:r>
            <a:r>
              <a:rPr dirty="0" sz="1450" spc="-15">
                <a:latin typeface="Times New Roman"/>
                <a:cs typeface="Times New Roman"/>
              </a:rPr>
              <a:t>gaoler, </a:t>
            </a:r>
            <a:r>
              <a:rPr dirty="0" sz="1450" spc="-10">
                <a:latin typeface="Times New Roman"/>
                <a:cs typeface="Times New Roman"/>
              </a:rPr>
              <a:t>pointed </a:t>
            </a:r>
            <a:r>
              <a:rPr dirty="0" sz="1450" spc="-5">
                <a:latin typeface="Times New Roman"/>
                <a:cs typeface="Times New Roman"/>
              </a:rPr>
              <a:t>a </a:t>
            </a:r>
            <a:r>
              <a:rPr dirty="0" sz="1450" spc="-10">
                <a:latin typeface="Times New Roman"/>
                <a:cs typeface="Times New Roman"/>
              </a:rPr>
              <a:t>revolver at me and screamed, "What </a:t>
            </a:r>
            <a:r>
              <a:rPr dirty="0" sz="1450" spc="-5">
                <a:latin typeface="Times New Roman"/>
                <a:cs typeface="Times New Roman"/>
              </a:rPr>
              <a:t>do you  </a:t>
            </a:r>
            <a:r>
              <a:rPr dirty="0" sz="1450" spc="-10">
                <a:latin typeface="Times New Roman"/>
                <a:cs typeface="Times New Roman"/>
              </a:rPr>
              <a:t>want?"</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asked politely whether there were any letters for me. For answer </a:t>
            </a:r>
            <a:r>
              <a:rPr dirty="0" sz="1450" spc="-35">
                <a:latin typeface="Times New Roman"/>
                <a:cs typeface="Times New Roman"/>
              </a:rPr>
              <a:t>Dr.  </a:t>
            </a:r>
            <a:r>
              <a:rPr dirty="0" sz="1450" spc="-10">
                <a:latin typeface="Times New Roman"/>
                <a:cs typeface="Times New Roman"/>
              </a:rPr>
              <a:t>Rosenblatt gave me </a:t>
            </a:r>
            <a:r>
              <a:rPr dirty="0" sz="1450" spc="-5">
                <a:latin typeface="Times New Roman"/>
                <a:cs typeface="Times New Roman"/>
              </a:rPr>
              <a:t>a </a:t>
            </a:r>
            <a:r>
              <a:rPr dirty="0" sz="1450" spc="-10">
                <a:latin typeface="Times New Roman"/>
                <a:cs typeface="Times New Roman"/>
              </a:rPr>
              <a:t>push in the chest and then quickly made his escape. The  president </a:t>
            </a:r>
            <a:r>
              <a:rPr dirty="0" sz="1450" spc="-5">
                <a:latin typeface="Times New Roman"/>
                <a:cs typeface="Times New Roman"/>
              </a:rPr>
              <a:t>of </a:t>
            </a:r>
            <a:r>
              <a:rPr dirty="0" sz="1450" spc="-10">
                <a:latin typeface="Times New Roman"/>
                <a:cs typeface="Times New Roman"/>
              </a:rPr>
              <a:t>the court also left, jeering at me from the safety </a:t>
            </a:r>
            <a:r>
              <a:rPr dirty="0" sz="1450" spc="-5">
                <a:latin typeface="Times New Roman"/>
                <a:cs typeface="Times New Roman"/>
              </a:rPr>
              <a:t>of </a:t>
            </a:r>
            <a:r>
              <a:rPr dirty="0" sz="1450" spc="-10">
                <a:latin typeface="Times New Roman"/>
                <a:cs typeface="Times New Roman"/>
              </a:rPr>
              <a:t>the doorway  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better to confess to the </a:t>
            </a:r>
            <a:r>
              <a:rPr dirty="0" sz="1450" spc="-20">
                <a:latin typeface="Times New Roman"/>
                <a:cs typeface="Times New Roman"/>
              </a:rPr>
              <a:t>murder. </a:t>
            </a:r>
            <a:r>
              <a:rPr dirty="0" sz="1450" spc="-10">
                <a:latin typeface="Times New Roman"/>
                <a:cs typeface="Times New Roman"/>
              </a:rPr>
              <a:t>Only then would </a:t>
            </a:r>
            <a:r>
              <a:rPr dirty="0" sz="1450" spc="-5">
                <a:latin typeface="Times New Roman"/>
                <a:cs typeface="Times New Roman"/>
              </a:rPr>
              <a:t>I </a:t>
            </a:r>
            <a:r>
              <a:rPr dirty="0" sz="1450" spc="-10">
                <a:latin typeface="Times New Roman"/>
                <a:cs typeface="Times New Roman"/>
              </a:rPr>
              <a:t>receive any  letters this side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tomb.</a:t>
            </a:r>
            <a:endParaRPr sz="1450">
              <a:latin typeface="Times New Roman"/>
              <a:cs typeface="Times New Roman"/>
            </a:endParaRPr>
          </a:p>
          <a:p>
            <a:pPr algn="just" marL="12700" marR="6985" indent="255904">
              <a:lnSpc>
                <a:spcPts val="1730"/>
              </a:lnSpc>
              <a:spcBef>
                <a:spcPts val="785"/>
              </a:spcBef>
            </a:pPr>
            <a:r>
              <a:rPr dirty="0" sz="1450" spc="-5">
                <a:latin typeface="Times New Roman"/>
                <a:cs typeface="Times New Roman"/>
              </a:rPr>
              <a:t>I </a:t>
            </a:r>
            <a:r>
              <a:rPr dirty="0" sz="1450" spc="-10">
                <a:latin typeface="Times New Roman"/>
                <a:cs typeface="Times New Roman"/>
              </a:rPr>
              <a:t>had long since become accustomed to the heat and bad </a:t>
            </a:r>
            <a:r>
              <a:rPr dirty="0" sz="1450" spc="-30">
                <a:latin typeface="Times New Roman"/>
                <a:cs typeface="Times New Roman"/>
              </a:rPr>
              <a:t>air. </a:t>
            </a:r>
            <a:r>
              <a:rPr dirty="0" sz="1450" spc="-5">
                <a:latin typeface="Times New Roman"/>
                <a:cs typeface="Times New Roman"/>
              </a:rPr>
              <a:t>I </a:t>
            </a:r>
            <a:r>
              <a:rPr dirty="0" sz="1450" spc="-10">
                <a:latin typeface="Times New Roman"/>
                <a:cs typeface="Times New Roman"/>
              </a:rPr>
              <a:t>was  shivering with cold all the time, even when the sun was shining. The  occupants </a:t>
            </a:r>
            <a:r>
              <a:rPr dirty="0" sz="1450" spc="-5">
                <a:latin typeface="Times New Roman"/>
                <a:cs typeface="Times New Roman"/>
              </a:rPr>
              <a:t>of </a:t>
            </a:r>
            <a:r>
              <a:rPr dirty="0" sz="1450" spc="-10">
                <a:latin typeface="Times New Roman"/>
                <a:cs typeface="Times New Roman"/>
              </a:rPr>
              <a:t>two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bunks </a:t>
            </a:r>
            <a:r>
              <a:rPr dirty="0" sz="1450" spc="-10">
                <a:latin typeface="Times New Roman"/>
                <a:cs typeface="Times New Roman"/>
              </a:rPr>
              <a:t>had changed several times, </a:t>
            </a:r>
            <a:r>
              <a:rPr dirty="0" sz="1450" spc="-5">
                <a:latin typeface="Times New Roman"/>
                <a:cs typeface="Times New Roman"/>
              </a:rPr>
              <a:t>but I </a:t>
            </a:r>
            <a:r>
              <a:rPr dirty="0" sz="1450" spc="-10">
                <a:latin typeface="Times New Roman"/>
                <a:cs typeface="Times New Roman"/>
              </a:rPr>
              <a:t>ignored the  newcomers. One week it would </a:t>
            </a:r>
            <a:r>
              <a:rPr dirty="0" sz="1450" spc="-5">
                <a:latin typeface="Times New Roman"/>
                <a:cs typeface="Times New Roman"/>
              </a:rPr>
              <a:t>be a </a:t>
            </a:r>
            <a:r>
              <a:rPr dirty="0" sz="1450" spc="-10">
                <a:latin typeface="Times New Roman"/>
                <a:cs typeface="Times New Roman"/>
              </a:rPr>
              <a:t>pickpocket and </a:t>
            </a:r>
            <a:r>
              <a:rPr dirty="0" sz="1450" spc="-5">
                <a:latin typeface="Times New Roman"/>
                <a:cs typeface="Times New Roman"/>
              </a:rPr>
              <a:t>a </a:t>
            </a:r>
            <a:r>
              <a:rPr dirty="0" sz="1450" spc="-10">
                <a:latin typeface="Times New Roman"/>
                <a:cs typeface="Times New Roman"/>
              </a:rPr>
              <a:t>footpad, the next </a:t>
            </a:r>
            <a:r>
              <a:rPr dirty="0" sz="1450" spc="-5">
                <a:latin typeface="Times New Roman"/>
                <a:cs typeface="Times New Roman"/>
              </a:rPr>
              <a:t>a  </a:t>
            </a:r>
            <a:r>
              <a:rPr dirty="0" sz="1450" spc="-10">
                <a:latin typeface="Times New Roman"/>
                <a:cs typeface="Times New Roman"/>
              </a:rPr>
              <a:t>counterfeiter and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fence.</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Everything happened </a:t>
            </a:r>
            <a:r>
              <a:rPr dirty="0" sz="1450" spc="-5">
                <a:latin typeface="Times New Roman"/>
                <a:cs typeface="Times New Roman"/>
              </a:rPr>
              <a:t>one </a:t>
            </a:r>
            <a:r>
              <a:rPr dirty="0" sz="1450" spc="-30">
                <a:latin typeface="Times New Roman"/>
                <a:cs typeface="Times New Roman"/>
              </a:rPr>
              <a:t>day, </a:t>
            </a:r>
            <a:r>
              <a:rPr dirty="0" sz="1450" spc="-10">
                <a:latin typeface="Times New Roman"/>
                <a:cs typeface="Times New Roman"/>
              </a:rPr>
              <a:t>was forgotten the next. Nothing could touch  me apart from my gnawing concern for Miriam. There was only </a:t>
            </a:r>
            <a:r>
              <a:rPr dirty="0" sz="1450" spc="-5">
                <a:latin typeface="Times New Roman"/>
                <a:cs typeface="Times New Roman"/>
              </a:rPr>
              <a:t>one </a:t>
            </a:r>
            <a:r>
              <a:rPr dirty="0" sz="1450" spc="-10">
                <a:latin typeface="Times New Roman"/>
                <a:cs typeface="Times New Roman"/>
              </a:rPr>
              <a:t>thing that  had made an impression </a:t>
            </a:r>
            <a:r>
              <a:rPr dirty="0" sz="1450" spc="-5">
                <a:latin typeface="Times New Roman"/>
                <a:cs typeface="Times New Roman"/>
              </a:rPr>
              <a:t>on </a:t>
            </a:r>
            <a:r>
              <a:rPr dirty="0" sz="1450" spc="-10">
                <a:latin typeface="Times New Roman"/>
                <a:cs typeface="Times New Roman"/>
              </a:rPr>
              <a:t>me, sometimes </a:t>
            </a:r>
            <a:r>
              <a:rPr dirty="0" sz="1450" spc="-5">
                <a:latin typeface="Times New Roman"/>
                <a:cs typeface="Times New Roman"/>
              </a:rPr>
              <a:t>a </a:t>
            </a:r>
            <a:r>
              <a:rPr dirty="0" sz="1450" spc="-10">
                <a:latin typeface="Times New Roman"/>
                <a:cs typeface="Times New Roman"/>
              </a:rPr>
              <a:t>distorted version even haunted  my dreams:</a:t>
            </a:r>
            <a:endParaRPr sz="1450">
              <a:latin typeface="Times New Roman"/>
              <a:cs typeface="Times New Roman"/>
            </a:endParaRPr>
          </a:p>
          <a:p>
            <a:pPr algn="just" marL="12700" marR="5080" indent="255904">
              <a:lnSpc>
                <a:spcPts val="1730"/>
              </a:lnSpc>
              <a:spcBef>
                <a:spcPts val="710"/>
              </a:spcBef>
            </a:pPr>
            <a:r>
              <a:rPr dirty="0" sz="1450" spc="-5">
                <a:latin typeface="Times New Roman"/>
                <a:cs typeface="Times New Roman"/>
              </a:rPr>
              <a:t>I </a:t>
            </a:r>
            <a:r>
              <a:rPr dirty="0" sz="1450" spc="-10">
                <a:latin typeface="Times New Roman"/>
                <a:cs typeface="Times New Roman"/>
              </a:rPr>
              <a:t>had been standing </a:t>
            </a:r>
            <a:r>
              <a:rPr dirty="0" sz="1450" spc="-5">
                <a:latin typeface="Times New Roman"/>
                <a:cs typeface="Times New Roman"/>
              </a:rPr>
              <a:t>on </a:t>
            </a:r>
            <a:r>
              <a:rPr dirty="0" sz="1450" spc="-10">
                <a:latin typeface="Times New Roman"/>
                <a:cs typeface="Times New Roman"/>
              </a:rPr>
              <a:t>the shelf to stare </a:t>
            </a:r>
            <a:r>
              <a:rPr dirty="0" sz="1450" spc="-5">
                <a:latin typeface="Times New Roman"/>
                <a:cs typeface="Times New Roman"/>
              </a:rPr>
              <a:t>up </a:t>
            </a:r>
            <a:r>
              <a:rPr dirty="0" sz="1450" spc="-10">
                <a:latin typeface="Times New Roman"/>
                <a:cs typeface="Times New Roman"/>
              </a:rPr>
              <a:t>at the sky when </a:t>
            </a:r>
            <a:r>
              <a:rPr dirty="0" sz="1450" spc="-5">
                <a:latin typeface="Times New Roman"/>
                <a:cs typeface="Times New Roman"/>
              </a:rPr>
              <a:t>I </a:t>
            </a:r>
            <a:r>
              <a:rPr dirty="0" sz="1450" spc="-10">
                <a:latin typeface="Times New Roman"/>
                <a:cs typeface="Times New Roman"/>
              </a:rPr>
              <a:t>suddenly felt  </a:t>
            </a:r>
            <a:r>
              <a:rPr dirty="0" sz="1450" spc="-5">
                <a:latin typeface="Times New Roman"/>
                <a:cs typeface="Times New Roman"/>
              </a:rPr>
              <a:t>a </a:t>
            </a:r>
            <a:r>
              <a:rPr dirty="0" sz="1450" spc="-10">
                <a:latin typeface="Times New Roman"/>
                <a:cs typeface="Times New Roman"/>
              </a:rPr>
              <a:t>sharp object sticking into my thigh. When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I </a:t>
            </a:r>
            <a:r>
              <a:rPr dirty="0" sz="1450" spc="-10">
                <a:latin typeface="Times New Roman"/>
                <a:cs typeface="Times New Roman"/>
              </a:rPr>
              <a:t>discovered it was the  file which had made </a:t>
            </a:r>
            <a:r>
              <a:rPr dirty="0" sz="1450" spc="-5">
                <a:latin typeface="Times New Roman"/>
                <a:cs typeface="Times New Roman"/>
              </a:rPr>
              <a:t>a </a:t>
            </a:r>
            <a:r>
              <a:rPr dirty="0" sz="1450" spc="-10">
                <a:latin typeface="Times New Roman"/>
                <a:cs typeface="Times New Roman"/>
              </a:rPr>
              <a:t>hole in my pocket and found its way into the lining </a:t>
            </a:r>
            <a:r>
              <a:rPr dirty="0" sz="1450" spc="-5">
                <a:latin typeface="Times New Roman"/>
                <a:cs typeface="Times New Roman"/>
              </a:rPr>
              <a:t>of  </a:t>
            </a:r>
            <a:r>
              <a:rPr dirty="0" sz="1450" spc="-10">
                <a:latin typeface="Times New Roman"/>
                <a:cs typeface="Times New Roman"/>
              </a:rPr>
              <a:t>my jacket.. It must have been there for </a:t>
            </a:r>
            <a:r>
              <a:rPr dirty="0" sz="1450" spc="-5">
                <a:latin typeface="Times New Roman"/>
                <a:cs typeface="Times New Roman"/>
              </a:rPr>
              <a:t>a </a:t>
            </a:r>
            <a:r>
              <a:rPr dirty="0" sz="1450" spc="-10">
                <a:latin typeface="Times New Roman"/>
                <a:cs typeface="Times New Roman"/>
              </a:rPr>
              <a:t>long time, otherwise the man who  checked my clothes would have found it. </a:t>
            </a:r>
            <a:r>
              <a:rPr dirty="0" sz="1450" spc="-5">
                <a:latin typeface="Times New Roman"/>
                <a:cs typeface="Times New Roman"/>
              </a:rPr>
              <a:t>I </a:t>
            </a:r>
            <a:r>
              <a:rPr dirty="0" sz="1450" spc="-10">
                <a:latin typeface="Times New Roman"/>
                <a:cs typeface="Times New Roman"/>
              </a:rPr>
              <a:t>took it </a:t>
            </a:r>
            <a:r>
              <a:rPr dirty="0" sz="1450" spc="-5">
                <a:latin typeface="Times New Roman"/>
                <a:cs typeface="Times New Roman"/>
              </a:rPr>
              <a:t>out </a:t>
            </a:r>
            <a:r>
              <a:rPr dirty="0" sz="1450" spc="-10">
                <a:latin typeface="Times New Roman"/>
                <a:cs typeface="Times New Roman"/>
              </a:rPr>
              <a:t>and tossed it onto my  straw mattress. When </a:t>
            </a:r>
            <a:r>
              <a:rPr dirty="0" sz="1450" spc="-5">
                <a:latin typeface="Times New Roman"/>
                <a:cs typeface="Times New Roman"/>
              </a:rPr>
              <a:t>I </a:t>
            </a:r>
            <a:r>
              <a:rPr dirty="0" sz="1450" spc="-10">
                <a:latin typeface="Times New Roman"/>
                <a:cs typeface="Times New Roman"/>
              </a:rPr>
              <a:t>climbed down from the shelf, it had disappeared, and </a:t>
            </a:r>
            <a:r>
              <a:rPr dirty="0" sz="1450" spc="-5">
                <a:latin typeface="Times New Roman"/>
                <a:cs typeface="Times New Roman"/>
              </a:rPr>
              <a:t>I  </a:t>
            </a:r>
            <a:r>
              <a:rPr dirty="0" sz="1450" spc="-10">
                <a:latin typeface="Times New Roman"/>
                <a:cs typeface="Times New Roman"/>
              </a:rPr>
              <a:t>had</a:t>
            </a:r>
            <a:r>
              <a:rPr dirty="0" sz="1450" spc="60">
                <a:latin typeface="Times New Roman"/>
                <a:cs typeface="Times New Roman"/>
              </a:rPr>
              <a:t> </a:t>
            </a:r>
            <a:r>
              <a:rPr dirty="0" sz="1450" spc="-5">
                <a:latin typeface="Times New Roman"/>
                <a:cs typeface="Times New Roman"/>
              </a:rPr>
              <a:t>no</a:t>
            </a:r>
            <a:r>
              <a:rPr dirty="0" sz="1450" spc="60">
                <a:latin typeface="Times New Roman"/>
                <a:cs typeface="Times New Roman"/>
              </a:rPr>
              <a:t> </a:t>
            </a:r>
            <a:r>
              <a:rPr dirty="0" sz="1450" spc="-5">
                <a:latin typeface="Times New Roman"/>
                <a:cs typeface="Times New Roman"/>
              </a:rPr>
              <a:t>doubt</a:t>
            </a:r>
            <a:r>
              <a:rPr dirty="0" sz="1450" spc="60">
                <a:latin typeface="Times New Roman"/>
                <a:cs typeface="Times New Roman"/>
              </a:rPr>
              <a:t> </a:t>
            </a:r>
            <a:r>
              <a:rPr dirty="0" sz="1450" spc="-10">
                <a:latin typeface="Times New Roman"/>
                <a:cs typeface="Times New Roman"/>
              </a:rPr>
              <a:t>that</a:t>
            </a:r>
            <a:r>
              <a:rPr dirty="0" sz="1450" spc="60">
                <a:latin typeface="Times New Roman"/>
                <a:cs typeface="Times New Roman"/>
              </a:rPr>
              <a:t> </a:t>
            </a:r>
            <a:r>
              <a:rPr dirty="0" sz="1450" spc="-10">
                <a:latin typeface="Times New Roman"/>
                <a:cs typeface="Times New Roman"/>
              </a:rPr>
              <a:t>it</a:t>
            </a:r>
            <a:r>
              <a:rPr dirty="0" sz="1450" spc="65">
                <a:latin typeface="Times New Roman"/>
                <a:cs typeface="Times New Roman"/>
              </a:rPr>
              <a:t> </a:t>
            </a:r>
            <a:r>
              <a:rPr dirty="0" sz="1450" spc="-10">
                <a:latin typeface="Times New Roman"/>
                <a:cs typeface="Times New Roman"/>
              </a:rPr>
              <a:t>could</a:t>
            </a:r>
            <a:r>
              <a:rPr dirty="0" sz="1450" spc="60">
                <a:latin typeface="Times New Roman"/>
                <a:cs typeface="Times New Roman"/>
              </a:rPr>
              <a:t> </a:t>
            </a:r>
            <a:r>
              <a:rPr dirty="0" sz="1450" spc="-10">
                <a:latin typeface="Times New Roman"/>
                <a:cs typeface="Times New Roman"/>
              </a:rPr>
              <a:t>only</a:t>
            </a:r>
            <a:r>
              <a:rPr dirty="0" sz="1450" spc="60">
                <a:latin typeface="Times New Roman"/>
                <a:cs typeface="Times New Roman"/>
              </a:rPr>
              <a:t> </a:t>
            </a:r>
            <a:r>
              <a:rPr dirty="0" sz="1450" spc="-10">
                <a:latin typeface="Times New Roman"/>
                <a:cs typeface="Times New Roman"/>
              </a:rPr>
              <a:t>have</a:t>
            </a:r>
            <a:r>
              <a:rPr dirty="0" sz="1450" spc="60">
                <a:latin typeface="Times New Roman"/>
                <a:cs typeface="Times New Roman"/>
              </a:rPr>
              <a:t> </a:t>
            </a:r>
            <a:r>
              <a:rPr dirty="0" sz="1450" spc="-10">
                <a:latin typeface="Times New Roman"/>
                <a:cs typeface="Times New Roman"/>
              </a:rPr>
              <a:t>been</a:t>
            </a:r>
            <a:r>
              <a:rPr dirty="0" sz="1450" spc="65">
                <a:latin typeface="Times New Roman"/>
                <a:cs typeface="Times New Roman"/>
              </a:rPr>
              <a:t> </a:t>
            </a:r>
            <a:r>
              <a:rPr dirty="0" sz="1450" spc="-10">
                <a:latin typeface="Times New Roman"/>
                <a:cs typeface="Times New Roman"/>
              </a:rPr>
              <a:t>Loisa</a:t>
            </a:r>
            <a:r>
              <a:rPr dirty="0" sz="1450" spc="60">
                <a:latin typeface="Times New Roman"/>
                <a:cs typeface="Times New Roman"/>
              </a:rPr>
              <a:t> </a:t>
            </a:r>
            <a:r>
              <a:rPr dirty="0" sz="1450" spc="-10">
                <a:latin typeface="Times New Roman"/>
                <a:cs typeface="Times New Roman"/>
              </a:rPr>
              <a:t>who</a:t>
            </a:r>
            <a:r>
              <a:rPr dirty="0" sz="1450" spc="60">
                <a:latin typeface="Times New Roman"/>
                <a:cs typeface="Times New Roman"/>
              </a:rPr>
              <a:t> </a:t>
            </a:r>
            <a:r>
              <a:rPr dirty="0" sz="1450" spc="-10">
                <a:latin typeface="Times New Roman"/>
                <a:cs typeface="Times New Roman"/>
              </a:rPr>
              <a:t>had</a:t>
            </a:r>
            <a:r>
              <a:rPr dirty="0" sz="1450" spc="60">
                <a:latin typeface="Times New Roman"/>
                <a:cs typeface="Times New Roman"/>
              </a:rPr>
              <a:t> </a:t>
            </a:r>
            <a:r>
              <a:rPr dirty="0" sz="1450" spc="-10">
                <a:latin typeface="Times New Roman"/>
                <a:cs typeface="Times New Roman"/>
              </a:rPr>
              <a:t>taken</a:t>
            </a:r>
            <a:r>
              <a:rPr dirty="0" sz="1450" spc="65">
                <a:latin typeface="Times New Roman"/>
                <a:cs typeface="Times New Roman"/>
              </a:rPr>
              <a:t> </a:t>
            </a:r>
            <a:r>
              <a:rPr dirty="0" sz="1450" spc="-10">
                <a:latin typeface="Times New Roman"/>
                <a:cs typeface="Times New Roman"/>
              </a:rPr>
              <a:t>it.</a:t>
            </a:r>
            <a:r>
              <a:rPr dirty="0" sz="1450" spc="60">
                <a:latin typeface="Times New Roman"/>
                <a:cs typeface="Times New Roman"/>
              </a:rPr>
              <a:t> </a:t>
            </a:r>
            <a:r>
              <a:rPr dirty="0" sz="1450" spc="-10">
                <a:latin typeface="Times New Roman"/>
                <a:cs typeface="Times New Roman"/>
              </a:rPr>
              <a:t>A</a:t>
            </a:r>
            <a:r>
              <a:rPr dirty="0" sz="1450" spc="-20">
                <a:latin typeface="Times New Roman"/>
                <a:cs typeface="Times New Roman"/>
              </a:rPr>
              <a:t> </a:t>
            </a:r>
            <a:r>
              <a:rPr dirty="0" sz="1450" spc="-10">
                <a:latin typeface="Times New Roman"/>
                <a:cs typeface="Times New Roman"/>
              </a:rPr>
              <a:t>few</a:t>
            </a:r>
            <a:r>
              <a:rPr dirty="0" sz="1450" spc="60">
                <a:latin typeface="Times New Roman"/>
                <a:cs typeface="Times New Roman"/>
              </a:rPr>
              <a:t> </a:t>
            </a:r>
            <a:r>
              <a:rPr dirty="0" sz="1450" spc="-10">
                <a:latin typeface="Times New Roman"/>
                <a:cs typeface="Times New Roman"/>
              </a:rPr>
              <a:t>days</a:t>
            </a:r>
            <a:endParaRPr sz="1450">
              <a:latin typeface="Times New Roman"/>
              <a:cs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93555"/>
          </a:xfrm>
          <a:prstGeom prst="rect">
            <a:avLst/>
          </a:prstGeom>
        </p:spPr>
        <p:txBody>
          <a:bodyPr wrap="square" lIns="0" tIns="11430" rIns="0" bIns="0" rtlCol="0" vert="horz">
            <a:spAutoFit/>
          </a:bodyPr>
          <a:lstStyle/>
          <a:p>
            <a:pPr algn="just" marL="12700" marR="5080">
              <a:lnSpc>
                <a:spcPct val="99900"/>
              </a:lnSpc>
              <a:spcBef>
                <a:spcPts val="90"/>
              </a:spcBef>
            </a:pPr>
            <a:r>
              <a:rPr dirty="0" sz="1450" spc="-10">
                <a:latin typeface="Times New Roman"/>
                <a:cs typeface="Times New Roman"/>
              </a:rPr>
              <a:t>later they took him </a:t>
            </a:r>
            <a:r>
              <a:rPr dirty="0" sz="1450" spc="-5">
                <a:latin typeface="Times New Roman"/>
                <a:cs typeface="Times New Roman"/>
              </a:rPr>
              <a:t>out </a:t>
            </a:r>
            <a:r>
              <a:rPr dirty="0" sz="1450" spc="-10">
                <a:latin typeface="Times New Roman"/>
                <a:cs typeface="Times New Roman"/>
              </a:rPr>
              <a:t>to transfer him to </a:t>
            </a:r>
            <a:r>
              <a:rPr dirty="0" sz="1450" spc="-5">
                <a:latin typeface="Times New Roman"/>
                <a:cs typeface="Times New Roman"/>
              </a:rPr>
              <a:t>a </a:t>
            </a:r>
            <a:r>
              <a:rPr dirty="0" sz="1450" spc="-10">
                <a:latin typeface="Times New Roman"/>
                <a:cs typeface="Times New Roman"/>
              </a:rPr>
              <a:t>cell </a:t>
            </a:r>
            <a:r>
              <a:rPr dirty="0" sz="1450" spc="-5">
                <a:latin typeface="Times New Roman"/>
                <a:cs typeface="Times New Roman"/>
              </a:rPr>
              <a:t>on </a:t>
            </a:r>
            <a:r>
              <a:rPr dirty="0" sz="1450" spc="-10">
                <a:latin typeface="Times New Roman"/>
                <a:cs typeface="Times New Roman"/>
              </a:rPr>
              <a:t>the next floor down. It was  quite wrong, said the </a:t>
            </a:r>
            <a:r>
              <a:rPr dirty="0" sz="1450" spc="-15">
                <a:latin typeface="Times New Roman"/>
                <a:cs typeface="Times New Roman"/>
              </a:rPr>
              <a:t>gaoler, </a:t>
            </a:r>
            <a:r>
              <a:rPr dirty="0" sz="1450" spc="-10">
                <a:latin typeface="Times New Roman"/>
                <a:cs typeface="Times New Roman"/>
              </a:rPr>
              <a:t>for two remand prisoners such as Loisa and  myself, who were accused </a:t>
            </a:r>
            <a:r>
              <a:rPr dirty="0" sz="1450" spc="-5">
                <a:latin typeface="Times New Roman"/>
                <a:cs typeface="Times New Roman"/>
              </a:rPr>
              <a:t>of </a:t>
            </a:r>
            <a:r>
              <a:rPr dirty="0" sz="1450" spc="-10">
                <a:latin typeface="Times New Roman"/>
                <a:cs typeface="Times New Roman"/>
              </a:rPr>
              <a:t>the same crime, to </a:t>
            </a:r>
            <a:r>
              <a:rPr dirty="0" sz="1450" spc="-5">
                <a:latin typeface="Times New Roman"/>
                <a:cs typeface="Times New Roman"/>
              </a:rPr>
              <a:t>be </a:t>
            </a:r>
            <a:r>
              <a:rPr dirty="0" sz="1450" spc="-10">
                <a:latin typeface="Times New Roman"/>
                <a:cs typeface="Times New Roman"/>
              </a:rPr>
              <a:t>kept in the same</a:t>
            </a:r>
            <a:r>
              <a:rPr dirty="0" sz="1450" spc="80">
                <a:latin typeface="Times New Roman"/>
                <a:cs typeface="Times New Roman"/>
              </a:rPr>
              <a:t> </a:t>
            </a:r>
            <a:r>
              <a:rPr dirty="0" sz="1450" spc="-10">
                <a:latin typeface="Times New Roman"/>
                <a:cs typeface="Times New Roman"/>
              </a:rPr>
              <a:t>cell.</a:t>
            </a:r>
            <a:endParaRPr sz="1450">
              <a:latin typeface="Times New Roman"/>
              <a:cs typeface="Times New Roman"/>
            </a:endParaRPr>
          </a:p>
          <a:p>
            <a:pPr algn="just" marL="12700" marR="11430" indent="255904">
              <a:lnSpc>
                <a:spcPts val="1730"/>
              </a:lnSpc>
              <a:spcBef>
                <a:spcPts val="844"/>
              </a:spcBef>
            </a:pPr>
            <a:r>
              <a:rPr dirty="0" sz="1450" spc="-25">
                <a:latin typeface="Times New Roman"/>
                <a:cs typeface="Times New Roman"/>
              </a:rPr>
              <a:t>With </a:t>
            </a:r>
            <a:r>
              <a:rPr dirty="0" sz="1450" spc="-10">
                <a:latin typeface="Times New Roman"/>
                <a:cs typeface="Times New Roman"/>
              </a:rPr>
              <a:t>all my heart </a:t>
            </a:r>
            <a:r>
              <a:rPr dirty="0" sz="1450" spc="-5">
                <a:latin typeface="Times New Roman"/>
                <a:cs typeface="Times New Roman"/>
              </a:rPr>
              <a:t>I </a:t>
            </a:r>
            <a:r>
              <a:rPr dirty="0" sz="1450" spc="-10">
                <a:latin typeface="Times New Roman"/>
                <a:cs typeface="Times New Roman"/>
              </a:rPr>
              <a:t>hoped the </a:t>
            </a:r>
            <a:r>
              <a:rPr dirty="0" sz="1450" spc="-5">
                <a:latin typeface="Times New Roman"/>
                <a:cs typeface="Times New Roman"/>
              </a:rPr>
              <a:t>poor </a:t>
            </a:r>
            <a:r>
              <a:rPr dirty="0" sz="1450" spc="-10">
                <a:latin typeface="Times New Roman"/>
                <a:cs typeface="Times New Roman"/>
              </a:rPr>
              <a:t>lad might manage to escape with the  help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file.</a:t>
            </a:r>
            <a:endParaRPr sz="1450">
              <a:latin typeface="Times New Roman"/>
              <a:cs typeface="Times New Roman"/>
            </a:endParaRPr>
          </a:p>
          <a:p>
            <a:pPr>
              <a:lnSpc>
                <a:spcPct val="100000"/>
              </a:lnSpc>
              <a:spcBef>
                <a:spcPts val="10"/>
              </a:spcBef>
            </a:pPr>
            <a:endParaRPr sz="2250">
              <a:latin typeface="Times New Roman"/>
              <a:cs typeface="Times New Roman"/>
            </a:endParaRPr>
          </a:p>
          <a:p>
            <a:pPr algn="ctr">
              <a:lnSpc>
                <a:spcPct val="100000"/>
              </a:lnSpc>
            </a:pPr>
            <a:r>
              <a:rPr dirty="0" sz="1450" spc="-55" b="1">
                <a:latin typeface="Times New Roman"/>
                <a:cs typeface="Times New Roman"/>
              </a:rPr>
              <a:t>MAY</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350" indent="255904">
              <a:lnSpc>
                <a:spcPts val="1730"/>
              </a:lnSpc>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asked him what the date was—the sunshine was as </a:t>
            </a:r>
            <a:r>
              <a:rPr dirty="0" sz="1450" spc="-5">
                <a:latin typeface="Times New Roman"/>
                <a:cs typeface="Times New Roman"/>
              </a:rPr>
              <a:t>hot </a:t>
            </a:r>
            <a:r>
              <a:rPr dirty="0" sz="1450" spc="-10">
                <a:latin typeface="Times New Roman"/>
                <a:cs typeface="Times New Roman"/>
              </a:rPr>
              <a:t>as in the  middle </a:t>
            </a:r>
            <a:r>
              <a:rPr dirty="0" sz="1450" spc="-5">
                <a:latin typeface="Times New Roman"/>
                <a:cs typeface="Times New Roman"/>
              </a:rPr>
              <a:t>of </a:t>
            </a:r>
            <a:r>
              <a:rPr dirty="0" sz="1450" spc="-10">
                <a:latin typeface="Times New Roman"/>
                <a:cs typeface="Times New Roman"/>
              </a:rPr>
              <a:t>summer and the tired tree in the courtyard had </a:t>
            </a:r>
            <a:r>
              <a:rPr dirty="0" sz="1450" spc="-5">
                <a:latin typeface="Times New Roman"/>
                <a:cs typeface="Times New Roman"/>
              </a:rPr>
              <a:t>put out a </a:t>
            </a:r>
            <a:r>
              <a:rPr dirty="0" sz="1450" spc="-10">
                <a:latin typeface="Times New Roman"/>
                <a:cs typeface="Times New Roman"/>
              </a:rPr>
              <a:t>few buds—  the gaoler was silent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whispered to me that it was the  fifteenth </a:t>
            </a:r>
            <a:r>
              <a:rPr dirty="0" sz="1450" spc="-5">
                <a:latin typeface="Times New Roman"/>
                <a:cs typeface="Times New Roman"/>
              </a:rPr>
              <a:t>of </a:t>
            </a:r>
            <a:r>
              <a:rPr dirty="0" sz="1450" spc="-35">
                <a:latin typeface="Times New Roman"/>
                <a:cs typeface="Times New Roman"/>
              </a:rPr>
              <a:t>May. </a:t>
            </a:r>
            <a:r>
              <a:rPr dirty="0" sz="1450" spc="-10">
                <a:latin typeface="Times New Roman"/>
                <a:cs typeface="Times New Roman"/>
              </a:rPr>
              <a:t>Actually </a:t>
            </a:r>
            <a:r>
              <a:rPr dirty="0" sz="1450" spc="-5">
                <a:latin typeface="Times New Roman"/>
                <a:cs typeface="Times New Roman"/>
              </a:rPr>
              <a:t>he </a:t>
            </a:r>
            <a:r>
              <a:rPr dirty="0" sz="1450" spc="-10">
                <a:latin typeface="Times New Roman"/>
                <a:cs typeface="Times New Roman"/>
              </a:rPr>
              <a:t>shouldn't </a:t>
            </a:r>
            <a:r>
              <a:rPr dirty="0" sz="1450" spc="-5">
                <a:latin typeface="Times New Roman"/>
                <a:cs typeface="Times New Roman"/>
              </a:rPr>
              <a:t>be </a:t>
            </a:r>
            <a:r>
              <a:rPr dirty="0" sz="1450" spc="-10">
                <a:latin typeface="Times New Roman"/>
                <a:cs typeface="Times New Roman"/>
              </a:rPr>
              <a:t>telling me, </a:t>
            </a:r>
            <a:r>
              <a:rPr dirty="0" sz="1450" spc="-5">
                <a:latin typeface="Times New Roman"/>
                <a:cs typeface="Times New Roman"/>
              </a:rPr>
              <a:t>he </a:t>
            </a:r>
            <a:r>
              <a:rPr dirty="0" sz="1450" spc="-10">
                <a:latin typeface="Times New Roman"/>
                <a:cs typeface="Times New Roman"/>
              </a:rPr>
              <a:t>added, it was  forbidden to talk to the prisoners at all, and especially those who had </a:t>
            </a:r>
            <a:r>
              <a:rPr dirty="0" sz="1450" spc="-5">
                <a:latin typeface="Times New Roman"/>
                <a:cs typeface="Times New Roman"/>
              </a:rPr>
              <a:t>not  </a:t>
            </a:r>
            <a:r>
              <a:rPr dirty="0" sz="1450" spc="-10">
                <a:latin typeface="Times New Roman"/>
                <a:cs typeface="Times New Roman"/>
              </a:rPr>
              <a:t>confessed were supposed to </a:t>
            </a:r>
            <a:r>
              <a:rPr dirty="0" sz="1450" spc="-5">
                <a:latin typeface="Times New Roman"/>
                <a:cs typeface="Times New Roman"/>
              </a:rPr>
              <a:t>be </a:t>
            </a:r>
            <a:r>
              <a:rPr dirty="0" sz="1450" spc="-10">
                <a:latin typeface="Times New Roman"/>
                <a:cs typeface="Times New Roman"/>
              </a:rPr>
              <a:t>kept in the dark about the passage </a:t>
            </a:r>
            <a:r>
              <a:rPr dirty="0" sz="1450" spc="-5">
                <a:latin typeface="Times New Roman"/>
                <a:cs typeface="Times New Roman"/>
              </a:rPr>
              <a:t>of</a:t>
            </a:r>
            <a:r>
              <a:rPr dirty="0" sz="1450" spc="10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Three whole months </a:t>
            </a:r>
            <a:r>
              <a:rPr dirty="0" sz="1450" spc="-5">
                <a:latin typeface="Times New Roman"/>
                <a:cs typeface="Times New Roman"/>
              </a:rPr>
              <a:t>I </a:t>
            </a:r>
            <a:r>
              <a:rPr dirty="0" sz="1450" spc="-10">
                <a:latin typeface="Times New Roman"/>
                <a:cs typeface="Times New Roman"/>
              </a:rPr>
              <a:t>had been in prison, and still </a:t>
            </a:r>
            <a:r>
              <a:rPr dirty="0" sz="1450" spc="-5">
                <a:latin typeface="Times New Roman"/>
                <a:cs typeface="Times New Roman"/>
              </a:rPr>
              <a:t>no </a:t>
            </a:r>
            <a:r>
              <a:rPr dirty="0" sz="1450" spc="-10">
                <a:latin typeface="Times New Roman"/>
                <a:cs typeface="Times New Roman"/>
              </a:rPr>
              <a:t>news from</a:t>
            </a:r>
            <a:r>
              <a:rPr dirty="0" sz="1450" spc="114">
                <a:latin typeface="Times New Roman"/>
                <a:cs typeface="Times New Roman"/>
              </a:rPr>
              <a:t> </a:t>
            </a:r>
            <a:r>
              <a:rPr dirty="0" sz="1450" spc="-10">
                <a:latin typeface="Times New Roman"/>
                <a:cs typeface="Times New Roman"/>
              </a:rPr>
              <a:t>outside!</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In the evening, the soft sound </a:t>
            </a:r>
            <a:r>
              <a:rPr dirty="0" sz="1450" spc="-5">
                <a:latin typeface="Times New Roman"/>
                <a:cs typeface="Times New Roman"/>
              </a:rPr>
              <a:t>of a </a:t>
            </a:r>
            <a:r>
              <a:rPr dirty="0" sz="1450" spc="-10">
                <a:latin typeface="Times New Roman"/>
                <a:cs typeface="Times New Roman"/>
              </a:rPr>
              <a:t>piano came through the barred window  that was now left open </a:t>
            </a:r>
            <a:r>
              <a:rPr dirty="0" sz="1450" spc="-5">
                <a:latin typeface="Times New Roman"/>
                <a:cs typeface="Times New Roman"/>
              </a:rPr>
              <a:t>on </a:t>
            </a:r>
            <a:r>
              <a:rPr dirty="0" sz="1450" spc="-10">
                <a:latin typeface="Times New Roman"/>
                <a:cs typeface="Times New Roman"/>
              </a:rPr>
              <a:t>warm days. One </a:t>
            </a:r>
            <a:r>
              <a:rPr dirty="0" sz="1450" spc="-5">
                <a:latin typeface="Times New Roman"/>
                <a:cs typeface="Times New Roman"/>
              </a:rPr>
              <a:t>of </a:t>
            </a:r>
            <a:r>
              <a:rPr dirty="0" sz="1450" spc="-10">
                <a:latin typeface="Times New Roman"/>
                <a:cs typeface="Times New Roman"/>
              </a:rPr>
              <a:t>the convicts told me that it was  the daughter </a:t>
            </a:r>
            <a:r>
              <a:rPr dirty="0" sz="1450" spc="-5">
                <a:latin typeface="Times New Roman"/>
                <a:cs typeface="Times New Roman"/>
              </a:rPr>
              <a:t>of </a:t>
            </a:r>
            <a:r>
              <a:rPr dirty="0" sz="1450" spc="-10">
                <a:latin typeface="Times New Roman"/>
                <a:cs typeface="Times New Roman"/>
              </a:rPr>
              <a:t>the warder who lived below</a:t>
            </a:r>
            <a:r>
              <a:rPr dirty="0" sz="1450" spc="30">
                <a:latin typeface="Times New Roman"/>
                <a:cs typeface="Times New Roman"/>
              </a:rPr>
              <a:t> </a:t>
            </a:r>
            <a:r>
              <a:rPr dirty="0" sz="1450" spc="-10">
                <a:latin typeface="Times New Roman"/>
                <a:cs typeface="Times New Roman"/>
              </a:rPr>
              <a:t>playing.</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Day and </a:t>
            </a:r>
            <a:r>
              <a:rPr dirty="0" sz="1450" spc="-5">
                <a:latin typeface="Times New Roman"/>
                <a:cs typeface="Times New Roman"/>
              </a:rPr>
              <a:t>night I </a:t>
            </a:r>
            <a:r>
              <a:rPr dirty="0" sz="1450" spc="-10">
                <a:latin typeface="Times New Roman"/>
                <a:cs typeface="Times New Roman"/>
              </a:rPr>
              <a:t>dreamt </a:t>
            </a:r>
            <a:r>
              <a:rPr dirty="0" sz="1450" spc="-5">
                <a:latin typeface="Times New Roman"/>
                <a:cs typeface="Times New Roman"/>
              </a:rPr>
              <a:t>of </a:t>
            </a:r>
            <a:r>
              <a:rPr dirty="0" sz="1450" spc="-10">
                <a:latin typeface="Times New Roman"/>
                <a:cs typeface="Times New Roman"/>
              </a:rPr>
              <a:t>Miriam. </a:t>
            </a:r>
            <a:r>
              <a:rPr dirty="0" sz="1450" spc="-5">
                <a:latin typeface="Times New Roman"/>
                <a:cs typeface="Times New Roman"/>
              </a:rPr>
              <a:t>I </a:t>
            </a:r>
            <a:r>
              <a:rPr dirty="0" sz="1450" spc="-10">
                <a:latin typeface="Times New Roman"/>
                <a:cs typeface="Times New Roman"/>
              </a:rPr>
              <a:t>wondered how she was. At times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comforting feeling, as if my thoughts had reached </a:t>
            </a:r>
            <a:r>
              <a:rPr dirty="0" sz="1450" spc="-20">
                <a:latin typeface="Times New Roman"/>
                <a:cs typeface="Times New Roman"/>
              </a:rPr>
              <a:t>her, </a:t>
            </a:r>
            <a:r>
              <a:rPr dirty="0" sz="1450" spc="-10">
                <a:latin typeface="Times New Roman"/>
                <a:cs typeface="Times New Roman"/>
              </a:rPr>
              <a:t>were standing </a:t>
            </a:r>
            <a:r>
              <a:rPr dirty="0" sz="1450" spc="-5">
                <a:latin typeface="Times New Roman"/>
                <a:cs typeface="Times New Roman"/>
              </a:rPr>
              <a:t>by </a:t>
            </a:r>
            <a:r>
              <a:rPr dirty="0" sz="1450" spc="-10">
                <a:latin typeface="Times New Roman"/>
                <a:cs typeface="Times New Roman"/>
              </a:rPr>
              <a:t>her  bedside while she slept and had placed </a:t>
            </a:r>
            <a:r>
              <a:rPr dirty="0" sz="1450" spc="-5">
                <a:latin typeface="Times New Roman"/>
                <a:cs typeface="Times New Roman"/>
              </a:rPr>
              <a:t>a </a:t>
            </a:r>
            <a:r>
              <a:rPr dirty="0" sz="1450" spc="-10">
                <a:latin typeface="Times New Roman"/>
                <a:cs typeface="Times New Roman"/>
              </a:rPr>
              <a:t>cool hand </a:t>
            </a:r>
            <a:r>
              <a:rPr dirty="0" sz="1450" spc="-5">
                <a:latin typeface="Times New Roman"/>
                <a:cs typeface="Times New Roman"/>
              </a:rPr>
              <a:t>on </a:t>
            </a:r>
            <a:r>
              <a:rPr dirty="0" sz="1450" spc="-10">
                <a:latin typeface="Times New Roman"/>
                <a:cs typeface="Times New Roman"/>
              </a:rPr>
              <a:t>her</a:t>
            </a:r>
            <a:r>
              <a:rPr dirty="0" sz="1450" spc="60">
                <a:latin typeface="Times New Roman"/>
                <a:cs typeface="Times New Roman"/>
              </a:rPr>
              <a:t> </a:t>
            </a:r>
            <a:r>
              <a:rPr dirty="0" sz="1450" spc="-25">
                <a:latin typeface="Times New Roman"/>
                <a:cs typeface="Times New Roman"/>
              </a:rPr>
              <a:t>brow.</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At other times, when my cell-mates were taken to </a:t>
            </a:r>
            <a:r>
              <a:rPr dirty="0" sz="1450" spc="-5">
                <a:latin typeface="Times New Roman"/>
                <a:cs typeface="Times New Roman"/>
              </a:rPr>
              <a:t>be </a:t>
            </a:r>
            <a:r>
              <a:rPr dirty="0" sz="1450" spc="-10">
                <a:latin typeface="Times New Roman"/>
                <a:cs typeface="Times New Roman"/>
              </a:rPr>
              <a:t>interrogated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10">
                <a:latin typeface="Times New Roman"/>
                <a:cs typeface="Times New Roman"/>
              </a:rPr>
              <a:t>all except me, </a:t>
            </a:r>
            <a:r>
              <a:rPr dirty="0" sz="1450" spc="-5">
                <a:latin typeface="Times New Roman"/>
                <a:cs typeface="Times New Roman"/>
              </a:rPr>
              <a:t>I </a:t>
            </a:r>
            <a:r>
              <a:rPr dirty="0" sz="1450" spc="-10">
                <a:latin typeface="Times New Roman"/>
                <a:cs typeface="Times New Roman"/>
              </a:rPr>
              <a:t>had moments </a:t>
            </a:r>
            <a:r>
              <a:rPr dirty="0" sz="1450" spc="-5">
                <a:latin typeface="Times New Roman"/>
                <a:cs typeface="Times New Roman"/>
              </a:rPr>
              <a:t>of </a:t>
            </a:r>
            <a:r>
              <a:rPr dirty="0" sz="1450" spc="-10">
                <a:latin typeface="Times New Roman"/>
                <a:cs typeface="Times New Roman"/>
              </a:rPr>
              <a:t>despair in which </a:t>
            </a:r>
            <a:r>
              <a:rPr dirty="0" sz="1450" spc="-5">
                <a:latin typeface="Times New Roman"/>
                <a:cs typeface="Times New Roman"/>
              </a:rPr>
              <a:t>a </a:t>
            </a:r>
            <a:r>
              <a:rPr dirty="0" sz="1450" spc="-10">
                <a:latin typeface="Times New Roman"/>
                <a:cs typeface="Times New Roman"/>
              </a:rPr>
              <a:t>shadowy fear  that she was long dead took me </a:t>
            </a:r>
            <a:r>
              <a:rPr dirty="0" sz="1450" spc="-5">
                <a:latin typeface="Times New Roman"/>
                <a:cs typeface="Times New Roman"/>
              </a:rPr>
              <a:t>by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throat.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would try to question destiny as to whether she was alive </a:t>
            </a:r>
            <a:r>
              <a:rPr dirty="0" sz="1450" spc="-5">
                <a:latin typeface="Times New Roman"/>
                <a:cs typeface="Times New Roman"/>
              </a:rPr>
              <a:t>or </a:t>
            </a:r>
            <a:r>
              <a:rPr dirty="0" sz="1450" spc="-10">
                <a:latin typeface="Times New Roman"/>
                <a:cs typeface="Times New Roman"/>
              </a:rPr>
              <a:t>dead,  sick </a:t>
            </a:r>
            <a:r>
              <a:rPr dirty="0" sz="1450" spc="-5">
                <a:latin typeface="Times New Roman"/>
                <a:cs typeface="Times New Roman"/>
              </a:rPr>
              <a:t>or </a:t>
            </a:r>
            <a:r>
              <a:rPr dirty="0" sz="1450" spc="-10">
                <a:latin typeface="Times New Roman"/>
                <a:cs typeface="Times New Roman"/>
              </a:rPr>
              <a:t>well. </a:t>
            </a:r>
            <a:r>
              <a:rPr dirty="0" sz="1450" spc="-5">
                <a:latin typeface="Times New Roman"/>
                <a:cs typeface="Times New Roman"/>
              </a:rPr>
              <a:t>I </a:t>
            </a:r>
            <a:r>
              <a:rPr dirty="0" sz="1450" spc="-10">
                <a:latin typeface="Times New Roman"/>
                <a:cs typeface="Times New Roman"/>
              </a:rPr>
              <a:t>would take </a:t>
            </a:r>
            <a:r>
              <a:rPr dirty="0" sz="1450" spc="-5">
                <a:latin typeface="Times New Roman"/>
                <a:cs typeface="Times New Roman"/>
              </a:rPr>
              <a:t>a </a:t>
            </a:r>
            <a:r>
              <a:rPr dirty="0" sz="1450" spc="-10">
                <a:latin typeface="Times New Roman"/>
                <a:cs typeface="Times New Roman"/>
              </a:rPr>
              <a:t>handful </a:t>
            </a:r>
            <a:r>
              <a:rPr dirty="0" sz="1450" spc="-5">
                <a:latin typeface="Times New Roman"/>
                <a:cs typeface="Times New Roman"/>
              </a:rPr>
              <a:t>of </a:t>
            </a:r>
            <a:r>
              <a:rPr dirty="0" sz="1450" spc="-10">
                <a:latin typeface="Times New Roman"/>
                <a:cs typeface="Times New Roman"/>
              </a:rPr>
              <a:t>straws </a:t>
            </a:r>
            <a:r>
              <a:rPr dirty="0" sz="1450" spc="-5">
                <a:latin typeface="Times New Roman"/>
                <a:cs typeface="Times New Roman"/>
              </a:rPr>
              <a:t>out of </a:t>
            </a:r>
            <a:r>
              <a:rPr dirty="0" sz="1450" spc="-10">
                <a:latin typeface="Times New Roman"/>
                <a:cs typeface="Times New Roman"/>
              </a:rPr>
              <a:t>my mattress and read the  answer from the </a:t>
            </a:r>
            <a:r>
              <a:rPr dirty="0" sz="1450" spc="-20">
                <a:latin typeface="Times New Roman"/>
                <a:cs typeface="Times New Roman"/>
              </a:rPr>
              <a:t>number. </a:t>
            </a:r>
            <a:r>
              <a:rPr dirty="0" sz="1450" spc="-10">
                <a:latin typeface="Times New Roman"/>
                <a:cs typeface="Times New Roman"/>
              </a:rPr>
              <a:t>And almost every time it was the 'wrong' </a:t>
            </a:r>
            <a:r>
              <a:rPr dirty="0" sz="1450" spc="-20">
                <a:latin typeface="Times New Roman"/>
                <a:cs typeface="Times New Roman"/>
              </a:rPr>
              <a:t>answer,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searched through my mind for </a:t>
            </a:r>
            <a:r>
              <a:rPr dirty="0" sz="1450" spc="-5">
                <a:latin typeface="Times New Roman"/>
                <a:cs typeface="Times New Roman"/>
              </a:rPr>
              <a:t>a </a:t>
            </a:r>
            <a:r>
              <a:rPr dirty="0" sz="1450" spc="-10">
                <a:latin typeface="Times New Roman"/>
                <a:cs typeface="Times New Roman"/>
              </a:rPr>
              <a:t>glimpse into the future. </a:t>
            </a:r>
            <a:r>
              <a:rPr dirty="0" sz="1450" spc="-5">
                <a:latin typeface="Times New Roman"/>
                <a:cs typeface="Times New Roman"/>
              </a:rPr>
              <a:t>I </a:t>
            </a:r>
            <a:r>
              <a:rPr dirty="0" sz="1450" spc="-10">
                <a:latin typeface="Times New Roman"/>
                <a:cs typeface="Times New Roman"/>
              </a:rPr>
              <a:t>tried to trick  my soul, which was concealing the secret from me, </a:t>
            </a:r>
            <a:r>
              <a:rPr dirty="0" sz="1450" spc="-5">
                <a:latin typeface="Times New Roman"/>
                <a:cs typeface="Times New Roman"/>
              </a:rPr>
              <a:t>by </a:t>
            </a:r>
            <a:r>
              <a:rPr dirty="0" sz="1450" spc="-10">
                <a:latin typeface="Times New Roman"/>
                <a:cs typeface="Times New Roman"/>
              </a:rPr>
              <a:t>asking what appeared  </a:t>
            </a:r>
            <a:r>
              <a:rPr dirty="0" sz="1450" spc="-5">
                <a:latin typeface="Times New Roman"/>
                <a:cs typeface="Times New Roman"/>
              </a:rPr>
              <a:t>on </a:t>
            </a:r>
            <a:r>
              <a:rPr dirty="0" sz="1450" spc="-10">
                <a:latin typeface="Times New Roman"/>
                <a:cs typeface="Times New Roman"/>
              </a:rPr>
              <a:t>the surface to </a:t>
            </a:r>
            <a:r>
              <a:rPr dirty="0" sz="1450" spc="-5">
                <a:latin typeface="Times New Roman"/>
                <a:cs typeface="Times New Roman"/>
              </a:rPr>
              <a:t>be a </a:t>
            </a:r>
            <a:r>
              <a:rPr dirty="0" sz="1450" spc="-10">
                <a:latin typeface="Times New Roman"/>
                <a:cs typeface="Times New Roman"/>
              </a:rPr>
              <a:t>different question: </a:t>
            </a:r>
            <a:r>
              <a:rPr dirty="0" sz="1450" spc="-30">
                <a:latin typeface="Times New Roman"/>
                <a:cs typeface="Times New Roman"/>
              </a:rPr>
              <a:t>Would </a:t>
            </a:r>
            <a:r>
              <a:rPr dirty="0" sz="1450" spc="-10">
                <a:latin typeface="Times New Roman"/>
                <a:cs typeface="Times New Roman"/>
              </a:rPr>
              <a:t>the day ever come when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happy and once more able to laugh? In such cases the oracle always  answered yes, and then for an </a:t>
            </a:r>
            <a:r>
              <a:rPr dirty="0" sz="1450" spc="-5">
                <a:latin typeface="Times New Roman"/>
                <a:cs typeface="Times New Roman"/>
              </a:rPr>
              <a:t>hour I </a:t>
            </a:r>
            <a:r>
              <a:rPr dirty="0" sz="1450" spc="-10">
                <a:latin typeface="Times New Roman"/>
                <a:cs typeface="Times New Roman"/>
              </a:rPr>
              <a:t>rejoiced and was</a:t>
            </a:r>
            <a:r>
              <a:rPr dirty="0" sz="1450" spc="45">
                <a:latin typeface="Times New Roman"/>
                <a:cs typeface="Times New Roman"/>
              </a:rPr>
              <a:t> </a:t>
            </a:r>
            <a:r>
              <a:rPr dirty="0" sz="1450" spc="-10">
                <a:latin typeface="Times New Roman"/>
                <a:cs typeface="Times New Roman"/>
              </a:rPr>
              <a:t>glad.</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Just as </a:t>
            </a:r>
            <a:r>
              <a:rPr dirty="0" sz="1450" spc="-5">
                <a:latin typeface="Times New Roman"/>
                <a:cs typeface="Times New Roman"/>
              </a:rPr>
              <a:t>a </a:t>
            </a:r>
            <a:r>
              <a:rPr dirty="0" sz="1450" spc="-10">
                <a:latin typeface="Times New Roman"/>
                <a:cs typeface="Times New Roman"/>
              </a:rPr>
              <a:t>plant sprouts and grows in secret, so had </a:t>
            </a:r>
            <a:r>
              <a:rPr dirty="0" sz="1450" spc="-5">
                <a:latin typeface="Times New Roman"/>
                <a:cs typeface="Times New Roman"/>
              </a:rPr>
              <a:t>a </a:t>
            </a:r>
            <a:r>
              <a:rPr dirty="0" sz="1450" spc="-10">
                <a:latin typeface="Times New Roman"/>
                <a:cs typeface="Times New Roman"/>
              </a:rPr>
              <a:t>deep, unfathomable  love for Miriam gradually awoken within me,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how  </a:t>
            </a:r>
            <a:r>
              <a:rPr dirty="0" sz="1450" spc="-5">
                <a:latin typeface="Times New Roman"/>
                <a:cs typeface="Times New Roman"/>
              </a:rPr>
              <a:t>I </a:t>
            </a:r>
            <a:r>
              <a:rPr dirty="0" sz="1450" spc="-10">
                <a:latin typeface="Times New Roman"/>
                <a:cs typeface="Times New Roman"/>
              </a:rPr>
              <a:t>had been able to sit and talk with her all those times without being aware </a:t>
            </a:r>
            <a:r>
              <a:rPr dirty="0" sz="1450" spc="-5">
                <a:latin typeface="Times New Roman"/>
                <a:cs typeface="Times New Roman"/>
              </a:rPr>
              <a:t>of  </a:t>
            </a:r>
            <a:r>
              <a:rPr dirty="0" sz="1450" spc="-10">
                <a:latin typeface="Times New Roman"/>
                <a:cs typeface="Times New Roman"/>
              </a:rPr>
              <a:t>it.</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At such moments my trembling </a:t>
            </a:r>
            <a:r>
              <a:rPr dirty="0" sz="1450" spc="-5">
                <a:latin typeface="Times New Roman"/>
                <a:cs typeface="Times New Roman"/>
              </a:rPr>
              <a:t>hope </a:t>
            </a:r>
            <a:r>
              <a:rPr dirty="0" sz="1450" spc="-10">
                <a:latin typeface="Times New Roman"/>
                <a:cs typeface="Times New Roman"/>
              </a:rPr>
              <a:t>that she, </a:t>
            </a:r>
            <a:r>
              <a:rPr dirty="0" sz="1450" spc="-5">
                <a:latin typeface="Times New Roman"/>
                <a:cs typeface="Times New Roman"/>
              </a:rPr>
              <a:t>too, </a:t>
            </a:r>
            <a:r>
              <a:rPr dirty="0" sz="1450" spc="-10">
                <a:latin typeface="Times New Roman"/>
                <a:cs typeface="Times New Roman"/>
              </a:rPr>
              <a:t>might </a:t>
            </a:r>
            <a:r>
              <a:rPr dirty="0" sz="1450" spc="-5">
                <a:latin typeface="Times New Roman"/>
                <a:cs typeface="Times New Roman"/>
              </a:rPr>
              <a:t>be </a:t>
            </a:r>
            <a:r>
              <a:rPr dirty="0" sz="1450" spc="-10">
                <a:latin typeface="Times New Roman"/>
                <a:cs typeface="Times New Roman"/>
              </a:rPr>
              <a:t>thinking </a:t>
            </a:r>
            <a:r>
              <a:rPr dirty="0" sz="1450" spc="-5">
                <a:latin typeface="Times New Roman"/>
                <a:cs typeface="Times New Roman"/>
              </a:rPr>
              <a:t>of </a:t>
            </a:r>
            <a:r>
              <a:rPr dirty="0" sz="1450" spc="-10">
                <a:latin typeface="Times New Roman"/>
                <a:cs typeface="Times New Roman"/>
              </a:rPr>
              <a:t>me  with</a:t>
            </a:r>
            <a:r>
              <a:rPr dirty="0" sz="1450" spc="50">
                <a:latin typeface="Times New Roman"/>
                <a:cs typeface="Times New Roman"/>
              </a:rPr>
              <a:t> </a:t>
            </a:r>
            <a:r>
              <a:rPr dirty="0" sz="1450" spc="-10">
                <a:latin typeface="Times New Roman"/>
                <a:cs typeface="Times New Roman"/>
              </a:rPr>
              <a:t>similar</a:t>
            </a:r>
            <a:r>
              <a:rPr dirty="0" sz="1450" spc="50">
                <a:latin typeface="Times New Roman"/>
                <a:cs typeface="Times New Roman"/>
              </a:rPr>
              <a:t> </a:t>
            </a:r>
            <a:r>
              <a:rPr dirty="0" sz="1450" spc="-10">
                <a:latin typeface="Times New Roman"/>
                <a:cs typeface="Times New Roman"/>
              </a:rPr>
              <a:t>feelings</a:t>
            </a:r>
            <a:r>
              <a:rPr dirty="0" sz="1450" spc="50">
                <a:latin typeface="Times New Roman"/>
                <a:cs typeface="Times New Roman"/>
              </a:rPr>
              <a:t> </a:t>
            </a:r>
            <a:r>
              <a:rPr dirty="0" sz="1450" spc="-10">
                <a:latin typeface="Times New Roman"/>
                <a:cs typeface="Times New Roman"/>
              </a:rPr>
              <a:t>would</a:t>
            </a:r>
            <a:r>
              <a:rPr dirty="0" sz="1450" spc="55">
                <a:latin typeface="Times New Roman"/>
                <a:cs typeface="Times New Roman"/>
              </a:rPr>
              <a:t> </a:t>
            </a:r>
            <a:r>
              <a:rPr dirty="0" sz="1450" spc="-10">
                <a:latin typeface="Times New Roman"/>
                <a:cs typeface="Times New Roman"/>
              </a:rPr>
              <a:t>often</a:t>
            </a:r>
            <a:r>
              <a:rPr dirty="0" sz="1450" spc="50">
                <a:latin typeface="Times New Roman"/>
                <a:cs typeface="Times New Roman"/>
              </a:rPr>
              <a:t> </a:t>
            </a:r>
            <a:r>
              <a:rPr dirty="0" sz="1450" spc="-10">
                <a:latin typeface="Times New Roman"/>
                <a:cs typeface="Times New Roman"/>
              </a:rPr>
              <a:t>harden</a:t>
            </a:r>
            <a:r>
              <a:rPr dirty="0" sz="1450" spc="50">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20">
                <a:latin typeface="Times New Roman"/>
                <a:cs typeface="Times New Roman"/>
              </a:rPr>
              <a:t>certainty,</a:t>
            </a:r>
            <a:r>
              <a:rPr dirty="0" sz="1450" spc="50">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if</a:t>
            </a:r>
            <a:r>
              <a:rPr dirty="0" sz="1450" spc="50">
                <a:latin typeface="Times New Roman"/>
                <a:cs typeface="Times New Roman"/>
              </a:rPr>
              <a:t> </a:t>
            </a:r>
            <a:r>
              <a:rPr dirty="0" sz="1450" spc="-5">
                <a:latin typeface="Times New Roman"/>
                <a:cs typeface="Times New Roman"/>
              </a:rPr>
              <a:t>I</a:t>
            </a:r>
            <a:r>
              <a:rPr dirty="0" sz="1450" spc="45">
                <a:latin typeface="Times New Roman"/>
                <a:cs typeface="Times New Roman"/>
              </a:rPr>
              <a:t> </a:t>
            </a:r>
            <a:r>
              <a:rPr dirty="0" sz="1450" spc="-10">
                <a:latin typeface="Times New Roman"/>
                <a:cs typeface="Times New Roman"/>
              </a:rPr>
              <a:t>heard</a:t>
            </a:r>
            <a:r>
              <a:rPr dirty="0" sz="1450" spc="55">
                <a:latin typeface="Times New Roman"/>
                <a:cs typeface="Times New Roman"/>
              </a:rPr>
              <a:t> </a:t>
            </a:r>
            <a:r>
              <a:rPr dirty="0" sz="1450" spc="-5">
                <a:latin typeface="Times New Roman"/>
                <a:cs typeface="Times New Roman"/>
              </a:rPr>
              <a:t>a</a:t>
            </a:r>
            <a:r>
              <a:rPr dirty="0" sz="1450" spc="50">
                <a:latin typeface="Times New Roman"/>
                <a:cs typeface="Times New Roman"/>
              </a:rPr>
              <a:t> </a:t>
            </a:r>
            <a:r>
              <a:rPr dirty="0" sz="1450" spc="-10">
                <a:latin typeface="Times New Roman"/>
                <a:cs typeface="Times New Roman"/>
              </a:rPr>
              <a:t>step</a:t>
            </a:r>
            <a:r>
              <a:rPr dirty="0" sz="1450" spc="50">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63075"/>
          </a:xfrm>
          <a:prstGeom prst="rect">
            <a:avLst/>
          </a:prstGeom>
        </p:spPr>
        <p:txBody>
          <a:bodyPr wrap="square" lIns="0" tIns="20955" rIns="0" bIns="0" rtlCol="0" vert="horz">
            <a:spAutoFit/>
          </a:bodyPr>
          <a:lstStyle/>
          <a:p>
            <a:pPr algn="just" marL="12700" marR="10795">
              <a:lnSpc>
                <a:spcPts val="1720"/>
              </a:lnSpc>
              <a:spcBef>
                <a:spcPts val="165"/>
              </a:spcBef>
            </a:pPr>
            <a:r>
              <a:rPr dirty="0" sz="1450" spc="-10">
                <a:latin typeface="Times New Roman"/>
                <a:cs typeface="Times New Roman"/>
              </a:rPr>
              <a:t>the corridor outside, </a:t>
            </a:r>
            <a:r>
              <a:rPr dirty="0" sz="1450" spc="-5">
                <a:latin typeface="Times New Roman"/>
                <a:cs typeface="Times New Roman"/>
              </a:rPr>
              <a:t>I </a:t>
            </a:r>
            <a:r>
              <a:rPr dirty="0" sz="1450" spc="-10">
                <a:latin typeface="Times New Roman"/>
                <a:cs typeface="Times New Roman"/>
              </a:rPr>
              <a:t>was almost afraid that they might come and release me,  and my dream would </a:t>
            </a:r>
            <a:r>
              <a:rPr dirty="0" sz="1450" spc="-5">
                <a:latin typeface="Times New Roman"/>
                <a:cs typeface="Times New Roman"/>
              </a:rPr>
              <a:t>be </a:t>
            </a:r>
            <a:r>
              <a:rPr dirty="0" sz="1450" spc="-10">
                <a:latin typeface="Times New Roman"/>
                <a:cs typeface="Times New Roman"/>
              </a:rPr>
              <a:t>torn to shreds </a:t>
            </a:r>
            <a:r>
              <a:rPr dirty="0" sz="1450" spc="-5">
                <a:latin typeface="Times New Roman"/>
                <a:cs typeface="Times New Roman"/>
              </a:rPr>
              <a:t>by </a:t>
            </a:r>
            <a:r>
              <a:rPr dirty="0" sz="1450" spc="-10">
                <a:latin typeface="Times New Roman"/>
                <a:cs typeface="Times New Roman"/>
              </a:rPr>
              <a:t>the harshness </a:t>
            </a:r>
            <a:r>
              <a:rPr dirty="0" sz="1450" spc="-5">
                <a:latin typeface="Times New Roman"/>
                <a:cs typeface="Times New Roman"/>
              </a:rPr>
              <a:t>of </a:t>
            </a:r>
            <a:r>
              <a:rPr dirty="0" sz="1450" spc="-10">
                <a:latin typeface="Times New Roman"/>
                <a:cs typeface="Times New Roman"/>
              </a:rPr>
              <a:t>reality</a:t>
            </a:r>
            <a:r>
              <a:rPr dirty="0" sz="1450" spc="85">
                <a:latin typeface="Times New Roman"/>
                <a:cs typeface="Times New Roman"/>
              </a:rPr>
              <a:t> </a:t>
            </a:r>
            <a:r>
              <a:rPr dirty="0" sz="1450" spc="-10">
                <a:latin typeface="Times New Roman"/>
                <a:cs typeface="Times New Roman"/>
              </a:rPr>
              <a:t>outside.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Over the long months </a:t>
            </a:r>
            <a:r>
              <a:rPr dirty="0" sz="1450" spc="-5">
                <a:latin typeface="Times New Roman"/>
                <a:cs typeface="Times New Roman"/>
              </a:rPr>
              <a:t>of </a:t>
            </a:r>
            <a:r>
              <a:rPr dirty="0" sz="1450" spc="-10">
                <a:latin typeface="Times New Roman"/>
                <a:cs typeface="Times New Roman"/>
              </a:rPr>
              <a:t>my imprisonment my hearing had become so  sharp that </a:t>
            </a:r>
            <a:r>
              <a:rPr dirty="0" sz="1450" spc="-5">
                <a:latin typeface="Times New Roman"/>
                <a:cs typeface="Times New Roman"/>
              </a:rPr>
              <a:t>I </a:t>
            </a:r>
            <a:r>
              <a:rPr dirty="0" sz="1450" spc="-10">
                <a:latin typeface="Times New Roman"/>
                <a:cs typeface="Times New Roman"/>
              </a:rPr>
              <a:t>heard even the quietest sounds. Every day at nightfall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carriage in the distance and racked my brains to think who might </a:t>
            </a:r>
            <a:r>
              <a:rPr dirty="0" sz="1450" spc="-5">
                <a:latin typeface="Times New Roman"/>
                <a:cs typeface="Times New Roman"/>
              </a:rPr>
              <a:t>be </a:t>
            </a:r>
            <a:r>
              <a:rPr dirty="0" sz="1450" spc="-10">
                <a:latin typeface="Times New Roman"/>
                <a:cs typeface="Times New Roman"/>
              </a:rPr>
              <a:t>in it.  There was something strange in the idea that there were people outside who  could </a:t>
            </a:r>
            <a:r>
              <a:rPr dirty="0" sz="1450" spc="-5">
                <a:latin typeface="Times New Roman"/>
                <a:cs typeface="Times New Roman"/>
              </a:rPr>
              <a:t>do </a:t>
            </a:r>
            <a:r>
              <a:rPr dirty="0" sz="1450" spc="-10">
                <a:latin typeface="Times New Roman"/>
                <a:cs typeface="Times New Roman"/>
              </a:rPr>
              <a:t>whatever they liked, who could move around and </a:t>
            </a:r>
            <a:r>
              <a:rPr dirty="0" sz="1450" spc="-5">
                <a:latin typeface="Times New Roman"/>
                <a:cs typeface="Times New Roman"/>
              </a:rPr>
              <a:t>go </a:t>
            </a:r>
            <a:r>
              <a:rPr dirty="0" sz="1450" spc="-10">
                <a:latin typeface="Times New Roman"/>
                <a:cs typeface="Times New Roman"/>
              </a:rPr>
              <a:t>here </a:t>
            </a:r>
            <a:r>
              <a:rPr dirty="0" sz="1450" spc="-5">
                <a:latin typeface="Times New Roman"/>
                <a:cs typeface="Times New Roman"/>
              </a:rPr>
              <a:t>or </a:t>
            </a:r>
            <a:r>
              <a:rPr dirty="0" sz="1450" spc="-10">
                <a:latin typeface="Times New Roman"/>
                <a:cs typeface="Times New Roman"/>
              </a:rPr>
              <a:t>there  and yet </a:t>
            </a:r>
            <a:r>
              <a:rPr dirty="0" sz="1450" spc="-5">
                <a:latin typeface="Times New Roman"/>
                <a:cs typeface="Times New Roman"/>
              </a:rPr>
              <a:t>not </a:t>
            </a:r>
            <a:r>
              <a:rPr dirty="0" sz="1450" spc="-10">
                <a:latin typeface="Times New Roman"/>
                <a:cs typeface="Times New Roman"/>
              </a:rPr>
              <a:t>feel intoxicated </a:t>
            </a:r>
            <a:r>
              <a:rPr dirty="0" sz="1450" spc="-5">
                <a:latin typeface="Times New Roman"/>
                <a:cs typeface="Times New Roman"/>
              </a:rPr>
              <a:t>by </a:t>
            </a:r>
            <a:r>
              <a:rPr dirty="0" sz="1450" spc="-10">
                <a:latin typeface="Times New Roman"/>
                <a:cs typeface="Times New Roman"/>
              </a:rPr>
              <a:t>it. That </a:t>
            </a:r>
            <a:r>
              <a:rPr dirty="0" sz="1450" spc="-5">
                <a:latin typeface="Times New Roman"/>
                <a:cs typeface="Times New Roman"/>
              </a:rPr>
              <a:t>I </a:t>
            </a:r>
            <a:r>
              <a:rPr dirty="0" sz="1450" spc="-10">
                <a:latin typeface="Times New Roman"/>
                <a:cs typeface="Times New Roman"/>
              </a:rPr>
              <a:t>should ever </a:t>
            </a:r>
            <a:r>
              <a:rPr dirty="0" sz="1450" spc="-5">
                <a:latin typeface="Times New Roman"/>
                <a:cs typeface="Times New Roman"/>
              </a:rPr>
              <a:t>be </a:t>
            </a:r>
            <a:r>
              <a:rPr dirty="0" sz="1450" spc="-10">
                <a:latin typeface="Times New Roman"/>
                <a:cs typeface="Times New Roman"/>
              </a:rPr>
              <a:t>in that happy position  again, able to walk through the streets in the sunshine,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 </a:t>
            </a:r>
            <a:r>
              <a:rPr dirty="0" sz="1450" spc="-10">
                <a:latin typeface="Times New Roman"/>
                <a:cs typeface="Times New Roman"/>
              </a:rPr>
              <a:t>longer capable  </a:t>
            </a:r>
            <a:r>
              <a:rPr dirty="0" sz="1450" spc="-5">
                <a:latin typeface="Times New Roman"/>
                <a:cs typeface="Times New Roman"/>
              </a:rPr>
              <a:t>of </a:t>
            </a:r>
            <a:r>
              <a:rPr dirty="0" sz="1450" spc="-10">
                <a:latin typeface="Times New Roman"/>
                <a:cs typeface="Times New Roman"/>
              </a:rPr>
              <a:t>imagining. The day when Angelina had held me in her arms seemed to </a:t>
            </a:r>
            <a:r>
              <a:rPr dirty="0" sz="1450" spc="-5">
                <a:latin typeface="Times New Roman"/>
                <a:cs typeface="Times New Roman"/>
              </a:rPr>
              <a:t>be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an existence that belonged to the distant past. When </a:t>
            </a:r>
            <a:r>
              <a:rPr dirty="0" sz="1450" spc="-5">
                <a:latin typeface="Times New Roman"/>
                <a:cs typeface="Times New Roman"/>
              </a:rPr>
              <a:t>I </a:t>
            </a:r>
            <a:r>
              <a:rPr dirty="0" sz="1450" spc="-10">
                <a:latin typeface="Times New Roman"/>
                <a:cs typeface="Times New Roman"/>
              </a:rPr>
              <a:t>looked back </a:t>
            </a:r>
            <a:r>
              <a:rPr dirty="0" sz="1450" spc="-5">
                <a:latin typeface="Times New Roman"/>
                <a:cs typeface="Times New Roman"/>
              </a:rPr>
              <a:t>on  </a:t>
            </a:r>
            <a:r>
              <a:rPr dirty="0" sz="1450" spc="-10">
                <a:latin typeface="Times New Roman"/>
                <a:cs typeface="Times New Roman"/>
              </a:rPr>
              <a:t>it, it was with the kind </a:t>
            </a:r>
            <a:r>
              <a:rPr dirty="0" sz="1450" spc="-5">
                <a:latin typeface="Times New Roman"/>
                <a:cs typeface="Times New Roman"/>
              </a:rPr>
              <a:t>of </a:t>
            </a:r>
            <a:r>
              <a:rPr dirty="0" sz="1450" spc="-10">
                <a:latin typeface="Times New Roman"/>
                <a:cs typeface="Times New Roman"/>
              </a:rPr>
              <a:t>mild sadness that creeps over </a:t>
            </a:r>
            <a:r>
              <a:rPr dirty="0" sz="1450" spc="-5">
                <a:latin typeface="Times New Roman"/>
                <a:cs typeface="Times New Roman"/>
              </a:rPr>
              <a:t>you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open </a:t>
            </a:r>
            <a:r>
              <a:rPr dirty="0" sz="1450" spc="-5">
                <a:latin typeface="Times New Roman"/>
                <a:cs typeface="Times New Roman"/>
              </a:rPr>
              <a:t>a  book </a:t>
            </a:r>
            <a:r>
              <a:rPr dirty="0" sz="1450" spc="-10">
                <a:latin typeface="Times New Roman"/>
                <a:cs typeface="Times New Roman"/>
              </a:rPr>
              <a:t>and find between the pages </a:t>
            </a:r>
            <a:r>
              <a:rPr dirty="0" sz="1450" spc="-5">
                <a:latin typeface="Times New Roman"/>
                <a:cs typeface="Times New Roman"/>
              </a:rPr>
              <a:t>a </a:t>
            </a:r>
            <a:r>
              <a:rPr dirty="0" sz="1450" spc="-10">
                <a:latin typeface="Times New Roman"/>
                <a:cs typeface="Times New Roman"/>
              </a:rPr>
              <a:t>withered flower once worn </a:t>
            </a:r>
            <a:r>
              <a:rPr dirty="0" sz="1450" spc="-5">
                <a:latin typeface="Times New Roman"/>
                <a:cs typeface="Times New Roman"/>
              </a:rPr>
              <a:t>by </a:t>
            </a:r>
            <a:r>
              <a:rPr dirty="0" sz="1450" spc="-10">
                <a:latin typeface="Times New Roman"/>
                <a:cs typeface="Times New Roman"/>
              </a:rPr>
              <a:t>the beloved  </a:t>
            </a:r>
            <a:r>
              <a:rPr dirty="0" sz="1450" spc="-5">
                <a:latin typeface="Times New Roman"/>
                <a:cs typeface="Times New Roman"/>
              </a:rPr>
              <a:t>of your</a:t>
            </a:r>
            <a:r>
              <a:rPr dirty="0" sz="1450" spc="-10">
                <a:latin typeface="Times New Roman"/>
                <a:cs typeface="Times New Roman"/>
              </a:rPr>
              <a:t> </a:t>
            </a:r>
            <a:r>
              <a:rPr dirty="0" sz="1450" spc="-5">
                <a:latin typeface="Times New Roman"/>
                <a:cs typeface="Times New Roman"/>
              </a:rPr>
              <a:t>youth.</a:t>
            </a:r>
            <a:endParaRPr sz="1450">
              <a:latin typeface="Times New Roman"/>
              <a:cs typeface="Times New Roman"/>
            </a:endParaRPr>
          </a:p>
          <a:p>
            <a:pPr algn="just" marL="12700" marR="5715" indent="255904">
              <a:lnSpc>
                <a:spcPts val="1730"/>
              </a:lnSpc>
              <a:spcBef>
                <a:spcPts val="700"/>
              </a:spcBef>
            </a:pPr>
            <a:r>
              <a:rPr dirty="0" sz="1450" spc="-30">
                <a:latin typeface="Times New Roman"/>
                <a:cs typeface="Times New Roman"/>
              </a:rPr>
              <a:t>Would </a:t>
            </a:r>
            <a:r>
              <a:rPr dirty="0" sz="1450" spc="-10">
                <a:latin typeface="Times New Roman"/>
                <a:cs typeface="Times New Roman"/>
              </a:rPr>
              <a:t>old Zwakh still </a:t>
            </a:r>
            <a:r>
              <a:rPr dirty="0" sz="1450" spc="-5">
                <a:latin typeface="Times New Roman"/>
                <a:cs typeface="Times New Roman"/>
              </a:rPr>
              <a:t>be </a:t>
            </a:r>
            <a:r>
              <a:rPr dirty="0" sz="1450" spc="-10">
                <a:latin typeface="Times New Roman"/>
                <a:cs typeface="Times New Roman"/>
              </a:rPr>
              <a:t>sitting in the Old </a:t>
            </a:r>
            <a:r>
              <a:rPr dirty="0" sz="1450" spc="-35">
                <a:latin typeface="Times New Roman"/>
                <a:cs typeface="Times New Roman"/>
              </a:rPr>
              <a:t>Toll </a:t>
            </a:r>
            <a:r>
              <a:rPr dirty="0" sz="1450" spc="-10">
                <a:latin typeface="Times New Roman"/>
                <a:cs typeface="Times New Roman"/>
              </a:rPr>
              <a:t>House every evening with  Prokop and </a:t>
            </a:r>
            <a:r>
              <a:rPr dirty="0" sz="1450" spc="-20">
                <a:latin typeface="Times New Roman"/>
                <a:cs typeface="Times New Roman"/>
              </a:rPr>
              <a:t>Vrieslander, </a:t>
            </a:r>
            <a:r>
              <a:rPr dirty="0" sz="1450" spc="-10">
                <a:latin typeface="Times New Roman"/>
                <a:cs typeface="Times New Roman"/>
              </a:rPr>
              <a:t>embarrassing Eulalia to the roots </a:t>
            </a:r>
            <a:r>
              <a:rPr dirty="0" sz="1450" spc="-5">
                <a:latin typeface="Times New Roman"/>
                <a:cs typeface="Times New Roman"/>
              </a:rPr>
              <a:t>of </a:t>
            </a:r>
            <a:r>
              <a:rPr dirty="0" sz="1450" spc="-10">
                <a:latin typeface="Times New Roman"/>
                <a:cs typeface="Times New Roman"/>
              </a:rPr>
              <a:t>her old maid's  soul? No, it was </a:t>
            </a:r>
            <a:r>
              <a:rPr dirty="0" sz="1450" spc="-35">
                <a:latin typeface="Times New Roman"/>
                <a:cs typeface="Times New Roman"/>
              </a:rPr>
              <a:t>May, </a:t>
            </a:r>
            <a:r>
              <a:rPr dirty="0" sz="1450" spc="-10">
                <a:latin typeface="Times New Roman"/>
                <a:cs typeface="Times New Roman"/>
              </a:rPr>
              <a:t>the time when </a:t>
            </a:r>
            <a:r>
              <a:rPr dirty="0" sz="1450" spc="-5">
                <a:latin typeface="Times New Roman"/>
                <a:cs typeface="Times New Roman"/>
              </a:rPr>
              <a:t>he </a:t>
            </a:r>
            <a:r>
              <a:rPr dirty="0" sz="1450" spc="-10">
                <a:latin typeface="Times New Roman"/>
                <a:cs typeface="Times New Roman"/>
              </a:rPr>
              <a:t>went with his </a:t>
            </a:r>
            <a:r>
              <a:rPr dirty="0" sz="1450" spc="-5">
                <a:latin typeface="Times New Roman"/>
                <a:cs typeface="Times New Roman"/>
              </a:rPr>
              <a:t>puppet </a:t>
            </a:r>
            <a:r>
              <a:rPr dirty="0" sz="1450" spc="-10">
                <a:latin typeface="Times New Roman"/>
                <a:cs typeface="Times New Roman"/>
              </a:rPr>
              <a:t>theatre touring  the provincial backwaters and playing Bluebeard </a:t>
            </a:r>
            <a:r>
              <a:rPr dirty="0" sz="1450" spc="-5">
                <a:latin typeface="Times New Roman"/>
                <a:cs typeface="Times New Roman"/>
              </a:rPr>
              <a:t>on a </a:t>
            </a:r>
            <a:r>
              <a:rPr dirty="0" sz="1450" spc="-10">
                <a:latin typeface="Times New Roman"/>
                <a:cs typeface="Times New Roman"/>
              </a:rPr>
              <a:t>green meadow outside  the town</a:t>
            </a:r>
            <a:r>
              <a:rPr dirty="0" sz="1450" spc="-5">
                <a:latin typeface="Times New Roman"/>
                <a:cs typeface="Times New Roman"/>
              </a:rPr>
              <a:t> </a:t>
            </a:r>
            <a:r>
              <a:rPr dirty="0" sz="1450" spc="-10">
                <a:latin typeface="Times New Roman"/>
                <a:cs typeface="Times New Roman"/>
              </a:rPr>
              <a:t>gates.</a:t>
            </a:r>
            <a:endParaRPr sz="1450">
              <a:latin typeface="Times New Roman"/>
              <a:cs typeface="Times New Roman"/>
            </a:endParaRPr>
          </a:p>
          <a:p>
            <a:pPr algn="just" marL="12700" marR="1270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alone in my cell. </a:t>
            </a:r>
            <a:r>
              <a:rPr dirty="0" sz="1450" spc="-30">
                <a:latin typeface="Times New Roman"/>
                <a:cs typeface="Times New Roman"/>
              </a:rPr>
              <a:t>Vossatka, </a:t>
            </a:r>
            <a:r>
              <a:rPr dirty="0" sz="1450" spc="-10">
                <a:latin typeface="Times New Roman"/>
                <a:cs typeface="Times New Roman"/>
              </a:rPr>
              <a:t>the arsonist and my sole companion for  the last week, had been taken to the examining magistrate several hours</a:t>
            </a:r>
            <a:r>
              <a:rPr dirty="0" sz="1450" spc="125">
                <a:latin typeface="Times New Roman"/>
                <a:cs typeface="Times New Roman"/>
              </a:rPr>
              <a:t> </a:t>
            </a:r>
            <a:r>
              <a:rPr dirty="0" sz="1450" spc="-10">
                <a:latin typeface="Times New Roman"/>
                <a:cs typeface="Times New Roman"/>
              </a:rPr>
              <a:t>ago.</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His interrogation was lasting </a:t>
            </a:r>
            <a:r>
              <a:rPr dirty="0" sz="1450" spc="-5">
                <a:latin typeface="Times New Roman"/>
                <a:cs typeface="Times New Roman"/>
              </a:rPr>
              <a:t>a </a:t>
            </a:r>
            <a:r>
              <a:rPr dirty="0" sz="1450" spc="-10">
                <a:latin typeface="Times New Roman"/>
                <a:cs typeface="Times New Roman"/>
              </a:rPr>
              <a:t>remarkably long</a:t>
            </a:r>
            <a:r>
              <a:rPr dirty="0" sz="1450" spc="2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There. The iron bar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clanked and, beaming with delight,  </a:t>
            </a:r>
            <a:r>
              <a:rPr dirty="0" sz="1450" spc="-35">
                <a:latin typeface="Times New Roman"/>
                <a:cs typeface="Times New Roman"/>
              </a:rPr>
              <a:t>Vossatka </a:t>
            </a:r>
            <a:r>
              <a:rPr dirty="0" sz="1450" spc="-10">
                <a:latin typeface="Times New Roman"/>
                <a:cs typeface="Times New Roman"/>
              </a:rPr>
              <a:t>rushed </a:t>
            </a:r>
            <a:r>
              <a:rPr dirty="0" sz="1450" spc="-5">
                <a:latin typeface="Times New Roman"/>
                <a:cs typeface="Times New Roman"/>
              </a:rPr>
              <a:t>in, </a:t>
            </a:r>
            <a:r>
              <a:rPr dirty="0" sz="1450" spc="-10">
                <a:latin typeface="Times New Roman"/>
                <a:cs typeface="Times New Roman"/>
              </a:rPr>
              <a:t>threw </a:t>
            </a:r>
            <a:r>
              <a:rPr dirty="0" sz="1450" spc="-5">
                <a:latin typeface="Times New Roman"/>
                <a:cs typeface="Times New Roman"/>
              </a:rPr>
              <a:t>a bundle of </a:t>
            </a:r>
            <a:r>
              <a:rPr dirty="0" sz="1450" spc="-10">
                <a:latin typeface="Times New Roman"/>
                <a:cs typeface="Times New Roman"/>
              </a:rPr>
              <a:t>clothes onto his </a:t>
            </a:r>
            <a:r>
              <a:rPr dirty="0" sz="1450" spc="-5">
                <a:latin typeface="Times New Roman"/>
                <a:cs typeface="Times New Roman"/>
              </a:rPr>
              <a:t>bunk </a:t>
            </a:r>
            <a:r>
              <a:rPr dirty="0" sz="1450" spc="-10">
                <a:latin typeface="Times New Roman"/>
                <a:cs typeface="Times New Roman"/>
              </a:rPr>
              <a:t>and began to  change with lightning speed. He threw his prison uniform onto the </a:t>
            </a:r>
            <a:r>
              <a:rPr dirty="0" sz="1450" spc="-15">
                <a:latin typeface="Times New Roman"/>
                <a:cs typeface="Times New Roman"/>
              </a:rPr>
              <a:t>floor,  </a:t>
            </a:r>
            <a:r>
              <a:rPr dirty="0" sz="1450" spc="-10">
                <a:latin typeface="Times New Roman"/>
                <a:cs typeface="Times New Roman"/>
              </a:rPr>
              <a:t>accompanying each item with an</a:t>
            </a:r>
            <a:r>
              <a:rPr dirty="0" sz="1450" spc="10">
                <a:latin typeface="Times New Roman"/>
                <a:cs typeface="Times New Roman"/>
              </a:rPr>
              <a:t> </a:t>
            </a:r>
            <a:r>
              <a:rPr dirty="0" sz="1450" spc="-10">
                <a:latin typeface="Times New Roman"/>
                <a:cs typeface="Times New Roman"/>
              </a:rPr>
              <a:t>oath.</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"Not been able to prove </a:t>
            </a:r>
            <a:r>
              <a:rPr dirty="0" sz="1450" spc="-5">
                <a:latin typeface="Times New Roman"/>
                <a:cs typeface="Times New Roman"/>
              </a:rPr>
              <a:t>a </a:t>
            </a:r>
            <a:r>
              <a:rPr dirty="0" sz="1450" spc="-10">
                <a:latin typeface="Times New Roman"/>
                <a:cs typeface="Times New Roman"/>
              </a:rPr>
              <a:t>thing, </a:t>
            </a:r>
            <a:r>
              <a:rPr dirty="0" sz="1450" spc="-5">
                <a:latin typeface="Times New Roman"/>
                <a:cs typeface="Times New Roman"/>
              </a:rPr>
              <a:t>not a </a:t>
            </a:r>
            <a:r>
              <a:rPr dirty="0" sz="1450" spc="-10">
                <a:latin typeface="Times New Roman"/>
                <a:cs typeface="Times New Roman"/>
              </a:rPr>
              <a:t>sausage, the bunglers. Arson! </a:t>
            </a:r>
            <a:r>
              <a:rPr dirty="0" sz="1450" spc="-5">
                <a:latin typeface="Times New Roman"/>
                <a:cs typeface="Times New Roman"/>
              </a:rPr>
              <a:t>I </a:t>
            </a:r>
            <a:r>
              <a:rPr dirty="0" sz="1450" spc="-10">
                <a:latin typeface="Times New Roman"/>
                <a:cs typeface="Times New Roman"/>
              </a:rPr>
              <a:t>ask  you!" He pulled down his lower lid with his index </a:t>
            </a:r>
            <a:r>
              <a:rPr dirty="0" sz="1450" spc="-20">
                <a:latin typeface="Times New Roman"/>
                <a:cs typeface="Times New Roman"/>
              </a:rPr>
              <a:t>finger. </a:t>
            </a:r>
            <a:r>
              <a:rPr dirty="0" sz="1450" spc="-45">
                <a:latin typeface="Times New Roman"/>
                <a:cs typeface="Times New Roman"/>
              </a:rPr>
              <a:t>"You </a:t>
            </a:r>
            <a:r>
              <a:rPr dirty="0" sz="1450" spc="-10">
                <a:latin typeface="Times New Roman"/>
                <a:cs typeface="Times New Roman"/>
              </a:rPr>
              <a:t>have to </a:t>
            </a:r>
            <a:r>
              <a:rPr dirty="0" sz="1450" spc="-5">
                <a:latin typeface="Times New Roman"/>
                <a:cs typeface="Times New Roman"/>
              </a:rPr>
              <a:t>be up  </a:t>
            </a:r>
            <a:r>
              <a:rPr dirty="0" sz="1450" spc="-10">
                <a:latin typeface="Times New Roman"/>
                <a:cs typeface="Times New Roman"/>
              </a:rPr>
              <a:t>early to catch Black </a:t>
            </a:r>
            <a:r>
              <a:rPr dirty="0" sz="1450" spc="-30">
                <a:latin typeface="Times New Roman"/>
                <a:cs typeface="Times New Roman"/>
              </a:rPr>
              <a:t>Vossatka. </a:t>
            </a:r>
            <a:r>
              <a:rPr dirty="0" sz="1450" spc="-50">
                <a:latin typeface="Times New Roman"/>
                <a:cs typeface="Times New Roman"/>
              </a:rPr>
              <a:t>Was </a:t>
            </a:r>
            <a:r>
              <a:rPr dirty="0" sz="1450" spc="-10">
                <a:latin typeface="Times New Roman"/>
                <a:cs typeface="Times New Roman"/>
              </a:rPr>
              <a:t>the wind, </a:t>
            </a:r>
            <a:r>
              <a:rPr dirty="0" sz="1450" spc="-5">
                <a:latin typeface="Times New Roman"/>
                <a:cs typeface="Times New Roman"/>
              </a:rPr>
              <a:t>I </a:t>
            </a:r>
            <a:r>
              <a:rPr dirty="0" sz="1450" spc="-10">
                <a:latin typeface="Times New Roman"/>
                <a:cs typeface="Times New Roman"/>
              </a:rPr>
              <a:t>said. And never budged from  that. Sir Blowhard </a:t>
            </a:r>
            <a:r>
              <a:rPr dirty="0" sz="1450" spc="-20">
                <a:latin typeface="Times New Roman"/>
                <a:cs typeface="Times New Roman"/>
              </a:rPr>
              <a:t>Wind, </a:t>
            </a:r>
            <a:r>
              <a:rPr dirty="0" sz="1450" spc="-5">
                <a:latin typeface="Times New Roman"/>
                <a:cs typeface="Times New Roman"/>
              </a:rPr>
              <a:t>you </a:t>
            </a:r>
            <a:r>
              <a:rPr dirty="0" sz="1450" spc="-10">
                <a:latin typeface="Times New Roman"/>
                <a:cs typeface="Times New Roman"/>
              </a:rPr>
              <a:t>can lock him </a:t>
            </a:r>
            <a:r>
              <a:rPr dirty="0" sz="1450" spc="-5">
                <a:latin typeface="Times New Roman"/>
                <a:cs typeface="Times New Roman"/>
              </a:rPr>
              <a:t>up,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 catch him. Just wait  for this evening. Loisitchek's'll really </a:t>
            </a:r>
            <a:r>
              <a:rPr dirty="0" sz="1450" spc="-5">
                <a:latin typeface="Times New Roman"/>
                <a:cs typeface="Times New Roman"/>
              </a:rPr>
              <a:t>be </a:t>
            </a:r>
            <a:r>
              <a:rPr dirty="0" sz="1450" spc="-10">
                <a:latin typeface="Times New Roman"/>
                <a:cs typeface="Times New Roman"/>
              </a:rPr>
              <a:t>humming." He threw </a:t>
            </a:r>
            <a:r>
              <a:rPr dirty="0" sz="1450" spc="-5">
                <a:latin typeface="Times New Roman"/>
                <a:cs typeface="Times New Roman"/>
              </a:rPr>
              <a:t>out </a:t>
            </a:r>
            <a:r>
              <a:rPr dirty="0" sz="1450" spc="-10">
                <a:latin typeface="Times New Roman"/>
                <a:cs typeface="Times New Roman"/>
              </a:rPr>
              <a:t>his arms and  danced </a:t>
            </a:r>
            <a:r>
              <a:rPr dirty="0" sz="1450" spc="-5">
                <a:latin typeface="Times New Roman"/>
                <a:cs typeface="Times New Roman"/>
              </a:rPr>
              <a:t>a </a:t>
            </a:r>
            <a:r>
              <a:rPr dirty="0" sz="1450" spc="-10">
                <a:latin typeface="Times New Roman"/>
                <a:cs typeface="Times New Roman"/>
              </a:rPr>
              <a:t>few steps </a:t>
            </a:r>
            <a:r>
              <a:rPr dirty="0" sz="1450" spc="-5">
                <a:latin typeface="Times New Roman"/>
                <a:cs typeface="Times New Roman"/>
              </a:rPr>
              <a:t>of a </a:t>
            </a:r>
            <a:r>
              <a:rPr dirty="0" sz="1450" spc="-10">
                <a:latin typeface="Times New Roman"/>
                <a:cs typeface="Times New Roman"/>
              </a:rPr>
              <a:t>polka. "The springtime </a:t>
            </a:r>
            <a:r>
              <a:rPr dirty="0" sz="1450" spc="-5">
                <a:latin typeface="Times New Roman"/>
                <a:cs typeface="Times New Roman"/>
              </a:rPr>
              <a:t>of </a:t>
            </a:r>
            <a:r>
              <a:rPr dirty="0" sz="1450" spc="-10">
                <a:latin typeface="Times New Roman"/>
                <a:cs typeface="Times New Roman"/>
              </a:rPr>
              <a:t>lo-ove will soon fade away",  </a:t>
            </a:r>
            <a:r>
              <a:rPr dirty="0" sz="1450" spc="-5">
                <a:latin typeface="Times New Roman"/>
                <a:cs typeface="Times New Roman"/>
              </a:rPr>
              <a:t>he</a:t>
            </a:r>
            <a:r>
              <a:rPr dirty="0" sz="1450" spc="-10">
                <a:latin typeface="Times New Roman"/>
                <a:cs typeface="Times New Roman"/>
              </a:rPr>
              <a:t> sang.</a:t>
            </a:r>
            <a:endParaRPr sz="1450">
              <a:latin typeface="Times New Roman"/>
              <a:cs typeface="Times New Roman"/>
            </a:endParaRPr>
          </a:p>
          <a:p>
            <a:pPr algn="just" marL="12700" marR="9525" indent="255904">
              <a:lnSpc>
                <a:spcPts val="1730"/>
              </a:lnSpc>
              <a:spcBef>
                <a:spcPts val="780"/>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smack </a:t>
            </a:r>
            <a:r>
              <a:rPr dirty="0" sz="1450" spc="-5">
                <a:latin typeface="Times New Roman"/>
                <a:cs typeface="Times New Roman"/>
              </a:rPr>
              <a:t>he </a:t>
            </a:r>
            <a:r>
              <a:rPr dirty="0" sz="1450" spc="-10">
                <a:latin typeface="Times New Roman"/>
                <a:cs typeface="Times New Roman"/>
              </a:rPr>
              <a:t>slapped </a:t>
            </a:r>
            <a:r>
              <a:rPr dirty="0" sz="1450" spc="-5">
                <a:latin typeface="Times New Roman"/>
                <a:cs typeface="Times New Roman"/>
              </a:rPr>
              <a:t>a </a:t>
            </a:r>
            <a:r>
              <a:rPr dirty="0" sz="1450" spc="-10">
                <a:latin typeface="Times New Roman"/>
                <a:cs typeface="Times New Roman"/>
              </a:rPr>
              <a:t>hard hat sporting </a:t>
            </a:r>
            <a:r>
              <a:rPr dirty="0" sz="1450" spc="-5">
                <a:latin typeface="Times New Roman"/>
                <a:cs typeface="Times New Roman"/>
              </a:rPr>
              <a:t>a </a:t>
            </a:r>
            <a:r>
              <a:rPr dirty="0" sz="1450" spc="-10">
                <a:latin typeface="Times New Roman"/>
                <a:cs typeface="Times New Roman"/>
              </a:rPr>
              <a:t>blue-spotted jay's feather  onto his head. "Oh, yes, you'll </a:t>
            </a:r>
            <a:r>
              <a:rPr dirty="0" sz="1450" spc="-5">
                <a:latin typeface="Times New Roman"/>
                <a:cs typeface="Times New Roman"/>
              </a:rPr>
              <a:t>be </a:t>
            </a:r>
            <a:r>
              <a:rPr dirty="0" sz="1450" spc="-10">
                <a:latin typeface="Times New Roman"/>
                <a:cs typeface="Times New Roman"/>
              </a:rPr>
              <a:t>interested to hear this, Count. D'you know  the latest? </a:t>
            </a:r>
            <a:r>
              <a:rPr dirty="0" sz="1450" spc="-45">
                <a:latin typeface="Times New Roman"/>
                <a:cs typeface="Times New Roman"/>
              </a:rPr>
              <a:t>Your </a:t>
            </a:r>
            <a:r>
              <a:rPr dirty="0" sz="1450" spc="-10">
                <a:latin typeface="Times New Roman"/>
                <a:cs typeface="Times New Roman"/>
              </a:rPr>
              <a:t>friend, that Loisa's</a:t>
            </a:r>
            <a:r>
              <a:rPr dirty="0" sz="1450" spc="55">
                <a:latin typeface="Times New Roman"/>
                <a:cs typeface="Times New Roman"/>
              </a:rPr>
              <a:t> </a:t>
            </a:r>
            <a:r>
              <a:rPr dirty="0" sz="1450" spc="-10">
                <a:latin typeface="Times New Roman"/>
                <a:cs typeface="Times New Roman"/>
              </a:rPr>
              <a:t>escaped!</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heard it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up </a:t>
            </a:r>
            <a:r>
              <a:rPr dirty="0" sz="1450" spc="-10">
                <a:latin typeface="Times New Roman"/>
                <a:cs typeface="Times New Roman"/>
              </a:rPr>
              <a:t>there with the bunglers. </a:t>
            </a:r>
            <a:r>
              <a:rPr dirty="0" sz="1450" spc="-25">
                <a:latin typeface="Times New Roman"/>
                <a:cs typeface="Times New Roman"/>
              </a:rPr>
              <a:t>Towards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last  month it was. By now he'll </a:t>
            </a:r>
            <a:r>
              <a:rPr dirty="0" sz="1450" spc="-5">
                <a:latin typeface="Times New Roman"/>
                <a:cs typeface="Times New Roman"/>
              </a:rPr>
              <a:t>be </a:t>
            </a:r>
            <a:r>
              <a:rPr dirty="0" sz="1450" spc="-10">
                <a:latin typeface="Times New Roman"/>
                <a:cs typeface="Times New Roman"/>
              </a:rPr>
              <a:t>over the hills and—poof!" </a:t>
            </a:r>
            <a:r>
              <a:rPr dirty="0" sz="1450" spc="-5">
                <a:latin typeface="Times New Roman"/>
                <a:cs typeface="Times New Roman"/>
              </a:rPr>
              <a:t>he </a:t>
            </a:r>
            <a:r>
              <a:rPr dirty="0" sz="1450" spc="-10">
                <a:latin typeface="Times New Roman"/>
                <a:cs typeface="Times New Roman"/>
              </a:rPr>
              <a:t>snapped his  fingers, "far</a:t>
            </a:r>
            <a:r>
              <a:rPr dirty="0" sz="1450" spc="-5">
                <a:latin typeface="Times New Roman"/>
                <a:cs typeface="Times New Roman"/>
              </a:rPr>
              <a:t> </a:t>
            </a:r>
            <a:r>
              <a:rPr dirty="0" sz="1450" spc="-25">
                <a:latin typeface="Times New Roman"/>
                <a:cs typeface="Times New Roman"/>
              </a:rPr>
              <a:t>away."</a:t>
            </a:r>
            <a:endParaRPr sz="1450">
              <a:latin typeface="Times New Roman"/>
              <a:cs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0021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'Aha! The file', </a:t>
            </a:r>
            <a:r>
              <a:rPr dirty="0" sz="1450" spc="-5">
                <a:latin typeface="Times New Roman"/>
                <a:cs typeface="Times New Roman"/>
              </a:rPr>
              <a:t>I </a:t>
            </a:r>
            <a:r>
              <a:rPr dirty="0" sz="1450" spc="-10">
                <a:latin typeface="Times New Roman"/>
                <a:cs typeface="Times New Roman"/>
              </a:rPr>
              <a:t>thought, with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"And </a:t>
            </a:r>
            <a:r>
              <a:rPr dirty="0" sz="1450" spc="-30">
                <a:latin typeface="Times New Roman"/>
                <a:cs typeface="Times New Roman"/>
              </a:rPr>
              <a:t>now, </a:t>
            </a:r>
            <a:r>
              <a:rPr dirty="0" sz="1450" spc="-10">
                <a:latin typeface="Times New Roman"/>
                <a:cs typeface="Times New Roman"/>
              </a:rPr>
              <a:t>Count", said the arsonist, giving my hand </a:t>
            </a:r>
            <a:r>
              <a:rPr dirty="0" sz="1450" spc="-5">
                <a:latin typeface="Times New Roman"/>
                <a:cs typeface="Times New Roman"/>
              </a:rPr>
              <a:t>j </a:t>
            </a:r>
            <a:r>
              <a:rPr dirty="0" sz="1450" spc="-10">
                <a:latin typeface="Times New Roman"/>
                <a:cs typeface="Times New Roman"/>
              </a:rPr>
              <a:t>the friendly shake </a:t>
            </a:r>
            <a:r>
              <a:rPr dirty="0" sz="1450" spc="-5">
                <a:latin typeface="Times New Roman"/>
                <a:cs typeface="Times New Roman"/>
              </a:rPr>
              <a:t>of  a </a:t>
            </a:r>
            <a:r>
              <a:rPr dirty="0" sz="1450" spc="-10">
                <a:latin typeface="Times New Roman"/>
                <a:cs typeface="Times New Roman"/>
              </a:rPr>
              <a:t>fellow criminal, "see that </a:t>
            </a:r>
            <a:r>
              <a:rPr dirty="0" sz="1450" spc="-5">
                <a:latin typeface="Times New Roman"/>
                <a:cs typeface="Times New Roman"/>
              </a:rPr>
              <a:t>you </a:t>
            </a:r>
            <a:r>
              <a:rPr dirty="0" sz="1450" spc="-10">
                <a:latin typeface="Times New Roman"/>
                <a:cs typeface="Times New Roman"/>
              </a:rPr>
              <a:t>get </a:t>
            </a:r>
            <a:r>
              <a:rPr dirty="0" sz="1450" spc="-5">
                <a:latin typeface="Times New Roman"/>
                <a:cs typeface="Times New Roman"/>
              </a:rPr>
              <a:t>out </a:t>
            </a:r>
            <a:r>
              <a:rPr dirty="0" sz="1450" spc="-10">
                <a:latin typeface="Times New Roman"/>
                <a:cs typeface="Times New Roman"/>
              </a:rPr>
              <a:t>as soon as possible. And if you're ever  short </a:t>
            </a:r>
            <a:r>
              <a:rPr dirty="0" sz="1450" spc="-5">
                <a:latin typeface="Times New Roman"/>
                <a:cs typeface="Times New Roman"/>
              </a:rPr>
              <a:t>of </a:t>
            </a:r>
            <a:r>
              <a:rPr dirty="0" sz="1450" spc="-10">
                <a:latin typeface="Times New Roman"/>
                <a:cs typeface="Times New Roman"/>
              </a:rPr>
              <a:t>ready cash, just ask for Black </a:t>
            </a:r>
            <a:r>
              <a:rPr dirty="0" sz="1450" spc="-35">
                <a:latin typeface="Times New Roman"/>
                <a:cs typeface="Times New Roman"/>
              </a:rPr>
              <a:t>Vossatka </a:t>
            </a:r>
            <a:r>
              <a:rPr dirty="0" sz="1450" spc="-10">
                <a:latin typeface="Times New Roman"/>
                <a:cs typeface="Times New Roman"/>
              </a:rPr>
              <a:t>at Loisitchek's, all the girls  there know me. That's it then. Goodbye,</a:t>
            </a:r>
            <a:r>
              <a:rPr dirty="0" sz="1450" spc="30">
                <a:latin typeface="Times New Roman"/>
                <a:cs typeface="Times New Roman"/>
              </a:rPr>
              <a:t> </a:t>
            </a:r>
            <a:r>
              <a:rPr dirty="0" sz="1450" spc="-10">
                <a:latin typeface="Times New Roman"/>
                <a:cs typeface="Times New Roman"/>
              </a:rPr>
              <a:t>Count.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Pleased to have met</a:t>
            </a:r>
            <a:r>
              <a:rPr dirty="0" sz="1450" spc="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He paused in </a:t>
            </a:r>
            <a:r>
              <a:rPr dirty="0" sz="1450" spc="-5">
                <a:latin typeface="Times New Roman"/>
                <a:cs typeface="Times New Roman"/>
              </a:rPr>
              <a:t>the </a:t>
            </a:r>
            <a:r>
              <a:rPr dirty="0" sz="1450" spc="-20">
                <a:latin typeface="Times New Roman"/>
                <a:cs typeface="Times New Roman"/>
              </a:rPr>
              <a:t>doorway, </a:t>
            </a:r>
            <a:r>
              <a:rPr dirty="0" sz="1450" spc="-5">
                <a:latin typeface="Times New Roman"/>
                <a:cs typeface="Times New Roman"/>
              </a:rPr>
              <a:t>but </a:t>
            </a:r>
            <a:r>
              <a:rPr dirty="0" sz="1450" spc="-10">
                <a:latin typeface="Times New Roman"/>
                <a:cs typeface="Times New Roman"/>
              </a:rPr>
              <a:t>the gaoler was already shoving </a:t>
            </a:r>
            <a:r>
              <a:rPr dirty="0" sz="1450" spc="-5">
                <a:latin typeface="Times New Roman"/>
                <a:cs typeface="Times New Roman"/>
              </a:rPr>
              <a:t>a </a:t>
            </a:r>
            <a:r>
              <a:rPr dirty="0" sz="1450" spc="-10">
                <a:latin typeface="Times New Roman"/>
                <a:cs typeface="Times New Roman"/>
              </a:rPr>
              <a:t>new  inmate into the cell. As soon as </a:t>
            </a:r>
            <a:r>
              <a:rPr dirty="0" sz="1450" spc="-5">
                <a:latin typeface="Times New Roman"/>
                <a:cs typeface="Times New Roman"/>
              </a:rPr>
              <a:t>I </a:t>
            </a:r>
            <a:r>
              <a:rPr dirty="0" sz="1450" spc="-10">
                <a:latin typeface="Times New Roman"/>
                <a:cs typeface="Times New Roman"/>
              </a:rPr>
              <a:t>saw him, </a:t>
            </a:r>
            <a:r>
              <a:rPr dirty="0" sz="1450" spc="-5">
                <a:latin typeface="Times New Roman"/>
                <a:cs typeface="Times New Roman"/>
              </a:rPr>
              <a:t>I </a:t>
            </a:r>
            <a:r>
              <a:rPr dirty="0" sz="1450" spc="-10">
                <a:latin typeface="Times New Roman"/>
                <a:cs typeface="Times New Roman"/>
              </a:rPr>
              <a:t>recognised the </a:t>
            </a:r>
            <a:r>
              <a:rPr dirty="0" sz="1450" spc="-5">
                <a:latin typeface="Times New Roman"/>
                <a:cs typeface="Times New Roman"/>
              </a:rPr>
              <a:t>lout </a:t>
            </a:r>
            <a:r>
              <a:rPr dirty="0" sz="1450" spc="-10">
                <a:latin typeface="Times New Roman"/>
                <a:cs typeface="Times New Roman"/>
              </a:rPr>
              <a:t>in the soldier's  cap who had once stood next to me in the rain under an archway in  Hahnpassgasse. What </a:t>
            </a:r>
            <a:r>
              <a:rPr dirty="0" sz="1450" spc="-5">
                <a:latin typeface="Times New Roman"/>
                <a:cs typeface="Times New Roman"/>
              </a:rPr>
              <a:t>a </a:t>
            </a:r>
            <a:r>
              <a:rPr dirty="0" sz="1450" spc="-10">
                <a:latin typeface="Times New Roman"/>
                <a:cs typeface="Times New Roman"/>
              </a:rPr>
              <a:t>pleasant surprise! Perhaps </a:t>
            </a:r>
            <a:r>
              <a:rPr dirty="0" sz="1450" spc="-5">
                <a:latin typeface="Times New Roman"/>
                <a:cs typeface="Times New Roman"/>
              </a:rPr>
              <a:t>he </a:t>
            </a:r>
            <a:r>
              <a:rPr dirty="0" sz="1450" spc="-10">
                <a:latin typeface="Times New Roman"/>
                <a:cs typeface="Times New Roman"/>
              </a:rPr>
              <a:t>might have some news  </a:t>
            </a:r>
            <a:r>
              <a:rPr dirty="0" sz="1450" spc="-5">
                <a:latin typeface="Times New Roman"/>
                <a:cs typeface="Times New Roman"/>
              </a:rPr>
              <a:t>of </a:t>
            </a:r>
            <a:r>
              <a:rPr dirty="0" sz="1450" spc="-10">
                <a:latin typeface="Times New Roman"/>
                <a:cs typeface="Times New Roman"/>
              </a:rPr>
              <a:t>Hillel, Zwakh and all the</a:t>
            </a:r>
            <a:r>
              <a:rPr dirty="0" sz="1450" spc="10">
                <a:latin typeface="Times New Roman"/>
                <a:cs typeface="Times New Roman"/>
              </a:rPr>
              <a:t> </a:t>
            </a:r>
            <a:r>
              <a:rPr dirty="0" sz="1450" spc="-10">
                <a:latin typeface="Times New Roman"/>
                <a:cs typeface="Times New Roman"/>
              </a:rPr>
              <a:t>others?</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wanted to start asking him questions right </a:t>
            </a:r>
            <a:r>
              <a:rPr dirty="0" sz="1450" spc="-30">
                <a:latin typeface="Times New Roman"/>
                <a:cs typeface="Times New Roman"/>
              </a:rPr>
              <a:t>away, </a:t>
            </a:r>
            <a:r>
              <a:rPr dirty="0" sz="1450" spc="-5">
                <a:latin typeface="Times New Roman"/>
                <a:cs typeface="Times New Roman"/>
              </a:rPr>
              <a:t>but </a:t>
            </a:r>
            <a:r>
              <a:rPr dirty="0" sz="1450" spc="-10">
                <a:latin typeface="Times New Roman"/>
                <a:cs typeface="Times New Roman"/>
              </a:rPr>
              <a:t>to my astonishment  </a:t>
            </a:r>
            <a:r>
              <a:rPr dirty="0" sz="1450" spc="-5">
                <a:latin typeface="Times New Roman"/>
                <a:cs typeface="Times New Roman"/>
              </a:rPr>
              <a:t>he put a </a:t>
            </a:r>
            <a:r>
              <a:rPr dirty="0" sz="1450" spc="-10">
                <a:latin typeface="Times New Roman"/>
                <a:cs typeface="Times New Roman"/>
              </a:rPr>
              <a:t>finger to his lips with </a:t>
            </a:r>
            <a:r>
              <a:rPr dirty="0" sz="1450" spc="-5">
                <a:latin typeface="Times New Roman"/>
                <a:cs typeface="Times New Roman"/>
              </a:rPr>
              <a:t>a </a:t>
            </a:r>
            <a:r>
              <a:rPr dirty="0" sz="1450" spc="-10">
                <a:latin typeface="Times New Roman"/>
                <a:cs typeface="Times New Roman"/>
              </a:rPr>
              <a:t>conspiratorial look </a:t>
            </a:r>
            <a:r>
              <a:rPr dirty="0" sz="1450" spc="-5">
                <a:latin typeface="Times New Roman"/>
                <a:cs typeface="Times New Roman"/>
              </a:rPr>
              <a:t>on </a:t>
            </a:r>
            <a:r>
              <a:rPr dirty="0" sz="1450" spc="-10">
                <a:latin typeface="Times New Roman"/>
                <a:cs typeface="Times New Roman"/>
              </a:rPr>
              <a:t>his face, indicating that  </a:t>
            </a:r>
            <a:r>
              <a:rPr dirty="0" sz="1450" spc="-5">
                <a:latin typeface="Times New Roman"/>
                <a:cs typeface="Times New Roman"/>
              </a:rPr>
              <a:t>I </a:t>
            </a:r>
            <a:r>
              <a:rPr dirty="0" sz="1450" spc="-10">
                <a:latin typeface="Times New Roman"/>
                <a:cs typeface="Times New Roman"/>
              </a:rPr>
              <a:t>should say nothing. Only when the </a:t>
            </a:r>
            <a:r>
              <a:rPr dirty="0" sz="1450" spc="-5">
                <a:latin typeface="Times New Roman"/>
                <a:cs typeface="Times New Roman"/>
              </a:rPr>
              <a:t>door </a:t>
            </a:r>
            <a:r>
              <a:rPr dirty="0" sz="1450" spc="-10">
                <a:latin typeface="Times New Roman"/>
                <a:cs typeface="Times New Roman"/>
              </a:rPr>
              <a:t>had been locked from outside and  the warder's steps died away down the corridor did </a:t>
            </a:r>
            <a:r>
              <a:rPr dirty="0" sz="1450" spc="-5">
                <a:latin typeface="Times New Roman"/>
                <a:cs typeface="Times New Roman"/>
              </a:rPr>
              <a:t>he </a:t>
            </a:r>
            <a:r>
              <a:rPr dirty="0" sz="1450" spc="-10">
                <a:latin typeface="Times New Roman"/>
                <a:cs typeface="Times New Roman"/>
              </a:rPr>
              <a:t>come to</a:t>
            </a:r>
            <a:r>
              <a:rPr dirty="0" sz="1450" spc="7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My heart was thumping with excitement. What could it mean? Did </a:t>
            </a:r>
            <a:r>
              <a:rPr dirty="0" sz="1450" spc="-5">
                <a:latin typeface="Times New Roman"/>
                <a:cs typeface="Times New Roman"/>
              </a:rPr>
              <a:t>he  </a:t>
            </a:r>
            <a:r>
              <a:rPr dirty="0" sz="1450" spc="-10">
                <a:latin typeface="Times New Roman"/>
                <a:cs typeface="Times New Roman"/>
              </a:rPr>
              <a:t>know who </a:t>
            </a:r>
            <a:r>
              <a:rPr dirty="0" sz="1450" spc="-5">
                <a:latin typeface="Times New Roman"/>
                <a:cs typeface="Times New Roman"/>
              </a:rPr>
              <a:t>I </a:t>
            </a:r>
            <a:r>
              <a:rPr dirty="0" sz="1450" spc="-10">
                <a:latin typeface="Times New Roman"/>
                <a:cs typeface="Times New Roman"/>
              </a:rPr>
              <a:t>was? What did </a:t>
            </a:r>
            <a:r>
              <a:rPr dirty="0" sz="1450" spc="-5">
                <a:latin typeface="Times New Roman"/>
                <a:cs typeface="Times New Roman"/>
              </a:rPr>
              <a:t>he</a:t>
            </a:r>
            <a:r>
              <a:rPr dirty="0" sz="1450" spc="15">
                <a:latin typeface="Times New Roman"/>
                <a:cs typeface="Times New Roman"/>
              </a:rPr>
              <a:t> </a:t>
            </a:r>
            <a:r>
              <a:rPr dirty="0" sz="1450" spc="-10">
                <a:latin typeface="Times New Roman"/>
                <a:cs typeface="Times New Roman"/>
              </a:rPr>
              <a:t>want?</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The first thing the </a:t>
            </a:r>
            <a:r>
              <a:rPr dirty="0" sz="1450" spc="-5">
                <a:latin typeface="Times New Roman"/>
                <a:cs typeface="Times New Roman"/>
              </a:rPr>
              <a:t>lout </a:t>
            </a:r>
            <a:r>
              <a:rPr dirty="0" sz="1450" spc="-10">
                <a:latin typeface="Times New Roman"/>
                <a:cs typeface="Times New Roman"/>
              </a:rPr>
              <a:t>did was to sit down and take </a:t>
            </a:r>
            <a:r>
              <a:rPr dirty="0" sz="1450" spc="-15">
                <a:latin typeface="Times New Roman"/>
                <a:cs typeface="Times New Roman"/>
              </a:rPr>
              <a:t>off </a:t>
            </a:r>
            <a:r>
              <a:rPr dirty="0" sz="1450" spc="-10">
                <a:latin typeface="Times New Roman"/>
                <a:cs typeface="Times New Roman"/>
              </a:rPr>
              <a:t>his left </a:t>
            </a:r>
            <a:r>
              <a:rPr dirty="0" sz="1450" spc="-5">
                <a:latin typeface="Times New Roman"/>
                <a:cs typeface="Times New Roman"/>
              </a:rPr>
              <a:t>boot.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gripped </a:t>
            </a:r>
            <a:r>
              <a:rPr dirty="0" sz="1450" spc="-5">
                <a:latin typeface="Times New Roman"/>
                <a:cs typeface="Times New Roman"/>
              </a:rPr>
              <a:t>a </a:t>
            </a:r>
            <a:r>
              <a:rPr dirty="0" sz="1450" spc="-10">
                <a:latin typeface="Times New Roman"/>
                <a:cs typeface="Times New Roman"/>
              </a:rPr>
              <a:t>plug in the heel with his teeth and pulled it </a:t>
            </a:r>
            <a:r>
              <a:rPr dirty="0" sz="1450" spc="-5">
                <a:latin typeface="Times New Roman"/>
                <a:cs typeface="Times New Roman"/>
              </a:rPr>
              <a:t>out. </a:t>
            </a:r>
            <a:r>
              <a:rPr dirty="0" sz="1450" spc="-10">
                <a:latin typeface="Times New Roman"/>
                <a:cs typeface="Times New Roman"/>
              </a:rPr>
              <a:t>From the cavity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small, bent piece </a:t>
            </a:r>
            <a:r>
              <a:rPr dirty="0" sz="1450" spc="-5">
                <a:latin typeface="Times New Roman"/>
                <a:cs typeface="Times New Roman"/>
              </a:rPr>
              <a:t>of </a:t>
            </a:r>
            <a:r>
              <a:rPr dirty="0" sz="1450" spc="-10">
                <a:latin typeface="Times New Roman"/>
                <a:cs typeface="Times New Roman"/>
              </a:rPr>
              <a:t>sheet-iron and ripped </a:t>
            </a:r>
            <a:r>
              <a:rPr dirty="0" sz="1450" spc="-15">
                <a:latin typeface="Times New Roman"/>
                <a:cs typeface="Times New Roman"/>
              </a:rPr>
              <a:t>off </a:t>
            </a:r>
            <a:r>
              <a:rPr dirty="0" sz="1450" spc="-10">
                <a:latin typeface="Times New Roman"/>
                <a:cs typeface="Times New Roman"/>
              </a:rPr>
              <a:t>the sole, which was  obviously only loosely attached, and then proudly handed both to</a:t>
            </a:r>
            <a:r>
              <a:rPr dirty="0" sz="1450" spc="8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All this </a:t>
            </a:r>
            <a:r>
              <a:rPr dirty="0" sz="1450" spc="-5">
                <a:latin typeface="Times New Roman"/>
                <a:cs typeface="Times New Roman"/>
              </a:rPr>
              <a:t>he </a:t>
            </a:r>
            <a:r>
              <a:rPr dirty="0" sz="1450" spc="-10">
                <a:latin typeface="Times New Roman"/>
                <a:cs typeface="Times New Roman"/>
              </a:rPr>
              <a:t>did in less than </a:t>
            </a:r>
            <a:r>
              <a:rPr dirty="0" sz="1450" spc="-5">
                <a:latin typeface="Times New Roman"/>
                <a:cs typeface="Times New Roman"/>
              </a:rPr>
              <a:t>no </a:t>
            </a:r>
            <a:r>
              <a:rPr dirty="0" sz="1450" spc="-10">
                <a:latin typeface="Times New Roman"/>
                <a:cs typeface="Times New Roman"/>
              </a:rPr>
              <a:t>time and without paying the least attention to  my excited</a:t>
            </a:r>
            <a:r>
              <a:rPr dirty="0" sz="1450" spc="-5">
                <a:latin typeface="Times New Roman"/>
                <a:cs typeface="Times New Roman"/>
              </a:rPr>
              <a:t> </a:t>
            </a:r>
            <a:r>
              <a:rPr dirty="0" sz="1450" spc="-10">
                <a:latin typeface="Times New Roman"/>
                <a:cs typeface="Times New Roman"/>
              </a:rPr>
              <a:t>questions.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"There! Greetings from Herr</a:t>
            </a:r>
            <a:r>
              <a:rPr dirty="0" sz="1450" spc="10">
                <a:latin typeface="Times New Roman"/>
                <a:cs typeface="Times New Roman"/>
              </a:rPr>
              <a:t> </a:t>
            </a:r>
            <a:r>
              <a:rPr dirty="0" sz="1450" spc="-10">
                <a:latin typeface="Times New Roman"/>
                <a:cs typeface="Times New Roman"/>
              </a:rPr>
              <a:t>Charousek."</a:t>
            </a:r>
            <a:endParaRPr sz="1450">
              <a:latin typeface="Times New Roman"/>
              <a:cs typeface="Times New Roman"/>
            </a:endParaRPr>
          </a:p>
          <a:p>
            <a:pPr algn="just" marL="268605">
              <a:lnSpc>
                <a:spcPct val="100000"/>
              </a:lnSpc>
              <a:spcBef>
                <a:spcPts val="780"/>
              </a:spcBef>
            </a:pPr>
            <a:r>
              <a:rPr dirty="0" sz="1450" spc="-5">
                <a:latin typeface="Times New Roman"/>
                <a:cs typeface="Times New Roman"/>
              </a:rPr>
              <a:t>I </a:t>
            </a:r>
            <a:r>
              <a:rPr dirty="0" sz="1450" spc="-10">
                <a:latin typeface="Times New Roman"/>
                <a:cs typeface="Times New Roman"/>
              </a:rPr>
              <a:t>was so taken aback that </a:t>
            </a:r>
            <a:r>
              <a:rPr dirty="0" sz="1450" spc="-5">
                <a:latin typeface="Times New Roman"/>
                <a:cs typeface="Times New Roman"/>
              </a:rPr>
              <a:t>I </a:t>
            </a:r>
            <a:r>
              <a:rPr dirty="0" sz="1450" spc="-10">
                <a:latin typeface="Times New Roman"/>
                <a:cs typeface="Times New Roman"/>
              </a:rPr>
              <a:t>could think </a:t>
            </a:r>
            <a:r>
              <a:rPr dirty="0" sz="1450" spc="-5">
                <a:latin typeface="Times New Roman"/>
                <a:cs typeface="Times New Roman"/>
              </a:rPr>
              <a:t>of </a:t>
            </a:r>
            <a:r>
              <a:rPr dirty="0" sz="1450" spc="-10">
                <a:latin typeface="Times New Roman"/>
                <a:cs typeface="Times New Roman"/>
              </a:rPr>
              <a:t>nothing to</a:t>
            </a:r>
            <a:r>
              <a:rPr dirty="0" sz="1450" spc="45">
                <a:latin typeface="Times New Roman"/>
                <a:cs typeface="Times New Roman"/>
              </a:rPr>
              <a:t> </a:t>
            </a:r>
            <a:r>
              <a:rPr dirty="0" sz="1450" spc="-30">
                <a:latin typeface="Times New Roman"/>
                <a:cs typeface="Times New Roman"/>
              </a:rPr>
              <a:t>say.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"All </a:t>
            </a:r>
            <a:r>
              <a:rPr dirty="0" sz="1450" spc="-5">
                <a:latin typeface="Times New Roman"/>
                <a:cs typeface="Times New Roman"/>
              </a:rPr>
              <a:t>you do </a:t>
            </a:r>
            <a:r>
              <a:rPr dirty="0" sz="1450" spc="-10">
                <a:latin typeface="Times New Roman"/>
                <a:cs typeface="Times New Roman"/>
              </a:rPr>
              <a:t>is take the iron and prise open the sole during the night. Or any  time when </a:t>
            </a:r>
            <a:r>
              <a:rPr dirty="0" sz="1450" spc="-5">
                <a:latin typeface="Times New Roman"/>
                <a:cs typeface="Times New Roman"/>
              </a:rPr>
              <a:t>no </a:t>
            </a:r>
            <a:r>
              <a:rPr dirty="0" sz="1450" spc="-10">
                <a:latin typeface="Times New Roman"/>
                <a:cs typeface="Times New Roman"/>
              </a:rPr>
              <a:t>one's looking. 'Ollow inside, </a:t>
            </a:r>
            <a:r>
              <a:rPr dirty="0" sz="1450" spc="-5">
                <a:latin typeface="Times New Roman"/>
                <a:cs typeface="Times New Roman"/>
              </a:rPr>
              <a:t>you </a:t>
            </a:r>
            <a:r>
              <a:rPr dirty="0" sz="1450" spc="-10">
                <a:latin typeface="Times New Roman"/>
                <a:cs typeface="Times New Roman"/>
              </a:rPr>
              <a:t>see", the </a:t>
            </a:r>
            <a:r>
              <a:rPr dirty="0" sz="1450" spc="-5">
                <a:latin typeface="Times New Roman"/>
                <a:cs typeface="Times New Roman"/>
              </a:rPr>
              <a:t>lout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superior look </a:t>
            </a:r>
            <a:r>
              <a:rPr dirty="0" sz="1450" spc="-5">
                <a:latin typeface="Times New Roman"/>
                <a:cs typeface="Times New Roman"/>
              </a:rPr>
              <a:t>on </a:t>
            </a:r>
            <a:r>
              <a:rPr dirty="0" sz="1450" spc="-10">
                <a:latin typeface="Times New Roman"/>
                <a:cs typeface="Times New Roman"/>
              </a:rPr>
              <a:t>his face. </a:t>
            </a:r>
            <a:r>
              <a:rPr dirty="0" sz="1450" spc="-30">
                <a:latin typeface="Times New Roman"/>
                <a:cs typeface="Times New Roman"/>
              </a:rPr>
              <a:t>"You'll </a:t>
            </a:r>
            <a:r>
              <a:rPr dirty="0" sz="1450" spc="-10">
                <a:latin typeface="Times New Roman"/>
                <a:cs typeface="Times New Roman"/>
              </a:rPr>
              <a:t>find </a:t>
            </a:r>
            <a:r>
              <a:rPr dirty="0" sz="1450" spc="-5">
                <a:latin typeface="Times New Roman"/>
                <a:cs typeface="Times New Roman"/>
              </a:rPr>
              <a:t>a </a:t>
            </a:r>
            <a:r>
              <a:rPr dirty="0" sz="1450" spc="-10">
                <a:latin typeface="Times New Roman"/>
                <a:cs typeface="Times New Roman"/>
              </a:rPr>
              <a:t>letter from Herr Charousek in</a:t>
            </a:r>
            <a:r>
              <a:rPr dirty="0" sz="1450" spc="14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was so overcome with delight that </a:t>
            </a:r>
            <a:r>
              <a:rPr dirty="0" sz="1450" spc="-5">
                <a:latin typeface="Times New Roman"/>
                <a:cs typeface="Times New Roman"/>
              </a:rPr>
              <a:t>I </a:t>
            </a:r>
            <a:r>
              <a:rPr dirty="0" sz="1450" spc="-10">
                <a:latin typeface="Times New Roman"/>
                <a:cs typeface="Times New Roman"/>
              </a:rPr>
              <a:t>threw my arms round his neck, the  tears streaming down my cheeks. He gently pushed me away and said  </a:t>
            </a:r>
            <a:r>
              <a:rPr dirty="0" sz="1450" spc="-15">
                <a:latin typeface="Times New Roman"/>
                <a:cs typeface="Times New Roman"/>
              </a:rPr>
              <a:t>reproachfully, </a:t>
            </a:r>
            <a:r>
              <a:rPr dirty="0" sz="1450" spc="-30">
                <a:latin typeface="Times New Roman"/>
                <a:cs typeface="Times New Roman"/>
              </a:rPr>
              <a:t>"You've </a:t>
            </a:r>
            <a:r>
              <a:rPr dirty="0" sz="1450" spc="-5">
                <a:latin typeface="Times New Roman"/>
                <a:cs typeface="Times New Roman"/>
              </a:rPr>
              <a:t>got </a:t>
            </a:r>
            <a:r>
              <a:rPr dirty="0" sz="1450" spc="-10">
                <a:latin typeface="Times New Roman"/>
                <a:cs typeface="Times New Roman"/>
              </a:rPr>
              <a:t>to </a:t>
            </a:r>
            <a:r>
              <a:rPr dirty="0" sz="1450" spc="-5">
                <a:latin typeface="Times New Roman"/>
                <a:cs typeface="Times New Roman"/>
              </a:rPr>
              <a:t>pull </a:t>
            </a:r>
            <a:r>
              <a:rPr dirty="0" sz="1450" spc="-10">
                <a:latin typeface="Times New Roman"/>
                <a:cs typeface="Times New Roman"/>
              </a:rPr>
              <a:t>yourself </a:t>
            </a:r>
            <a:r>
              <a:rPr dirty="0" sz="1450" spc="-15">
                <a:latin typeface="Times New Roman"/>
                <a:cs typeface="Times New Roman"/>
              </a:rPr>
              <a:t>together, </a:t>
            </a:r>
            <a:r>
              <a:rPr dirty="0" sz="1450" spc="-10">
                <a:latin typeface="Times New Roman"/>
                <a:cs typeface="Times New Roman"/>
              </a:rPr>
              <a:t>Herr </a:t>
            </a:r>
            <a:r>
              <a:rPr dirty="0" sz="1450" spc="-5">
                <a:latin typeface="Times New Roman"/>
                <a:cs typeface="Times New Roman"/>
              </a:rPr>
              <a:t>von </a:t>
            </a:r>
            <a:r>
              <a:rPr dirty="0" sz="1450" spc="-10">
                <a:latin typeface="Times New Roman"/>
                <a:cs typeface="Times New Roman"/>
              </a:rPr>
              <a:t>Pernath. </a:t>
            </a:r>
            <a:r>
              <a:rPr dirty="0" sz="1450" spc="-70">
                <a:latin typeface="Times New Roman"/>
                <a:cs typeface="Times New Roman"/>
              </a:rPr>
              <a:t>We  </a:t>
            </a:r>
            <a:r>
              <a:rPr dirty="0" sz="1450" spc="-10">
                <a:latin typeface="Times New Roman"/>
                <a:cs typeface="Times New Roman"/>
              </a:rPr>
              <a:t>'aven't </a:t>
            </a:r>
            <a:r>
              <a:rPr dirty="0" sz="1450" spc="-5">
                <a:latin typeface="Times New Roman"/>
                <a:cs typeface="Times New Roman"/>
              </a:rPr>
              <a:t>got no </a:t>
            </a:r>
            <a:r>
              <a:rPr dirty="0" sz="1450" spc="-10">
                <a:latin typeface="Times New Roman"/>
                <a:cs typeface="Times New Roman"/>
              </a:rPr>
              <a:t>time to lose. Any moment they might find </a:t>
            </a:r>
            <a:r>
              <a:rPr dirty="0" sz="1450" spc="-5">
                <a:latin typeface="Times New Roman"/>
                <a:cs typeface="Times New Roman"/>
              </a:rPr>
              <a:t>out </a:t>
            </a:r>
            <a:r>
              <a:rPr dirty="0" sz="1450" spc="-10">
                <a:latin typeface="Times New Roman"/>
                <a:cs typeface="Times New Roman"/>
              </a:rPr>
              <a:t>I'm in the wrong  cell. Franzl and me swopped numbers down in the</a:t>
            </a:r>
            <a:r>
              <a:rPr dirty="0" sz="1450" spc="50">
                <a:latin typeface="Times New Roman"/>
                <a:cs typeface="Times New Roman"/>
              </a:rPr>
              <a:t> </a:t>
            </a:r>
            <a:r>
              <a:rPr dirty="0" sz="1450" spc="-10">
                <a:latin typeface="Times New Roman"/>
                <a:cs typeface="Times New Roman"/>
              </a:rPr>
              <a:t>gatehouse."</a:t>
            </a:r>
            <a:endParaRPr sz="1450">
              <a:latin typeface="Times New Roman"/>
              <a:cs typeface="Times New Roman"/>
            </a:endParaRPr>
          </a:p>
          <a:p>
            <a:pPr algn="just" marL="12700" marR="12700" indent="255904">
              <a:lnSpc>
                <a:spcPts val="1730"/>
              </a:lnSpc>
              <a:spcBef>
                <a:spcPts val="785"/>
              </a:spcBef>
            </a:pPr>
            <a:r>
              <a:rPr dirty="0" sz="1450" spc="-5">
                <a:latin typeface="Times New Roman"/>
                <a:cs typeface="Times New Roman"/>
              </a:rPr>
              <a:t>I </a:t>
            </a:r>
            <a:r>
              <a:rPr dirty="0" sz="1450" spc="-10">
                <a:latin typeface="Times New Roman"/>
                <a:cs typeface="Times New Roman"/>
              </a:rPr>
              <a:t>must have looked completely nonplussed, for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don't </a:t>
            </a:r>
            <a:r>
              <a:rPr dirty="0" sz="1450" spc="-10">
                <a:latin typeface="Times New Roman"/>
                <a:cs typeface="Times New Roman"/>
              </a:rPr>
              <a:t>matter  if </a:t>
            </a:r>
            <a:r>
              <a:rPr dirty="0" sz="1450" spc="-5">
                <a:latin typeface="Times New Roman"/>
                <a:cs typeface="Times New Roman"/>
              </a:rPr>
              <a:t>you don't </a:t>
            </a:r>
            <a:r>
              <a:rPr dirty="0" sz="1450" spc="-10">
                <a:latin typeface="Times New Roman"/>
                <a:cs typeface="Times New Roman"/>
              </a:rPr>
              <a:t>understand. The important thing is, I'm</a:t>
            </a:r>
            <a:r>
              <a:rPr dirty="0" sz="1450" spc="3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"But tell me, Herr </a:t>
            </a:r>
            <a:r>
              <a:rPr dirty="0" sz="1450" spc="-5">
                <a:latin typeface="Times New Roman"/>
                <a:cs typeface="Times New Roman"/>
              </a:rPr>
              <a:t>. .</a:t>
            </a:r>
            <a:r>
              <a:rPr dirty="0" sz="1450" spc="10">
                <a:latin typeface="Times New Roman"/>
                <a:cs typeface="Times New Roman"/>
              </a:rPr>
              <a:t> </a:t>
            </a:r>
            <a:r>
              <a:rPr dirty="0" sz="1450" spc="-10">
                <a:latin typeface="Times New Roman"/>
                <a:cs typeface="Times New Roman"/>
              </a:rPr>
              <a:t>.?"</a:t>
            </a:r>
            <a:endParaRPr sz="1450">
              <a:latin typeface="Times New Roman"/>
              <a:cs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18625"/>
          </a:xfrm>
          <a:prstGeom prst="rect">
            <a:avLst/>
          </a:prstGeom>
        </p:spPr>
        <p:txBody>
          <a:bodyPr wrap="square" lIns="0" tIns="111760" rIns="0" bIns="0" rtlCol="0" vert="horz">
            <a:spAutoFit/>
          </a:bodyPr>
          <a:lstStyle/>
          <a:p>
            <a:pPr algn="just" marL="268605">
              <a:lnSpc>
                <a:spcPct val="100000"/>
              </a:lnSpc>
              <a:spcBef>
                <a:spcPts val="880"/>
              </a:spcBef>
            </a:pPr>
            <a:r>
              <a:rPr dirty="0" sz="1450" spc="-25">
                <a:latin typeface="Times New Roman"/>
                <a:cs typeface="Times New Roman"/>
              </a:rPr>
              <a:t>"Wenzel, </a:t>
            </a:r>
            <a:r>
              <a:rPr dirty="0" sz="1450" spc="-10">
                <a:latin typeface="Times New Roman"/>
                <a:cs typeface="Times New Roman"/>
              </a:rPr>
              <a:t>they call me, Pretty Boy</a:t>
            </a:r>
            <a:r>
              <a:rPr dirty="0" sz="1450" spc="35">
                <a:latin typeface="Times New Roman"/>
                <a:cs typeface="Times New Roman"/>
              </a:rPr>
              <a:t> </a:t>
            </a:r>
            <a:r>
              <a:rPr dirty="0" sz="1450" spc="-25">
                <a:latin typeface="Times New Roman"/>
                <a:cs typeface="Times New Roman"/>
              </a:rPr>
              <a:t>Wenzel."</a:t>
            </a:r>
            <a:endParaRPr sz="1450">
              <a:latin typeface="Times New Roman"/>
              <a:cs typeface="Times New Roman"/>
            </a:endParaRPr>
          </a:p>
          <a:p>
            <a:pPr algn="just" marL="12700" marR="12065" indent="255904">
              <a:lnSpc>
                <a:spcPts val="1730"/>
              </a:lnSpc>
              <a:spcBef>
                <a:spcPts val="850"/>
              </a:spcBef>
            </a:pPr>
            <a:r>
              <a:rPr dirty="0" sz="1450" spc="-35">
                <a:latin typeface="Times New Roman"/>
                <a:cs typeface="Times New Roman"/>
              </a:rPr>
              <a:t>"Well </a:t>
            </a:r>
            <a:r>
              <a:rPr dirty="0" sz="1450" spc="-10">
                <a:latin typeface="Times New Roman"/>
                <a:cs typeface="Times New Roman"/>
              </a:rPr>
              <a:t>tell me, </a:t>
            </a:r>
            <a:r>
              <a:rPr dirty="0" sz="1450" spc="-25">
                <a:latin typeface="Times New Roman"/>
                <a:cs typeface="Times New Roman"/>
              </a:rPr>
              <a:t>Wenzel, </a:t>
            </a:r>
            <a:r>
              <a:rPr dirty="0" sz="1450" spc="-10">
                <a:latin typeface="Times New Roman"/>
                <a:cs typeface="Times New Roman"/>
              </a:rPr>
              <a:t>how is Hillel, the archivist at the Jewish </a:t>
            </a:r>
            <a:r>
              <a:rPr dirty="0" sz="1450" spc="-35">
                <a:latin typeface="Times New Roman"/>
                <a:cs typeface="Times New Roman"/>
              </a:rPr>
              <a:t>Town </a:t>
            </a:r>
            <a:r>
              <a:rPr dirty="0" sz="1450" spc="-10">
                <a:latin typeface="Times New Roman"/>
                <a:cs typeface="Times New Roman"/>
              </a:rPr>
              <a:t>Hall,  and his</a:t>
            </a:r>
            <a:r>
              <a:rPr dirty="0" sz="1450" spc="-5">
                <a:latin typeface="Times New Roman"/>
                <a:cs typeface="Times New Roman"/>
              </a:rPr>
              <a:t> </a:t>
            </a:r>
            <a:r>
              <a:rPr dirty="0" sz="1450" spc="-10">
                <a:latin typeface="Times New Roman"/>
                <a:cs typeface="Times New Roman"/>
              </a:rPr>
              <a:t>daughter?'</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"No time for all that now", the self-styled Pretty Boy interrupted  </a:t>
            </a:r>
            <a:r>
              <a:rPr dirty="0" sz="1450" spc="-15">
                <a:latin typeface="Times New Roman"/>
                <a:cs typeface="Times New Roman"/>
              </a:rPr>
              <a:t>impatiently. </a:t>
            </a:r>
            <a:r>
              <a:rPr dirty="0" sz="1450" spc="-10">
                <a:latin typeface="Times New Roman"/>
                <a:cs typeface="Times New Roman"/>
              </a:rPr>
              <a:t>"I might </a:t>
            </a:r>
            <a:r>
              <a:rPr dirty="0" sz="1450" spc="-5">
                <a:latin typeface="Times New Roman"/>
                <a:cs typeface="Times New Roman"/>
              </a:rPr>
              <a:t>be </a:t>
            </a:r>
            <a:r>
              <a:rPr dirty="0" sz="1450" spc="-10">
                <a:latin typeface="Times New Roman"/>
                <a:cs typeface="Times New Roman"/>
              </a:rPr>
              <a:t>chucked </a:t>
            </a:r>
            <a:r>
              <a:rPr dirty="0" sz="1450" spc="-5">
                <a:latin typeface="Times New Roman"/>
                <a:cs typeface="Times New Roman"/>
              </a:rPr>
              <a:t>out </a:t>
            </a:r>
            <a:r>
              <a:rPr dirty="0" sz="1450" spc="-10">
                <a:latin typeface="Times New Roman"/>
                <a:cs typeface="Times New Roman"/>
              </a:rPr>
              <a:t>any moment </a:t>
            </a:r>
            <a:r>
              <a:rPr dirty="0" sz="1450" spc="-30">
                <a:latin typeface="Times New Roman"/>
                <a:cs typeface="Times New Roman"/>
              </a:rPr>
              <a:t>now. </a:t>
            </a:r>
            <a:r>
              <a:rPr dirty="0" sz="1450" spc="-10">
                <a:latin typeface="Times New Roman"/>
                <a:cs typeface="Times New Roman"/>
              </a:rPr>
              <a:t>The reason I'm 'ere is </a:t>
            </a:r>
            <a:r>
              <a:rPr dirty="0" sz="1450" spc="-5">
                <a:latin typeface="Times New Roman"/>
                <a:cs typeface="Times New Roman"/>
              </a:rPr>
              <a:t>I  </a:t>
            </a:r>
            <a:r>
              <a:rPr dirty="0" sz="1450" spc="-10">
                <a:latin typeface="Times New Roman"/>
                <a:cs typeface="Times New Roman"/>
              </a:rPr>
              <a:t>confessed special to robbery with</a:t>
            </a:r>
            <a:r>
              <a:rPr dirty="0" sz="1450" spc="15">
                <a:latin typeface="Times New Roman"/>
                <a:cs typeface="Times New Roman"/>
              </a:rPr>
              <a:t> </a:t>
            </a:r>
            <a:r>
              <a:rPr dirty="0" sz="1450" spc="-10">
                <a:latin typeface="Times New Roman"/>
                <a:cs typeface="Times New Roman"/>
              </a:rPr>
              <a:t>violence—-"</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"What! </a:t>
            </a:r>
            <a:r>
              <a:rPr dirty="0" sz="1450" spc="-60">
                <a:latin typeface="Times New Roman"/>
                <a:cs typeface="Times New Roman"/>
              </a:rPr>
              <a:t>You </a:t>
            </a:r>
            <a:r>
              <a:rPr dirty="0" sz="1450" spc="-10">
                <a:latin typeface="Times New Roman"/>
                <a:cs typeface="Times New Roman"/>
              </a:rPr>
              <a:t>committed robbery with violence just to get in here to help  me, </a:t>
            </a:r>
            <a:r>
              <a:rPr dirty="0" sz="1450" spc="-25">
                <a:latin typeface="Times New Roman"/>
                <a:cs typeface="Times New Roman"/>
              </a:rPr>
              <a:t>Wenzel!?" </a:t>
            </a:r>
            <a:r>
              <a:rPr dirty="0" sz="1450" spc="-5">
                <a:latin typeface="Times New Roman"/>
                <a:cs typeface="Times New Roman"/>
              </a:rPr>
              <a:t>I </a:t>
            </a:r>
            <a:r>
              <a:rPr dirty="0" sz="1450" spc="-10">
                <a:latin typeface="Times New Roman"/>
                <a:cs typeface="Times New Roman"/>
              </a:rPr>
              <a:t>asked,</a:t>
            </a:r>
            <a:r>
              <a:rPr dirty="0" sz="1450" spc="15">
                <a:latin typeface="Times New Roman"/>
                <a:cs typeface="Times New Roman"/>
              </a:rPr>
              <a:t> </a:t>
            </a:r>
            <a:r>
              <a:rPr dirty="0" sz="1450" spc="-10">
                <a:latin typeface="Times New Roman"/>
                <a:cs typeface="Times New Roman"/>
              </a:rPr>
              <a:t>aghast.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a:t>
            </a:r>
            <a:r>
              <a:rPr dirty="0" sz="1450" spc="-5">
                <a:latin typeface="Times New Roman"/>
                <a:cs typeface="Times New Roman"/>
              </a:rPr>
              <a:t>lout </a:t>
            </a:r>
            <a:r>
              <a:rPr dirty="0" sz="1450" spc="-10">
                <a:latin typeface="Times New Roman"/>
                <a:cs typeface="Times New Roman"/>
              </a:rPr>
              <a:t>shook his head </a:t>
            </a:r>
            <a:r>
              <a:rPr dirty="0" sz="1450" spc="-15">
                <a:latin typeface="Times New Roman"/>
                <a:cs typeface="Times New Roman"/>
              </a:rPr>
              <a:t>contemptuously.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really 'ad </a:t>
            </a:r>
            <a:r>
              <a:rPr dirty="0" sz="1450" spc="-5">
                <a:latin typeface="Times New Roman"/>
                <a:cs typeface="Times New Roman"/>
              </a:rPr>
              <a:t>done a </a:t>
            </a:r>
            <a:r>
              <a:rPr dirty="0" sz="1450" spc="-20">
                <a:latin typeface="Times New Roman"/>
                <a:cs typeface="Times New Roman"/>
              </a:rPr>
              <a:t>robbery, </a:t>
            </a:r>
            <a:r>
              <a:rPr dirty="0" sz="1450" spc="-5">
                <a:latin typeface="Times New Roman"/>
                <a:cs typeface="Times New Roman"/>
              </a:rPr>
              <a:t>I  </a:t>
            </a:r>
            <a:r>
              <a:rPr dirty="0" sz="1450" spc="-10">
                <a:latin typeface="Times New Roman"/>
                <a:cs typeface="Times New Roman"/>
              </a:rPr>
              <a:t>wouldn't </a:t>
            </a:r>
            <a:r>
              <a:rPr dirty="0" sz="1450" spc="-5">
                <a:latin typeface="Times New Roman"/>
                <a:cs typeface="Times New Roman"/>
              </a:rPr>
              <a:t>be </a:t>
            </a:r>
            <a:r>
              <a:rPr dirty="0" sz="1450" spc="-10">
                <a:latin typeface="Times New Roman"/>
                <a:cs typeface="Times New Roman"/>
              </a:rPr>
              <a:t>confessing to it, would I. What </a:t>
            </a:r>
            <a:r>
              <a:rPr dirty="0" sz="1450" spc="-5">
                <a:latin typeface="Times New Roman"/>
                <a:cs typeface="Times New Roman"/>
              </a:rPr>
              <a:t>do you </a:t>
            </a:r>
            <a:r>
              <a:rPr dirty="0" sz="1450" spc="-10">
                <a:latin typeface="Times New Roman"/>
                <a:cs typeface="Times New Roman"/>
              </a:rPr>
              <a:t>take me</a:t>
            </a:r>
            <a:r>
              <a:rPr dirty="0" sz="1450" spc="55">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marR="8255" indent="255904">
              <a:lnSpc>
                <a:spcPts val="1730"/>
              </a:lnSpc>
              <a:spcBef>
                <a:spcPts val="720"/>
              </a:spcBef>
            </a:pPr>
            <a:r>
              <a:rPr dirty="0" sz="1450" spc="-10">
                <a:latin typeface="Times New Roman"/>
                <a:cs typeface="Times New Roman"/>
              </a:rPr>
              <a:t>The penny slowly dropped. The fellow had worked </a:t>
            </a:r>
            <a:r>
              <a:rPr dirty="0" sz="1450" spc="-5">
                <a:latin typeface="Times New Roman"/>
                <a:cs typeface="Times New Roman"/>
              </a:rPr>
              <a:t>a </a:t>
            </a:r>
            <a:r>
              <a:rPr dirty="0" sz="1450" spc="-10">
                <a:latin typeface="Times New Roman"/>
                <a:cs typeface="Times New Roman"/>
              </a:rPr>
              <a:t>trick to smuggle  Charousek's letter in to</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"Right then. First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on </a:t>
            </a:r>
            <a:r>
              <a:rPr dirty="0" sz="1450" spc="-10">
                <a:latin typeface="Times New Roman"/>
                <a:cs typeface="Times New Roman"/>
              </a:rPr>
              <a:t>an air </a:t>
            </a:r>
            <a:r>
              <a:rPr dirty="0" sz="1450" spc="-5">
                <a:latin typeface="Times New Roman"/>
                <a:cs typeface="Times New Roman"/>
              </a:rPr>
              <a:t>of </a:t>
            </a:r>
            <a:r>
              <a:rPr dirty="0" sz="1450" spc="-10">
                <a:latin typeface="Times New Roman"/>
                <a:cs typeface="Times New Roman"/>
              </a:rPr>
              <a:t>supreme importance, "I've to  learn </a:t>
            </a:r>
            <a:r>
              <a:rPr dirty="0" sz="1450" spc="-5">
                <a:latin typeface="Times New Roman"/>
                <a:cs typeface="Times New Roman"/>
              </a:rPr>
              <a:t>you </a:t>
            </a:r>
            <a:r>
              <a:rPr dirty="0" sz="1450" spc="-10">
                <a:latin typeface="Times New Roman"/>
                <a:cs typeface="Times New Roman"/>
              </a:rPr>
              <a:t>about</a:t>
            </a:r>
            <a:r>
              <a:rPr dirty="0" sz="1450" spc="-5">
                <a:latin typeface="Times New Roman"/>
                <a:cs typeface="Times New Roman"/>
              </a:rPr>
              <a:t> </a:t>
            </a:r>
            <a:r>
              <a:rPr dirty="0" sz="1450" spc="-15">
                <a:latin typeface="Times New Roman"/>
                <a:cs typeface="Times New Roman"/>
              </a:rPr>
              <a:t>eppleppsy."</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"About what?"</a:t>
            </a:r>
            <a:endParaRPr sz="1450">
              <a:latin typeface="Times New Roman"/>
              <a:cs typeface="Times New Roman"/>
            </a:endParaRPr>
          </a:p>
          <a:p>
            <a:pPr algn="just" marL="12700" marR="5080" indent="255904">
              <a:lnSpc>
                <a:spcPts val="1730"/>
              </a:lnSpc>
              <a:spcBef>
                <a:spcPts val="775"/>
              </a:spcBef>
            </a:pPr>
            <a:r>
              <a:rPr dirty="0" sz="1450" spc="-15">
                <a:latin typeface="Times New Roman"/>
                <a:cs typeface="Times New Roman"/>
              </a:rPr>
              <a:t>"Eppleppsy. </a:t>
            </a:r>
            <a:r>
              <a:rPr dirty="0" sz="1450" spc="-10">
                <a:latin typeface="Times New Roman"/>
                <a:cs typeface="Times New Roman"/>
              </a:rPr>
              <a:t>Just watch me and see 'ow it's done. First </a:t>
            </a:r>
            <a:r>
              <a:rPr dirty="0" sz="1450" spc="-5">
                <a:latin typeface="Times New Roman"/>
                <a:cs typeface="Times New Roman"/>
              </a:rPr>
              <a:t>you </a:t>
            </a:r>
            <a:r>
              <a:rPr dirty="0" sz="1450" spc="-10">
                <a:latin typeface="Times New Roman"/>
                <a:cs typeface="Times New Roman"/>
              </a:rPr>
              <a:t>fill </a:t>
            </a:r>
            <a:r>
              <a:rPr dirty="0" sz="1450" spc="-5">
                <a:latin typeface="Times New Roman"/>
                <a:cs typeface="Times New Roman"/>
              </a:rPr>
              <a:t>your gob  </a:t>
            </a:r>
            <a:r>
              <a:rPr dirty="0" sz="1450" spc="-10">
                <a:latin typeface="Times New Roman"/>
                <a:cs typeface="Times New Roman"/>
              </a:rPr>
              <a:t>with spittle", </a:t>
            </a:r>
            <a:r>
              <a:rPr dirty="0" sz="1450" spc="-5">
                <a:latin typeface="Times New Roman"/>
                <a:cs typeface="Times New Roman"/>
              </a:rPr>
              <a:t>he </a:t>
            </a:r>
            <a:r>
              <a:rPr dirty="0" sz="1450" spc="-10">
                <a:latin typeface="Times New Roman"/>
                <a:cs typeface="Times New Roman"/>
              </a:rPr>
              <a:t>blew </a:t>
            </a:r>
            <a:r>
              <a:rPr dirty="0" sz="1450" spc="-5">
                <a:latin typeface="Times New Roman"/>
                <a:cs typeface="Times New Roman"/>
              </a:rPr>
              <a:t>out </a:t>
            </a:r>
            <a:r>
              <a:rPr dirty="0" sz="1450" spc="-10">
                <a:latin typeface="Times New Roman"/>
                <a:cs typeface="Times New Roman"/>
              </a:rPr>
              <a:t>his cheeks and moved them from side to side, like  someone rinsing his mouth </a:t>
            </a:r>
            <a:r>
              <a:rPr dirty="0" sz="1450" spc="-5">
                <a:latin typeface="Times New Roman"/>
                <a:cs typeface="Times New Roman"/>
              </a:rPr>
              <a:t>out, </a:t>
            </a: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foam at the mouth, like </a:t>
            </a:r>
            <a:r>
              <a:rPr dirty="0" sz="1450" spc="-5">
                <a:latin typeface="Times New Roman"/>
                <a:cs typeface="Times New Roman"/>
              </a:rPr>
              <a:t>so." </a:t>
            </a: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proceeded to </a:t>
            </a:r>
            <a:r>
              <a:rPr dirty="0" sz="1450" spc="-5">
                <a:latin typeface="Times New Roman"/>
                <a:cs typeface="Times New Roman"/>
              </a:rPr>
              <a:t>do, </a:t>
            </a:r>
            <a:r>
              <a:rPr dirty="0" sz="1450" spc="-10">
                <a:latin typeface="Times New Roman"/>
                <a:cs typeface="Times New Roman"/>
              </a:rPr>
              <a:t>with the most revolting realism. "Then </a:t>
            </a:r>
            <a:r>
              <a:rPr dirty="0" sz="1450" spc="-5">
                <a:latin typeface="Times New Roman"/>
                <a:cs typeface="Times New Roman"/>
              </a:rPr>
              <a:t>you </a:t>
            </a:r>
            <a:r>
              <a:rPr dirty="0" sz="1450" spc="-10">
                <a:latin typeface="Times New Roman"/>
                <a:cs typeface="Times New Roman"/>
              </a:rPr>
              <a:t>grab </a:t>
            </a:r>
            <a:r>
              <a:rPr dirty="0" sz="1450" spc="-5">
                <a:latin typeface="Times New Roman"/>
                <a:cs typeface="Times New Roman"/>
              </a:rPr>
              <a:t>your  </a:t>
            </a:r>
            <a:r>
              <a:rPr dirty="0" sz="1450" spc="-10">
                <a:latin typeface="Times New Roman"/>
                <a:cs typeface="Times New Roman"/>
              </a:rPr>
              <a:t>thumbs, </a:t>
            </a:r>
            <a:r>
              <a:rPr dirty="0" sz="1450" spc="-5">
                <a:latin typeface="Times New Roman"/>
                <a:cs typeface="Times New Roman"/>
              </a:rPr>
              <a:t>go </a:t>
            </a:r>
            <a:r>
              <a:rPr dirty="0" sz="1450" spc="-10">
                <a:latin typeface="Times New Roman"/>
                <a:cs typeface="Times New Roman"/>
              </a:rPr>
              <a:t>all cross-eyed", </a:t>
            </a:r>
            <a:r>
              <a:rPr dirty="0" sz="1450" spc="-5">
                <a:latin typeface="Times New Roman"/>
                <a:cs typeface="Times New Roman"/>
              </a:rPr>
              <a:t>he </a:t>
            </a:r>
            <a:r>
              <a:rPr dirty="0" sz="1450" spc="-10">
                <a:latin typeface="Times New Roman"/>
                <a:cs typeface="Times New Roman"/>
              </a:rPr>
              <a:t>squinted </a:t>
            </a:r>
            <a:r>
              <a:rPr dirty="0" sz="1450" spc="-20">
                <a:latin typeface="Times New Roman"/>
                <a:cs typeface="Times New Roman"/>
              </a:rPr>
              <a:t>horribly, </a:t>
            </a:r>
            <a:r>
              <a:rPr dirty="0" sz="1450" spc="-10">
                <a:latin typeface="Times New Roman"/>
                <a:cs typeface="Times New Roman"/>
              </a:rPr>
              <a:t>"and then, this's the 'ard bit,  </a:t>
            </a:r>
            <a:r>
              <a:rPr dirty="0" sz="1450" spc="-5">
                <a:latin typeface="Times New Roman"/>
                <a:cs typeface="Times New Roman"/>
              </a:rPr>
              <a:t>you </a:t>
            </a:r>
            <a:r>
              <a:rPr dirty="0" sz="1450" spc="-10">
                <a:latin typeface="Times New Roman"/>
                <a:cs typeface="Times New Roman"/>
              </a:rPr>
              <a:t>'ave to give little grunts, like this, </a:t>
            </a:r>
            <a:r>
              <a:rPr dirty="0" sz="1450" spc="-20">
                <a:latin typeface="Times New Roman"/>
                <a:cs typeface="Times New Roman"/>
              </a:rPr>
              <a:t>'Berr, berr, </a:t>
            </a:r>
            <a:r>
              <a:rPr dirty="0" sz="1450" spc="-10">
                <a:latin typeface="Times New Roman"/>
                <a:cs typeface="Times New Roman"/>
              </a:rPr>
              <a:t>berr', and fall over at the  same time." He collapsed onto the </a:t>
            </a:r>
            <a:r>
              <a:rPr dirty="0" sz="1450" spc="-15">
                <a:latin typeface="Times New Roman"/>
                <a:cs typeface="Times New Roman"/>
              </a:rPr>
              <a:t>floor, </a:t>
            </a:r>
            <a:r>
              <a:rPr dirty="0" sz="1450" spc="-10">
                <a:latin typeface="Times New Roman"/>
                <a:cs typeface="Times New Roman"/>
              </a:rPr>
              <a:t>making the walls tremble. When </a:t>
            </a:r>
            <a:r>
              <a:rPr dirty="0" sz="1450" spc="-5">
                <a:latin typeface="Times New Roman"/>
                <a:cs typeface="Times New Roman"/>
              </a:rPr>
              <a:t>he  got up, he </a:t>
            </a:r>
            <a:r>
              <a:rPr dirty="0" sz="1450" spc="-10">
                <a:latin typeface="Times New Roman"/>
                <a:cs typeface="Times New Roman"/>
              </a:rPr>
              <a:t>said, "That's </a:t>
            </a:r>
            <a:r>
              <a:rPr dirty="0" sz="1450" spc="-5">
                <a:latin typeface="Times New Roman"/>
                <a:cs typeface="Times New Roman"/>
              </a:rPr>
              <a:t>your </a:t>
            </a:r>
            <a:r>
              <a:rPr dirty="0" sz="1450" spc="-10">
                <a:latin typeface="Times New Roman"/>
                <a:cs typeface="Times New Roman"/>
              </a:rPr>
              <a:t>natural </a:t>
            </a:r>
            <a:r>
              <a:rPr dirty="0" sz="1450" spc="-20">
                <a:latin typeface="Times New Roman"/>
                <a:cs typeface="Times New Roman"/>
              </a:rPr>
              <a:t>eppleppsy, </a:t>
            </a:r>
            <a:r>
              <a:rPr dirty="0" sz="1450" spc="-10">
                <a:latin typeface="Times New Roman"/>
                <a:cs typeface="Times New Roman"/>
              </a:rPr>
              <a:t>just like what </a:t>
            </a:r>
            <a:r>
              <a:rPr dirty="0" sz="1450" spc="-35">
                <a:latin typeface="Times New Roman"/>
                <a:cs typeface="Times New Roman"/>
              </a:rPr>
              <a:t>Dr. </a:t>
            </a:r>
            <a:r>
              <a:rPr dirty="0" sz="1450" spc="-10">
                <a:latin typeface="Times New Roman"/>
                <a:cs typeface="Times New Roman"/>
              </a:rPr>
              <a:t>'Ulbert  taught </a:t>
            </a:r>
            <a:r>
              <a:rPr dirty="0" sz="1450" spc="-5">
                <a:latin typeface="Times New Roman"/>
                <a:cs typeface="Times New Roman"/>
              </a:rPr>
              <a:t>us </a:t>
            </a:r>
            <a:r>
              <a:rPr dirty="0" sz="1450" spc="-10">
                <a:latin typeface="Times New Roman"/>
                <a:cs typeface="Times New Roman"/>
              </a:rPr>
              <a:t>in the</a:t>
            </a:r>
            <a:r>
              <a:rPr dirty="0" sz="1450">
                <a:latin typeface="Times New Roman"/>
                <a:cs typeface="Times New Roman"/>
              </a:rPr>
              <a:t> </a:t>
            </a:r>
            <a:r>
              <a:rPr dirty="0" sz="1450" spc="-10">
                <a:latin typeface="Times New Roman"/>
                <a:cs typeface="Times New Roman"/>
              </a:rPr>
              <a:t>Regiment."</a:t>
            </a:r>
            <a:endParaRPr sz="1450">
              <a:latin typeface="Times New Roman"/>
              <a:cs typeface="Times New Roman"/>
            </a:endParaRPr>
          </a:p>
          <a:p>
            <a:pPr algn="just" marL="268605" marR="12700">
              <a:lnSpc>
                <a:spcPts val="2520"/>
              </a:lnSpc>
              <a:spcBef>
                <a:spcPts val="145"/>
              </a:spcBef>
            </a:pPr>
            <a:r>
              <a:rPr dirty="0" sz="1450" spc="-40">
                <a:latin typeface="Times New Roman"/>
                <a:cs typeface="Times New Roman"/>
              </a:rPr>
              <a:t>"Yes, </a:t>
            </a:r>
            <a:r>
              <a:rPr dirty="0" sz="1450" spc="-10">
                <a:latin typeface="Times New Roman"/>
                <a:cs typeface="Times New Roman"/>
              </a:rPr>
              <a:t>yes, very convincing", </a:t>
            </a:r>
            <a:r>
              <a:rPr dirty="0" sz="1450" spc="-5">
                <a:latin typeface="Times New Roman"/>
                <a:cs typeface="Times New Roman"/>
              </a:rPr>
              <a:t>I </a:t>
            </a:r>
            <a:r>
              <a:rPr dirty="0" sz="1450" spc="-10">
                <a:latin typeface="Times New Roman"/>
                <a:cs typeface="Times New Roman"/>
              </a:rPr>
              <a:t>agreed. "But what's the </a:t>
            </a:r>
            <a:r>
              <a:rPr dirty="0" sz="1450" spc="-5">
                <a:latin typeface="Times New Roman"/>
                <a:cs typeface="Times New Roman"/>
              </a:rPr>
              <a:t>point of </a:t>
            </a:r>
            <a:r>
              <a:rPr dirty="0" sz="1450" spc="-10">
                <a:latin typeface="Times New Roman"/>
                <a:cs typeface="Times New Roman"/>
              </a:rPr>
              <a:t>it all?"  "Because</a:t>
            </a:r>
            <a:r>
              <a:rPr dirty="0" sz="1450" spc="125">
                <a:latin typeface="Times New Roman"/>
                <a:cs typeface="Times New Roman"/>
              </a:rPr>
              <a:t> </a:t>
            </a:r>
            <a:r>
              <a:rPr dirty="0" sz="1450" spc="-10">
                <a:latin typeface="Times New Roman"/>
                <a:cs typeface="Times New Roman"/>
              </a:rPr>
              <a:t>first</a:t>
            </a:r>
            <a:r>
              <a:rPr dirty="0" sz="1450" spc="125">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all</a:t>
            </a:r>
            <a:r>
              <a:rPr dirty="0" sz="1450" spc="125">
                <a:latin typeface="Times New Roman"/>
                <a:cs typeface="Times New Roman"/>
              </a:rPr>
              <a:t> </a:t>
            </a:r>
            <a:r>
              <a:rPr dirty="0" sz="1450" spc="-5">
                <a:latin typeface="Times New Roman"/>
                <a:cs typeface="Times New Roman"/>
              </a:rPr>
              <a:t>you</a:t>
            </a:r>
            <a:r>
              <a:rPr dirty="0" sz="1450" spc="130">
                <a:latin typeface="Times New Roman"/>
                <a:cs typeface="Times New Roman"/>
              </a:rPr>
              <a:t> </a:t>
            </a:r>
            <a:r>
              <a:rPr dirty="0" sz="1450" spc="-10">
                <a:latin typeface="Times New Roman"/>
                <a:cs typeface="Times New Roman"/>
              </a:rPr>
              <a:t>'ave</a:t>
            </a:r>
            <a:r>
              <a:rPr dirty="0" sz="1450" spc="130">
                <a:latin typeface="Times New Roman"/>
                <a:cs typeface="Times New Roman"/>
              </a:rPr>
              <a:t> </a:t>
            </a:r>
            <a:r>
              <a:rPr dirty="0" sz="1450" spc="-10">
                <a:latin typeface="Times New Roman"/>
                <a:cs typeface="Times New Roman"/>
              </a:rPr>
              <a:t>to</a:t>
            </a:r>
            <a:r>
              <a:rPr dirty="0" sz="1450" spc="125">
                <a:latin typeface="Times New Roman"/>
                <a:cs typeface="Times New Roman"/>
              </a:rPr>
              <a:t> </a:t>
            </a:r>
            <a:r>
              <a:rPr dirty="0" sz="1450" spc="-10">
                <a:latin typeface="Times New Roman"/>
                <a:cs typeface="Times New Roman"/>
              </a:rPr>
              <a:t>get</a:t>
            </a:r>
            <a:r>
              <a:rPr dirty="0" sz="1450" spc="125">
                <a:latin typeface="Times New Roman"/>
                <a:cs typeface="Times New Roman"/>
              </a:rPr>
              <a:t> </a:t>
            </a:r>
            <a:r>
              <a:rPr dirty="0" sz="1450" spc="-5">
                <a:latin typeface="Times New Roman"/>
                <a:cs typeface="Times New Roman"/>
              </a:rPr>
              <a:t>out</a:t>
            </a:r>
            <a:r>
              <a:rPr dirty="0" sz="1450" spc="130">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this</a:t>
            </a:r>
            <a:r>
              <a:rPr dirty="0" sz="1450" spc="125">
                <a:latin typeface="Times New Roman"/>
                <a:cs typeface="Times New Roman"/>
              </a:rPr>
              <a:t> </a:t>
            </a:r>
            <a:r>
              <a:rPr dirty="0" sz="1450" spc="-10">
                <a:latin typeface="Times New Roman"/>
                <a:cs typeface="Times New Roman"/>
              </a:rPr>
              <a:t>place!"</a:t>
            </a:r>
            <a:r>
              <a:rPr dirty="0" sz="1450" spc="130">
                <a:latin typeface="Times New Roman"/>
                <a:cs typeface="Times New Roman"/>
              </a:rPr>
              <a:t> </a:t>
            </a:r>
            <a:r>
              <a:rPr dirty="0" sz="1450" spc="-30">
                <a:latin typeface="Times New Roman"/>
                <a:cs typeface="Times New Roman"/>
              </a:rPr>
              <a:t>Wenzel</a:t>
            </a:r>
            <a:r>
              <a:rPr dirty="0" sz="1450" spc="125">
                <a:latin typeface="Times New Roman"/>
                <a:cs typeface="Times New Roman"/>
              </a:rPr>
              <a:t> </a:t>
            </a:r>
            <a:r>
              <a:rPr dirty="0" sz="1450" spc="-10">
                <a:latin typeface="Times New Roman"/>
                <a:cs typeface="Times New Roman"/>
              </a:rPr>
              <a:t>explained.</a:t>
            </a:r>
            <a:endParaRPr sz="1450">
              <a:latin typeface="Times New Roman"/>
              <a:cs typeface="Times New Roman"/>
            </a:endParaRPr>
          </a:p>
          <a:p>
            <a:pPr algn="just" marL="12700">
              <a:lnSpc>
                <a:spcPts val="1510"/>
              </a:lnSpc>
            </a:pPr>
            <a:r>
              <a:rPr dirty="0" sz="1450" spc="-10">
                <a:latin typeface="Times New Roman"/>
                <a:cs typeface="Times New Roman"/>
              </a:rPr>
              <a:t>"That </a:t>
            </a:r>
            <a:r>
              <a:rPr dirty="0" sz="1450" spc="-35">
                <a:latin typeface="Times New Roman"/>
                <a:cs typeface="Times New Roman"/>
              </a:rPr>
              <a:t>Dr.  </a:t>
            </a:r>
            <a:r>
              <a:rPr dirty="0" sz="1450" spc="-10">
                <a:latin typeface="Times New Roman"/>
                <a:cs typeface="Times New Roman"/>
              </a:rPr>
              <a:t>Rosenblatt's an  obstinate old  bastard. </a:t>
            </a:r>
            <a:r>
              <a:rPr dirty="0" sz="1450" spc="-45">
                <a:latin typeface="Times New Roman"/>
                <a:cs typeface="Times New Roman"/>
              </a:rPr>
              <a:t>Your  </a:t>
            </a:r>
            <a:r>
              <a:rPr dirty="0" sz="1450" spc="-10">
                <a:latin typeface="Times New Roman"/>
                <a:cs typeface="Times New Roman"/>
              </a:rPr>
              <a:t>'ead  could drop </a:t>
            </a:r>
            <a:r>
              <a:rPr dirty="0" sz="1450" spc="-15">
                <a:latin typeface="Times New Roman"/>
                <a:cs typeface="Times New Roman"/>
              </a:rPr>
              <a:t>off</a:t>
            </a:r>
            <a:r>
              <a:rPr dirty="0" sz="1450" spc="85">
                <a:latin typeface="Times New Roman"/>
                <a:cs typeface="Times New Roman"/>
              </a:rPr>
              <a:t> </a:t>
            </a:r>
            <a:r>
              <a:rPr dirty="0" sz="1450" spc="-10">
                <a:latin typeface="Times New Roman"/>
                <a:cs typeface="Times New Roman"/>
              </a:rPr>
              <a:t>and</a:t>
            </a:r>
            <a:endParaRPr sz="1450">
              <a:latin typeface="Times New Roman"/>
              <a:cs typeface="Times New Roman"/>
            </a:endParaRPr>
          </a:p>
          <a:p>
            <a:pPr algn="just" marL="12700" marR="6350">
              <a:lnSpc>
                <a:spcPts val="1730"/>
              </a:lnSpc>
              <a:spcBef>
                <a:spcPts val="60"/>
              </a:spcBef>
            </a:pPr>
            <a:r>
              <a:rPr dirty="0" sz="1450" spc="-10">
                <a:latin typeface="Times New Roman"/>
                <a:cs typeface="Times New Roman"/>
              </a:rPr>
              <a:t>'e'd still pass </a:t>
            </a:r>
            <a:r>
              <a:rPr dirty="0" sz="1450" spc="-5">
                <a:latin typeface="Times New Roman"/>
                <a:cs typeface="Times New Roman"/>
              </a:rPr>
              <a:t>you </a:t>
            </a:r>
            <a:r>
              <a:rPr dirty="0" sz="1450" spc="-10">
                <a:latin typeface="Times New Roman"/>
                <a:cs typeface="Times New Roman"/>
              </a:rPr>
              <a:t>fit as </a:t>
            </a:r>
            <a:r>
              <a:rPr dirty="0" sz="1450" spc="-5">
                <a:latin typeface="Times New Roman"/>
                <a:cs typeface="Times New Roman"/>
              </a:rPr>
              <a:t>a </a:t>
            </a:r>
            <a:r>
              <a:rPr dirty="0" sz="1450" spc="-10">
                <a:latin typeface="Times New Roman"/>
                <a:cs typeface="Times New Roman"/>
              </a:rPr>
              <a:t>fiddle. There's only </a:t>
            </a:r>
            <a:r>
              <a:rPr dirty="0" sz="1450" spc="-5">
                <a:latin typeface="Times New Roman"/>
                <a:cs typeface="Times New Roman"/>
              </a:rPr>
              <a:t>one </a:t>
            </a:r>
            <a:r>
              <a:rPr dirty="0" sz="1450" spc="-10">
                <a:latin typeface="Times New Roman"/>
                <a:cs typeface="Times New Roman"/>
              </a:rPr>
              <a:t>thing puts the fear </a:t>
            </a:r>
            <a:r>
              <a:rPr dirty="0" sz="1450" spc="-5">
                <a:latin typeface="Times New Roman"/>
                <a:cs typeface="Times New Roman"/>
              </a:rPr>
              <a:t>of </a:t>
            </a:r>
            <a:r>
              <a:rPr dirty="0" sz="1450" spc="-10">
                <a:latin typeface="Times New Roman"/>
                <a:cs typeface="Times New Roman"/>
              </a:rPr>
              <a:t>God  into him, </a:t>
            </a:r>
            <a:r>
              <a:rPr dirty="0" sz="1450" spc="-20">
                <a:latin typeface="Times New Roman"/>
                <a:cs typeface="Times New Roman"/>
              </a:rPr>
              <a:t>eppleppsy.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can throw </a:t>
            </a:r>
            <a:r>
              <a:rPr dirty="0" sz="1450" spc="-5">
                <a:latin typeface="Times New Roman"/>
                <a:cs typeface="Times New Roman"/>
              </a:rPr>
              <a:t>a good </a:t>
            </a:r>
            <a:r>
              <a:rPr dirty="0" sz="1450" spc="-10">
                <a:latin typeface="Times New Roman"/>
                <a:cs typeface="Times New Roman"/>
              </a:rPr>
              <a:t>fit, you'll </a:t>
            </a:r>
            <a:r>
              <a:rPr dirty="0" sz="1450" spc="-5">
                <a:latin typeface="Times New Roman"/>
                <a:cs typeface="Times New Roman"/>
              </a:rPr>
              <a:t>be </a:t>
            </a:r>
            <a:r>
              <a:rPr dirty="0" sz="1450" spc="-10">
                <a:latin typeface="Times New Roman"/>
                <a:cs typeface="Times New Roman"/>
              </a:rPr>
              <a:t>in the prison 'ospital  in </a:t>
            </a:r>
            <a:r>
              <a:rPr dirty="0" sz="1450" spc="-5">
                <a:latin typeface="Times New Roman"/>
                <a:cs typeface="Times New Roman"/>
              </a:rPr>
              <a:t>no </a:t>
            </a:r>
            <a:r>
              <a:rPr dirty="0" sz="1450" spc="-10">
                <a:latin typeface="Times New Roman"/>
                <a:cs typeface="Times New Roman"/>
              </a:rPr>
              <a:t>time at all, and it's child's play to break </a:t>
            </a:r>
            <a:r>
              <a:rPr dirty="0" sz="1450" spc="-5">
                <a:latin typeface="Times New Roman"/>
                <a:cs typeface="Times New Roman"/>
              </a:rPr>
              <a:t>out of </a:t>
            </a:r>
            <a:r>
              <a:rPr dirty="0" sz="1450" spc="-10">
                <a:latin typeface="Times New Roman"/>
                <a:cs typeface="Times New Roman"/>
              </a:rPr>
              <a:t>there." His voice took </a:t>
            </a:r>
            <a:r>
              <a:rPr dirty="0" sz="1450" spc="-5">
                <a:latin typeface="Times New Roman"/>
                <a:cs typeface="Times New Roman"/>
              </a:rPr>
              <a:t>on a  </a:t>
            </a:r>
            <a:r>
              <a:rPr dirty="0" sz="1450" spc="-10">
                <a:latin typeface="Times New Roman"/>
                <a:cs typeface="Times New Roman"/>
              </a:rPr>
              <a:t>confidential tone. "The bars </a:t>
            </a:r>
            <a:r>
              <a:rPr dirty="0" sz="1450" spc="-5">
                <a:latin typeface="Times New Roman"/>
                <a:cs typeface="Times New Roman"/>
              </a:rPr>
              <a:t>on </a:t>
            </a:r>
            <a:r>
              <a:rPr dirty="0" sz="1450" spc="-10">
                <a:latin typeface="Times New Roman"/>
                <a:cs typeface="Times New Roman"/>
              </a:rPr>
              <a:t>the window over there 'ave been sawn through,  </a:t>
            </a:r>
            <a:r>
              <a:rPr dirty="0" sz="1450" spc="-5">
                <a:latin typeface="Times New Roman"/>
                <a:cs typeface="Times New Roman"/>
              </a:rPr>
              <a:t>you </a:t>
            </a:r>
            <a:r>
              <a:rPr dirty="0" sz="1450" spc="-10">
                <a:latin typeface="Times New Roman"/>
                <a:cs typeface="Times New Roman"/>
              </a:rPr>
              <a:t>see, and just stuck together with </a:t>
            </a:r>
            <a:r>
              <a:rPr dirty="0" sz="1450" spc="-5">
                <a:latin typeface="Times New Roman"/>
                <a:cs typeface="Times New Roman"/>
              </a:rPr>
              <a:t>a bit of </a:t>
            </a:r>
            <a:r>
              <a:rPr dirty="0" sz="1450" spc="-10">
                <a:latin typeface="Times New Roman"/>
                <a:cs typeface="Times New Roman"/>
              </a:rPr>
              <a:t>mud. That's </a:t>
            </a:r>
            <a:r>
              <a:rPr dirty="0" sz="1450" spc="-5">
                <a:latin typeface="Times New Roman"/>
                <a:cs typeface="Times New Roman"/>
              </a:rPr>
              <a:t>one of </a:t>
            </a:r>
            <a:r>
              <a:rPr dirty="0" sz="1450" spc="-10">
                <a:latin typeface="Times New Roman"/>
                <a:cs typeface="Times New Roman"/>
              </a:rPr>
              <a:t>the Regiment's  little secrets! </a:t>
            </a:r>
            <a:r>
              <a:rPr dirty="0" sz="1450" spc="-60">
                <a:latin typeface="Times New Roman"/>
                <a:cs typeface="Times New Roman"/>
              </a:rPr>
              <a:t>You </a:t>
            </a:r>
            <a:r>
              <a:rPr dirty="0" sz="1450" spc="-10">
                <a:latin typeface="Times New Roman"/>
                <a:cs typeface="Times New Roman"/>
              </a:rPr>
              <a:t>just need to keep </a:t>
            </a:r>
            <a:r>
              <a:rPr dirty="0" sz="1450" spc="-5">
                <a:latin typeface="Times New Roman"/>
                <a:cs typeface="Times New Roman"/>
              </a:rPr>
              <a:t>a </a:t>
            </a:r>
            <a:r>
              <a:rPr dirty="0" sz="1450" spc="-10">
                <a:latin typeface="Times New Roman"/>
                <a:cs typeface="Times New Roman"/>
              </a:rPr>
              <a:t>sharp look-out for </a:t>
            </a:r>
            <a:r>
              <a:rPr dirty="0" sz="1450" spc="-5">
                <a:latin typeface="Times New Roman"/>
                <a:cs typeface="Times New Roman"/>
              </a:rPr>
              <a:t>a </a:t>
            </a:r>
            <a:r>
              <a:rPr dirty="0" sz="1450" spc="-10">
                <a:latin typeface="Times New Roman"/>
                <a:cs typeface="Times New Roman"/>
              </a:rPr>
              <a:t>few nights till </a:t>
            </a:r>
            <a:r>
              <a:rPr dirty="0" sz="1450" spc="-5">
                <a:latin typeface="Times New Roman"/>
                <a:cs typeface="Times New Roman"/>
              </a:rPr>
              <a:t>you  </a:t>
            </a:r>
            <a:r>
              <a:rPr dirty="0" sz="1450" spc="-10">
                <a:latin typeface="Times New Roman"/>
                <a:cs typeface="Times New Roman"/>
              </a:rPr>
              <a:t>see </a:t>
            </a:r>
            <a:r>
              <a:rPr dirty="0" sz="1450" spc="-5">
                <a:latin typeface="Times New Roman"/>
                <a:cs typeface="Times New Roman"/>
              </a:rPr>
              <a:t>a </a:t>
            </a:r>
            <a:r>
              <a:rPr dirty="0" sz="1450" spc="-10">
                <a:latin typeface="Times New Roman"/>
                <a:cs typeface="Times New Roman"/>
              </a:rPr>
              <a:t>noose </a:t>
            </a:r>
            <a:r>
              <a:rPr dirty="0" sz="1450" spc="-5">
                <a:latin typeface="Times New Roman"/>
                <a:cs typeface="Times New Roman"/>
              </a:rPr>
              <a:t>on </a:t>
            </a:r>
            <a:r>
              <a:rPr dirty="0" sz="1450" spc="-10">
                <a:latin typeface="Times New Roman"/>
                <a:cs typeface="Times New Roman"/>
              </a:rPr>
              <a:t>the end </a:t>
            </a:r>
            <a:r>
              <a:rPr dirty="0" sz="1450" spc="-5">
                <a:latin typeface="Times New Roman"/>
                <a:cs typeface="Times New Roman"/>
              </a:rPr>
              <a:t>of a </a:t>
            </a:r>
            <a:r>
              <a:rPr dirty="0" sz="1450" spc="-10">
                <a:latin typeface="Times New Roman"/>
                <a:cs typeface="Times New Roman"/>
              </a:rPr>
              <a:t>rope let down from the</a:t>
            </a:r>
            <a:r>
              <a:rPr dirty="0" sz="1450" spc="45">
                <a:latin typeface="Times New Roman"/>
                <a:cs typeface="Times New Roman"/>
              </a:rPr>
              <a:t> </a:t>
            </a:r>
            <a:r>
              <a:rPr dirty="0" sz="1450" spc="-10">
                <a:latin typeface="Times New Roman"/>
                <a:cs typeface="Times New Roman"/>
              </a:rPr>
              <a:t>roof.</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take </a:t>
            </a:r>
            <a:r>
              <a:rPr dirty="0" sz="1450" spc="-5">
                <a:latin typeface="Times New Roman"/>
                <a:cs typeface="Times New Roman"/>
              </a:rPr>
              <a:t>out </a:t>
            </a:r>
            <a:r>
              <a:rPr dirty="0" sz="1450" spc="-10">
                <a:latin typeface="Times New Roman"/>
                <a:cs typeface="Times New Roman"/>
              </a:rPr>
              <a:t>the bars, all quiet like so </a:t>
            </a:r>
            <a:r>
              <a:rPr dirty="0" sz="1450" spc="-5">
                <a:latin typeface="Times New Roman"/>
                <a:cs typeface="Times New Roman"/>
              </a:rPr>
              <a:t>you don't </a:t>
            </a:r>
            <a:r>
              <a:rPr dirty="0" sz="1450" spc="-10">
                <a:latin typeface="Times New Roman"/>
                <a:cs typeface="Times New Roman"/>
              </a:rPr>
              <a:t>disturb </a:t>
            </a:r>
            <a:r>
              <a:rPr dirty="0" sz="1450" spc="-5">
                <a:latin typeface="Times New Roman"/>
                <a:cs typeface="Times New Roman"/>
              </a:rPr>
              <a:t>no </a:t>
            </a:r>
            <a:r>
              <a:rPr dirty="0" sz="1450" spc="-10">
                <a:latin typeface="Times New Roman"/>
                <a:cs typeface="Times New Roman"/>
              </a:rPr>
              <a:t>one, </a:t>
            </a:r>
            <a:r>
              <a:rPr dirty="0" sz="1450" spc="-5">
                <a:latin typeface="Times New Roman"/>
                <a:cs typeface="Times New Roman"/>
              </a:rPr>
              <a:t>put  your </a:t>
            </a:r>
            <a:r>
              <a:rPr dirty="0" sz="1450" spc="-10">
                <a:latin typeface="Times New Roman"/>
                <a:cs typeface="Times New Roman"/>
              </a:rPr>
              <a:t>arms through the noose and we'll </a:t>
            </a:r>
            <a:r>
              <a:rPr dirty="0" sz="1450" spc="-5">
                <a:latin typeface="Times New Roman"/>
                <a:cs typeface="Times New Roman"/>
              </a:rPr>
              <a:t>pull you up </a:t>
            </a:r>
            <a:r>
              <a:rPr dirty="0" sz="1450" spc="-10">
                <a:latin typeface="Times New Roman"/>
                <a:cs typeface="Times New Roman"/>
              </a:rPr>
              <a:t>onto the roof and down to  the street </a:t>
            </a:r>
            <a:r>
              <a:rPr dirty="0" sz="1450" spc="-5">
                <a:latin typeface="Times New Roman"/>
                <a:cs typeface="Times New Roman"/>
              </a:rPr>
              <a:t>on </a:t>
            </a:r>
            <a:r>
              <a:rPr dirty="0" sz="1450" spc="-10">
                <a:latin typeface="Times New Roman"/>
                <a:cs typeface="Times New Roman"/>
              </a:rPr>
              <a:t>the other side, and that's</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6440" cy="9318625"/>
          </a:xfrm>
          <a:prstGeom prst="rect">
            <a:avLst/>
          </a:prstGeom>
        </p:spPr>
        <p:txBody>
          <a:bodyPr wrap="square" lIns="0" tIns="12700" rIns="0" bIns="0" rtlCol="0" vert="horz">
            <a:spAutoFit/>
          </a:bodyPr>
          <a:lstStyle/>
          <a:p>
            <a:pPr algn="just" marL="268605" marR="8255">
              <a:lnSpc>
                <a:spcPct val="144900"/>
              </a:lnSpc>
              <a:spcBef>
                <a:spcPts val="100"/>
              </a:spcBef>
            </a:pPr>
            <a:r>
              <a:rPr dirty="0" sz="1450" spc="-10">
                <a:latin typeface="Times New Roman"/>
                <a:cs typeface="Times New Roman"/>
              </a:rPr>
              <a:t>"But why should </a:t>
            </a:r>
            <a:r>
              <a:rPr dirty="0" sz="1450" spc="-5">
                <a:latin typeface="Times New Roman"/>
                <a:cs typeface="Times New Roman"/>
              </a:rPr>
              <a:t>I </a:t>
            </a:r>
            <a:r>
              <a:rPr dirty="0" sz="1450" spc="-10">
                <a:latin typeface="Times New Roman"/>
                <a:cs typeface="Times New Roman"/>
              </a:rPr>
              <a:t>break </a:t>
            </a:r>
            <a:r>
              <a:rPr dirty="0" sz="1450" spc="-5">
                <a:latin typeface="Times New Roman"/>
                <a:cs typeface="Times New Roman"/>
              </a:rPr>
              <a:t>out of </a:t>
            </a:r>
            <a:r>
              <a:rPr dirty="0" sz="1450" spc="-10">
                <a:latin typeface="Times New Roman"/>
                <a:cs typeface="Times New Roman"/>
              </a:rPr>
              <a:t>prison?" </a:t>
            </a:r>
            <a:r>
              <a:rPr dirty="0" sz="1450" spc="-5">
                <a:latin typeface="Times New Roman"/>
                <a:cs typeface="Times New Roman"/>
              </a:rPr>
              <a:t>I </a:t>
            </a:r>
            <a:r>
              <a:rPr dirty="0" sz="1450" spc="-10">
                <a:latin typeface="Times New Roman"/>
                <a:cs typeface="Times New Roman"/>
              </a:rPr>
              <a:t>objected </a:t>
            </a:r>
            <a:r>
              <a:rPr dirty="0" sz="1450" spc="-20">
                <a:latin typeface="Times New Roman"/>
                <a:cs typeface="Times New Roman"/>
              </a:rPr>
              <a:t>timidly, </a:t>
            </a:r>
            <a:r>
              <a:rPr dirty="0" sz="1450" spc="-10">
                <a:latin typeface="Times New Roman"/>
                <a:cs typeface="Times New Roman"/>
              </a:rPr>
              <a:t>"I'm innocent."  "But</a:t>
            </a:r>
            <a:r>
              <a:rPr dirty="0" sz="1450" spc="150">
                <a:latin typeface="Times New Roman"/>
                <a:cs typeface="Times New Roman"/>
              </a:rPr>
              <a:t> </a:t>
            </a:r>
            <a:r>
              <a:rPr dirty="0" sz="1450" spc="-10">
                <a:latin typeface="Times New Roman"/>
                <a:cs typeface="Times New Roman"/>
              </a:rPr>
              <a:t>that</a:t>
            </a:r>
            <a:r>
              <a:rPr dirty="0" sz="1450" spc="150">
                <a:latin typeface="Times New Roman"/>
                <a:cs typeface="Times New Roman"/>
              </a:rPr>
              <a:t> </a:t>
            </a:r>
            <a:r>
              <a:rPr dirty="0" sz="1450" spc="-10">
                <a:latin typeface="Times New Roman"/>
                <a:cs typeface="Times New Roman"/>
              </a:rPr>
              <a:t>ain't</a:t>
            </a:r>
            <a:r>
              <a:rPr dirty="0" sz="1450" spc="150">
                <a:latin typeface="Times New Roman"/>
                <a:cs typeface="Times New Roman"/>
              </a:rPr>
              <a:t> </a:t>
            </a:r>
            <a:r>
              <a:rPr dirty="0" sz="1450" spc="-5">
                <a:latin typeface="Times New Roman"/>
                <a:cs typeface="Times New Roman"/>
              </a:rPr>
              <a:t>no</a:t>
            </a:r>
            <a:r>
              <a:rPr dirty="0" sz="1450" spc="155">
                <a:latin typeface="Times New Roman"/>
                <a:cs typeface="Times New Roman"/>
              </a:rPr>
              <a:t> </a:t>
            </a:r>
            <a:r>
              <a:rPr dirty="0" sz="1450" spc="-10">
                <a:latin typeface="Times New Roman"/>
                <a:cs typeface="Times New Roman"/>
              </a:rPr>
              <a:t>reason</a:t>
            </a:r>
            <a:r>
              <a:rPr dirty="0" sz="1450" spc="150">
                <a:latin typeface="Times New Roman"/>
                <a:cs typeface="Times New Roman"/>
              </a:rPr>
              <a:t> </a:t>
            </a:r>
            <a:r>
              <a:rPr dirty="0" sz="1450" spc="-5">
                <a:latin typeface="Times New Roman"/>
                <a:cs typeface="Times New Roman"/>
              </a:rPr>
              <a:t>not</a:t>
            </a:r>
            <a:r>
              <a:rPr dirty="0" sz="1450" spc="150">
                <a:latin typeface="Times New Roman"/>
                <a:cs typeface="Times New Roman"/>
              </a:rPr>
              <a:t> </a:t>
            </a:r>
            <a:r>
              <a:rPr dirty="0" sz="1450" spc="-10">
                <a:latin typeface="Times New Roman"/>
                <a:cs typeface="Times New Roman"/>
              </a:rPr>
              <a:t>to</a:t>
            </a:r>
            <a:r>
              <a:rPr dirty="0" sz="1450" spc="150">
                <a:latin typeface="Times New Roman"/>
                <a:cs typeface="Times New Roman"/>
              </a:rPr>
              <a:t> </a:t>
            </a:r>
            <a:r>
              <a:rPr dirty="0" sz="1450" spc="-10">
                <a:latin typeface="Times New Roman"/>
                <a:cs typeface="Times New Roman"/>
              </a:rPr>
              <a:t>escape!"</a:t>
            </a:r>
            <a:r>
              <a:rPr dirty="0" sz="1450" spc="155">
                <a:latin typeface="Times New Roman"/>
                <a:cs typeface="Times New Roman"/>
              </a:rPr>
              <a:t> </a:t>
            </a:r>
            <a:r>
              <a:rPr dirty="0" sz="1450" spc="-10">
                <a:latin typeface="Times New Roman"/>
                <a:cs typeface="Times New Roman"/>
              </a:rPr>
              <a:t>Pretty</a:t>
            </a:r>
            <a:r>
              <a:rPr dirty="0" sz="1450" spc="150">
                <a:latin typeface="Times New Roman"/>
                <a:cs typeface="Times New Roman"/>
              </a:rPr>
              <a:t> </a:t>
            </a:r>
            <a:r>
              <a:rPr dirty="0" sz="1450" spc="-10">
                <a:latin typeface="Times New Roman"/>
                <a:cs typeface="Times New Roman"/>
              </a:rPr>
              <a:t>Boy</a:t>
            </a:r>
            <a:r>
              <a:rPr dirty="0" sz="1450" spc="150">
                <a:latin typeface="Times New Roman"/>
                <a:cs typeface="Times New Roman"/>
              </a:rPr>
              <a:t> </a:t>
            </a:r>
            <a:r>
              <a:rPr dirty="0" sz="1450" spc="-30">
                <a:latin typeface="Times New Roman"/>
                <a:cs typeface="Times New Roman"/>
              </a:rPr>
              <a:t>Wenzel</a:t>
            </a:r>
            <a:r>
              <a:rPr dirty="0" sz="1450" spc="155">
                <a:latin typeface="Times New Roman"/>
                <a:cs typeface="Times New Roman"/>
              </a:rPr>
              <a:t> </a:t>
            </a:r>
            <a:r>
              <a:rPr dirty="0" sz="1450" spc="-10">
                <a:latin typeface="Times New Roman"/>
                <a:cs typeface="Times New Roman"/>
              </a:rPr>
              <a:t>objected,</a:t>
            </a:r>
            <a:r>
              <a:rPr dirty="0" sz="1450" spc="150">
                <a:latin typeface="Times New Roman"/>
                <a:cs typeface="Times New Roman"/>
              </a:rPr>
              <a:t> </a:t>
            </a:r>
            <a:r>
              <a:rPr dirty="0" sz="1450" spc="-10">
                <a:latin typeface="Times New Roman"/>
                <a:cs typeface="Times New Roman"/>
              </a:rPr>
              <a:t>his</a:t>
            </a:r>
            <a:endParaRPr sz="1450">
              <a:latin typeface="Times New Roman"/>
              <a:cs typeface="Times New Roman"/>
            </a:endParaRPr>
          </a:p>
          <a:p>
            <a:pPr algn="just" marL="12700">
              <a:lnSpc>
                <a:spcPts val="1730"/>
              </a:lnSpc>
            </a:pPr>
            <a:r>
              <a:rPr dirty="0" sz="1450" spc="-10">
                <a:latin typeface="Times New Roman"/>
                <a:cs typeface="Times New Roman"/>
              </a:rPr>
              <a:t>eyes wide with</a:t>
            </a:r>
            <a:r>
              <a:rPr dirty="0" sz="1450">
                <a:latin typeface="Times New Roman"/>
                <a:cs typeface="Times New Roman"/>
              </a:rPr>
              <a:t> </a:t>
            </a:r>
            <a:r>
              <a:rPr dirty="0" sz="1450" spc="-10">
                <a:latin typeface="Times New Roman"/>
                <a:cs typeface="Times New Roman"/>
              </a:rPr>
              <a:t>astonishment.</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It took all my persuasion to talk him </a:t>
            </a:r>
            <a:r>
              <a:rPr dirty="0" sz="1450" spc="-5">
                <a:latin typeface="Times New Roman"/>
                <a:cs typeface="Times New Roman"/>
              </a:rPr>
              <a:t>out of </a:t>
            </a:r>
            <a:r>
              <a:rPr dirty="0" sz="1450" spc="-10">
                <a:latin typeface="Times New Roman"/>
                <a:cs typeface="Times New Roman"/>
              </a:rPr>
              <a:t>this harebrained scheme which,  </a:t>
            </a:r>
            <a:r>
              <a:rPr dirty="0" sz="1450" spc="-5">
                <a:latin typeface="Times New Roman"/>
                <a:cs typeface="Times New Roman"/>
              </a:rPr>
              <a:t>he </a:t>
            </a:r>
            <a:r>
              <a:rPr dirty="0" sz="1450" spc="-10">
                <a:latin typeface="Times New Roman"/>
                <a:cs typeface="Times New Roman"/>
              </a:rPr>
              <a:t>assured me, was the result </a:t>
            </a:r>
            <a:r>
              <a:rPr dirty="0" sz="1450" spc="-5">
                <a:latin typeface="Times New Roman"/>
                <a:cs typeface="Times New Roman"/>
              </a:rPr>
              <a:t>of a </a:t>
            </a:r>
            <a:r>
              <a:rPr dirty="0" sz="1450" spc="-10">
                <a:latin typeface="Times New Roman"/>
                <a:cs typeface="Times New Roman"/>
              </a:rPr>
              <a:t>'Regimental council'. He just couldn't  believe </a:t>
            </a:r>
            <a:r>
              <a:rPr dirty="0" sz="1450" spc="-5">
                <a:latin typeface="Times New Roman"/>
                <a:cs typeface="Times New Roman"/>
              </a:rPr>
              <a:t>I </a:t>
            </a:r>
            <a:r>
              <a:rPr dirty="0" sz="1450" spc="-10">
                <a:latin typeface="Times New Roman"/>
                <a:cs typeface="Times New Roman"/>
              </a:rPr>
              <a:t>had rejected such </a:t>
            </a:r>
            <a:r>
              <a:rPr dirty="0" sz="1450" spc="-5">
                <a:latin typeface="Times New Roman"/>
                <a:cs typeface="Times New Roman"/>
              </a:rPr>
              <a:t>a </a:t>
            </a:r>
            <a:r>
              <a:rPr dirty="0" sz="1450" spc="-10">
                <a:latin typeface="Times New Roman"/>
                <a:cs typeface="Times New Roman"/>
              </a:rPr>
              <a:t>God-given opportunity and preferred to wait until  </a:t>
            </a:r>
            <a:r>
              <a:rPr dirty="0" sz="1450" spc="-5">
                <a:latin typeface="Times New Roman"/>
                <a:cs typeface="Times New Roman"/>
              </a:rPr>
              <a:t>I </a:t>
            </a:r>
            <a:r>
              <a:rPr dirty="0" sz="1450" spc="-10">
                <a:latin typeface="Times New Roman"/>
                <a:cs typeface="Times New Roman"/>
              </a:rPr>
              <a:t>was released.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"Nevertheless, </a:t>
            </a:r>
            <a:r>
              <a:rPr dirty="0" sz="1450" spc="-5">
                <a:latin typeface="Times New Roman"/>
                <a:cs typeface="Times New Roman"/>
              </a:rPr>
              <a:t>I </a:t>
            </a:r>
            <a:r>
              <a:rPr dirty="0" sz="1450" spc="-10">
                <a:latin typeface="Times New Roman"/>
                <a:cs typeface="Times New Roman"/>
              </a:rPr>
              <a:t>would like to thank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your </a:t>
            </a:r>
            <a:r>
              <a:rPr dirty="0" sz="1450" spc="-10">
                <a:latin typeface="Times New Roman"/>
                <a:cs typeface="Times New Roman"/>
              </a:rPr>
              <a:t>comrades from the  bottom </a:t>
            </a:r>
            <a:r>
              <a:rPr dirty="0" sz="1450" spc="-5">
                <a:latin typeface="Times New Roman"/>
                <a:cs typeface="Times New Roman"/>
              </a:rPr>
              <a:t>of </a:t>
            </a:r>
            <a:r>
              <a:rPr dirty="0" sz="1450" spc="-10">
                <a:latin typeface="Times New Roman"/>
                <a:cs typeface="Times New Roman"/>
              </a:rPr>
              <a:t>my heart", </a:t>
            </a:r>
            <a:r>
              <a:rPr dirty="0" sz="1450" spc="-5">
                <a:latin typeface="Times New Roman"/>
                <a:cs typeface="Times New Roman"/>
              </a:rPr>
              <a:t>I </a:t>
            </a:r>
            <a:r>
              <a:rPr dirty="0" sz="1450" spc="-10">
                <a:latin typeface="Times New Roman"/>
                <a:cs typeface="Times New Roman"/>
              </a:rPr>
              <a:t>said, shaking him warmly </a:t>
            </a:r>
            <a:r>
              <a:rPr dirty="0" sz="1450" spc="-5">
                <a:latin typeface="Times New Roman"/>
                <a:cs typeface="Times New Roman"/>
              </a:rPr>
              <a:t>by </a:t>
            </a:r>
            <a:r>
              <a:rPr dirty="0" sz="1450" spc="-10">
                <a:latin typeface="Times New Roman"/>
                <a:cs typeface="Times New Roman"/>
              </a:rPr>
              <a:t>the hand. "When my trials  are </a:t>
            </a:r>
            <a:r>
              <a:rPr dirty="0" sz="1450" spc="-20">
                <a:latin typeface="Times New Roman"/>
                <a:cs typeface="Times New Roman"/>
              </a:rPr>
              <a:t>over, </a:t>
            </a:r>
            <a:r>
              <a:rPr dirty="0" sz="1450" spc="-10">
                <a:latin typeface="Times New Roman"/>
                <a:cs typeface="Times New Roman"/>
              </a:rPr>
              <a:t>the first thing I'll </a:t>
            </a:r>
            <a:r>
              <a:rPr dirty="0" sz="1450" spc="-5">
                <a:latin typeface="Times New Roman"/>
                <a:cs typeface="Times New Roman"/>
              </a:rPr>
              <a:t>do </a:t>
            </a:r>
            <a:r>
              <a:rPr dirty="0" sz="1450" spc="-10">
                <a:latin typeface="Times New Roman"/>
                <a:cs typeface="Times New Roman"/>
              </a:rPr>
              <a:t>will </a:t>
            </a:r>
            <a:r>
              <a:rPr dirty="0" sz="1450" spc="-5">
                <a:latin typeface="Times New Roman"/>
                <a:cs typeface="Times New Roman"/>
              </a:rPr>
              <a:t>be </a:t>
            </a:r>
            <a:r>
              <a:rPr dirty="0" sz="1450" spc="-10">
                <a:latin typeface="Times New Roman"/>
                <a:cs typeface="Times New Roman"/>
              </a:rPr>
              <a:t>to give </a:t>
            </a:r>
            <a:r>
              <a:rPr dirty="0" sz="1450" spc="-5">
                <a:latin typeface="Times New Roman"/>
                <a:cs typeface="Times New Roman"/>
              </a:rPr>
              <a:t>you </a:t>
            </a:r>
            <a:r>
              <a:rPr dirty="0" sz="1450" spc="-10">
                <a:latin typeface="Times New Roman"/>
                <a:cs typeface="Times New Roman"/>
              </a:rPr>
              <a:t>all </a:t>
            </a:r>
            <a:r>
              <a:rPr dirty="0" sz="1450" spc="-5">
                <a:latin typeface="Times New Roman"/>
                <a:cs typeface="Times New Roman"/>
              </a:rPr>
              <a:t>a </a:t>
            </a:r>
            <a:r>
              <a:rPr dirty="0" sz="1450" spc="-10">
                <a:latin typeface="Times New Roman"/>
                <a:cs typeface="Times New Roman"/>
              </a:rPr>
              <a:t>token </a:t>
            </a:r>
            <a:r>
              <a:rPr dirty="0" sz="1450" spc="-5">
                <a:latin typeface="Times New Roman"/>
                <a:cs typeface="Times New Roman"/>
              </a:rPr>
              <a:t>of </a:t>
            </a:r>
            <a:r>
              <a:rPr dirty="0" sz="1450" spc="-10">
                <a:latin typeface="Times New Roman"/>
                <a:cs typeface="Times New Roman"/>
              </a:rPr>
              <a:t>my</a:t>
            </a:r>
            <a:r>
              <a:rPr dirty="0" sz="1450" spc="150">
                <a:latin typeface="Times New Roman"/>
                <a:cs typeface="Times New Roman"/>
              </a:rPr>
              <a:t> </a:t>
            </a:r>
            <a:r>
              <a:rPr dirty="0" sz="1450" spc="-10">
                <a:latin typeface="Times New Roman"/>
                <a:cs typeface="Times New Roman"/>
              </a:rPr>
              <a:t>gratitude."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"No need for that", said </a:t>
            </a:r>
            <a:r>
              <a:rPr dirty="0" sz="1450" spc="-30">
                <a:latin typeface="Times New Roman"/>
                <a:cs typeface="Times New Roman"/>
              </a:rPr>
              <a:t>Wenzel </a:t>
            </a:r>
            <a:r>
              <a:rPr dirty="0" sz="1450" spc="-20">
                <a:latin typeface="Times New Roman"/>
                <a:cs typeface="Times New Roman"/>
              </a:rPr>
              <a:t>aimiably. </a:t>
            </a:r>
            <a:r>
              <a:rPr dirty="0" sz="1450" spc="-50">
                <a:latin typeface="Times New Roman"/>
                <a:cs typeface="Times New Roman"/>
              </a:rPr>
              <a:t>"We </a:t>
            </a:r>
            <a:r>
              <a:rPr dirty="0" sz="1450" spc="-10">
                <a:latin typeface="Times New Roman"/>
                <a:cs typeface="Times New Roman"/>
              </a:rPr>
              <a:t>wouldn't say </a:t>
            </a:r>
            <a:r>
              <a:rPr dirty="0" sz="1450" spc="-5">
                <a:latin typeface="Times New Roman"/>
                <a:cs typeface="Times New Roman"/>
              </a:rPr>
              <a:t>no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glasses </a:t>
            </a:r>
            <a:r>
              <a:rPr dirty="0" sz="1450" spc="-5">
                <a:latin typeface="Times New Roman"/>
                <a:cs typeface="Times New Roman"/>
              </a:rPr>
              <a:t>of </a:t>
            </a:r>
            <a:r>
              <a:rPr dirty="0" sz="1450" spc="-15">
                <a:latin typeface="Times New Roman"/>
                <a:cs typeface="Times New Roman"/>
              </a:rPr>
              <a:t>Pilsener, </a:t>
            </a:r>
            <a:r>
              <a:rPr dirty="0" sz="1450" spc="-5">
                <a:latin typeface="Times New Roman"/>
                <a:cs typeface="Times New Roman"/>
              </a:rPr>
              <a:t>but </a:t>
            </a:r>
            <a:r>
              <a:rPr dirty="0" sz="1450" spc="-10">
                <a:latin typeface="Times New Roman"/>
                <a:cs typeface="Times New Roman"/>
              </a:rPr>
              <a:t>that's all. Pan Charousek, him what's treasurer </a:t>
            </a:r>
            <a:r>
              <a:rPr dirty="0" sz="1450" spc="-5">
                <a:latin typeface="Times New Roman"/>
                <a:cs typeface="Times New Roman"/>
              </a:rPr>
              <a:t>of </a:t>
            </a:r>
            <a:r>
              <a:rPr dirty="0" sz="1450" spc="-10">
                <a:latin typeface="Times New Roman"/>
                <a:cs typeface="Times New Roman"/>
              </a:rPr>
              <a:t>the  Regiment </a:t>
            </a:r>
            <a:r>
              <a:rPr dirty="0" sz="1450" spc="-30">
                <a:latin typeface="Times New Roman"/>
                <a:cs typeface="Times New Roman"/>
              </a:rPr>
              <a:t>now, </a:t>
            </a:r>
            <a:r>
              <a:rPr dirty="0" sz="1450" spc="-10">
                <a:latin typeface="Times New Roman"/>
                <a:cs typeface="Times New Roman"/>
              </a:rPr>
              <a:t>'as told </a:t>
            </a:r>
            <a:r>
              <a:rPr dirty="0" sz="1450" spc="-5">
                <a:latin typeface="Times New Roman"/>
                <a:cs typeface="Times New Roman"/>
              </a:rPr>
              <a:t>us </a:t>
            </a:r>
            <a:r>
              <a:rPr dirty="0" sz="1450" spc="-10">
                <a:latin typeface="Times New Roman"/>
                <a:cs typeface="Times New Roman"/>
              </a:rPr>
              <a:t>all about the </a:t>
            </a:r>
            <a:r>
              <a:rPr dirty="0" sz="1450" spc="-5">
                <a:latin typeface="Times New Roman"/>
                <a:cs typeface="Times New Roman"/>
              </a:rPr>
              <a:t>good you do on </a:t>
            </a:r>
            <a:r>
              <a:rPr dirty="0" sz="1450" spc="-10">
                <a:latin typeface="Times New Roman"/>
                <a:cs typeface="Times New Roman"/>
              </a:rPr>
              <a:t>the quiet. Any message  for 'im when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out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few days</a:t>
            </a:r>
            <a:r>
              <a:rPr dirty="0" sz="1450" spc="2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marL="12700" marR="120014" indent="255904">
              <a:lnSpc>
                <a:spcPts val="1730"/>
              </a:lnSpc>
              <a:spcBef>
                <a:spcPts val="710"/>
              </a:spcBef>
            </a:pPr>
            <a:r>
              <a:rPr dirty="0" sz="1450" spc="-40">
                <a:latin typeface="Times New Roman"/>
                <a:cs typeface="Times New Roman"/>
              </a:rPr>
              <a:t>"Yes, </a:t>
            </a:r>
            <a:r>
              <a:rPr dirty="0" sz="1450" spc="-10">
                <a:latin typeface="Times New Roman"/>
                <a:cs typeface="Times New Roman"/>
              </a:rPr>
              <a:t>please", </a:t>
            </a:r>
            <a:r>
              <a:rPr dirty="0" sz="1450" spc="-5">
                <a:latin typeface="Times New Roman"/>
                <a:cs typeface="Times New Roman"/>
              </a:rPr>
              <a:t>I </a:t>
            </a:r>
            <a:r>
              <a:rPr dirty="0" sz="1450" spc="-10">
                <a:latin typeface="Times New Roman"/>
                <a:cs typeface="Times New Roman"/>
              </a:rPr>
              <a:t>said </a:t>
            </a:r>
            <a:r>
              <a:rPr dirty="0" sz="1450" spc="-20">
                <a:latin typeface="Times New Roman"/>
                <a:cs typeface="Times New Roman"/>
              </a:rPr>
              <a:t>quickly. </a:t>
            </a:r>
            <a:r>
              <a:rPr dirty="0" sz="1450" spc="-10">
                <a:latin typeface="Times New Roman"/>
                <a:cs typeface="Times New Roman"/>
              </a:rPr>
              <a:t>"Ask him to </a:t>
            </a:r>
            <a:r>
              <a:rPr dirty="0" sz="1450" spc="-5">
                <a:latin typeface="Times New Roman"/>
                <a:cs typeface="Times New Roman"/>
              </a:rPr>
              <a:t>go </a:t>
            </a:r>
            <a:r>
              <a:rPr dirty="0" sz="1450" spc="-10">
                <a:latin typeface="Times New Roman"/>
                <a:cs typeface="Times New Roman"/>
              </a:rPr>
              <a:t>and see Hillel and tell him  I've been very concerned about the health </a:t>
            </a:r>
            <a:r>
              <a:rPr dirty="0" sz="1450" spc="-5">
                <a:latin typeface="Times New Roman"/>
                <a:cs typeface="Times New Roman"/>
              </a:rPr>
              <a:t>of </a:t>
            </a:r>
            <a:r>
              <a:rPr dirty="0" sz="1450" spc="-10">
                <a:latin typeface="Times New Roman"/>
                <a:cs typeface="Times New Roman"/>
              </a:rPr>
              <a:t>his daughter Miriam. Herr Hillel  should </a:t>
            </a:r>
            <a:r>
              <a:rPr dirty="0" sz="1450" spc="-5">
                <a:latin typeface="Times New Roman"/>
                <a:cs typeface="Times New Roman"/>
              </a:rPr>
              <a:t>not </a:t>
            </a:r>
            <a:r>
              <a:rPr dirty="0" sz="1450" spc="-10">
                <a:latin typeface="Times New Roman"/>
                <a:cs typeface="Times New Roman"/>
              </a:rPr>
              <a:t>let her </a:t>
            </a:r>
            <a:r>
              <a:rPr dirty="0" sz="1450" spc="-5">
                <a:latin typeface="Times New Roman"/>
                <a:cs typeface="Times New Roman"/>
              </a:rPr>
              <a:t>out of </a:t>
            </a:r>
            <a:r>
              <a:rPr dirty="0" sz="1450" spc="-10">
                <a:latin typeface="Times New Roman"/>
                <a:cs typeface="Times New Roman"/>
              </a:rPr>
              <a:t>his sight. </a:t>
            </a:r>
            <a:r>
              <a:rPr dirty="0" sz="1450" spc="-35">
                <a:latin typeface="Times New Roman"/>
                <a:cs typeface="Times New Roman"/>
              </a:rPr>
              <a:t>You'll </a:t>
            </a:r>
            <a:r>
              <a:rPr dirty="0" sz="1450" spc="-10">
                <a:latin typeface="Times New Roman"/>
                <a:cs typeface="Times New Roman"/>
              </a:rPr>
              <a:t>remember the name, won't </a:t>
            </a:r>
            <a:r>
              <a:rPr dirty="0" sz="1450" spc="-5">
                <a:latin typeface="Times New Roman"/>
                <a:cs typeface="Times New Roman"/>
              </a:rPr>
              <a:t>you:  </a:t>
            </a:r>
            <a:r>
              <a:rPr dirty="0" sz="1450" spc="-10">
                <a:latin typeface="Times New Roman"/>
                <a:cs typeface="Times New Roman"/>
              </a:rPr>
              <a:t>Hillel."</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"Hirrel?" "No: Hillel." "Hiller?" "No:</a:t>
            </a:r>
            <a:r>
              <a:rPr dirty="0" sz="1450" spc="15">
                <a:latin typeface="Times New Roman"/>
                <a:cs typeface="Times New Roman"/>
              </a:rPr>
              <a:t> </a:t>
            </a:r>
            <a:r>
              <a:rPr dirty="0" sz="1450" spc="-10">
                <a:latin typeface="Times New Roman"/>
                <a:cs typeface="Times New Roman"/>
              </a:rPr>
              <a:t>Hill-el."</a:t>
            </a:r>
            <a:endParaRPr sz="1450">
              <a:latin typeface="Times New Roman"/>
              <a:cs typeface="Times New Roman"/>
            </a:endParaRPr>
          </a:p>
          <a:p>
            <a:pPr algn="just" marL="12700" marR="6350" indent="255904">
              <a:lnSpc>
                <a:spcPts val="1730"/>
              </a:lnSpc>
              <a:spcBef>
                <a:spcPts val="850"/>
              </a:spcBef>
            </a:pPr>
            <a:r>
              <a:rPr dirty="0" sz="1450" spc="-30">
                <a:latin typeface="Times New Roman"/>
                <a:cs typeface="Times New Roman"/>
              </a:rPr>
              <a:t>Wenzel </a:t>
            </a:r>
            <a:r>
              <a:rPr dirty="0" sz="1450" spc="-10">
                <a:latin typeface="Times New Roman"/>
                <a:cs typeface="Times New Roman"/>
              </a:rPr>
              <a:t>found it almost impossible to get his </a:t>
            </a:r>
            <a:r>
              <a:rPr dirty="0" sz="1450" spc="-5">
                <a:latin typeface="Times New Roman"/>
                <a:cs typeface="Times New Roman"/>
              </a:rPr>
              <a:t>tongue </a:t>
            </a:r>
            <a:r>
              <a:rPr dirty="0" sz="1450" spc="-10">
                <a:latin typeface="Times New Roman"/>
                <a:cs typeface="Times New Roman"/>
              </a:rPr>
              <a:t>round such </a:t>
            </a:r>
            <a:r>
              <a:rPr dirty="0" sz="1450" spc="-5">
                <a:latin typeface="Times New Roman"/>
                <a:cs typeface="Times New Roman"/>
              </a:rPr>
              <a:t>a  </a:t>
            </a:r>
            <a:r>
              <a:rPr dirty="0" sz="1450" spc="-10">
                <a:latin typeface="Times New Roman"/>
                <a:cs typeface="Times New Roman"/>
              </a:rPr>
              <a:t>completely un-Czech-sounding name, </a:t>
            </a:r>
            <a:r>
              <a:rPr dirty="0" sz="1450" spc="-5">
                <a:latin typeface="Times New Roman"/>
                <a:cs typeface="Times New Roman"/>
              </a:rPr>
              <a:t>but </a:t>
            </a:r>
            <a:r>
              <a:rPr dirty="0" sz="1450" spc="-10">
                <a:latin typeface="Times New Roman"/>
                <a:cs typeface="Times New Roman"/>
              </a:rPr>
              <a:t>finally managed it, grimacing  </a:t>
            </a:r>
            <a:r>
              <a:rPr dirty="0" sz="1450" spc="-25">
                <a:latin typeface="Times New Roman"/>
                <a:cs typeface="Times New Roman"/>
              </a:rPr>
              <a:t>madly.</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"Just </a:t>
            </a:r>
            <a:r>
              <a:rPr dirty="0" sz="1450" spc="-5">
                <a:latin typeface="Times New Roman"/>
                <a:cs typeface="Times New Roman"/>
              </a:rPr>
              <a:t>one </a:t>
            </a:r>
            <a:r>
              <a:rPr dirty="0" sz="1450" spc="-10">
                <a:latin typeface="Times New Roman"/>
                <a:cs typeface="Times New Roman"/>
              </a:rPr>
              <a:t>more thing. Please ask Herr Charousek if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kind  </a:t>
            </a:r>
            <a:r>
              <a:rPr dirty="0" sz="1450" spc="-5">
                <a:latin typeface="Times New Roman"/>
                <a:cs typeface="Times New Roman"/>
              </a:rPr>
              <a:t>enough, </a:t>
            </a:r>
            <a:r>
              <a:rPr dirty="0" sz="1450" spc="-10">
                <a:latin typeface="Times New Roman"/>
                <a:cs typeface="Times New Roman"/>
              </a:rPr>
              <a:t>as far as it is in his </a:t>
            </a:r>
            <a:r>
              <a:rPr dirty="0" sz="1450" spc="-20">
                <a:latin typeface="Times New Roman"/>
                <a:cs typeface="Times New Roman"/>
              </a:rPr>
              <a:t>power, </a:t>
            </a:r>
            <a:r>
              <a:rPr dirty="0" sz="1450" spc="-10">
                <a:latin typeface="Times New Roman"/>
                <a:cs typeface="Times New Roman"/>
              </a:rPr>
              <a:t>to help </a:t>
            </a:r>
            <a:r>
              <a:rPr dirty="0" sz="1450" spc="-5">
                <a:latin typeface="Times New Roman"/>
                <a:cs typeface="Times New Roman"/>
              </a:rPr>
              <a:t>a </a:t>
            </a:r>
            <a:r>
              <a:rPr dirty="0" sz="1450" spc="-10">
                <a:latin typeface="Times New Roman"/>
                <a:cs typeface="Times New Roman"/>
              </a:rPr>
              <a:t>certain lady; he'll know whom </a:t>
            </a:r>
            <a:r>
              <a:rPr dirty="0" sz="1450" spc="-5">
                <a:latin typeface="Times New Roman"/>
                <a:cs typeface="Times New Roman"/>
              </a:rPr>
              <a:t>I  </a:t>
            </a:r>
            <a:r>
              <a:rPr dirty="0" sz="1450" spc="-10">
                <a:latin typeface="Times New Roman"/>
                <a:cs typeface="Times New Roman"/>
              </a:rPr>
              <a:t>mean."</a:t>
            </a:r>
            <a:endParaRPr sz="1450">
              <a:latin typeface="Times New Roman"/>
              <a:cs typeface="Times New Roman"/>
            </a:endParaRPr>
          </a:p>
          <a:p>
            <a:pPr algn="just" marL="12700" marR="5080" indent="255904">
              <a:lnSpc>
                <a:spcPts val="1730"/>
              </a:lnSpc>
              <a:spcBef>
                <a:spcPts val="785"/>
              </a:spcBef>
            </a:pPr>
            <a:r>
              <a:rPr dirty="0" sz="1450" spc="-45">
                <a:latin typeface="Times New Roman"/>
                <a:cs typeface="Times New Roman"/>
              </a:rPr>
              <a:t>"You </a:t>
            </a:r>
            <a:r>
              <a:rPr dirty="0" sz="1450" spc="-10">
                <a:latin typeface="Times New Roman"/>
                <a:cs typeface="Times New Roman"/>
              </a:rPr>
              <a:t>probably mean that aristocratic tart what was 'aving </a:t>
            </a:r>
            <a:r>
              <a:rPr dirty="0" sz="1450" spc="-5">
                <a:latin typeface="Times New Roman"/>
                <a:cs typeface="Times New Roman"/>
              </a:rPr>
              <a:t>a bit on </a:t>
            </a:r>
            <a:r>
              <a:rPr dirty="0" sz="1450" spc="-10">
                <a:latin typeface="Times New Roman"/>
                <a:cs typeface="Times New Roman"/>
              </a:rPr>
              <a:t>the side  with that Nyemetz, that German, what's 'e called, </a:t>
            </a:r>
            <a:r>
              <a:rPr dirty="0" sz="1450" spc="-35">
                <a:latin typeface="Times New Roman"/>
                <a:cs typeface="Times New Roman"/>
              </a:rPr>
              <a:t>Dr. </a:t>
            </a:r>
            <a:r>
              <a:rPr dirty="0" sz="1450" spc="-10">
                <a:latin typeface="Times New Roman"/>
                <a:cs typeface="Times New Roman"/>
              </a:rPr>
              <a:t>Sapioli? No need to  worry about </a:t>
            </a:r>
            <a:r>
              <a:rPr dirty="0" sz="1450" spc="-25">
                <a:latin typeface="Times New Roman"/>
                <a:cs typeface="Times New Roman"/>
              </a:rPr>
              <a:t>'er, </a:t>
            </a:r>
            <a:r>
              <a:rPr dirty="0" sz="1450" spc="-10">
                <a:latin typeface="Times New Roman"/>
                <a:cs typeface="Times New Roman"/>
              </a:rPr>
              <a:t>she's </a:t>
            </a:r>
            <a:r>
              <a:rPr dirty="0" sz="1450" spc="-5">
                <a:latin typeface="Times New Roman"/>
                <a:cs typeface="Times New Roman"/>
              </a:rPr>
              <a:t>got </a:t>
            </a:r>
            <a:r>
              <a:rPr dirty="0" sz="1450" spc="-10">
                <a:latin typeface="Times New Roman"/>
                <a:cs typeface="Times New Roman"/>
              </a:rPr>
              <a:t>'er divorce and 'as cleared </a:t>
            </a:r>
            <a:r>
              <a:rPr dirty="0" sz="1450" spc="-15">
                <a:latin typeface="Times New Roman"/>
                <a:cs typeface="Times New Roman"/>
              </a:rPr>
              <a:t>off </a:t>
            </a:r>
            <a:r>
              <a:rPr dirty="0" sz="1450" spc="-10">
                <a:latin typeface="Times New Roman"/>
                <a:cs typeface="Times New Roman"/>
              </a:rPr>
              <a:t>with 'er kid and  Sapioli."</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that for certain?" </a:t>
            </a:r>
            <a:r>
              <a:rPr dirty="0" sz="1450" spc="-5">
                <a:latin typeface="Times New Roman"/>
                <a:cs typeface="Times New Roman"/>
              </a:rPr>
              <a:t>I </a:t>
            </a:r>
            <a:r>
              <a:rPr dirty="0" sz="1450" spc="-10">
                <a:latin typeface="Times New Roman"/>
                <a:cs typeface="Times New Roman"/>
              </a:rPr>
              <a:t>could feel the quiver in my voice.  However glad </a:t>
            </a:r>
            <a:r>
              <a:rPr dirty="0" sz="1450" spc="-5">
                <a:latin typeface="Times New Roman"/>
                <a:cs typeface="Times New Roman"/>
              </a:rPr>
              <a:t>I </a:t>
            </a:r>
            <a:r>
              <a:rPr dirty="0" sz="1450" spc="-10">
                <a:latin typeface="Times New Roman"/>
                <a:cs typeface="Times New Roman"/>
              </a:rPr>
              <a:t>was for Angelina's sake, it still pierced me like </a:t>
            </a:r>
            <a:r>
              <a:rPr dirty="0" sz="1450" spc="-5">
                <a:latin typeface="Times New Roman"/>
                <a:cs typeface="Times New Roman"/>
              </a:rPr>
              <a:t>a </a:t>
            </a:r>
            <a:r>
              <a:rPr dirty="0" sz="1450" spc="-10">
                <a:latin typeface="Times New Roman"/>
                <a:cs typeface="Times New Roman"/>
              </a:rPr>
              <a:t>knife to the  heart. All the anxiety </a:t>
            </a:r>
            <a:r>
              <a:rPr dirty="0" sz="1450" spc="-5">
                <a:latin typeface="Times New Roman"/>
                <a:cs typeface="Times New Roman"/>
              </a:rPr>
              <a:t>I </a:t>
            </a:r>
            <a:r>
              <a:rPr dirty="0" sz="1450" spc="-10">
                <a:latin typeface="Times New Roman"/>
                <a:cs typeface="Times New Roman"/>
              </a:rPr>
              <a:t>had </a:t>
            </a:r>
            <a:r>
              <a:rPr dirty="0" sz="1450" spc="-15">
                <a:latin typeface="Times New Roman"/>
                <a:cs typeface="Times New Roman"/>
              </a:rPr>
              <a:t>suffered </a:t>
            </a:r>
            <a:r>
              <a:rPr dirty="0" sz="1450" spc="-10">
                <a:latin typeface="Times New Roman"/>
                <a:cs typeface="Times New Roman"/>
              </a:rPr>
              <a:t>for her and now </a:t>
            </a:r>
            <a:r>
              <a:rPr dirty="0" sz="1450" spc="-5">
                <a:latin typeface="Times New Roman"/>
                <a:cs typeface="Times New Roman"/>
              </a:rPr>
              <a:t>I </a:t>
            </a:r>
            <a:r>
              <a:rPr dirty="0" sz="1450" spc="-10">
                <a:latin typeface="Times New Roman"/>
                <a:cs typeface="Times New Roman"/>
              </a:rPr>
              <a:t>was forgotten. Perhaps  she </a:t>
            </a:r>
            <a:r>
              <a:rPr dirty="0" sz="1450" spc="-5">
                <a:latin typeface="Times New Roman"/>
                <a:cs typeface="Times New Roman"/>
              </a:rPr>
              <a:t>thought I </a:t>
            </a:r>
            <a:r>
              <a:rPr dirty="0" sz="1450" spc="-10">
                <a:latin typeface="Times New Roman"/>
                <a:cs typeface="Times New Roman"/>
              </a:rPr>
              <a:t>really was </a:t>
            </a:r>
            <a:r>
              <a:rPr dirty="0" sz="1450" spc="-5">
                <a:latin typeface="Times New Roman"/>
                <a:cs typeface="Times New Roman"/>
              </a:rPr>
              <a:t>a </a:t>
            </a:r>
            <a:r>
              <a:rPr dirty="0" sz="1450" spc="-20">
                <a:latin typeface="Times New Roman"/>
                <a:cs typeface="Times New Roman"/>
              </a:rPr>
              <a:t>murderer.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bitter taste at the back </a:t>
            </a:r>
            <a:r>
              <a:rPr dirty="0" sz="1450" spc="-5">
                <a:latin typeface="Times New Roman"/>
                <a:cs typeface="Times New Roman"/>
              </a:rPr>
              <a:t>of </a:t>
            </a:r>
            <a:r>
              <a:rPr dirty="0" sz="1450" spc="-10">
                <a:latin typeface="Times New Roman"/>
                <a:cs typeface="Times New Roman"/>
              </a:rPr>
              <a:t>my  throat.</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The lout, with </a:t>
            </a:r>
            <a:r>
              <a:rPr dirty="0" sz="1450" spc="-5">
                <a:latin typeface="Times New Roman"/>
                <a:cs typeface="Times New Roman"/>
              </a:rPr>
              <a:t>a </a:t>
            </a:r>
            <a:r>
              <a:rPr dirty="0" sz="1450" spc="-10">
                <a:latin typeface="Times New Roman"/>
                <a:cs typeface="Times New Roman"/>
              </a:rPr>
              <a:t>delicacy which, strangely </a:t>
            </a:r>
            <a:r>
              <a:rPr dirty="0" sz="1450" spc="-5">
                <a:latin typeface="Times New Roman"/>
                <a:cs typeface="Times New Roman"/>
              </a:rPr>
              <a:t>enough, </a:t>
            </a:r>
            <a:r>
              <a:rPr dirty="0" sz="1450" spc="-10">
                <a:latin typeface="Times New Roman"/>
                <a:cs typeface="Times New Roman"/>
              </a:rPr>
              <a:t>even the most degraded  wretches show in matters </a:t>
            </a:r>
            <a:r>
              <a:rPr dirty="0" sz="1450" spc="-5">
                <a:latin typeface="Times New Roman"/>
                <a:cs typeface="Times New Roman"/>
              </a:rPr>
              <a:t>of </a:t>
            </a:r>
            <a:r>
              <a:rPr dirty="0" sz="1450" spc="-10">
                <a:latin typeface="Times New Roman"/>
                <a:cs typeface="Times New Roman"/>
              </a:rPr>
              <a:t>love, seemed to have guessed how </a:t>
            </a:r>
            <a:r>
              <a:rPr dirty="0" sz="1450" spc="-5">
                <a:latin typeface="Times New Roman"/>
                <a:cs typeface="Times New Roman"/>
              </a:rPr>
              <a:t>I </a:t>
            </a:r>
            <a:r>
              <a:rPr dirty="0" sz="1450" spc="-10">
                <a:latin typeface="Times New Roman"/>
                <a:cs typeface="Times New Roman"/>
              </a:rPr>
              <a:t>felt, for </a:t>
            </a:r>
            <a:r>
              <a:rPr dirty="0" sz="1450" spc="-5">
                <a:latin typeface="Times New Roman"/>
                <a:cs typeface="Times New Roman"/>
              </a:rPr>
              <a:t>he  </a:t>
            </a:r>
            <a:r>
              <a:rPr dirty="0" sz="1450" spc="-10">
                <a:latin typeface="Times New Roman"/>
                <a:cs typeface="Times New Roman"/>
              </a:rPr>
              <a:t>looked away and did </a:t>
            </a:r>
            <a:r>
              <a:rPr dirty="0" sz="1450" spc="-5">
                <a:latin typeface="Times New Roman"/>
                <a:cs typeface="Times New Roman"/>
              </a:rPr>
              <a:t>not</a:t>
            </a:r>
            <a:r>
              <a:rPr dirty="0" sz="1450" spc="10">
                <a:latin typeface="Times New Roman"/>
                <a:cs typeface="Times New Roman"/>
              </a:rPr>
              <a:t> </a:t>
            </a:r>
            <a:r>
              <a:rPr dirty="0" sz="1450" spc="-20">
                <a:latin typeface="Times New Roman"/>
                <a:cs typeface="Times New Roman"/>
              </a:rPr>
              <a:t>answer.</a:t>
            </a:r>
            <a:endParaRPr sz="1450">
              <a:latin typeface="Times New Roman"/>
              <a:cs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1430" rIns="0" bIns="0" rtlCol="0" vert="horz">
            <a:spAutoFit/>
          </a:bodyPr>
          <a:lstStyle/>
          <a:p>
            <a:pPr marL="268605">
              <a:lnSpc>
                <a:spcPts val="1735"/>
              </a:lnSpc>
              <a:spcBef>
                <a:spcPts val="90"/>
              </a:spcBef>
            </a:pPr>
            <a:r>
              <a:rPr dirty="0" sz="1450" spc="-10">
                <a:latin typeface="Times New Roman"/>
                <a:cs typeface="Times New Roman"/>
              </a:rPr>
              <a:t>"Do</a:t>
            </a:r>
            <a:r>
              <a:rPr dirty="0" sz="1450" spc="200">
                <a:latin typeface="Times New Roman"/>
                <a:cs typeface="Times New Roman"/>
              </a:rPr>
              <a:t> </a:t>
            </a:r>
            <a:r>
              <a:rPr dirty="0" sz="1450" spc="-5">
                <a:latin typeface="Times New Roman"/>
                <a:cs typeface="Times New Roman"/>
              </a:rPr>
              <a:t>you</a:t>
            </a:r>
            <a:r>
              <a:rPr dirty="0" sz="1450" spc="204">
                <a:latin typeface="Times New Roman"/>
                <a:cs typeface="Times New Roman"/>
              </a:rPr>
              <a:t> </a:t>
            </a:r>
            <a:r>
              <a:rPr dirty="0" sz="1450" spc="-10">
                <a:latin typeface="Times New Roman"/>
                <a:cs typeface="Times New Roman"/>
              </a:rPr>
              <a:t>perhaps</a:t>
            </a:r>
            <a:r>
              <a:rPr dirty="0" sz="1450" spc="200">
                <a:latin typeface="Times New Roman"/>
                <a:cs typeface="Times New Roman"/>
              </a:rPr>
              <a:t> </a:t>
            </a:r>
            <a:r>
              <a:rPr dirty="0" sz="1450" spc="-10">
                <a:latin typeface="Times New Roman"/>
                <a:cs typeface="Times New Roman"/>
              </a:rPr>
              <a:t>know</a:t>
            </a:r>
            <a:r>
              <a:rPr dirty="0" sz="1450" spc="204">
                <a:latin typeface="Times New Roman"/>
                <a:cs typeface="Times New Roman"/>
              </a:rPr>
              <a:t> </a:t>
            </a:r>
            <a:r>
              <a:rPr dirty="0" sz="1450" spc="-10">
                <a:latin typeface="Times New Roman"/>
                <a:cs typeface="Times New Roman"/>
              </a:rPr>
              <a:t>how</a:t>
            </a:r>
            <a:r>
              <a:rPr dirty="0" sz="1450" spc="200">
                <a:latin typeface="Times New Roman"/>
                <a:cs typeface="Times New Roman"/>
              </a:rPr>
              <a:t> </a:t>
            </a:r>
            <a:r>
              <a:rPr dirty="0" sz="1450" spc="-10">
                <a:latin typeface="Times New Roman"/>
                <a:cs typeface="Times New Roman"/>
              </a:rPr>
              <a:t>Herr</a:t>
            </a:r>
            <a:r>
              <a:rPr dirty="0" sz="1450" spc="204">
                <a:latin typeface="Times New Roman"/>
                <a:cs typeface="Times New Roman"/>
              </a:rPr>
              <a:t> </a:t>
            </a:r>
            <a:r>
              <a:rPr dirty="0" sz="1450" spc="-10">
                <a:latin typeface="Times New Roman"/>
                <a:cs typeface="Times New Roman"/>
              </a:rPr>
              <a:t>Hillel's</a:t>
            </a:r>
            <a:r>
              <a:rPr dirty="0" sz="1450" spc="200">
                <a:latin typeface="Times New Roman"/>
                <a:cs typeface="Times New Roman"/>
              </a:rPr>
              <a:t> </a:t>
            </a:r>
            <a:r>
              <a:rPr dirty="0" sz="1450" spc="-15">
                <a:latin typeface="Times New Roman"/>
                <a:cs typeface="Times New Roman"/>
              </a:rPr>
              <a:t>daughter,</a:t>
            </a:r>
            <a:r>
              <a:rPr dirty="0" sz="1450" spc="204">
                <a:latin typeface="Times New Roman"/>
                <a:cs typeface="Times New Roman"/>
              </a:rPr>
              <a:t> </a:t>
            </a:r>
            <a:r>
              <a:rPr dirty="0" sz="1450" spc="-10">
                <a:latin typeface="Times New Roman"/>
                <a:cs typeface="Times New Roman"/>
              </a:rPr>
              <a:t>Fraulein</a:t>
            </a:r>
            <a:r>
              <a:rPr dirty="0" sz="1450" spc="204">
                <a:latin typeface="Times New Roman"/>
                <a:cs typeface="Times New Roman"/>
              </a:rPr>
              <a:t> </a:t>
            </a:r>
            <a:r>
              <a:rPr dirty="0" sz="1450" spc="-10">
                <a:latin typeface="Times New Roman"/>
                <a:cs typeface="Times New Roman"/>
              </a:rPr>
              <a:t>Miriam,</a:t>
            </a:r>
            <a:r>
              <a:rPr dirty="0" sz="1450" spc="200">
                <a:latin typeface="Times New Roman"/>
                <a:cs typeface="Times New Roman"/>
              </a:rPr>
              <a:t> </a:t>
            </a:r>
            <a:r>
              <a:rPr dirty="0" sz="1450" spc="-10">
                <a:latin typeface="Times New Roman"/>
                <a:cs typeface="Times New Roman"/>
              </a:rPr>
              <a:t>is?</a:t>
            </a:r>
            <a:endParaRPr sz="1450">
              <a:latin typeface="Times New Roman"/>
              <a:cs typeface="Times New Roman"/>
            </a:endParaRPr>
          </a:p>
          <a:p>
            <a:pPr marL="12700">
              <a:lnSpc>
                <a:spcPts val="1735"/>
              </a:lnSpc>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her?" </a:t>
            </a:r>
            <a:r>
              <a:rPr dirty="0" sz="1450" spc="-5">
                <a:latin typeface="Times New Roman"/>
                <a:cs typeface="Times New Roman"/>
              </a:rPr>
              <a:t>I </a:t>
            </a:r>
            <a:r>
              <a:rPr dirty="0" sz="1450" spc="-10">
                <a:latin typeface="Times New Roman"/>
                <a:cs typeface="Times New Roman"/>
              </a:rPr>
              <a:t>asked, hardly able to get the words</a:t>
            </a:r>
            <a:r>
              <a:rPr dirty="0" sz="1450" spc="55">
                <a:latin typeface="Times New Roman"/>
                <a:cs typeface="Times New Roman"/>
              </a:rPr>
              <a:t> </a:t>
            </a:r>
            <a:r>
              <a:rPr dirty="0" sz="1450" spc="-5">
                <a:latin typeface="Times New Roman"/>
                <a:cs typeface="Times New Roman"/>
              </a:rPr>
              <a:t>out.</a:t>
            </a:r>
            <a:endParaRPr sz="1450">
              <a:latin typeface="Times New Roman"/>
              <a:cs typeface="Times New Roman"/>
            </a:endParaRPr>
          </a:p>
          <a:p>
            <a:pPr marL="12700" marR="12700" indent="255904">
              <a:lnSpc>
                <a:spcPts val="1730"/>
              </a:lnSpc>
              <a:spcBef>
                <a:spcPts val="844"/>
              </a:spcBef>
            </a:pPr>
            <a:r>
              <a:rPr dirty="0" sz="1450" spc="-10">
                <a:latin typeface="Times New Roman"/>
                <a:cs typeface="Times New Roman"/>
              </a:rPr>
              <a:t>"Miriam? Miriam?" </a:t>
            </a:r>
            <a:r>
              <a:rPr dirty="0" sz="1450" spc="-30">
                <a:latin typeface="Times New Roman"/>
                <a:cs typeface="Times New Roman"/>
              </a:rPr>
              <a:t>Wenzel </a:t>
            </a:r>
            <a:r>
              <a:rPr dirty="0" sz="1450" spc="-10">
                <a:latin typeface="Times New Roman"/>
                <a:cs typeface="Times New Roman"/>
              </a:rPr>
              <a:t>screwed </a:t>
            </a:r>
            <a:r>
              <a:rPr dirty="0" sz="1450" spc="-5">
                <a:latin typeface="Times New Roman"/>
                <a:cs typeface="Times New Roman"/>
              </a:rPr>
              <a:t>up </a:t>
            </a:r>
            <a:r>
              <a:rPr dirty="0" sz="1450" spc="-10">
                <a:latin typeface="Times New Roman"/>
                <a:cs typeface="Times New Roman"/>
              </a:rPr>
              <a:t>his face in </a:t>
            </a:r>
            <a:r>
              <a:rPr dirty="0" sz="1450" spc="-5">
                <a:latin typeface="Times New Roman"/>
                <a:cs typeface="Times New Roman"/>
              </a:rPr>
              <a:t>a </a:t>
            </a:r>
            <a:r>
              <a:rPr dirty="0" sz="1450" spc="-10">
                <a:latin typeface="Times New Roman"/>
                <a:cs typeface="Times New Roman"/>
              </a:rPr>
              <a:t>reflective frown.  "Miriam? Does she often </a:t>
            </a:r>
            <a:r>
              <a:rPr dirty="0" sz="1450" spc="-5">
                <a:latin typeface="Times New Roman"/>
                <a:cs typeface="Times New Roman"/>
              </a:rPr>
              <a:t>go </a:t>
            </a:r>
            <a:r>
              <a:rPr dirty="0" sz="1450" spc="-10">
                <a:latin typeface="Times New Roman"/>
                <a:cs typeface="Times New Roman"/>
              </a:rPr>
              <a:t>down to Loisitchek's </a:t>
            </a:r>
            <a:r>
              <a:rPr dirty="0" sz="1450" spc="-5">
                <a:latin typeface="Times New Roman"/>
                <a:cs typeface="Times New Roman"/>
              </a:rPr>
              <a:t>of </a:t>
            </a:r>
            <a:r>
              <a:rPr dirty="0" sz="1450" spc="-10">
                <a:latin typeface="Times New Roman"/>
                <a:cs typeface="Times New Roman"/>
              </a:rPr>
              <a:t>an</a:t>
            </a:r>
            <a:r>
              <a:rPr dirty="0" sz="1450" spc="45">
                <a:latin typeface="Times New Roman"/>
                <a:cs typeface="Times New Roman"/>
              </a:rPr>
              <a:t> </a:t>
            </a:r>
            <a:r>
              <a:rPr dirty="0" sz="1450" spc="-10">
                <a:latin typeface="Times New Roman"/>
                <a:cs typeface="Times New Roman"/>
              </a:rPr>
              <a:t>evening?"</a:t>
            </a:r>
            <a:endParaRPr sz="1450">
              <a:latin typeface="Times New Roman"/>
              <a:cs typeface="Times New Roman"/>
            </a:endParaRPr>
          </a:p>
          <a:p>
            <a:pPr marL="268605">
              <a:lnSpc>
                <a:spcPct val="100000"/>
              </a:lnSpc>
              <a:spcBef>
                <a:spcPts val="650"/>
              </a:spcBef>
            </a:pPr>
            <a:r>
              <a:rPr dirty="0" sz="1450" spc="-5">
                <a:latin typeface="Times New Roman"/>
                <a:cs typeface="Times New Roman"/>
              </a:rPr>
              <a:t>I </a:t>
            </a:r>
            <a:r>
              <a:rPr dirty="0" sz="1450" spc="-10">
                <a:latin typeface="Times New Roman"/>
                <a:cs typeface="Times New Roman"/>
              </a:rPr>
              <a:t>couldn't help </a:t>
            </a:r>
            <a:r>
              <a:rPr dirty="0" sz="1450" spc="-5">
                <a:latin typeface="Times New Roman"/>
                <a:cs typeface="Times New Roman"/>
              </a:rPr>
              <a:t>but </a:t>
            </a:r>
            <a:r>
              <a:rPr dirty="0" sz="1450" spc="-10">
                <a:latin typeface="Times New Roman"/>
                <a:cs typeface="Times New Roman"/>
              </a:rPr>
              <a:t>smile. "No. Certainly</a:t>
            </a:r>
            <a:r>
              <a:rPr dirty="0" sz="1450" spc="15">
                <a:latin typeface="Times New Roman"/>
                <a:cs typeface="Times New Roman"/>
              </a:rPr>
              <a:t> </a:t>
            </a:r>
            <a:r>
              <a:rPr dirty="0" sz="1450" spc="-5">
                <a:latin typeface="Times New Roman"/>
                <a:cs typeface="Times New Roman"/>
              </a:rPr>
              <a:t>not."</a:t>
            </a:r>
            <a:endParaRPr sz="1450">
              <a:latin typeface="Times New Roman"/>
              <a:cs typeface="Times New Roman"/>
            </a:endParaRPr>
          </a:p>
          <a:p>
            <a:pPr marL="268605" marR="1652270">
              <a:lnSpc>
                <a:spcPct val="144900"/>
              </a:lnSpc>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won't know her", replied </a:t>
            </a:r>
            <a:r>
              <a:rPr dirty="0" sz="1450" spc="-30">
                <a:latin typeface="Times New Roman"/>
                <a:cs typeface="Times New Roman"/>
              </a:rPr>
              <a:t>Wenzel </a:t>
            </a:r>
            <a:r>
              <a:rPr dirty="0" sz="1450" spc="-15">
                <a:latin typeface="Times New Roman"/>
                <a:cs typeface="Times New Roman"/>
              </a:rPr>
              <a:t>laconically.  </a:t>
            </a:r>
            <a:r>
              <a:rPr dirty="0" sz="1450" spc="-70">
                <a:latin typeface="Times New Roman"/>
                <a:cs typeface="Times New Roman"/>
              </a:rPr>
              <a:t>We </a:t>
            </a:r>
            <a:r>
              <a:rPr dirty="0" sz="1450" spc="-10">
                <a:latin typeface="Times New Roman"/>
                <a:cs typeface="Times New Roman"/>
              </a:rPr>
              <a:t>said nothing for </a:t>
            </a:r>
            <a:r>
              <a:rPr dirty="0" sz="1450" spc="-5">
                <a:latin typeface="Times New Roman"/>
                <a:cs typeface="Times New Roman"/>
              </a:rPr>
              <a:t>a</a:t>
            </a:r>
            <a:r>
              <a:rPr dirty="0" sz="1450" spc="70">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There might,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be </a:t>
            </a:r>
            <a:r>
              <a:rPr dirty="0" sz="1450" spc="-10">
                <a:latin typeface="Times New Roman"/>
                <a:cs typeface="Times New Roman"/>
              </a:rPr>
              <a:t>something about her in Charousek's</a:t>
            </a:r>
            <a:r>
              <a:rPr dirty="0" sz="1450" spc="70">
                <a:latin typeface="Times New Roman"/>
                <a:cs typeface="Times New Roman"/>
              </a:rPr>
              <a:t> </a:t>
            </a:r>
            <a:r>
              <a:rPr dirty="0" sz="1450" spc="-10">
                <a:latin typeface="Times New Roman"/>
                <a:cs typeface="Times New Roman"/>
              </a:rPr>
              <a:t>note.</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 suppose </a:t>
            </a:r>
            <a:r>
              <a:rPr dirty="0" sz="1450" spc="-5">
                <a:latin typeface="Times New Roman"/>
                <a:cs typeface="Times New Roman"/>
              </a:rPr>
              <a:t>you've </a:t>
            </a:r>
            <a:r>
              <a:rPr dirty="0" sz="1450" spc="-10">
                <a:latin typeface="Times New Roman"/>
                <a:cs typeface="Times New Roman"/>
              </a:rPr>
              <a:t>'card", </a:t>
            </a:r>
            <a:r>
              <a:rPr dirty="0" sz="1450" spc="-5">
                <a:latin typeface="Times New Roman"/>
                <a:cs typeface="Times New Roman"/>
              </a:rPr>
              <a:t>he </a:t>
            </a:r>
            <a:r>
              <a:rPr dirty="0" sz="1450" spc="-10">
                <a:latin typeface="Times New Roman"/>
                <a:cs typeface="Times New Roman"/>
              </a:rPr>
              <a:t>suddenly went </a:t>
            </a:r>
            <a:r>
              <a:rPr dirty="0" sz="1450" spc="-5">
                <a:latin typeface="Times New Roman"/>
                <a:cs typeface="Times New Roman"/>
              </a:rPr>
              <a:t>on, </a:t>
            </a:r>
            <a:r>
              <a:rPr dirty="0" sz="1450" spc="-10">
                <a:latin typeface="Times New Roman"/>
                <a:cs typeface="Times New Roman"/>
              </a:rPr>
              <a:t>"that old </a:t>
            </a:r>
            <a:r>
              <a:rPr dirty="0" sz="1450" spc="-20">
                <a:latin typeface="Times New Roman"/>
                <a:cs typeface="Times New Roman"/>
              </a:rPr>
              <a:t>Wassertrum's  </a:t>
            </a:r>
            <a:r>
              <a:rPr dirty="0" sz="1450" spc="-10">
                <a:latin typeface="Times New Roman"/>
                <a:cs typeface="Times New Roman"/>
              </a:rPr>
              <a:t>kicked the</a:t>
            </a:r>
            <a:r>
              <a:rPr dirty="0" sz="1450" spc="-5">
                <a:latin typeface="Times New Roman"/>
                <a:cs typeface="Times New Roman"/>
              </a:rPr>
              <a:t> </a:t>
            </a:r>
            <a:r>
              <a:rPr dirty="0" sz="1450" spc="-10">
                <a:latin typeface="Times New Roman"/>
                <a:cs typeface="Times New Roman"/>
              </a:rPr>
              <a:t>bucket?"</a:t>
            </a:r>
            <a:endParaRPr sz="1450">
              <a:latin typeface="Times New Roman"/>
              <a:cs typeface="Times New Roman"/>
            </a:endParaRPr>
          </a:p>
          <a:p>
            <a:pPr algn="just" marL="268605">
              <a:lnSpc>
                <a:spcPct val="100000"/>
              </a:lnSpc>
              <a:spcBef>
                <a:spcPts val="725"/>
              </a:spcBef>
            </a:pPr>
            <a:r>
              <a:rPr dirty="0" sz="1450" spc="-5">
                <a:latin typeface="Times New Roman"/>
                <a:cs typeface="Times New Roman"/>
              </a:rPr>
              <a:t>I </a:t>
            </a:r>
            <a:r>
              <a:rPr dirty="0" sz="1450" spc="-10">
                <a:latin typeface="Times New Roman"/>
                <a:cs typeface="Times New Roman"/>
              </a:rPr>
              <a:t>started in</a:t>
            </a:r>
            <a:r>
              <a:rPr dirty="0" sz="1450" spc="-5">
                <a:latin typeface="Times New Roman"/>
                <a:cs typeface="Times New Roman"/>
              </a:rPr>
              <a:t> </a:t>
            </a:r>
            <a:r>
              <a:rPr dirty="0" sz="1450" spc="-20">
                <a:latin typeface="Times New Roman"/>
                <a:cs typeface="Times New Roman"/>
              </a:rPr>
              <a:t>horror.</a:t>
            </a:r>
            <a:endParaRPr sz="1450">
              <a:latin typeface="Times New Roman"/>
              <a:cs typeface="Times New Roman"/>
            </a:endParaRPr>
          </a:p>
          <a:p>
            <a:pPr algn="just" marL="12700" marR="6350" indent="255904">
              <a:lnSpc>
                <a:spcPts val="1730"/>
              </a:lnSpc>
              <a:spcBef>
                <a:spcPts val="775"/>
              </a:spcBef>
            </a:pPr>
            <a:r>
              <a:rPr dirty="0" sz="1450" spc="-35">
                <a:latin typeface="Times New Roman"/>
                <a:cs typeface="Times New Roman"/>
              </a:rPr>
              <a:t>"Yes", </a:t>
            </a:r>
            <a:r>
              <a:rPr dirty="0" sz="1450" spc="-30">
                <a:latin typeface="Times New Roman"/>
                <a:cs typeface="Times New Roman"/>
              </a:rPr>
              <a:t>Wenzel </a:t>
            </a:r>
            <a:r>
              <a:rPr dirty="0" sz="1450" spc="-10">
                <a:latin typeface="Times New Roman"/>
                <a:cs typeface="Times New Roman"/>
              </a:rPr>
              <a:t>pointed to his throat. "Someone </a:t>
            </a:r>
            <a:r>
              <a:rPr dirty="0" sz="1450" spc="-5">
                <a:latin typeface="Times New Roman"/>
                <a:cs typeface="Times New Roman"/>
              </a:rPr>
              <a:t>done </a:t>
            </a:r>
            <a:r>
              <a:rPr dirty="0" sz="1450" spc="-10">
                <a:latin typeface="Times New Roman"/>
                <a:cs typeface="Times New Roman"/>
              </a:rPr>
              <a:t>'im </a:t>
            </a:r>
            <a:r>
              <a:rPr dirty="0" sz="1450" spc="-5">
                <a:latin typeface="Times New Roman"/>
                <a:cs typeface="Times New Roman"/>
              </a:rPr>
              <a:t>in. </a:t>
            </a:r>
            <a:r>
              <a:rPr dirty="0" sz="1450" spc="-10">
                <a:latin typeface="Times New Roman"/>
                <a:cs typeface="Times New Roman"/>
              </a:rPr>
              <a:t>'Orrible it was,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a:t>
            </a:r>
            <a:r>
              <a:rPr dirty="0" sz="1450" spc="-10">
                <a:latin typeface="Times New Roman"/>
                <a:cs typeface="Times New Roman"/>
              </a:rPr>
              <a:t>When they broke into 'is shop because 'e 'adn't been seen for </a:t>
            </a:r>
            <a:r>
              <a:rPr dirty="0" sz="1450" spc="-5">
                <a:latin typeface="Times New Roman"/>
                <a:cs typeface="Times New Roman"/>
              </a:rPr>
              <a:t>a  </a:t>
            </a:r>
            <a:r>
              <a:rPr dirty="0" sz="1450" spc="-10">
                <a:latin typeface="Times New Roman"/>
                <a:cs typeface="Times New Roman"/>
              </a:rPr>
              <a:t>few days, </a:t>
            </a:r>
            <a:r>
              <a:rPr dirty="0" sz="1450" spc="-5">
                <a:latin typeface="Times New Roman"/>
                <a:cs typeface="Times New Roman"/>
              </a:rPr>
              <a:t>I </a:t>
            </a:r>
            <a:r>
              <a:rPr dirty="0" sz="1450" spc="-10">
                <a:latin typeface="Times New Roman"/>
                <a:cs typeface="Times New Roman"/>
              </a:rPr>
              <a:t>was the first </a:t>
            </a:r>
            <a:r>
              <a:rPr dirty="0" sz="1450" spc="-5">
                <a:latin typeface="Times New Roman"/>
                <a:cs typeface="Times New Roman"/>
              </a:rPr>
              <a:t>in, </a:t>
            </a:r>
            <a:r>
              <a:rPr dirty="0" sz="1450" spc="-10">
                <a:latin typeface="Times New Roman"/>
                <a:cs typeface="Times New Roman"/>
              </a:rPr>
              <a:t>wasn't I. And there 'e was, old </a:t>
            </a:r>
            <a:r>
              <a:rPr dirty="0" sz="1450" spc="-20">
                <a:latin typeface="Times New Roman"/>
                <a:cs typeface="Times New Roman"/>
              </a:rPr>
              <a:t>Wassertrum, </a:t>
            </a:r>
            <a:r>
              <a:rPr dirty="0" sz="1450" spc="-10">
                <a:latin typeface="Times New Roman"/>
                <a:cs typeface="Times New Roman"/>
              </a:rPr>
              <a:t>sitting  in </a:t>
            </a:r>
            <a:r>
              <a:rPr dirty="0" sz="1450" spc="-5">
                <a:latin typeface="Times New Roman"/>
                <a:cs typeface="Times New Roman"/>
              </a:rPr>
              <a:t>a </a:t>
            </a:r>
            <a:r>
              <a:rPr dirty="0" sz="1450" spc="-10">
                <a:latin typeface="Times New Roman"/>
                <a:cs typeface="Times New Roman"/>
              </a:rPr>
              <a:t>filthy </a:t>
            </a:r>
            <a:r>
              <a:rPr dirty="0" sz="1450" spc="-15">
                <a:latin typeface="Times New Roman"/>
                <a:cs typeface="Times New Roman"/>
              </a:rPr>
              <a:t>armchair, </a:t>
            </a:r>
            <a:r>
              <a:rPr dirty="0" sz="1450" spc="-10">
                <a:latin typeface="Times New Roman"/>
                <a:cs typeface="Times New Roman"/>
              </a:rPr>
              <a:t>blood all down his chest and the eyes </a:t>
            </a:r>
            <a:r>
              <a:rPr dirty="0" sz="1450" spc="-5">
                <a:latin typeface="Times New Roman"/>
                <a:cs typeface="Times New Roman"/>
              </a:rPr>
              <a:t>popping out of </a:t>
            </a:r>
            <a:r>
              <a:rPr dirty="0" sz="1450" spc="-10">
                <a:latin typeface="Times New Roman"/>
                <a:cs typeface="Times New Roman"/>
              </a:rPr>
              <a:t>'is  'ead. </a:t>
            </a:r>
            <a:r>
              <a:rPr dirty="0" sz="1450" spc="-60">
                <a:latin typeface="Times New Roman"/>
                <a:cs typeface="Times New Roman"/>
              </a:rPr>
              <a:t>You </a:t>
            </a:r>
            <a:r>
              <a:rPr dirty="0" sz="1450" spc="-25">
                <a:latin typeface="Times New Roman"/>
                <a:cs typeface="Times New Roman"/>
              </a:rPr>
              <a:t>know, </a:t>
            </a:r>
            <a:r>
              <a:rPr dirty="0" sz="1450" spc="-10">
                <a:latin typeface="Times New Roman"/>
                <a:cs typeface="Times New Roman"/>
              </a:rPr>
              <a:t>I'm </a:t>
            </a:r>
            <a:r>
              <a:rPr dirty="0" sz="1450" spc="-5">
                <a:latin typeface="Times New Roman"/>
                <a:cs typeface="Times New Roman"/>
              </a:rPr>
              <a:t>a </a:t>
            </a:r>
            <a:r>
              <a:rPr dirty="0" sz="1450" spc="-10">
                <a:latin typeface="Times New Roman"/>
                <a:cs typeface="Times New Roman"/>
              </a:rPr>
              <a:t>pretty tough </a:t>
            </a:r>
            <a:r>
              <a:rPr dirty="0" sz="1450" spc="-15">
                <a:latin typeface="Times New Roman"/>
                <a:cs typeface="Times New Roman"/>
              </a:rPr>
              <a:t>customer, </a:t>
            </a:r>
            <a:r>
              <a:rPr dirty="0" sz="1450" spc="-5">
                <a:latin typeface="Times New Roman"/>
                <a:cs typeface="Times New Roman"/>
              </a:rPr>
              <a:t>but </a:t>
            </a:r>
            <a:r>
              <a:rPr dirty="0" sz="1450" spc="-10">
                <a:latin typeface="Times New Roman"/>
                <a:cs typeface="Times New Roman"/>
              </a:rPr>
              <a:t>it made my 'ead spin, </a:t>
            </a:r>
            <a:r>
              <a:rPr dirty="0" sz="1450" spc="-5">
                <a:latin typeface="Times New Roman"/>
                <a:cs typeface="Times New Roman"/>
              </a:rPr>
              <a:t>I </a:t>
            </a:r>
            <a:r>
              <a:rPr dirty="0" sz="1450" spc="-10">
                <a:latin typeface="Times New Roman"/>
                <a:cs typeface="Times New Roman"/>
              </a:rPr>
              <a:t>can  tell </a:t>
            </a:r>
            <a:r>
              <a:rPr dirty="0" sz="1450" spc="-5">
                <a:latin typeface="Times New Roman"/>
                <a:cs typeface="Times New Roman"/>
              </a:rPr>
              <a:t>you, I thought I </a:t>
            </a:r>
            <a:r>
              <a:rPr dirty="0" sz="1450" spc="-10">
                <a:latin typeface="Times New Roman"/>
                <a:cs typeface="Times New Roman"/>
              </a:rPr>
              <a:t>was going to keel over myself. </a:t>
            </a:r>
            <a:r>
              <a:rPr dirty="0" sz="1450" spc="-5">
                <a:latin typeface="Times New Roman"/>
                <a:cs typeface="Times New Roman"/>
              </a:rPr>
              <a:t>I </a:t>
            </a:r>
            <a:r>
              <a:rPr dirty="0" sz="1450" spc="-10">
                <a:latin typeface="Times New Roman"/>
                <a:cs typeface="Times New Roman"/>
              </a:rPr>
              <a:t>'ad to keep telling myself,  </a:t>
            </a:r>
            <a:r>
              <a:rPr dirty="0" sz="1450" spc="-25">
                <a:latin typeface="Times New Roman"/>
                <a:cs typeface="Times New Roman"/>
              </a:rPr>
              <a:t>'Wenzel', </a:t>
            </a:r>
            <a:r>
              <a:rPr dirty="0" sz="1450" spc="-5">
                <a:latin typeface="Times New Roman"/>
                <a:cs typeface="Times New Roman"/>
              </a:rPr>
              <a:t>I</a:t>
            </a:r>
            <a:r>
              <a:rPr dirty="0" sz="1450" spc="10">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'no need to get worked </a:t>
            </a:r>
            <a:r>
              <a:rPr dirty="0" sz="1450" spc="-5">
                <a:latin typeface="Times New Roman"/>
                <a:cs typeface="Times New Roman"/>
              </a:rPr>
              <a:t>up, </a:t>
            </a:r>
            <a:r>
              <a:rPr dirty="0" sz="1450" spc="-10">
                <a:latin typeface="Times New Roman"/>
                <a:cs typeface="Times New Roman"/>
              </a:rPr>
              <a:t>it's only </a:t>
            </a:r>
            <a:r>
              <a:rPr dirty="0" sz="1450" spc="-5">
                <a:latin typeface="Times New Roman"/>
                <a:cs typeface="Times New Roman"/>
              </a:rPr>
              <a:t>a </a:t>
            </a:r>
            <a:r>
              <a:rPr dirty="0" sz="1450" spc="-10">
                <a:latin typeface="Times New Roman"/>
                <a:cs typeface="Times New Roman"/>
              </a:rPr>
              <a:t>dead </a:t>
            </a:r>
            <a:r>
              <a:rPr dirty="0" sz="1450" spc="-25">
                <a:latin typeface="Times New Roman"/>
                <a:cs typeface="Times New Roman"/>
              </a:rPr>
              <a:t>Jew.'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file sticking  into 'is gullet and the shop was </a:t>
            </a:r>
            <a:r>
              <a:rPr dirty="0" sz="1450" spc="-5">
                <a:latin typeface="Times New Roman"/>
                <a:cs typeface="Times New Roman"/>
              </a:rPr>
              <a:t>a </a:t>
            </a:r>
            <a:r>
              <a:rPr dirty="0" sz="1450" spc="-10">
                <a:latin typeface="Times New Roman"/>
                <a:cs typeface="Times New Roman"/>
              </a:rPr>
              <a:t>right mess. 'E must 'ave come across the  </a:t>
            </a:r>
            <a:r>
              <a:rPr dirty="0" sz="1450" spc="-20">
                <a:latin typeface="Times New Roman"/>
                <a:cs typeface="Times New Roman"/>
              </a:rPr>
              <a:t>burglar, </a:t>
            </a:r>
            <a:r>
              <a:rPr dirty="0" sz="1450" spc="-10">
                <a:latin typeface="Times New Roman"/>
                <a:cs typeface="Times New Roman"/>
              </a:rPr>
              <a:t>who </a:t>
            </a:r>
            <a:r>
              <a:rPr dirty="0" sz="1450" spc="-5">
                <a:latin typeface="Times New Roman"/>
                <a:cs typeface="Times New Roman"/>
              </a:rPr>
              <a:t>done </a:t>
            </a:r>
            <a:r>
              <a:rPr dirty="0" sz="1450" spc="-10">
                <a:latin typeface="Times New Roman"/>
                <a:cs typeface="Times New Roman"/>
              </a:rPr>
              <a:t>'im</a:t>
            </a:r>
            <a:r>
              <a:rPr dirty="0" sz="1450" spc="1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The file! The file! </a:t>
            </a:r>
            <a:r>
              <a:rPr dirty="0" sz="1450" spc="-5">
                <a:latin typeface="Times New Roman"/>
                <a:cs typeface="Times New Roman"/>
              </a:rPr>
              <a:t>I </a:t>
            </a:r>
            <a:r>
              <a:rPr dirty="0" sz="1450" spc="-10">
                <a:latin typeface="Times New Roman"/>
                <a:cs typeface="Times New Roman"/>
              </a:rPr>
              <a:t>could feel my breath </a:t>
            </a:r>
            <a:r>
              <a:rPr dirty="0" sz="1450" spc="-5">
                <a:latin typeface="Times New Roman"/>
                <a:cs typeface="Times New Roman"/>
              </a:rPr>
              <a:t>go </a:t>
            </a:r>
            <a:r>
              <a:rPr dirty="0" sz="1450" spc="-10">
                <a:latin typeface="Times New Roman"/>
                <a:cs typeface="Times New Roman"/>
              </a:rPr>
              <a:t>cold with </a:t>
            </a:r>
            <a:r>
              <a:rPr dirty="0" sz="1450" spc="-20">
                <a:latin typeface="Times New Roman"/>
                <a:cs typeface="Times New Roman"/>
              </a:rPr>
              <a:t>horror. </a:t>
            </a:r>
            <a:r>
              <a:rPr dirty="0" sz="1450" spc="-10">
                <a:latin typeface="Times New Roman"/>
                <a:cs typeface="Times New Roman"/>
              </a:rPr>
              <a:t>The file! So  it had found its </a:t>
            </a:r>
            <a:r>
              <a:rPr dirty="0" sz="1450" spc="-15">
                <a:latin typeface="Times New Roman"/>
                <a:cs typeface="Times New Roman"/>
              </a:rPr>
              <a:t>target </a:t>
            </a:r>
            <a:r>
              <a:rPr dirty="0" sz="1450" spc="-10">
                <a:latin typeface="Times New Roman"/>
                <a:cs typeface="Times New Roman"/>
              </a:rPr>
              <a:t>after</a:t>
            </a:r>
            <a:r>
              <a:rPr dirty="0" sz="1450" spc="2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know who it was, too", </a:t>
            </a:r>
            <a:r>
              <a:rPr dirty="0" sz="1450" spc="-30">
                <a:latin typeface="Times New Roman"/>
                <a:cs typeface="Times New Roman"/>
              </a:rPr>
              <a:t>Wenzel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pause. "It was that  pock-marked Loisa,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that's who it was. </a:t>
            </a:r>
            <a:r>
              <a:rPr dirty="0" sz="1450" spc="-5">
                <a:latin typeface="Times New Roman"/>
                <a:cs typeface="Times New Roman"/>
              </a:rPr>
              <a:t>I </a:t>
            </a:r>
            <a:r>
              <a:rPr dirty="0" sz="1450" spc="-10">
                <a:latin typeface="Times New Roman"/>
                <a:cs typeface="Times New Roman"/>
              </a:rPr>
              <a:t>found 'is pocket-knife </a:t>
            </a:r>
            <a:r>
              <a:rPr dirty="0" sz="1450" spc="-5">
                <a:latin typeface="Times New Roman"/>
                <a:cs typeface="Times New Roman"/>
              </a:rPr>
              <a:t>on </a:t>
            </a:r>
            <a:r>
              <a:rPr dirty="0" sz="1450" spc="-10">
                <a:latin typeface="Times New Roman"/>
                <a:cs typeface="Times New Roman"/>
              </a:rPr>
              <a:t>the  ground in the shop and </a:t>
            </a:r>
            <a:r>
              <a:rPr dirty="0" sz="1450" spc="-5">
                <a:latin typeface="Times New Roman"/>
                <a:cs typeface="Times New Roman"/>
              </a:rPr>
              <a:t>I </a:t>
            </a:r>
            <a:r>
              <a:rPr dirty="0" sz="1450" spc="-10">
                <a:latin typeface="Times New Roman"/>
                <a:cs typeface="Times New Roman"/>
              </a:rPr>
              <a:t>slipped it into my pocket so the police wouldn't find  it. 'E </a:t>
            </a:r>
            <a:r>
              <a:rPr dirty="0" sz="1450" spc="-5">
                <a:latin typeface="Times New Roman"/>
                <a:cs typeface="Times New Roman"/>
              </a:rPr>
              <a:t>got </a:t>
            </a:r>
            <a:r>
              <a:rPr dirty="0" sz="1450" spc="-10">
                <a:latin typeface="Times New Roman"/>
                <a:cs typeface="Times New Roman"/>
              </a:rPr>
              <a:t>into the shop </a:t>
            </a:r>
            <a:r>
              <a:rPr dirty="0" sz="1450" spc="-5">
                <a:latin typeface="Times New Roman"/>
                <a:cs typeface="Times New Roman"/>
              </a:rPr>
              <a:t>by </a:t>
            </a:r>
            <a:r>
              <a:rPr dirty="0" sz="1450" spc="-10">
                <a:latin typeface="Times New Roman"/>
                <a:cs typeface="Times New Roman"/>
              </a:rPr>
              <a:t>an underground passage—-" He suddenly broke </a:t>
            </a:r>
            <a:r>
              <a:rPr dirty="0" sz="1450" spc="-15">
                <a:latin typeface="Times New Roman"/>
                <a:cs typeface="Times New Roman"/>
              </a:rPr>
              <a:t>off  </a:t>
            </a:r>
            <a:r>
              <a:rPr dirty="0" sz="1450" spc="-10">
                <a:latin typeface="Times New Roman"/>
                <a:cs typeface="Times New Roman"/>
              </a:rPr>
              <a:t>and listened for </a:t>
            </a:r>
            <a:r>
              <a:rPr dirty="0" sz="1450" spc="-5">
                <a:latin typeface="Times New Roman"/>
                <a:cs typeface="Times New Roman"/>
              </a:rPr>
              <a:t>a </a:t>
            </a:r>
            <a:r>
              <a:rPr dirty="0" sz="1450" spc="-10">
                <a:latin typeface="Times New Roman"/>
                <a:cs typeface="Times New Roman"/>
              </a:rPr>
              <a:t>few seconds, then threw himself onto </a:t>
            </a:r>
            <a:r>
              <a:rPr dirty="0" sz="1450" spc="-5">
                <a:latin typeface="Times New Roman"/>
                <a:cs typeface="Times New Roman"/>
              </a:rPr>
              <a:t>a bunk </a:t>
            </a:r>
            <a:r>
              <a:rPr dirty="0" sz="1450" spc="-10">
                <a:latin typeface="Times New Roman"/>
                <a:cs typeface="Times New Roman"/>
              </a:rPr>
              <a:t>and began to  snore for all </a:t>
            </a:r>
            <a:r>
              <a:rPr dirty="0" sz="1450" spc="-5">
                <a:latin typeface="Times New Roman"/>
                <a:cs typeface="Times New Roman"/>
              </a:rPr>
              <a:t>he </a:t>
            </a:r>
            <a:r>
              <a:rPr dirty="0" sz="1450" spc="-10">
                <a:latin typeface="Times New Roman"/>
                <a:cs typeface="Times New Roman"/>
              </a:rPr>
              <a:t>was worth. Immediately there was the clank </a:t>
            </a:r>
            <a:r>
              <a:rPr dirty="0" sz="1450" spc="-5">
                <a:latin typeface="Times New Roman"/>
                <a:cs typeface="Times New Roman"/>
              </a:rPr>
              <a:t>of </a:t>
            </a:r>
            <a:r>
              <a:rPr dirty="0" sz="1450" spc="-10">
                <a:latin typeface="Times New Roman"/>
                <a:cs typeface="Times New Roman"/>
              </a:rPr>
              <a:t>the padlock  being removed and the gaoler came in and gave me </a:t>
            </a:r>
            <a:r>
              <a:rPr dirty="0" sz="1450" spc="-5">
                <a:latin typeface="Times New Roman"/>
                <a:cs typeface="Times New Roman"/>
              </a:rPr>
              <a:t>a </a:t>
            </a:r>
            <a:r>
              <a:rPr dirty="0" sz="1450" spc="-10">
                <a:latin typeface="Times New Roman"/>
                <a:cs typeface="Times New Roman"/>
              </a:rPr>
              <a:t>suspicious stare. </a:t>
            </a:r>
            <a:r>
              <a:rPr dirty="0" sz="1450" spc="-5">
                <a:latin typeface="Times New Roman"/>
                <a:cs typeface="Times New Roman"/>
              </a:rPr>
              <a:t>I  </a:t>
            </a:r>
            <a:r>
              <a:rPr dirty="0" sz="1450" spc="-10">
                <a:latin typeface="Times New Roman"/>
                <a:cs typeface="Times New Roman"/>
              </a:rPr>
              <a:t>looked completely blank. </a:t>
            </a:r>
            <a:r>
              <a:rPr dirty="0" sz="1450" spc="-30">
                <a:latin typeface="Times New Roman"/>
                <a:cs typeface="Times New Roman"/>
              </a:rPr>
              <a:t>Wenzel </a:t>
            </a:r>
            <a:r>
              <a:rPr dirty="0" sz="1450" spc="-10">
                <a:latin typeface="Times New Roman"/>
                <a:cs typeface="Times New Roman"/>
              </a:rPr>
              <a:t>was almost impossible to wake. It took  several blows before </a:t>
            </a:r>
            <a:r>
              <a:rPr dirty="0" sz="1450" spc="-5">
                <a:latin typeface="Times New Roman"/>
                <a:cs typeface="Times New Roman"/>
              </a:rPr>
              <a:t>he </a:t>
            </a:r>
            <a:r>
              <a:rPr dirty="0" sz="1450" spc="-10">
                <a:latin typeface="Times New Roman"/>
                <a:cs typeface="Times New Roman"/>
              </a:rPr>
              <a:t>sat </a:t>
            </a:r>
            <a:r>
              <a:rPr dirty="0" sz="1450" spc="-5">
                <a:latin typeface="Times New Roman"/>
                <a:cs typeface="Times New Roman"/>
              </a:rPr>
              <a:t>up, </a:t>
            </a:r>
            <a:r>
              <a:rPr dirty="0" sz="1450" spc="-10">
                <a:latin typeface="Times New Roman"/>
                <a:cs typeface="Times New Roman"/>
              </a:rPr>
              <a:t>yawned and staggered </a:t>
            </a:r>
            <a:r>
              <a:rPr dirty="0" sz="1450" spc="-5">
                <a:latin typeface="Times New Roman"/>
                <a:cs typeface="Times New Roman"/>
              </a:rPr>
              <a:t>out </a:t>
            </a:r>
            <a:r>
              <a:rPr dirty="0" sz="1450" spc="-20">
                <a:latin typeface="Times New Roman"/>
                <a:cs typeface="Times New Roman"/>
              </a:rPr>
              <a:t>sleepily, </a:t>
            </a:r>
            <a:r>
              <a:rPr dirty="0" sz="1450" spc="-10">
                <a:latin typeface="Times New Roman"/>
                <a:cs typeface="Times New Roman"/>
              </a:rPr>
              <a:t>followed </a:t>
            </a:r>
            <a:r>
              <a:rPr dirty="0" sz="1450" spc="-5">
                <a:latin typeface="Times New Roman"/>
                <a:cs typeface="Times New Roman"/>
              </a:rPr>
              <a:t>by  </a:t>
            </a:r>
            <a:r>
              <a:rPr dirty="0" sz="1450" spc="-10">
                <a:latin typeface="Times New Roman"/>
                <a:cs typeface="Times New Roman"/>
              </a:rPr>
              <a:t>the </a:t>
            </a:r>
            <a:r>
              <a:rPr dirty="0" sz="1450" spc="-20">
                <a:latin typeface="Times New Roman"/>
                <a:cs typeface="Times New Roman"/>
              </a:rPr>
              <a:t>gaoler.</a:t>
            </a:r>
            <a:endParaRPr sz="1450">
              <a:latin typeface="Times New Roman"/>
              <a:cs typeface="Times New Roman"/>
            </a:endParaRPr>
          </a:p>
          <a:p>
            <a:pPr algn="just" marL="268605" marR="1581150">
              <a:lnSpc>
                <a:spcPts val="2520"/>
              </a:lnSpc>
              <a:spcBef>
                <a:spcPts val="145"/>
              </a:spcBef>
            </a:pPr>
            <a:r>
              <a:rPr dirty="0" sz="1450" spc="-10">
                <a:latin typeface="Times New Roman"/>
                <a:cs typeface="Times New Roman"/>
              </a:rPr>
              <a:t>Feverish with suspense, </a:t>
            </a:r>
            <a:r>
              <a:rPr dirty="0" sz="1450" spc="-5">
                <a:latin typeface="Times New Roman"/>
                <a:cs typeface="Times New Roman"/>
              </a:rPr>
              <a:t>I </a:t>
            </a:r>
            <a:r>
              <a:rPr dirty="0" sz="1450" spc="-10">
                <a:latin typeface="Times New Roman"/>
                <a:cs typeface="Times New Roman"/>
              </a:rPr>
              <a:t>unfolded Charousek's letter:  12th May</a:t>
            </a:r>
            <a:endParaRPr sz="1450">
              <a:latin typeface="Times New Roman"/>
              <a:cs typeface="Times New Roman"/>
            </a:endParaRPr>
          </a:p>
          <a:p>
            <a:pPr algn="just" marL="268605">
              <a:lnSpc>
                <a:spcPct val="100000"/>
              </a:lnSpc>
              <a:spcBef>
                <a:spcPts val="495"/>
              </a:spcBef>
            </a:pPr>
            <a:r>
              <a:rPr dirty="0" sz="1450" spc="-10">
                <a:latin typeface="Times New Roman"/>
                <a:cs typeface="Times New Roman"/>
              </a:rPr>
              <a:t>My dear friend and</a:t>
            </a:r>
            <a:r>
              <a:rPr dirty="0" sz="1450" spc="5">
                <a:latin typeface="Times New Roman"/>
                <a:cs typeface="Times New Roman"/>
              </a:rPr>
              <a:t> </a:t>
            </a:r>
            <a:r>
              <a:rPr dirty="0" sz="1450" spc="-15">
                <a:latin typeface="Times New Roman"/>
                <a:cs typeface="Times New Roman"/>
              </a:rPr>
              <a:t>benefactor,</a:t>
            </a:r>
            <a:endParaRPr sz="145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The voice, which is circling round in the darkness, searching for me to  torment me with the stone </a:t>
            </a:r>
            <a:r>
              <a:rPr dirty="0" sz="1450" spc="-5">
                <a:latin typeface="Times New Roman"/>
                <a:cs typeface="Times New Roman"/>
              </a:rPr>
              <a:t>or </a:t>
            </a:r>
            <a:r>
              <a:rPr dirty="0" sz="1450" spc="-10">
                <a:latin typeface="Times New Roman"/>
                <a:cs typeface="Times New Roman"/>
              </a:rPr>
              <a:t>the lump </a:t>
            </a:r>
            <a:r>
              <a:rPr dirty="0" sz="1450" spc="-5">
                <a:latin typeface="Times New Roman"/>
                <a:cs typeface="Times New Roman"/>
              </a:rPr>
              <a:t>of </a:t>
            </a:r>
            <a:r>
              <a:rPr dirty="0" sz="1450" spc="-10">
                <a:latin typeface="Times New Roman"/>
                <a:cs typeface="Times New Roman"/>
              </a:rPr>
              <a:t>fat, has passed me </a:t>
            </a:r>
            <a:r>
              <a:rPr dirty="0" sz="1450" spc="-5">
                <a:latin typeface="Times New Roman"/>
                <a:cs typeface="Times New Roman"/>
              </a:rPr>
              <a:t>by </a:t>
            </a:r>
            <a:r>
              <a:rPr dirty="0" sz="1450" spc="-10">
                <a:latin typeface="Times New Roman"/>
                <a:cs typeface="Times New Roman"/>
              </a:rPr>
              <a:t>without seeing  me. </a:t>
            </a:r>
            <a:r>
              <a:rPr dirty="0" sz="1450" spc="-5">
                <a:latin typeface="Times New Roman"/>
                <a:cs typeface="Times New Roman"/>
              </a:rPr>
              <a:t>I </a:t>
            </a:r>
            <a:r>
              <a:rPr dirty="0" sz="1450" spc="-10">
                <a:latin typeface="Times New Roman"/>
                <a:cs typeface="Times New Roman"/>
              </a:rPr>
              <a:t>know that it comes from the realm </a:t>
            </a:r>
            <a:r>
              <a:rPr dirty="0" sz="1450" spc="-5">
                <a:latin typeface="Times New Roman"/>
                <a:cs typeface="Times New Roman"/>
              </a:rPr>
              <a:t>of </a:t>
            </a:r>
            <a:r>
              <a:rPr dirty="0" sz="1450" spc="-10">
                <a:latin typeface="Times New Roman"/>
                <a:cs typeface="Times New Roman"/>
              </a:rPr>
              <a:t>sleep. But everything that </a:t>
            </a:r>
            <a:r>
              <a:rPr dirty="0" sz="1450" spc="-5">
                <a:latin typeface="Times New Roman"/>
                <a:cs typeface="Times New Roman"/>
              </a:rPr>
              <a:t>I </a:t>
            </a:r>
            <a:r>
              <a:rPr dirty="0" sz="1450" spc="-10">
                <a:latin typeface="Times New Roman"/>
                <a:cs typeface="Times New Roman"/>
              </a:rPr>
              <a:t>have  just experienced was real life, and </a:t>
            </a:r>
            <a:r>
              <a:rPr dirty="0" sz="1450" spc="-5">
                <a:latin typeface="Times New Roman"/>
                <a:cs typeface="Times New Roman"/>
              </a:rPr>
              <a:t>I </a:t>
            </a:r>
            <a:r>
              <a:rPr dirty="0" sz="1450" spc="-10">
                <a:latin typeface="Times New Roman"/>
                <a:cs typeface="Times New Roman"/>
              </a:rPr>
              <a:t>sense that is why it could </a:t>
            </a:r>
            <a:r>
              <a:rPr dirty="0" sz="1450" spc="-5">
                <a:latin typeface="Times New Roman"/>
                <a:cs typeface="Times New Roman"/>
              </a:rPr>
              <a:t>not </a:t>
            </a:r>
            <a:r>
              <a:rPr dirty="0" sz="1450" spc="-10">
                <a:latin typeface="Times New Roman"/>
                <a:cs typeface="Times New Roman"/>
              </a:rPr>
              <a:t>see me, why  its search for me was</a:t>
            </a:r>
            <a:r>
              <a:rPr dirty="0" sz="1450" spc="10">
                <a:latin typeface="Times New Roman"/>
                <a:cs typeface="Times New Roman"/>
              </a:rPr>
              <a:t> </a:t>
            </a:r>
            <a:r>
              <a:rPr dirty="0" sz="1450" spc="-10">
                <a:latin typeface="Times New Roman"/>
                <a:cs typeface="Times New Roman"/>
              </a:rPr>
              <a:t>vain.</a:t>
            </a:r>
            <a:endParaRPr sz="1450">
              <a:latin typeface="Times New Roman"/>
              <a:cs typeface="Times New Roman"/>
            </a:endParaRPr>
          </a:p>
          <a:p>
            <a:pPr>
              <a:lnSpc>
                <a:spcPct val="100000"/>
              </a:lnSpc>
            </a:pPr>
            <a:endParaRPr sz="2250">
              <a:latin typeface="Times New Roman"/>
              <a:cs typeface="Times New Roman"/>
            </a:endParaRPr>
          </a:p>
          <a:p>
            <a:pPr algn="ctr" marL="635">
              <a:lnSpc>
                <a:spcPct val="100000"/>
              </a:lnSpc>
              <a:spcBef>
                <a:spcPts val="5"/>
              </a:spcBef>
            </a:pPr>
            <a:r>
              <a:rPr dirty="0" sz="1450" spc="-15" b="1">
                <a:latin typeface="Times New Roman"/>
                <a:cs typeface="Times New Roman"/>
              </a:rPr>
              <a:t>PRAGUE</a:t>
            </a:r>
            <a:endParaRPr sz="1450">
              <a:latin typeface="Times New Roman"/>
              <a:cs typeface="Times New Roman"/>
            </a:endParaRPr>
          </a:p>
          <a:p>
            <a:pPr>
              <a:lnSpc>
                <a:spcPct val="100000"/>
              </a:lnSpc>
            </a:pPr>
            <a:endParaRPr sz="1600">
              <a:latin typeface="Times New Roman"/>
              <a:cs typeface="Times New Roman"/>
            </a:endParaRPr>
          </a:p>
          <a:p>
            <a:pPr algn="just" marL="12700" marR="5080" indent="255904">
              <a:lnSpc>
                <a:spcPts val="1730"/>
              </a:lnSpc>
              <a:spcBef>
                <a:spcPts val="950"/>
              </a:spcBef>
            </a:pPr>
            <a:r>
              <a:rPr dirty="0" sz="1450" spc="-10">
                <a:latin typeface="Times New Roman"/>
                <a:cs typeface="Times New Roman"/>
              </a:rPr>
              <a:t>Standing beside me was Charousek, the collar </a:t>
            </a:r>
            <a:r>
              <a:rPr dirty="0" sz="1450" spc="-5">
                <a:latin typeface="Times New Roman"/>
                <a:cs typeface="Times New Roman"/>
              </a:rPr>
              <a:t>of </a:t>
            </a:r>
            <a:r>
              <a:rPr dirty="0" sz="1450" spc="-10">
                <a:latin typeface="Times New Roman"/>
                <a:cs typeface="Times New Roman"/>
              </a:rPr>
              <a:t>his thin, threadbare coat  turned </a:t>
            </a:r>
            <a:r>
              <a:rPr dirty="0" sz="1450" spc="-5">
                <a:latin typeface="Times New Roman"/>
                <a:cs typeface="Times New Roman"/>
              </a:rPr>
              <a:t>up; I </a:t>
            </a:r>
            <a:r>
              <a:rPr dirty="0" sz="1450" spc="-10">
                <a:latin typeface="Times New Roman"/>
                <a:cs typeface="Times New Roman"/>
              </a:rPr>
              <a:t>could hear his teeth chattering. The </a:t>
            </a:r>
            <a:r>
              <a:rPr dirty="0" sz="1450" spc="-5">
                <a:latin typeface="Times New Roman"/>
                <a:cs typeface="Times New Roman"/>
              </a:rPr>
              <a:t>poor </a:t>
            </a:r>
            <a:r>
              <a:rPr dirty="0" sz="1450" spc="-10">
                <a:latin typeface="Times New Roman"/>
                <a:cs typeface="Times New Roman"/>
              </a:rPr>
              <a:t>student will catch his  death </a:t>
            </a:r>
            <a:r>
              <a:rPr dirty="0" sz="1450" spc="-5">
                <a:latin typeface="Times New Roman"/>
                <a:cs typeface="Times New Roman"/>
              </a:rPr>
              <a:t>of </a:t>
            </a:r>
            <a:r>
              <a:rPr dirty="0" sz="1450" spc="-10">
                <a:latin typeface="Times New Roman"/>
                <a:cs typeface="Times New Roman"/>
              </a:rPr>
              <a:t>cold in this </a:t>
            </a:r>
            <a:r>
              <a:rPr dirty="0" sz="1450" spc="-30">
                <a:latin typeface="Times New Roman"/>
                <a:cs typeface="Times New Roman"/>
              </a:rPr>
              <a:t>icy, </a:t>
            </a:r>
            <a:r>
              <a:rPr dirty="0" sz="1450" spc="-10">
                <a:latin typeface="Times New Roman"/>
                <a:cs typeface="Times New Roman"/>
              </a:rPr>
              <a:t>draughty </a:t>
            </a:r>
            <a:r>
              <a:rPr dirty="0" sz="1450" spc="-20">
                <a:latin typeface="Times New Roman"/>
                <a:cs typeface="Times New Roman"/>
              </a:rPr>
              <a:t>archway, </a:t>
            </a:r>
            <a:r>
              <a:rPr dirty="0" sz="1450" spc="-5">
                <a:latin typeface="Times New Roman"/>
                <a:cs typeface="Times New Roman"/>
              </a:rPr>
              <a:t>I </a:t>
            </a:r>
            <a:r>
              <a:rPr dirty="0" sz="1450" spc="-10">
                <a:latin typeface="Times New Roman"/>
                <a:cs typeface="Times New Roman"/>
              </a:rPr>
              <a:t>said to myself, and invited him to  come over to my room with me, </a:t>
            </a:r>
            <a:r>
              <a:rPr dirty="0" sz="1450" spc="-5">
                <a:latin typeface="Times New Roman"/>
                <a:cs typeface="Times New Roman"/>
              </a:rPr>
              <a:t>but he </a:t>
            </a:r>
            <a:r>
              <a:rPr dirty="0" sz="1450" spc="-10">
                <a:latin typeface="Times New Roman"/>
                <a:cs typeface="Times New Roman"/>
              </a:rPr>
              <a:t>declined. "Thank </a:t>
            </a:r>
            <a:r>
              <a:rPr dirty="0" sz="1450" spc="-5">
                <a:latin typeface="Times New Roman"/>
                <a:cs typeface="Times New Roman"/>
              </a:rPr>
              <a:t>you, </a:t>
            </a:r>
            <a:r>
              <a:rPr dirty="0" sz="1450" spc="-10">
                <a:latin typeface="Times New Roman"/>
                <a:cs typeface="Times New Roman"/>
              </a:rPr>
              <a:t>Herr Pernath",  </a:t>
            </a:r>
            <a:r>
              <a:rPr dirty="0" sz="1450" spc="-5">
                <a:latin typeface="Times New Roman"/>
                <a:cs typeface="Times New Roman"/>
              </a:rPr>
              <a:t>he </a:t>
            </a:r>
            <a:r>
              <a:rPr dirty="0" sz="1450" spc="-10">
                <a:latin typeface="Times New Roman"/>
                <a:cs typeface="Times New Roman"/>
              </a:rPr>
              <a:t>murmured, shivering, "but unfortunately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much time left. </a:t>
            </a:r>
            <a:r>
              <a:rPr dirty="0" sz="1450" spc="-5">
                <a:latin typeface="Times New Roman"/>
                <a:cs typeface="Times New Roman"/>
              </a:rPr>
              <a:t>I </a:t>
            </a:r>
            <a:r>
              <a:rPr dirty="0" sz="1450" spc="-10">
                <a:latin typeface="Times New Roman"/>
                <a:cs typeface="Times New Roman"/>
              </a:rPr>
              <a:t>have  to get to the city as quickly as possible. </a:t>
            </a:r>
            <a:r>
              <a:rPr dirty="0" sz="1450" spc="-25">
                <a:latin typeface="Times New Roman"/>
                <a:cs typeface="Times New Roman"/>
              </a:rPr>
              <a:t>Anyway, </a:t>
            </a:r>
            <a:r>
              <a:rPr dirty="0" sz="1450" spc="-10">
                <a:latin typeface="Times New Roman"/>
                <a:cs typeface="Times New Roman"/>
              </a:rPr>
              <a:t>we'd </a:t>
            </a:r>
            <a:r>
              <a:rPr dirty="0" sz="1450" spc="-5">
                <a:latin typeface="Times New Roman"/>
                <a:cs typeface="Times New Roman"/>
              </a:rPr>
              <a:t>be </a:t>
            </a:r>
            <a:r>
              <a:rPr dirty="0" sz="1450" spc="-10">
                <a:latin typeface="Times New Roman"/>
                <a:cs typeface="Times New Roman"/>
              </a:rPr>
              <a:t>soaked to the skin  after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a:t>
            </a:r>
            <a:r>
              <a:rPr dirty="0" sz="1450" spc="-10">
                <a:latin typeface="Times New Roman"/>
                <a:cs typeface="Times New Roman"/>
              </a:rPr>
              <a:t>steps if we went </a:t>
            </a:r>
            <a:r>
              <a:rPr dirty="0" sz="1450" spc="-5">
                <a:latin typeface="Times New Roman"/>
                <a:cs typeface="Times New Roman"/>
              </a:rPr>
              <a:t>out </a:t>
            </a:r>
            <a:r>
              <a:rPr dirty="0" sz="1450" spc="-10">
                <a:latin typeface="Times New Roman"/>
                <a:cs typeface="Times New Roman"/>
              </a:rPr>
              <a:t>into the street </a:t>
            </a:r>
            <a:r>
              <a:rPr dirty="0" sz="1450" spc="-30">
                <a:latin typeface="Times New Roman"/>
                <a:cs typeface="Times New Roman"/>
              </a:rPr>
              <a:t>now. </a:t>
            </a:r>
            <a:r>
              <a:rPr dirty="0" sz="1450" spc="-10">
                <a:latin typeface="Times New Roman"/>
                <a:cs typeface="Times New Roman"/>
              </a:rPr>
              <a:t>This downpour just  won't let</a:t>
            </a:r>
            <a:r>
              <a:rPr dirty="0" sz="1450" spc="-5">
                <a:latin typeface="Times New Roman"/>
                <a:cs typeface="Times New Roman"/>
              </a:rPr>
              <a:t> </a:t>
            </a:r>
            <a:r>
              <a:rPr dirty="0" sz="1450" spc="-10">
                <a:latin typeface="Times New Roman"/>
                <a:cs typeface="Times New Roman"/>
              </a:rPr>
              <a:t>up!"</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Showers </a:t>
            </a:r>
            <a:r>
              <a:rPr dirty="0" sz="1450" spc="-5">
                <a:latin typeface="Times New Roman"/>
                <a:cs typeface="Times New Roman"/>
              </a:rPr>
              <a:t>of </a:t>
            </a:r>
            <a:r>
              <a:rPr dirty="0" sz="1450" spc="-10">
                <a:latin typeface="Times New Roman"/>
                <a:cs typeface="Times New Roman"/>
              </a:rPr>
              <a:t>water swept across the roof-tops, streaming down the faces </a:t>
            </a:r>
            <a:r>
              <a:rPr dirty="0" sz="1450" spc="-5">
                <a:latin typeface="Times New Roman"/>
                <a:cs typeface="Times New Roman"/>
              </a:rPr>
              <a:t>of  </a:t>
            </a:r>
            <a:r>
              <a:rPr dirty="0" sz="1450" spc="-10">
                <a:latin typeface="Times New Roman"/>
                <a:cs typeface="Times New Roman"/>
              </a:rPr>
              <a:t>the houses like floods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tears.</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turned my head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I </a:t>
            </a:r>
            <a:r>
              <a:rPr dirty="0" sz="1450" spc="-10">
                <a:latin typeface="Times New Roman"/>
                <a:cs typeface="Times New Roman"/>
              </a:rPr>
              <a:t>could see my window </a:t>
            </a:r>
            <a:r>
              <a:rPr dirty="0" sz="1450" spc="-5">
                <a:latin typeface="Times New Roman"/>
                <a:cs typeface="Times New Roman"/>
              </a:rPr>
              <a:t>on </a:t>
            </a:r>
            <a:r>
              <a:rPr dirty="0" sz="1450" spc="-10">
                <a:latin typeface="Times New Roman"/>
                <a:cs typeface="Times New Roman"/>
              </a:rPr>
              <a:t>the fourth floor  across the street; with the rain trickling down, the panes looked like isinglass,  opaque and </a:t>
            </a:r>
            <a:r>
              <a:rPr dirty="0" sz="1450" spc="-25">
                <a:latin typeface="Times New Roman"/>
                <a:cs typeface="Times New Roman"/>
              </a:rPr>
              <a:t>lumpy, </a:t>
            </a:r>
            <a:r>
              <a:rPr dirty="0" sz="1450" spc="-10">
                <a:latin typeface="Times New Roman"/>
                <a:cs typeface="Times New Roman"/>
              </a:rPr>
              <a:t>as if the glass were </a:t>
            </a:r>
            <a:r>
              <a:rPr dirty="0" sz="1450" spc="-25">
                <a:latin typeface="Times New Roman"/>
                <a:cs typeface="Times New Roman"/>
              </a:rPr>
              <a:t>soggy. </a:t>
            </a:r>
            <a:r>
              <a:rPr dirty="0" sz="1450" spc="-10">
                <a:latin typeface="Times New Roman"/>
                <a:cs typeface="Times New Roman"/>
              </a:rPr>
              <a:t>A filthy yellow stream was  coursing down the street, and the archway was filling </a:t>
            </a:r>
            <a:r>
              <a:rPr dirty="0" sz="1450" spc="-5">
                <a:latin typeface="Times New Roman"/>
                <a:cs typeface="Times New Roman"/>
              </a:rPr>
              <a:t>up </a:t>
            </a:r>
            <a:r>
              <a:rPr dirty="0" sz="1450" spc="-10">
                <a:latin typeface="Times New Roman"/>
                <a:cs typeface="Times New Roman"/>
              </a:rPr>
              <a:t>with </a:t>
            </a:r>
            <a:r>
              <a:rPr dirty="0" sz="1450" spc="-20">
                <a:latin typeface="Times New Roman"/>
                <a:cs typeface="Times New Roman"/>
              </a:rPr>
              <a:t>passers-by, </a:t>
            </a:r>
            <a:r>
              <a:rPr dirty="0" sz="1450" spc="-10">
                <a:latin typeface="Times New Roman"/>
                <a:cs typeface="Times New Roman"/>
              </a:rPr>
              <a:t>who  had all decided to wait for the storm to die</a:t>
            </a:r>
            <a:r>
              <a:rPr dirty="0" sz="1450" spc="45">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Suddenly Charousek said, "There goes </a:t>
            </a:r>
            <a:r>
              <a:rPr dirty="0" sz="1450" spc="-5">
                <a:latin typeface="Times New Roman"/>
                <a:cs typeface="Times New Roman"/>
              </a:rPr>
              <a:t>a </a:t>
            </a:r>
            <a:r>
              <a:rPr dirty="0" sz="1450" spc="-10">
                <a:latin typeface="Times New Roman"/>
                <a:cs typeface="Times New Roman"/>
              </a:rPr>
              <a:t>bridal bouquet", pointing to </a:t>
            </a:r>
            <a:r>
              <a:rPr dirty="0" sz="1450" spc="-5">
                <a:latin typeface="Times New Roman"/>
                <a:cs typeface="Times New Roman"/>
              </a:rPr>
              <a:t>a  </a:t>
            </a:r>
            <a:r>
              <a:rPr dirty="0" sz="1450" spc="-10">
                <a:latin typeface="Times New Roman"/>
                <a:cs typeface="Times New Roman"/>
              </a:rPr>
              <a:t>spray </a:t>
            </a:r>
            <a:r>
              <a:rPr dirty="0" sz="1450" spc="-5">
                <a:latin typeface="Times New Roman"/>
                <a:cs typeface="Times New Roman"/>
              </a:rPr>
              <a:t>of </a:t>
            </a:r>
            <a:r>
              <a:rPr dirty="0" sz="1450" spc="-10">
                <a:latin typeface="Times New Roman"/>
                <a:cs typeface="Times New Roman"/>
              </a:rPr>
              <a:t>withered myrtle floating past in the dirty </a:t>
            </a:r>
            <a:r>
              <a:rPr dirty="0" sz="1450" spc="-25">
                <a:latin typeface="Times New Roman"/>
                <a:cs typeface="Times New Roman"/>
              </a:rPr>
              <a:t>water. </a:t>
            </a:r>
            <a:r>
              <a:rPr dirty="0" sz="1450" spc="-10">
                <a:latin typeface="Times New Roman"/>
                <a:cs typeface="Times New Roman"/>
              </a:rPr>
              <a:t>Someone behind </a:t>
            </a:r>
            <a:r>
              <a:rPr dirty="0" sz="1450" spc="-5">
                <a:latin typeface="Times New Roman"/>
                <a:cs typeface="Times New Roman"/>
              </a:rPr>
              <a:t>us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loud laugh at this remark. When </a:t>
            </a:r>
            <a:r>
              <a:rPr dirty="0" sz="1450" spc="-5">
                <a:latin typeface="Times New Roman"/>
                <a:cs typeface="Times New Roman"/>
              </a:rPr>
              <a:t>I </a:t>
            </a:r>
            <a:r>
              <a:rPr dirty="0" sz="1450" spc="-10">
                <a:latin typeface="Times New Roman"/>
                <a:cs typeface="Times New Roman"/>
              </a:rPr>
              <a:t>turned round </a:t>
            </a:r>
            <a:r>
              <a:rPr dirty="0" sz="1450" spc="-5">
                <a:latin typeface="Times New Roman"/>
                <a:cs typeface="Times New Roman"/>
              </a:rPr>
              <a:t>I </a:t>
            </a:r>
            <a:r>
              <a:rPr dirty="0" sz="1450" spc="-10">
                <a:latin typeface="Times New Roman"/>
                <a:cs typeface="Times New Roman"/>
              </a:rPr>
              <a:t>saw that it was an  elegantly dressed, white-haired old gentleman with </a:t>
            </a:r>
            <a:r>
              <a:rPr dirty="0" sz="1450" spc="-5">
                <a:latin typeface="Times New Roman"/>
                <a:cs typeface="Times New Roman"/>
              </a:rPr>
              <a:t>a </a:t>
            </a:r>
            <a:r>
              <a:rPr dirty="0" sz="1450" spc="-30">
                <a:latin typeface="Times New Roman"/>
                <a:cs typeface="Times New Roman"/>
              </a:rPr>
              <a:t>puffy, </a:t>
            </a:r>
            <a:r>
              <a:rPr dirty="0" sz="1450" spc="-10">
                <a:latin typeface="Times New Roman"/>
                <a:cs typeface="Times New Roman"/>
              </a:rPr>
              <a:t>frog-like face.  Charousek also looked round briefly and muttered something to</a:t>
            </a:r>
            <a:r>
              <a:rPr dirty="0" sz="1450" spc="7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There was something unpleasant about the old man, and </a:t>
            </a:r>
            <a:r>
              <a:rPr dirty="0" sz="1450" spc="-5">
                <a:latin typeface="Times New Roman"/>
                <a:cs typeface="Times New Roman"/>
              </a:rPr>
              <a:t>I </a:t>
            </a:r>
            <a:r>
              <a:rPr dirty="0" sz="1450" spc="-10">
                <a:latin typeface="Times New Roman"/>
                <a:cs typeface="Times New Roman"/>
              </a:rPr>
              <a:t>turned my  attention away from him to the discoloured houses squatting side </a:t>
            </a:r>
            <a:r>
              <a:rPr dirty="0" sz="1450" spc="-5">
                <a:latin typeface="Times New Roman"/>
                <a:cs typeface="Times New Roman"/>
              </a:rPr>
              <a:t>by </a:t>
            </a:r>
            <a:r>
              <a:rPr dirty="0" sz="1450" spc="-10">
                <a:latin typeface="Times New Roman"/>
                <a:cs typeface="Times New Roman"/>
              </a:rPr>
              <a:t>side  before me in the rain like </a:t>
            </a:r>
            <a:r>
              <a:rPr dirty="0" sz="1450" spc="-5">
                <a:latin typeface="Times New Roman"/>
                <a:cs typeface="Times New Roman"/>
              </a:rPr>
              <a:t>a </a:t>
            </a:r>
            <a:r>
              <a:rPr dirty="0" sz="1450" spc="-10">
                <a:latin typeface="Times New Roman"/>
                <a:cs typeface="Times New Roman"/>
              </a:rPr>
              <a:t>row </a:t>
            </a:r>
            <a:r>
              <a:rPr dirty="0" sz="1450" spc="-5">
                <a:latin typeface="Times New Roman"/>
                <a:cs typeface="Times New Roman"/>
              </a:rPr>
              <a:t>of </a:t>
            </a:r>
            <a:r>
              <a:rPr dirty="0" sz="1450" spc="-10">
                <a:latin typeface="Times New Roman"/>
                <a:cs typeface="Times New Roman"/>
              </a:rPr>
              <a:t>morose</a:t>
            </a:r>
            <a:r>
              <a:rPr dirty="0" sz="1450" spc="30">
                <a:latin typeface="Times New Roman"/>
                <a:cs typeface="Times New Roman"/>
              </a:rPr>
              <a:t> </a:t>
            </a:r>
            <a:r>
              <a:rPr dirty="0" sz="1450" spc="-10">
                <a:latin typeface="Times New Roman"/>
                <a:cs typeface="Times New Roman"/>
              </a:rPr>
              <a:t>animals.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How eerie and run-down they all looked! Plumped down without thought,  they stood there like weeds that had shot </a:t>
            </a:r>
            <a:r>
              <a:rPr dirty="0" sz="1450" spc="-5">
                <a:latin typeface="Times New Roman"/>
                <a:cs typeface="Times New Roman"/>
              </a:rPr>
              <a:t>up </a:t>
            </a:r>
            <a:r>
              <a:rPr dirty="0" sz="1450" spc="-10">
                <a:latin typeface="Times New Roman"/>
                <a:cs typeface="Times New Roman"/>
              </a:rPr>
              <a:t>from the </a:t>
            </a:r>
            <a:r>
              <a:rPr dirty="0" sz="1450" spc="-5">
                <a:latin typeface="Times New Roman"/>
                <a:cs typeface="Times New Roman"/>
              </a:rPr>
              <a:t>ground. </a:t>
            </a:r>
            <a:r>
              <a:rPr dirty="0" sz="1450" spc="-10">
                <a:latin typeface="Times New Roman"/>
                <a:cs typeface="Times New Roman"/>
              </a:rPr>
              <a:t>They had been  propped against </a:t>
            </a:r>
            <a:r>
              <a:rPr dirty="0" sz="1450" spc="-5">
                <a:latin typeface="Times New Roman"/>
                <a:cs typeface="Times New Roman"/>
              </a:rPr>
              <a:t>a </a:t>
            </a:r>
            <a:r>
              <a:rPr dirty="0" sz="1450" spc="-30">
                <a:latin typeface="Times New Roman"/>
                <a:cs typeface="Times New Roman"/>
              </a:rPr>
              <a:t>low, </a:t>
            </a:r>
            <a:r>
              <a:rPr dirty="0" sz="1450" spc="-20">
                <a:latin typeface="Times New Roman"/>
                <a:cs typeface="Times New Roman"/>
              </a:rPr>
              <a:t>yellow, </a:t>
            </a:r>
            <a:r>
              <a:rPr dirty="0" sz="1450" spc="-10">
                <a:latin typeface="Times New Roman"/>
                <a:cs typeface="Times New Roman"/>
              </a:rPr>
              <a:t>stone wall—the only surviving remains </a:t>
            </a:r>
            <a:r>
              <a:rPr dirty="0" sz="1450" spc="-5">
                <a:latin typeface="Times New Roman"/>
                <a:cs typeface="Times New Roman"/>
              </a:rPr>
              <a:t>of </a:t>
            </a:r>
            <a:r>
              <a:rPr dirty="0" sz="1450" spc="-10">
                <a:latin typeface="Times New Roman"/>
                <a:cs typeface="Times New Roman"/>
              </a:rPr>
              <a:t>an  </a:t>
            </a:r>
            <a:r>
              <a:rPr dirty="0" sz="1450" spc="-15">
                <a:latin typeface="Times New Roman"/>
                <a:cs typeface="Times New Roman"/>
              </a:rPr>
              <a:t>earlier, </a:t>
            </a:r>
            <a:r>
              <a:rPr dirty="0" sz="1450" spc="-10">
                <a:latin typeface="Times New Roman"/>
                <a:cs typeface="Times New Roman"/>
              </a:rPr>
              <a:t>extensive building—two </a:t>
            </a:r>
            <a:r>
              <a:rPr dirty="0" sz="1450" spc="-5">
                <a:latin typeface="Times New Roman"/>
                <a:cs typeface="Times New Roman"/>
              </a:rPr>
              <a:t>or </a:t>
            </a:r>
            <a:r>
              <a:rPr dirty="0" sz="1450" spc="-10">
                <a:latin typeface="Times New Roman"/>
                <a:cs typeface="Times New Roman"/>
              </a:rPr>
              <a:t>three hundred years ago, </a:t>
            </a:r>
            <a:r>
              <a:rPr dirty="0" sz="1450" spc="-20">
                <a:latin typeface="Times New Roman"/>
                <a:cs typeface="Times New Roman"/>
              </a:rPr>
              <a:t>anyhow, </a:t>
            </a:r>
            <a:r>
              <a:rPr dirty="0" sz="1450" spc="-10">
                <a:latin typeface="Times New Roman"/>
                <a:cs typeface="Times New Roman"/>
              </a:rPr>
              <a:t>taking  </a:t>
            </a:r>
            <a:r>
              <a:rPr dirty="0" sz="1450" spc="-5">
                <a:latin typeface="Times New Roman"/>
                <a:cs typeface="Times New Roman"/>
              </a:rPr>
              <a:t>no </a:t>
            </a:r>
            <a:r>
              <a:rPr dirty="0" sz="1450" spc="-10">
                <a:latin typeface="Times New Roman"/>
                <a:cs typeface="Times New Roman"/>
              </a:rPr>
              <a:t>account </a:t>
            </a:r>
            <a:r>
              <a:rPr dirty="0" sz="1450" spc="-5">
                <a:latin typeface="Times New Roman"/>
                <a:cs typeface="Times New Roman"/>
              </a:rPr>
              <a:t>of </a:t>
            </a:r>
            <a:r>
              <a:rPr dirty="0" sz="1450" spc="-10">
                <a:latin typeface="Times New Roman"/>
                <a:cs typeface="Times New Roman"/>
              </a:rPr>
              <a:t>the other buildings. There was </a:t>
            </a:r>
            <a:r>
              <a:rPr dirty="0" sz="1450" spc="-5">
                <a:latin typeface="Times New Roman"/>
                <a:cs typeface="Times New Roman"/>
              </a:rPr>
              <a:t>a </a:t>
            </a:r>
            <a:r>
              <a:rPr dirty="0" sz="1450" spc="-10">
                <a:latin typeface="Times New Roman"/>
                <a:cs typeface="Times New Roman"/>
              </a:rPr>
              <a:t>half house, crooked, with </a:t>
            </a:r>
            <a:r>
              <a:rPr dirty="0" sz="1450" spc="-5">
                <a:latin typeface="Times New Roman"/>
                <a:cs typeface="Times New Roman"/>
              </a:rPr>
              <a:t>a  </a:t>
            </a:r>
            <a:r>
              <a:rPr dirty="0" sz="1450" spc="-10">
                <a:latin typeface="Times New Roman"/>
                <a:cs typeface="Times New Roman"/>
              </a:rPr>
              <a:t>receding forehead, and beside it was </a:t>
            </a:r>
            <a:r>
              <a:rPr dirty="0" sz="1450" spc="-5">
                <a:latin typeface="Times New Roman"/>
                <a:cs typeface="Times New Roman"/>
              </a:rPr>
              <a:t>one </a:t>
            </a:r>
            <a:r>
              <a:rPr dirty="0" sz="1450" spc="-10">
                <a:latin typeface="Times New Roman"/>
                <a:cs typeface="Times New Roman"/>
              </a:rPr>
              <a:t>that stuck </a:t>
            </a:r>
            <a:r>
              <a:rPr dirty="0" sz="1450" spc="-5">
                <a:latin typeface="Times New Roman"/>
                <a:cs typeface="Times New Roman"/>
              </a:rPr>
              <a:t>out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tusk. Beneath the  dreary </a:t>
            </a:r>
            <a:r>
              <a:rPr dirty="0" sz="1450" spc="-30">
                <a:latin typeface="Times New Roman"/>
                <a:cs typeface="Times New Roman"/>
              </a:rPr>
              <a:t>sky, </a:t>
            </a:r>
            <a:r>
              <a:rPr dirty="0" sz="1450" spc="-10">
                <a:latin typeface="Times New Roman"/>
                <a:cs typeface="Times New Roman"/>
              </a:rPr>
              <a:t>they looked as if they were asleep, and </a:t>
            </a:r>
            <a:r>
              <a:rPr dirty="0" sz="1450" spc="-5">
                <a:latin typeface="Times New Roman"/>
                <a:cs typeface="Times New Roman"/>
              </a:rPr>
              <a:t>you </a:t>
            </a:r>
            <a:r>
              <a:rPr dirty="0" sz="1450" spc="-10">
                <a:latin typeface="Times New Roman"/>
                <a:cs typeface="Times New Roman"/>
              </a:rPr>
              <a:t>could feel </a:t>
            </a:r>
            <a:r>
              <a:rPr dirty="0" sz="1450" spc="-5">
                <a:latin typeface="Times New Roman"/>
                <a:cs typeface="Times New Roman"/>
              </a:rPr>
              <a:t>none of </a:t>
            </a:r>
            <a:r>
              <a:rPr dirty="0" sz="1450" spc="-10">
                <a:latin typeface="Times New Roman"/>
                <a:cs typeface="Times New Roman"/>
              </a:rPr>
              <a:t>the  malevolent, hostile life that sometimes emanates from them when the mist</a:t>
            </a:r>
            <a:r>
              <a:rPr dirty="0" sz="1450" spc="180">
                <a:latin typeface="Times New Roman"/>
                <a:cs typeface="Times New Roman"/>
              </a:rPr>
              <a:t> </a:t>
            </a:r>
            <a:r>
              <a:rPr dirty="0" sz="1450" spc="-10">
                <a:latin typeface="Times New Roman"/>
                <a:cs typeface="Times New Roman"/>
              </a:rPr>
              <a:t>fills</a:t>
            </a:r>
            <a:endParaRPr sz="1450">
              <a:latin typeface="Times New Roman"/>
              <a:cs typeface="Times New Roman"/>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40">
                <a:latin typeface="Times New Roman"/>
                <a:cs typeface="Times New Roman"/>
              </a:rPr>
              <a:t>Week </a:t>
            </a:r>
            <a:r>
              <a:rPr dirty="0" sz="1450" spc="-10">
                <a:latin typeface="Times New Roman"/>
                <a:cs typeface="Times New Roman"/>
              </a:rPr>
              <a:t>after week </a:t>
            </a:r>
            <a:r>
              <a:rPr dirty="0" sz="1450" spc="-5">
                <a:latin typeface="Times New Roman"/>
                <a:cs typeface="Times New Roman"/>
              </a:rPr>
              <a:t>I </a:t>
            </a:r>
            <a:r>
              <a:rPr dirty="0" sz="1450" spc="-10">
                <a:latin typeface="Times New Roman"/>
                <a:cs typeface="Times New Roman"/>
              </a:rPr>
              <a:t>have waited for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released, </a:t>
            </a:r>
            <a:r>
              <a:rPr dirty="0" sz="1450" spc="-5">
                <a:latin typeface="Times New Roman"/>
                <a:cs typeface="Times New Roman"/>
              </a:rPr>
              <a:t>but </a:t>
            </a:r>
            <a:r>
              <a:rPr dirty="0" sz="1450" spc="-10">
                <a:latin typeface="Times New Roman"/>
                <a:cs typeface="Times New Roman"/>
              </a:rPr>
              <a:t>always in vain. </a:t>
            </a:r>
            <a:r>
              <a:rPr dirty="0" sz="1450" spc="-5">
                <a:latin typeface="Times New Roman"/>
                <a:cs typeface="Times New Roman"/>
              </a:rPr>
              <a:t>I  </a:t>
            </a:r>
            <a:r>
              <a:rPr dirty="0" sz="1450" spc="-10">
                <a:latin typeface="Times New Roman"/>
                <a:cs typeface="Times New Roman"/>
              </a:rPr>
              <a:t>have tried everything </a:t>
            </a:r>
            <a:r>
              <a:rPr dirty="0" sz="1450" spc="-5">
                <a:latin typeface="Times New Roman"/>
                <a:cs typeface="Times New Roman"/>
              </a:rPr>
              <a:t>I </a:t>
            </a:r>
            <a:r>
              <a:rPr dirty="0" sz="1450" spc="-10">
                <a:latin typeface="Times New Roman"/>
                <a:cs typeface="Times New Roman"/>
              </a:rPr>
              <a:t>can think </a:t>
            </a:r>
            <a:r>
              <a:rPr dirty="0" sz="1450" spc="-5">
                <a:latin typeface="Times New Roman"/>
                <a:cs typeface="Times New Roman"/>
              </a:rPr>
              <a:t>of </a:t>
            </a:r>
            <a:r>
              <a:rPr dirty="0" sz="1450" spc="-10">
                <a:latin typeface="Times New Roman"/>
                <a:cs typeface="Times New Roman"/>
              </a:rPr>
              <a:t>to collect evidence to prove </a:t>
            </a:r>
            <a:r>
              <a:rPr dirty="0" sz="1450" spc="-5">
                <a:latin typeface="Times New Roman"/>
                <a:cs typeface="Times New Roman"/>
              </a:rPr>
              <a:t>your  </a:t>
            </a:r>
            <a:r>
              <a:rPr dirty="0" sz="1450" spc="-10">
                <a:latin typeface="Times New Roman"/>
                <a:cs typeface="Times New Roman"/>
              </a:rPr>
              <a:t>innocence,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find </a:t>
            </a:r>
            <a:r>
              <a:rPr dirty="0" sz="1450" spc="-30">
                <a:latin typeface="Times New Roman"/>
                <a:cs typeface="Times New Roman"/>
              </a:rPr>
              <a:t>any. </a:t>
            </a:r>
            <a:r>
              <a:rPr dirty="0" sz="1450" spc="-5">
                <a:latin typeface="Times New Roman"/>
                <a:cs typeface="Times New Roman"/>
              </a:rPr>
              <a:t>I </a:t>
            </a:r>
            <a:r>
              <a:rPr dirty="0" sz="1450" spc="-10">
                <a:latin typeface="Times New Roman"/>
                <a:cs typeface="Times New Roman"/>
              </a:rPr>
              <a:t>begged the examining magistrate to  expedite the proceedings, </a:t>
            </a:r>
            <a:r>
              <a:rPr dirty="0" sz="1450" spc="-5">
                <a:latin typeface="Times New Roman"/>
                <a:cs typeface="Times New Roman"/>
              </a:rPr>
              <a:t>but </a:t>
            </a:r>
            <a:r>
              <a:rPr dirty="0" sz="1450" spc="-10">
                <a:latin typeface="Times New Roman"/>
                <a:cs typeface="Times New Roman"/>
              </a:rPr>
              <a:t>every time the reply was that there was nothing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that was the responsibility </a:t>
            </a:r>
            <a:r>
              <a:rPr dirty="0" sz="1450" spc="-5">
                <a:latin typeface="Times New Roman"/>
                <a:cs typeface="Times New Roman"/>
              </a:rPr>
              <a:t>of </a:t>
            </a:r>
            <a:r>
              <a:rPr dirty="0" sz="1450" spc="-10">
                <a:latin typeface="Times New Roman"/>
                <a:cs typeface="Times New Roman"/>
              </a:rPr>
              <a:t>the prosecution service and </a:t>
            </a:r>
            <a:r>
              <a:rPr dirty="0" sz="1450" spc="-5">
                <a:latin typeface="Times New Roman"/>
                <a:cs typeface="Times New Roman"/>
              </a:rPr>
              <a:t>not</a:t>
            </a:r>
            <a:r>
              <a:rPr dirty="0" sz="1450" spc="125">
                <a:latin typeface="Times New Roman"/>
                <a:cs typeface="Times New Roman"/>
              </a:rPr>
              <a:t> </a:t>
            </a:r>
            <a:r>
              <a:rPr dirty="0" sz="1450" spc="-10">
                <a:latin typeface="Times New Roman"/>
                <a:cs typeface="Times New Roman"/>
              </a:rPr>
              <a:t>his.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Bureaucrats passing the</a:t>
            </a:r>
            <a:r>
              <a:rPr dirty="0" sz="1450">
                <a:latin typeface="Times New Roman"/>
                <a:cs typeface="Times New Roman"/>
              </a:rPr>
              <a:t> </a:t>
            </a:r>
            <a:r>
              <a:rPr dirty="0" sz="1450" spc="-10">
                <a:latin typeface="Times New Roman"/>
                <a:cs typeface="Times New Roman"/>
              </a:rPr>
              <a:t>buck!</a:t>
            </a:r>
            <a:endParaRPr sz="1450">
              <a:latin typeface="Times New Roman"/>
              <a:cs typeface="Times New Roman"/>
            </a:endParaRPr>
          </a:p>
          <a:p>
            <a:pPr marL="12700" marR="71120" indent="255904">
              <a:lnSpc>
                <a:spcPts val="1730"/>
              </a:lnSpc>
              <a:spcBef>
                <a:spcPts val="775"/>
              </a:spcBef>
            </a:pPr>
            <a:r>
              <a:rPr dirty="0" sz="1450" spc="-10">
                <a:latin typeface="Times New Roman"/>
                <a:cs typeface="Times New Roman"/>
              </a:rPr>
              <a:t>But just </a:t>
            </a:r>
            <a:r>
              <a:rPr dirty="0" sz="1450" spc="-30">
                <a:latin typeface="Times New Roman"/>
                <a:cs typeface="Times New Roman"/>
              </a:rPr>
              <a:t>now, </a:t>
            </a:r>
            <a:r>
              <a:rPr dirty="0" sz="1450" spc="-10">
                <a:latin typeface="Times New Roman"/>
                <a:cs typeface="Times New Roman"/>
              </a:rPr>
              <a:t>only an </a:t>
            </a:r>
            <a:r>
              <a:rPr dirty="0" sz="1450" spc="-5">
                <a:latin typeface="Times New Roman"/>
                <a:cs typeface="Times New Roman"/>
              </a:rPr>
              <a:t>hour </a:t>
            </a:r>
            <a:r>
              <a:rPr dirty="0" sz="1450" spc="-10">
                <a:latin typeface="Times New Roman"/>
                <a:cs typeface="Times New Roman"/>
              </a:rPr>
              <a:t>ago, </a:t>
            </a:r>
            <a:r>
              <a:rPr dirty="0" sz="1450" spc="-5">
                <a:latin typeface="Times New Roman"/>
                <a:cs typeface="Times New Roman"/>
              </a:rPr>
              <a:t>I </a:t>
            </a:r>
            <a:r>
              <a:rPr dirty="0" sz="1450" spc="-10">
                <a:latin typeface="Times New Roman"/>
                <a:cs typeface="Times New Roman"/>
              </a:rPr>
              <a:t>came across something which </a:t>
            </a:r>
            <a:r>
              <a:rPr dirty="0" sz="1450" spc="-5">
                <a:latin typeface="Times New Roman"/>
                <a:cs typeface="Times New Roman"/>
              </a:rPr>
              <a:t>looks </a:t>
            </a:r>
            <a:r>
              <a:rPr dirty="0" sz="1450" spc="-10">
                <a:latin typeface="Times New Roman"/>
                <a:cs typeface="Times New Roman"/>
              </a:rPr>
              <a:t>very  promising: </a:t>
            </a:r>
            <a:r>
              <a:rPr dirty="0" sz="1450" spc="-5">
                <a:latin typeface="Times New Roman"/>
                <a:cs typeface="Times New Roman"/>
              </a:rPr>
              <a:t>I </a:t>
            </a:r>
            <a:r>
              <a:rPr dirty="0" sz="1450" spc="-10">
                <a:latin typeface="Times New Roman"/>
                <a:cs typeface="Times New Roman"/>
              </a:rPr>
              <a:t>learnt that Jaromir sold </a:t>
            </a:r>
            <a:r>
              <a:rPr dirty="0" sz="1450" spc="-20">
                <a:latin typeface="Times New Roman"/>
                <a:cs typeface="Times New Roman"/>
              </a:rPr>
              <a:t>Wassertrum </a:t>
            </a:r>
            <a:r>
              <a:rPr dirty="0" sz="1450" spc="-5">
                <a:latin typeface="Times New Roman"/>
                <a:cs typeface="Times New Roman"/>
              </a:rPr>
              <a:t>a </a:t>
            </a:r>
            <a:r>
              <a:rPr dirty="0" sz="1450" spc="-10">
                <a:latin typeface="Times New Roman"/>
                <a:cs typeface="Times New Roman"/>
              </a:rPr>
              <a:t>gold watch which </a:t>
            </a:r>
            <a:r>
              <a:rPr dirty="0" sz="1450" spc="-5">
                <a:latin typeface="Times New Roman"/>
                <a:cs typeface="Times New Roman"/>
              </a:rPr>
              <a:t>he </a:t>
            </a:r>
            <a:r>
              <a:rPr dirty="0" sz="1450" spc="-10">
                <a:latin typeface="Times New Roman"/>
                <a:cs typeface="Times New Roman"/>
              </a:rPr>
              <a:t>found  in his brother's bed after </a:t>
            </a:r>
            <a:r>
              <a:rPr dirty="0" sz="1450" spc="-5">
                <a:latin typeface="Times New Roman"/>
                <a:cs typeface="Times New Roman"/>
              </a:rPr>
              <a:t>he </a:t>
            </a:r>
            <a:r>
              <a:rPr dirty="0" sz="1450" spc="-10">
                <a:latin typeface="Times New Roman"/>
                <a:cs typeface="Times New Roman"/>
              </a:rPr>
              <a:t>was arrested. Now there is </a:t>
            </a:r>
            <a:r>
              <a:rPr dirty="0" sz="1450" spc="-5">
                <a:latin typeface="Times New Roman"/>
                <a:cs typeface="Times New Roman"/>
              </a:rPr>
              <a:t>a </a:t>
            </a:r>
            <a:r>
              <a:rPr dirty="0" sz="1450" spc="-10">
                <a:latin typeface="Times New Roman"/>
                <a:cs typeface="Times New Roman"/>
              </a:rPr>
              <a:t>rumour going round  at Loisitchek's, where, as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the detectives </a:t>
            </a:r>
            <a:r>
              <a:rPr dirty="0" sz="1450" spc="-5">
                <a:latin typeface="Times New Roman"/>
                <a:cs typeface="Times New Roman"/>
              </a:rPr>
              <a:t>do </a:t>
            </a:r>
            <a:r>
              <a:rPr dirty="0" sz="1450" spc="-10">
                <a:latin typeface="Times New Roman"/>
                <a:cs typeface="Times New Roman"/>
              </a:rPr>
              <a:t>their drinking, that </a:t>
            </a:r>
            <a:r>
              <a:rPr dirty="0" sz="1450" spc="-5">
                <a:latin typeface="Times New Roman"/>
                <a:cs typeface="Times New Roman"/>
              </a:rPr>
              <a:t>poor  </a:t>
            </a:r>
            <a:r>
              <a:rPr dirty="0" sz="1450" spc="-10">
                <a:latin typeface="Times New Roman"/>
                <a:cs typeface="Times New Roman"/>
              </a:rPr>
              <a:t>Zottmann's watch—they still haven't found the </a:t>
            </a:r>
            <a:r>
              <a:rPr dirty="0" sz="1450" spc="-25">
                <a:latin typeface="Times New Roman"/>
                <a:cs typeface="Times New Roman"/>
              </a:rPr>
              <a:t>body, </a:t>
            </a:r>
            <a:r>
              <a:rPr dirty="0" sz="1450" spc="-5">
                <a:latin typeface="Times New Roman"/>
                <a:cs typeface="Times New Roman"/>
              </a:rPr>
              <a:t>by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way—</a:t>
            </a:r>
            <a:endParaRPr sz="1450">
              <a:latin typeface="Times New Roman"/>
              <a:cs typeface="Times New Roman"/>
            </a:endParaRPr>
          </a:p>
          <a:p>
            <a:pPr marL="12700" marR="231140" indent="255904">
              <a:lnSpc>
                <a:spcPts val="1730"/>
              </a:lnSpc>
              <a:spcBef>
                <a:spcPts val="780"/>
              </a:spcBef>
            </a:pPr>
            <a:r>
              <a:rPr dirty="0" sz="1450" spc="-10">
                <a:latin typeface="Times New Roman"/>
                <a:cs typeface="Times New Roman"/>
              </a:rPr>
              <a:t>was found in </a:t>
            </a:r>
            <a:r>
              <a:rPr dirty="0" sz="1450" spc="-5">
                <a:latin typeface="Times New Roman"/>
                <a:cs typeface="Times New Roman"/>
              </a:rPr>
              <a:t>your </a:t>
            </a:r>
            <a:r>
              <a:rPr dirty="0" sz="1450" spc="-10">
                <a:latin typeface="Times New Roman"/>
                <a:cs typeface="Times New Roman"/>
              </a:rPr>
              <a:t>rooms. </a:t>
            </a:r>
            <a:r>
              <a:rPr dirty="0" sz="1450" spc="-5">
                <a:latin typeface="Times New Roman"/>
                <a:cs typeface="Times New Roman"/>
              </a:rPr>
              <a:t>I </a:t>
            </a:r>
            <a:r>
              <a:rPr dirty="0" sz="1450" spc="-10">
                <a:latin typeface="Times New Roman"/>
                <a:cs typeface="Times New Roman"/>
              </a:rPr>
              <a:t>worked </a:t>
            </a:r>
            <a:r>
              <a:rPr dirty="0" sz="1450" spc="-5">
                <a:latin typeface="Times New Roman"/>
                <a:cs typeface="Times New Roman"/>
              </a:rPr>
              <a:t>out </a:t>
            </a:r>
            <a:r>
              <a:rPr dirty="0" sz="1450" spc="-10">
                <a:latin typeface="Times New Roman"/>
                <a:cs typeface="Times New Roman"/>
              </a:rPr>
              <a:t>the rest myself: </a:t>
            </a:r>
            <a:r>
              <a:rPr dirty="0" sz="1450" spc="-20">
                <a:latin typeface="Times New Roman"/>
                <a:cs typeface="Times New Roman"/>
              </a:rPr>
              <a:t>Wassertrum </a:t>
            </a:r>
            <a:r>
              <a:rPr dirty="0" sz="1450" spc="-10">
                <a:latin typeface="Times New Roman"/>
                <a:cs typeface="Times New Roman"/>
              </a:rPr>
              <a:t>and  all his</a:t>
            </a:r>
            <a:r>
              <a:rPr dirty="0" sz="1450" spc="-5">
                <a:latin typeface="Times New Roman"/>
                <a:cs typeface="Times New Roman"/>
              </a:rPr>
              <a:t> </a:t>
            </a:r>
            <a:r>
              <a:rPr dirty="0" sz="1450" spc="-10">
                <a:latin typeface="Times New Roman"/>
                <a:cs typeface="Times New Roman"/>
              </a:rPr>
              <a:t>works!</a:t>
            </a:r>
            <a:endParaRPr sz="1450">
              <a:latin typeface="Times New Roman"/>
              <a:cs typeface="Times New Roman"/>
            </a:endParaRPr>
          </a:p>
          <a:p>
            <a:pPr marL="268605">
              <a:lnSpc>
                <a:spcPct val="100000"/>
              </a:lnSpc>
              <a:spcBef>
                <a:spcPts val="725"/>
              </a:spcBef>
            </a:pPr>
            <a:r>
              <a:rPr dirty="0" sz="1450" spc="-5">
                <a:latin typeface="Times New Roman"/>
                <a:cs typeface="Times New Roman"/>
              </a:rPr>
              <a:t>I </a:t>
            </a:r>
            <a:r>
              <a:rPr dirty="0" sz="1450" spc="-10">
                <a:latin typeface="Times New Roman"/>
                <a:cs typeface="Times New Roman"/>
              </a:rPr>
              <a:t>immediately found Jaromir and gave him </a:t>
            </a:r>
            <a:r>
              <a:rPr dirty="0" sz="1450" spc="-5">
                <a:latin typeface="Times New Roman"/>
                <a:cs typeface="Times New Roman"/>
              </a:rPr>
              <a:t>a </a:t>
            </a:r>
            <a:r>
              <a:rPr dirty="0" sz="1450" spc="-10">
                <a:latin typeface="Times New Roman"/>
                <a:cs typeface="Times New Roman"/>
              </a:rPr>
              <a:t>thousand</a:t>
            </a:r>
            <a:r>
              <a:rPr dirty="0" sz="1450" spc="40">
                <a:latin typeface="Times New Roman"/>
                <a:cs typeface="Times New Roman"/>
              </a:rPr>
              <a:t> </a:t>
            </a:r>
            <a:r>
              <a:rPr dirty="0" sz="1450" spc="-10">
                <a:latin typeface="Times New Roman"/>
                <a:cs typeface="Times New Roman"/>
              </a:rPr>
              <a:t>crowns—</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 letter sank to the bed, and my eyes were filled with tears </a:t>
            </a:r>
            <a:r>
              <a:rPr dirty="0" sz="1450" spc="-5">
                <a:latin typeface="Times New Roman"/>
                <a:cs typeface="Times New Roman"/>
              </a:rPr>
              <a:t>of </a:t>
            </a:r>
            <a:r>
              <a:rPr dirty="0" sz="1450" spc="-30">
                <a:latin typeface="Times New Roman"/>
                <a:cs typeface="Times New Roman"/>
              </a:rPr>
              <a:t>joy. </a:t>
            </a:r>
            <a:r>
              <a:rPr dirty="0" sz="1450" spc="-10">
                <a:latin typeface="Times New Roman"/>
                <a:cs typeface="Times New Roman"/>
              </a:rPr>
              <a:t>Only  Angelina could have given Charousek such </a:t>
            </a:r>
            <a:r>
              <a:rPr dirty="0" sz="1450" spc="-5">
                <a:latin typeface="Times New Roman"/>
                <a:cs typeface="Times New Roman"/>
              </a:rPr>
              <a:t>a </a:t>
            </a:r>
            <a:r>
              <a:rPr dirty="0" sz="1450" spc="-10">
                <a:latin typeface="Times New Roman"/>
                <a:cs typeface="Times New Roman"/>
              </a:rPr>
              <a:t>sum; neither Zwakh, </a:t>
            </a:r>
            <a:r>
              <a:rPr dirty="0" sz="1450" spc="-5">
                <a:latin typeface="Times New Roman"/>
                <a:cs typeface="Times New Roman"/>
              </a:rPr>
              <a:t>nor </a:t>
            </a:r>
            <a:r>
              <a:rPr dirty="0" sz="1450" spc="-10">
                <a:latin typeface="Times New Roman"/>
                <a:cs typeface="Times New Roman"/>
              </a:rPr>
              <a:t>Prokop,  </a:t>
            </a:r>
            <a:r>
              <a:rPr dirty="0" sz="1450" spc="-5">
                <a:latin typeface="Times New Roman"/>
                <a:cs typeface="Times New Roman"/>
              </a:rPr>
              <a:t>nor </a:t>
            </a:r>
            <a:r>
              <a:rPr dirty="0" sz="1450" spc="-20">
                <a:latin typeface="Times New Roman"/>
                <a:cs typeface="Times New Roman"/>
              </a:rPr>
              <a:t>Vrieslander </a:t>
            </a:r>
            <a:r>
              <a:rPr dirty="0" sz="1450" spc="-10">
                <a:latin typeface="Times New Roman"/>
                <a:cs typeface="Times New Roman"/>
              </a:rPr>
              <a:t>had that much</a:t>
            </a:r>
            <a:r>
              <a:rPr dirty="0" sz="1450" spc="20">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She hadn't forgotten me after all! </a:t>
            </a:r>
            <a:r>
              <a:rPr dirty="0" sz="1450" spc="-5">
                <a:latin typeface="Times New Roman"/>
                <a:cs typeface="Times New Roman"/>
              </a:rPr>
              <a:t>I </a:t>
            </a:r>
            <a:r>
              <a:rPr dirty="0" sz="1450" spc="-10">
                <a:latin typeface="Times New Roman"/>
                <a:cs typeface="Times New Roman"/>
              </a:rPr>
              <a:t>read</a:t>
            </a:r>
            <a:r>
              <a:rPr dirty="0" sz="1450" spc="2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—a thousand crowns and promised him </a:t>
            </a:r>
            <a:r>
              <a:rPr dirty="0" sz="1450" spc="-5">
                <a:latin typeface="Times New Roman"/>
                <a:cs typeface="Times New Roman"/>
              </a:rPr>
              <a:t>a </a:t>
            </a:r>
            <a:r>
              <a:rPr dirty="0" sz="1450" spc="-10">
                <a:latin typeface="Times New Roman"/>
                <a:cs typeface="Times New Roman"/>
              </a:rPr>
              <a:t>further two thousand if </a:t>
            </a:r>
            <a:r>
              <a:rPr dirty="0" sz="1450" spc="-5">
                <a:latin typeface="Times New Roman"/>
                <a:cs typeface="Times New Roman"/>
              </a:rPr>
              <a:t>he </a:t>
            </a:r>
            <a:r>
              <a:rPr dirty="0" sz="1450" spc="-10">
                <a:latin typeface="Times New Roman"/>
                <a:cs typeface="Times New Roman"/>
              </a:rPr>
              <a:t>would  agree to </a:t>
            </a:r>
            <a:r>
              <a:rPr dirty="0" sz="1450" spc="-5">
                <a:latin typeface="Times New Roman"/>
                <a:cs typeface="Times New Roman"/>
              </a:rPr>
              <a:t>go </a:t>
            </a:r>
            <a:r>
              <a:rPr dirty="0" sz="1450" spc="-10">
                <a:latin typeface="Times New Roman"/>
                <a:cs typeface="Times New Roman"/>
              </a:rPr>
              <a:t>to the police with me right </a:t>
            </a:r>
            <a:r>
              <a:rPr dirty="0" sz="1450" spc="-30">
                <a:latin typeface="Times New Roman"/>
                <a:cs typeface="Times New Roman"/>
              </a:rPr>
              <a:t>away, </a:t>
            </a:r>
            <a:r>
              <a:rPr dirty="0" sz="1450" spc="-10">
                <a:latin typeface="Times New Roman"/>
                <a:cs typeface="Times New Roman"/>
              </a:rPr>
              <a:t>and admit to having stolen the  watch from his brother and sold</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63195" indent="255904">
              <a:lnSpc>
                <a:spcPts val="1730"/>
              </a:lnSpc>
              <a:spcBef>
                <a:spcPts val="715"/>
              </a:spcBef>
            </a:pPr>
            <a:r>
              <a:rPr dirty="0" sz="1450" spc="-10">
                <a:latin typeface="Times New Roman"/>
                <a:cs typeface="Times New Roman"/>
              </a:rPr>
              <a:t>But we can only </a:t>
            </a:r>
            <a:r>
              <a:rPr dirty="0" sz="1450" spc="-5">
                <a:latin typeface="Times New Roman"/>
                <a:cs typeface="Times New Roman"/>
              </a:rPr>
              <a:t>do </a:t>
            </a:r>
            <a:r>
              <a:rPr dirty="0" sz="1450" spc="-10">
                <a:latin typeface="Times New Roman"/>
                <a:cs typeface="Times New Roman"/>
              </a:rPr>
              <a:t>that after I've sent </a:t>
            </a:r>
            <a:r>
              <a:rPr dirty="0" sz="1450" spc="-15">
                <a:latin typeface="Times New Roman"/>
                <a:cs typeface="Times New Roman"/>
              </a:rPr>
              <a:t>off </a:t>
            </a:r>
            <a:r>
              <a:rPr dirty="0" sz="1450" spc="-10">
                <a:latin typeface="Times New Roman"/>
                <a:cs typeface="Times New Roman"/>
              </a:rPr>
              <a:t>this letter to </a:t>
            </a:r>
            <a:r>
              <a:rPr dirty="0" sz="1450" spc="-5">
                <a:latin typeface="Times New Roman"/>
                <a:cs typeface="Times New Roman"/>
              </a:rPr>
              <a:t>you. </a:t>
            </a:r>
            <a:r>
              <a:rPr dirty="0" sz="1450" spc="-25">
                <a:latin typeface="Times New Roman"/>
                <a:cs typeface="Times New Roman"/>
              </a:rPr>
              <a:t>Time </a:t>
            </a:r>
            <a:r>
              <a:rPr dirty="0" sz="1450" spc="-10">
                <a:latin typeface="Times New Roman"/>
                <a:cs typeface="Times New Roman"/>
              </a:rPr>
              <a:t>is short,  </a:t>
            </a:r>
            <a:r>
              <a:rPr dirty="0" sz="1450" spc="-5">
                <a:latin typeface="Times New Roman"/>
                <a:cs typeface="Times New Roman"/>
              </a:rPr>
              <a:t>but you </a:t>
            </a:r>
            <a:r>
              <a:rPr dirty="0" sz="1450" spc="-10">
                <a:latin typeface="Times New Roman"/>
                <a:cs typeface="Times New Roman"/>
              </a:rPr>
              <a:t>can rest assured that it will </a:t>
            </a:r>
            <a:r>
              <a:rPr dirty="0" sz="1450" spc="-5">
                <a:latin typeface="Times New Roman"/>
                <a:cs typeface="Times New Roman"/>
              </a:rPr>
              <a:t>be </a:t>
            </a:r>
            <a:r>
              <a:rPr dirty="0" sz="1450" spc="-10">
                <a:latin typeface="Times New Roman"/>
                <a:cs typeface="Times New Roman"/>
              </a:rPr>
              <a:t>done. And </a:t>
            </a:r>
            <a:r>
              <a:rPr dirty="0" sz="1450" spc="-25">
                <a:latin typeface="Times New Roman"/>
                <a:cs typeface="Times New Roman"/>
              </a:rPr>
              <a:t>today, </a:t>
            </a:r>
            <a:r>
              <a:rPr dirty="0" sz="1450" spc="-5">
                <a:latin typeface="Times New Roman"/>
                <a:cs typeface="Times New Roman"/>
              </a:rPr>
              <a:t>I </a:t>
            </a:r>
            <a:r>
              <a:rPr dirty="0" sz="1450" spc="-10">
                <a:latin typeface="Times New Roman"/>
                <a:cs typeface="Times New Roman"/>
              </a:rPr>
              <a:t>give </a:t>
            </a:r>
            <a:r>
              <a:rPr dirty="0" sz="1450" spc="-5">
                <a:latin typeface="Times New Roman"/>
                <a:cs typeface="Times New Roman"/>
              </a:rPr>
              <a:t>you </a:t>
            </a:r>
            <a:r>
              <a:rPr dirty="0" sz="1450" spc="-10">
                <a:latin typeface="Times New Roman"/>
                <a:cs typeface="Times New Roman"/>
              </a:rPr>
              <a:t>my word  </a:t>
            </a:r>
            <a:r>
              <a:rPr dirty="0" sz="1450" spc="-5">
                <a:latin typeface="Times New Roman"/>
                <a:cs typeface="Times New Roman"/>
              </a:rPr>
              <a:t>on</a:t>
            </a:r>
            <a:r>
              <a:rPr dirty="0" sz="1450" spc="-10">
                <a:latin typeface="Times New Roman"/>
                <a:cs typeface="Times New Roman"/>
              </a:rPr>
              <a:t> that.</a:t>
            </a:r>
            <a:endParaRPr sz="1450">
              <a:latin typeface="Times New Roman"/>
              <a:cs typeface="Times New Roman"/>
            </a:endParaRPr>
          </a:p>
          <a:p>
            <a:pPr algn="just" marL="12700" marR="144780" indent="255904">
              <a:lnSpc>
                <a:spcPts val="1730"/>
              </a:lnSpc>
              <a:spcBef>
                <a:spcPts val="785"/>
              </a:spcBef>
            </a:pP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doubt </a:t>
            </a:r>
            <a:r>
              <a:rPr dirty="0" sz="1450" spc="-10">
                <a:latin typeface="Times New Roman"/>
                <a:cs typeface="Times New Roman"/>
              </a:rPr>
              <a:t>at all that Loisa committed the murder and that the watch  is Zottmann's. If, </a:t>
            </a:r>
            <a:r>
              <a:rPr dirty="0" sz="1450" spc="-5">
                <a:latin typeface="Times New Roman"/>
                <a:cs typeface="Times New Roman"/>
              </a:rPr>
              <a:t>by </a:t>
            </a:r>
            <a:r>
              <a:rPr dirty="0" sz="1450" spc="-10">
                <a:latin typeface="Times New Roman"/>
                <a:cs typeface="Times New Roman"/>
              </a:rPr>
              <a:t>any chance, it should </a:t>
            </a:r>
            <a:r>
              <a:rPr dirty="0" sz="1450" spc="-5">
                <a:latin typeface="Times New Roman"/>
                <a:cs typeface="Times New Roman"/>
              </a:rPr>
              <a:t>not </a:t>
            </a:r>
            <a:r>
              <a:rPr dirty="0" sz="1450" spc="-10">
                <a:latin typeface="Times New Roman"/>
                <a:cs typeface="Times New Roman"/>
              </a:rPr>
              <a:t>be, Jaromir knows what </a:t>
            </a:r>
            <a:r>
              <a:rPr dirty="0" sz="1450" spc="-5">
                <a:latin typeface="Times New Roman"/>
                <a:cs typeface="Times New Roman"/>
              </a:rPr>
              <a:t>he </a:t>
            </a:r>
            <a:r>
              <a:rPr dirty="0" sz="1450" spc="-10">
                <a:latin typeface="Times New Roman"/>
                <a:cs typeface="Times New Roman"/>
              </a:rPr>
              <a:t>has  to </a:t>
            </a:r>
            <a:r>
              <a:rPr dirty="0" sz="1450" spc="-5">
                <a:latin typeface="Times New Roman"/>
                <a:cs typeface="Times New Roman"/>
              </a:rPr>
              <a:t>do. </a:t>
            </a:r>
            <a:r>
              <a:rPr dirty="0" sz="1450" spc="-10">
                <a:latin typeface="Times New Roman"/>
                <a:cs typeface="Times New Roman"/>
              </a:rPr>
              <a:t>Whatever the case, </a:t>
            </a:r>
            <a:r>
              <a:rPr dirty="0" sz="1450" spc="-5">
                <a:latin typeface="Times New Roman"/>
                <a:cs typeface="Times New Roman"/>
              </a:rPr>
              <a:t>he </a:t>
            </a:r>
            <a:r>
              <a:rPr dirty="0" sz="1450" spc="-10">
                <a:latin typeface="Times New Roman"/>
                <a:cs typeface="Times New Roman"/>
              </a:rPr>
              <a:t>will identify it as the </a:t>
            </a:r>
            <a:r>
              <a:rPr dirty="0" sz="1450" spc="-5">
                <a:latin typeface="Times New Roman"/>
                <a:cs typeface="Times New Roman"/>
              </a:rPr>
              <a:t>one </a:t>
            </a:r>
            <a:r>
              <a:rPr dirty="0" sz="1450" spc="-10">
                <a:latin typeface="Times New Roman"/>
                <a:cs typeface="Times New Roman"/>
              </a:rPr>
              <a:t>found in </a:t>
            </a:r>
            <a:r>
              <a:rPr dirty="0" sz="1450" spc="-5">
                <a:latin typeface="Times New Roman"/>
                <a:cs typeface="Times New Roman"/>
              </a:rPr>
              <a:t>your</a:t>
            </a:r>
            <a:r>
              <a:rPr dirty="0" sz="1450" spc="114">
                <a:latin typeface="Times New Roman"/>
                <a:cs typeface="Times New Roman"/>
              </a:rPr>
              <a:t> </a:t>
            </a:r>
            <a:r>
              <a:rPr dirty="0" sz="1450" spc="-10">
                <a:latin typeface="Times New Roman"/>
                <a:cs typeface="Times New Roman"/>
              </a:rPr>
              <a:t>rooms.</a:t>
            </a:r>
            <a:endParaRPr sz="1450">
              <a:latin typeface="Times New Roman"/>
              <a:cs typeface="Times New Roman"/>
            </a:endParaRPr>
          </a:p>
          <a:p>
            <a:pPr marL="12700" marR="7620" indent="255904">
              <a:lnSpc>
                <a:spcPts val="1730"/>
              </a:lnSpc>
              <a:spcBef>
                <a:spcPts val="790"/>
              </a:spcBef>
            </a:pPr>
            <a:r>
              <a:rPr dirty="0" sz="1450" spc="-10">
                <a:latin typeface="Times New Roman"/>
                <a:cs typeface="Times New Roman"/>
              </a:rPr>
              <a:t>So bear </a:t>
            </a:r>
            <a:r>
              <a:rPr dirty="0" sz="1450" spc="-5">
                <a:latin typeface="Times New Roman"/>
                <a:cs typeface="Times New Roman"/>
              </a:rPr>
              <a:t>up </a:t>
            </a:r>
            <a:r>
              <a:rPr dirty="0" sz="1450" spc="-10">
                <a:latin typeface="Times New Roman"/>
                <a:cs typeface="Times New Roman"/>
              </a:rPr>
              <a:t>and </a:t>
            </a:r>
            <a:r>
              <a:rPr dirty="0" sz="1450" spc="-5">
                <a:latin typeface="Times New Roman"/>
                <a:cs typeface="Times New Roman"/>
              </a:rPr>
              <a:t>do not </a:t>
            </a:r>
            <a:r>
              <a:rPr dirty="0" sz="1450" spc="-20">
                <a:latin typeface="Times New Roman"/>
                <a:cs typeface="Times New Roman"/>
              </a:rPr>
              <a:t>despair. </a:t>
            </a:r>
            <a:r>
              <a:rPr dirty="0" sz="1450" spc="-10">
                <a:latin typeface="Times New Roman"/>
                <a:cs typeface="Times New Roman"/>
              </a:rPr>
              <a:t>The day </a:t>
            </a:r>
            <a:r>
              <a:rPr dirty="0" sz="1450" spc="-5">
                <a:latin typeface="Times New Roman"/>
                <a:cs typeface="Times New Roman"/>
              </a:rPr>
              <a:t>of your </a:t>
            </a:r>
            <a:r>
              <a:rPr dirty="0" sz="1450" spc="-10">
                <a:latin typeface="Times New Roman"/>
                <a:cs typeface="Times New Roman"/>
              </a:rPr>
              <a:t>release may </a:t>
            </a:r>
            <a:r>
              <a:rPr dirty="0" sz="1450" spc="-5">
                <a:latin typeface="Times New Roman"/>
                <a:cs typeface="Times New Roman"/>
              </a:rPr>
              <a:t>be </a:t>
            </a:r>
            <a:r>
              <a:rPr dirty="0" sz="1450" spc="-10">
                <a:latin typeface="Times New Roman"/>
                <a:cs typeface="Times New Roman"/>
              </a:rPr>
              <a:t>quite close  </a:t>
            </a:r>
            <a:r>
              <a:rPr dirty="0" sz="1450" spc="-30">
                <a:latin typeface="Times New Roman"/>
                <a:cs typeface="Times New Roman"/>
              </a:rPr>
              <a:t>now.</a:t>
            </a:r>
            <a:endParaRPr sz="1450">
              <a:latin typeface="Times New Roman"/>
              <a:cs typeface="Times New Roman"/>
            </a:endParaRPr>
          </a:p>
          <a:p>
            <a:pPr marL="12700" marR="36195" indent="255904">
              <a:lnSpc>
                <a:spcPts val="1730"/>
              </a:lnSpc>
              <a:spcBef>
                <a:spcPts val="715"/>
              </a:spcBef>
            </a:pPr>
            <a:r>
              <a:rPr dirty="0" sz="1450" spc="-10">
                <a:latin typeface="Times New Roman"/>
                <a:cs typeface="Times New Roman"/>
              </a:rPr>
              <a:t>And will the day come when we will meet again? </a:t>
            </a:r>
            <a:r>
              <a:rPr dirty="0" sz="1450" spc="-5">
                <a:latin typeface="Times New Roman"/>
                <a:cs typeface="Times New Roman"/>
              </a:rPr>
              <a:t>I do not </a:t>
            </a:r>
            <a:r>
              <a:rPr dirty="0" sz="1450" spc="-25">
                <a:latin typeface="Times New Roman"/>
                <a:cs typeface="Times New Roman"/>
              </a:rPr>
              <a:t>know. </a:t>
            </a:r>
            <a:r>
              <a:rPr dirty="0" sz="1450" spc="-5">
                <a:latin typeface="Times New Roman"/>
                <a:cs typeface="Times New Roman"/>
              </a:rPr>
              <a:t>I </a:t>
            </a:r>
            <a:r>
              <a:rPr dirty="0" sz="1450" spc="-10">
                <a:latin typeface="Times New Roman"/>
                <a:cs typeface="Times New Roman"/>
              </a:rPr>
              <a:t>am  inclined to say </a:t>
            </a:r>
            <a:r>
              <a:rPr dirty="0" sz="1450" spc="-5">
                <a:latin typeface="Times New Roman"/>
                <a:cs typeface="Times New Roman"/>
              </a:rPr>
              <a:t>not,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long to </a:t>
            </a:r>
            <a:r>
              <a:rPr dirty="0" sz="1450" spc="-5">
                <a:latin typeface="Times New Roman"/>
                <a:cs typeface="Times New Roman"/>
              </a:rPr>
              <a:t>go </a:t>
            </a:r>
            <a:r>
              <a:rPr dirty="0" sz="1450" spc="-10">
                <a:latin typeface="Times New Roman"/>
                <a:cs typeface="Times New Roman"/>
              </a:rPr>
              <a:t>now and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on </a:t>
            </a:r>
            <a:r>
              <a:rPr dirty="0" sz="1450" spc="-10">
                <a:latin typeface="Times New Roman"/>
                <a:cs typeface="Times New Roman"/>
              </a:rPr>
              <a:t>my guard  so that my last </a:t>
            </a:r>
            <a:r>
              <a:rPr dirty="0" sz="1450" spc="-5">
                <a:latin typeface="Times New Roman"/>
                <a:cs typeface="Times New Roman"/>
              </a:rPr>
              <a:t>hour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catch me </a:t>
            </a:r>
            <a:r>
              <a:rPr dirty="0" sz="1450" spc="-5">
                <a:latin typeface="Times New Roman"/>
                <a:cs typeface="Times New Roman"/>
              </a:rPr>
              <a:t>by </a:t>
            </a:r>
            <a:r>
              <a:rPr dirty="0" sz="1450" spc="-10">
                <a:latin typeface="Times New Roman"/>
                <a:cs typeface="Times New Roman"/>
              </a:rPr>
              <a:t>surprise. But there is </a:t>
            </a:r>
            <a:r>
              <a:rPr dirty="0" sz="1450" spc="-5">
                <a:latin typeface="Times New Roman"/>
                <a:cs typeface="Times New Roman"/>
              </a:rPr>
              <a:t>one </a:t>
            </a:r>
            <a:r>
              <a:rPr dirty="0" sz="1450" spc="-10">
                <a:latin typeface="Times New Roman"/>
                <a:cs typeface="Times New Roman"/>
              </a:rPr>
              <a:t>belief </a:t>
            </a:r>
            <a:r>
              <a:rPr dirty="0" sz="1450" spc="-5">
                <a:latin typeface="Times New Roman"/>
                <a:cs typeface="Times New Roman"/>
              </a:rPr>
              <a:t>you  </a:t>
            </a:r>
            <a:r>
              <a:rPr dirty="0" sz="1450" spc="-10">
                <a:latin typeface="Times New Roman"/>
                <a:cs typeface="Times New Roman"/>
              </a:rPr>
              <a:t>must hold firm: we will see each other again. If </a:t>
            </a:r>
            <a:r>
              <a:rPr dirty="0" sz="1450" spc="-5">
                <a:latin typeface="Times New Roman"/>
                <a:cs typeface="Times New Roman"/>
              </a:rPr>
              <a:t>not </a:t>
            </a:r>
            <a:r>
              <a:rPr dirty="0" sz="1450" spc="-10">
                <a:latin typeface="Times New Roman"/>
                <a:cs typeface="Times New Roman"/>
              </a:rPr>
              <a:t>in this life, </a:t>
            </a:r>
            <a:r>
              <a:rPr dirty="0" sz="1450" spc="-5">
                <a:latin typeface="Times New Roman"/>
                <a:cs typeface="Times New Roman"/>
              </a:rPr>
              <a:t>nor </a:t>
            </a:r>
            <a:r>
              <a:rPr dirty="0" sz="1450" spc="-10">
                <a:latin typeface="Times New Roman"/>
                <a:cs typeface="Times New Roman"/>
              </a:rPr>
              <a:t>in another  life after death, then </a:t>
            </a:r>
            <a:r>
              <a:rPr dirty="0" sz="1450" spc="-5">
                <a:latin typeface="Times New Roman"/>
                <a:cs typeface="Times New Roman"/>
              </a:rPr>
              <a:t>on </a:t>
            </a:r>
            <a:r>
              <a:rPr dirty="0" sz="1450" spc="-10">
                <a:latin typeface="Times New Roman"/>
                <a:cs typeface="Times New Roman"/>
              </a:rPr>
              <a:t>the day when </a:t>
            </a:r>
            <a:r>
              <a:rPr dirty="0" sz="1450" spc="-25">
                <a:latin typeface="Times New Roman"/>
                <a:cs typeface="Times New Roman"/>
              </a:rPr>
              <a:t>Time </a:t>
            </a:r>
            <a:r>
              <a:rPr dirty="0" sz="1450" spc="-10">
                <a:latin typeface="Times New Roman"/>
                <a:cs typeface="Times New Roman"/>
              </a:rPr>
              <a:t>is shattered, the day when, as it  says in the Bible, the Lord will spew those that are lukewarm, and neither cold  </a:t>
            </a:r>
            <a:r>
              <a:rPr dirty="0" sz="1450" spc="-5">
                <a:latin typeface="Times New Roman"/>
                <a:cs typeface="Times New Roman"/>
              </a:rPr>
              <a:t>nor hot, out of </a:t>
            </a:r>
            <a:r>
              <a:rPr dirty="0" sz="1450" spc="-10">
                <a:latin typeface="Times New Roman"/>
                <a:cs typeface="Times New Roman"/>
              </a:rPr>
              <a:t>His mouth.</a:t>
            </a:r>
            <a:endParaRPr sz="1450">
              <a:latin typeface="Times New Roman"/>
              <a:cs typeface="Times New Roman"/>
            </a:endParaRPr>
          </a:p>
          <a:p>
            <a:pPr marL="268605">
              <a:lnSpc>
                <a:spcPct val="100000"/>
              </a:lnSpc>
              <a:spcBef>
                <a:spcPts val="715"/>
              </a:spcBef>
            </a:pPr>
            <a:r>
              <a:rPr dirty="0" sz="1450" spc="-10">
                <a:latin typeface="Times New Roman"/>
                <a:cs typeface="Times New Roman"/>
              </a:rPr>
              <a:t>Do</a:t>
            </a:r>
            <a:r>
              <a:rPr dirty="0" sz="1450" spc="130">
                <a:latin typeface="Times New Roman"/>
                <a:cs typeface="Times New Roman"/>
              </a:rPr>
              <a:t> </a:t>
            </a:r>
            <a:r>
              <a:rPr dirty="0" sz="1450" spc="-5">
                <a:latin typeface="Times New Roman"/>
                <a:cs typeface="Times New Roman"/>
              </a:rPr>
              <a:t>not</a:t>
            </a:r>
            <a:r>
              <a:rPr dirty="0" sz="1450" spc="130">
                <a:latin typeface="Times New Roman"/>
                <a:cs typeface="Times New Roman"/>
              </a:rPr>
              <a:t> </a:t>
            </a:r>
            <a:r>
              <a:rPr dirty="0" sz="1450" spc="-5">
                <a:latin typeface="Times New Roman"/>
                <a:cs typeface="Times New Roman"/>
              </a:rPr>
              <a:t>be</a:t>
            </a:r>
            <a:r>
              <a:rPr dirty="0" sz="1450" spc="130">
                <a:latin typeface="Times New Roman"/>
                <a:cs typeface="Times New Roman"/>
              </a:rPr>
              <a:t> </a:t>
            </a:r>
            <a:r>
              <a:rPr dirty="0" sz="1450" spc="-10">
                <a:latin typeface="Times New Roman"/>
                <a:cs typeface="Times New Roman"/>
              </a:rPr>
              <a:t>surprised</a:t>
            </a:r>
            <a:r>
              <a:rPr dirty="0" sz="1450" spc="130">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10">
                <a:latin typeface="Times New Roman"/>
                <a:cs typeface="Times New Roman"/>
              </a:rPr>
              <a:t>hear</a:t>
            </a:r>
            <a:r>
              <a:rPr dirty="0" sz="1450" spc="130">
                <a:latin typeface="Times New Roman"/>
                <a:cs typeface="Times New Roman"/>
              </a:rPr>
              <a:t> </a:t>
            </a:r>
            <a:r>
              <a:rPr dirty="0" sz="1450" spc="-10">
                <a:latin typeface="Times New Roman"/>
                <a:cs typeface="Times New Roman"/>
              </a:rPr>
              <a:t>me</a:t>
            </a:r>
            <a:r>
              <a:rPr dirty="0" sz="1450" spc="130">
                <a:latin typeface="Times New Roman"/>
                <a:cs typeface="Times New Roman"/>
              </a:rPr>
              <a:t> </a:t>
            </a:r>
            <a:r>
              <a:rPr dirty="0" sz="1450" spc="-10">
                <a:latin typeface="Times New Roman"/>
                <a:cs typeface="Times New Roman"/>
              </a:rPr>
              <a:t>talk</a:t>
            </a:r>
            <a:r>
              <a:rPr dirty="0" sz="1450" spc="130">
                <a:latin typeface="Times New Roman"/>
                <a:cs typeface="Times New Roman"/>
              </a:rPr>
              <a:t> </a:t>
            </a:r>
            <a:r>
              <a:rPr dirty="0" sz="1450" spc="-10">
                <a:latin typeface="Times New Roman"/>
                <a:cs typeface="Times New Roman"/>
              </a:rPr>
              <a:t>like</a:t>
            </a:r>
            <a:r>
              <a:rPr dirty="0" sz="1450" spc="130">
                <a:latin typeface="Times New Roman"/>
                <a:cs typeface="Times New Roman"/>
              </a:rPr>
              <a:t> </a:t>
            </a:r>
            <a:r>
              <a:rPr dirty="0" sz="1450" spc="-10">
                <a:latin typeface="Times New Roman"/>
                <a:cs typeface="Times New Roman"/>
              </a:rPr>
              <a:t>this.</a:t>
            </a:r>
            <a:r>
              <a:rPr dirty="0" sz="1450" spc="130">
                <a:latin typeface="Times New Roman"/>
                <a:cs typeface="Times New Roman"/>
              </a:rPr>
              <a:t> </a:t>
            </a:r>
            <a:r>
              <a:rPr dirty="0" sz="1450" spc="-5">
                <a:latin typeface="Times New Roman"/>
                <a:cs typeface="Times New Roman"/>
              </a:rPr>
              <a:t>I</a:t>
            </a:r>
            <a:r>
              <a:rPr dirty="0" sz="1450" spc="130">
                <a:latin typeface="Times New Roman"/>
                <a:cs typeface="Times New Roman"/>
              </a:rPr>
              <a:t> </a:t>
            </a:r>
            <a:r>
              <a:rPr dirty="0" sz="1450" spc="-10">
                <a:latin typeface="Times New Roman"/>
                <a:cs typeface="Times New Roman"/>
              </a:rPr>
              <a:t>have</a:t>
            </a:r>
            <a:r>
              <a:rPr dirty="0" sz="1450" spc="130">
                <a:latin typeface="Times New Roman"/>
                <a:cs typeface="Times New Roman"/>
              </a:rPr>
              <a:t> </a:t>
            </a:r>
            <a:r>
              <a:rPr dirty="0" sz="1450" spc="-10">
                <a:latin typeface="Times New Roman"/>
                <a:cs typeface="Times New Roman"/>
              </a:rPr>
              <a:t>never</a:t>
            </a:r>
            <a:r>
              <a:rPr dirty="0" sz="1450" spc="130">
                <a:latin typeface="Times New Roman"/>
                <a:cs typeface="Times New Roman"/>
              </a:rPr>
              <a:t> </a:t>
            </a:r>
            <a:r>
              <a:rPr dirty="0" sz="1450" spc="-10">
                <a:latin typeface="Times New Roman"/>
                <a:cs typeface="Times New Roman"/>
              </a:rPr>
              <a:t>spoken</a:t>
            </a:r>
            <a:r>
              <a:rPr dirty="0" sz="1450" spc="130">
                <a:latin typeface="Times New Roman"/>
                <a:cs typeface="Times New Roman"/>
              </a:rPr>
              <a:t> </a:t>
            </a:r>
            <a:r>
              <a:rPr dirty="0" sz="1450" spc="-10">
                <a:latin typeface="Times New Roman"/>
                <a:cs typeface="Times New Roman"/>
              </a:rPr>
              <a:t>to</a:t>
            </a:r>
            <a:r>
              <a:rPr dirty="0" sz="1450" spc="130">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417685"/>
          </a:xfrm>
          <a:prstGeom prst="rect">
            <a:avLst/>
          </a:prstGeom>
        </p:spPr>
        <p:txBody>
          <a:bodyPr wrap="square" lIns="0" tIns="20955" rIns="0" bIns="0" rtlCol="0" vert="horz">
            <a:spAutoFit/>
          </a:bodyPr>
          <a:lstStyle/>
          <a:p>
            <a:pPr algn="just" marL="12700" marR="6350">
              <a:lnSpc>
                <a:spcPts val="1720"/>
              </a:lnSpc>
              <a:spcBef>
                <a:spcPts val="165"/>
              </a:spcBef>
            </a:pPr>
            <a:r>
              <a:rPr dirty="0" sz="1450" spc="-10">
                <a:latin typeface="Times New Roman"/>
                <a:cs typeface="Times New Roman"/>
              </a:rPr>
              <a:t>about such matters, and the </a:t>
            </a:r>
            <a:r>
              <a:rPr dirty="0" sz="1450" spc="-5">
                <a:latin typeface="Times New Roman"/>
                <a:cs typeface="Times New Roman"/>
              </a:rPr>
              <a:t>one </a:t>
            </a:r>
            <a:r>
              <a:rPr dirty="0" sz="1450" spc="-10">
                <a:latin typeface="Times New Roman"/>
                <a:cs typeface="Times New Roman"/>
              </a:rPr>
              <a:t>time </a:t>
            </a:r>
            <a:r>
              <a:rPr dirty="0" sz="1450" spc="-5">
                <a:latin typeface="Times New Roman"/>
                <a:cs typeface="Times New Roman"/>
              </a:rPr>
              <a:t>you </a:t>
            </a:r>
            <a:r>
              <a:rPr dirty="0" sz="1450" spc="-10">
                <a:latin typeface="Times New Roman"/>
                <a:cs typeface="Times New Roman"/>
              </a:rPr>
              <a:t>mentioned the word 'Cabbala', </a:t>
            </a:r>
            <a:r>
              <a:rPr dirty="0" sz="1450" spc="-5">
                <a:latin typeface="Times New Roman"/>
                <a:cs typeface="Times New Roman"/>
              </a:rPr>
              <a:t>I  </a:t>
            </a:r>
            <a:r>
              <a:rPr dirty="0" sz="1450" spc="-10">
                <a:latin typeface="Times New Roman"/>
                <a:cs typeface="Times New Roman"/>
              </a:rPr>
              <a:t>evaded the issue, </a:t>
            </a:r>
            <a:r>
              <a:rPr dirty="0" sz="1450" spc="-5">
                <a:latin typeface="Times New Roman"/>
                <a:cs typeface="Times New Roman"/>
              </a:rPr>
              <a:t>but I </a:t>
            </a:r>
            <a:r>
              <a:rPr dirty="0" sz="1450" spc="-10">
                <a:latin typeface="Times New Roman"/>
                <a:cs typeface="Times New Roman"/>
              </a:rPr>
              <a:t>know what </a:t>
            </a:r>
            <a:r>
              <a:rPr dirty="0" sz="1450" spc="-5">
                <a:latin typeface="Times New Roman"/>
                <a:cs typeface="Times New Roman"/>
              </a:rPr>
              <a:t>I</a:t>
            </a:r>
            <a:r>
              <a:rPr dirty="0" sz="1450" spc="15">
                <a:latin typeface="Times New Roman"/>
                <a:cs typeface="Times New Roman"/>
              </a:rPr>
              <a:t> </a:t>
            </a:r>
            <a:r>
              <a:rPr dirty="0" sz="1450" spc="-25">
                <a:latin typeface="Times New Roman"/>
                <a:cs typeface="Times New Roman"/>
              </a:rPr>
              <a:t>know.</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understand what </a:t>
            </a:r>
            <a:r>
              <a:rPr dirty="0" sz="1450" spc="-5">
                <a:latin typeface="Times New Roman"/>
                <a:cs typeface="Times New Roman"/>
              </a:rPr>
              <a:t>I </a:t>
            </a:r>
            <a:r>
              <a:rPr dirty="0" sz="1450" spc="-10">
                <a:latin typeface="Times New Roman"/>
                <a:cs typeface="Times New Roman"/>
              </a:rPr>
              <a:t>am talking about, </a:t>
            </a:r>
            <a:r>
              <a:rPr dirty="0" sz="1450" spc="-5">
                <a:latin typeface="Times New Roman"/>
                <a:cs typeface="Times New Roman"/>
              </a:rPr>
              <a:t>but </a:t>
            </a:r>
            <a:r>
              <a:rPr dirty="0" sz="1450" spc="-10">
                <a:latin typeface="Times New Roman"/>
                <a:cs typeface="Times New Roman"/>
              </a:rPr>
              <a:t>if </a:t>
            </a:r>
            <a:r>
              <a:rPr dirty="0" sz="1450" spc="-5">
                <a:latin typeface="Times New Roman"/>
                <a:cs typeface="Times New Roman"/>
              </a:rPr>
              <a:t>not,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  </a:t>
            </a:r>
            <a:r>
              <a:rPr dirty="0" sz="1450" spc="-10">
                <a:latin typeface="Times New Roman"/>
                <a:cs typeface="Times New Roman"/>
              </a:rPr>
              <a:t>please erase what </a:t>
            </a:r>
            <a:r>
              <a:rPr dirty="0" sz="1450" spc="-5">
                <a:latin typeface="Times New Roman"/>
                <a:cs typeface="Times New Roman"/>
              </a:rPr>
              <a:t>I </a:t>
            </a:r>
            <a:r>
              <a:rPr dirty="0" sz="1450" spc="-10">
                <a:latin typeface="Times New Roman"/>
                <a:cs typeface="Times New Roman"/>
              </a:rPr>
              <a:t>have just said from </a:t>
            </a:r>
            <a:r>
              <a:rPr dirty="0" sz="1450" spc="-5">
                <a:latin typeface="Times New Roman"/>
                <a:cs typeface="Times New Roman"/>
              </a:rPr>
              <a:t>your </a:t>
            </a:r>
            <a:r>
              <a:rPr dirty="0" sz="1450" spc="-10">
                <a:latin typeface="Times New Roman"/>
                <a:cs typeface="Times New Roman"/>
              </a:rPr>
              <a:t>mind. Once, in </a:t>
            </a:r>
            <a:r>
              <a:rPr dirty="0" sz="1450" spc="-5">
                <a:latin typeface="Times New Roman"/>
                <a:cs typeface="Times New Roman"/>
              </a:rPr>
              <a:t>a </a:t>
            </a:r>
            <a:r>
              <a:rPr dirty="0" sz="1450" spc="-10">
                <a:latin typeface="Times New Roman"/>
                <a:cs typeface="Times New Roman"/>
              </a:rPr>
              <a:t>delirium, </a:t>
            </a:r>
            <a:r>
              <a:rPr dirty="0" sz="1450" spc="-5">
                <a:latin typeface="Times New Roman"/>
                <a:cs typeface="Times New Roman"/>
              </a:rPr>
              <a:t>I  thought 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sign </a:t>
            </a:r>
            <a:r>
              <a:rPr dirty="0" sz="1450" spc="-5">
                <a:latin typeface="Times New Roman"/>
                <a:cs typeface="Times New Roman"/>
              </a:rPr>
              <a:t>on your</a:t>
            </a:r>
            <a:r>
              <a:rPr dirty="0" sz="1450">
                <a:latin typeface="Times New Roman"/>
                <a:cs typeface="Times New Roman"/>
              </a:rPr>
              <a:t> </a:t>
            </a:r>
            <a:r>
              <a:rPr dirty="0" sz="1450" spc="-10">
                <a:latin typeface="Times New Roman"/>
                <a:cs typeface="Times New Roman"/>
              </a:rPr>
              <a:t>breast.</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was dreaming with my eyes</a:t>
            </a:r>
            <a:r>
              <a:rPr dirty="0" sz="1450" spc="15">
                <a:latin typeface="Times New Roman"/>
                <a:cs typeface="Times New Roman"/>
              </a:rPr>
              <a:t> </a:t>
            </a:r>
            <a:r>
              <a:rPr dirty="0" sz="1450" spc="-10">
                <a:latin typeface="Times New Roman"/>
                <a:cs typeface="Times New Roman"/>
              </a:rPr>
              <a:t>open?</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really cannot understand all this, then just assume that there is </a:t>
            </a:r>
            <a:r>
              <a:rPr dirty="0" sz="1450" spc="-5">
                <a:latin typeface="Times New Roman"/>
                <a:cs typeface="Times New Roman"/>
              </a:rPr>
              <a:t>a  </a:t>
            </a:r>
            <a:r>
              <a:rPr dirty="0" sz="1450" spc="-10">
                <a:latin typeface="Times New Roman"/>
                <a:cs typeface="Times New Roman"/>
              </a:rPr>
              <a:t>certain inner knowledge, which </a:t>
            </a:r>
            <a:r>
              <a:rPr dirty="0" sz="1450" spc="-5">
                <a:latin typeface="Times New Roman"/>
                <a:cs typeface="Times New Roman"/>
              </a:rPr>
              <a:t>I </a:t>
            </a:r>
            <a:r>
              <a:rPr dirty="0" sz="1450" spc="-10">
                <a:latin typeface="Times New Roman"/>
                <a:cs typeface="Times New Roman"/>
              </a:rPr>
              <a:t>have had almost from my earliest childhood  and which has led me </a:t>
            </a:r>
            <a:r>
              <a:rPr dirty="0" sz="1450" spc="-5">
                <a:latin typeface="Times New Roman"/>
                <a:cs typeface="Times New Roman"/>
              </a:rPr>
              <a:t>on </a:t>
            </a:r>
            <a:r>
              <a:rPr dirty="0" sz="1450" spc="-10">
                <a:latin typeface="Times New Roman"/>
                <a:cs typeface="Times New Roman"/>
              </a:rPr>
              <a:t>my strange</a:t>
            </a:r>
            <a:r>
              <a:rPr dirty="0" sz="1450" spc="20">
                <a:latin typeface="Times New Roman"/>
                <a:cs typeface="Times New Roman"/>
              </a:rPr>
              <a:t> </a:t>
            </a:r>
            <a:r>
              <a:rPr dirty="0" sz="1450" spc="-10">
                <a:latin typeface="Times New Roman"/>
                <a:cs typeface="Times New Roman"/>
              </a:rPr>
              <a:t>path.</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This inner knowledge does </a:t>
            </a:r>
            <a:r>
              <a:rPr dirty="0" sz="1450" spc="-5">
                <a:latin typeface="Times New Roman"/>
                <a:cs typeface="Times New Roman"/>
              </a:rPr>
              <a:t>not </a:t>
            </a:r>
            <a:r>
              <a:rPr dirty="0" sz="1450" spc="-10">
                <a:latin typeface="Times New Roman"/>
                <a:cs typeface="Times New Roman"/>
              </a:rPr>
              <a:t>coincide with what medical science  teaches; it is knowledge which, thank God, is closed to medicine and, </a:t>
            </a:r>
            <a:r>
              <a:rPr dirty="0" sz="1450" spc="-5">
                <a:latin typeface="Times New Roman"/>
                <a:cs typeface="Times New Roman"/>
              </a:rPr>
              <a:t>I </a:t>
            </a:r>
            <a:r>
              <a:rPr dirty="0" sz="1450" spc="-10">
                <a:latin typeface="Times New Roman"/>
                <a:cs typeface="Times New Roman"/>
              </a:rPr>
              <a:t>hope,  will always remain so.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not </a:t>
            </a:r>
            <a:r>
              <a:rPr dirty="0" sz="1450" spc="-10">
                <a:latin typeface="Times New Roman"/>
                <a:cs typeface="Times New Roman"/>
              </a:rPr>
              <a:t>let myself </a:t>
            </a:r>
            <a:r>
              <a:rPr dirty="0" sz="1450" spc="-5">
                <a:latin typeface="Times New Roman"/>
                <a:cs typeface="Times New Roman"/>
              </a:rPr>
              <a:t>be </a:t>
            </a:r>
            <a:r>
              <a:rPr dirty="0" sz="1450" spc="-10">
                <a:latin typeface="Times New Roman"/>
                <a:cs typeface="Times New Roman"/>
              </a:rPr>
              <a:t>stultified </a:t>
            </a:r>
            <a:r>
              <a:rPr dirty="0" sz="1450" spc="-5">
                <a:latin typeface="Times New Roman"/>
                <a:cs typeface="Times New Roman"/>
              </a:rPr>
              <a:t>by </a:t>
            </a:r>
            <a:r>
              <a:rPr dirty="0" sz="1450" spc="-10">
                <a:latin typeface="Times New Roman"/>
                <a:cs typeface="Times New Roman"/>
              </a:rPr>
              <a:t>science, whose  highest goal is to furnish </a:t>
            </a:r>
            <a:r>
              <a:rPr dirty="0" sz="1450" spc="-5">
                <a:latin typeface="Times New Roman"/>
                <a:cs typeface="Times New Roman"/>
              </a:rPr>
              <a:t>a </a:t>
            </a:r>
            <a:r>
              <a:rPr dirty="0" sz="1450" spc="-10">
                <a:latin typeface="Times New Roman"/>
                <a:cs typeface="Times New Roman"/>
              </a:rPr>
              <a:t>'waiting room', which it would </a:t>
            </a:r>
            <a:r>
              <a:rPr dirty="0" sz="1450" spc="-5">
                <a:latin typeface="Times New Roman"/>
                <a:cs typeface="Times New Roman"/>
              </a:rPr>
              <a:t>be </a:t>
            </a:r>
            <a:r>
              <a:rPr dirty="0" sz="1450" spc="-10">
                <a:latin typeface="Times New Roman"/>
                <a:cs typeface="Times New Roman"/>
              </a:rPr>
              <a:t>best to tear</a:t>
            </a:r>
            <a:r>
              <a:rPr dirty="0" sz="1450" spc="175">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12700" marR="10160" indent="255904">
              <a:lnSpc>
                <a:spcPts val="1730"/>
              </a:lnSpc>
              <a:spcBef>
                <a:spcPts val="710"/>
              </a:spcBef>
            </a:pPr>
            <a:r>
              <a:rPr dirty="0" sz="1450" spc="-10">
                <a:latin typeface="Times New Roman"/>
                <a:cs typeface="Times New Roman"/>
              </a:rPr>
              <a:t>But enough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must tell </a:t>
            </a:r>
            <a:r>
              <a:rPr dirty="0" sz="1450" spc="-5">
                <a:latin typeface="Times New Roman"/>
                <a:cs typeface="Times New Roman"/>
              </a:rPr>
              <a:t>you </a:t>
            </a:r>
            <a:r>
              <a:rPr dirty="0" sz="1450" spc="-10">
                <a:latin typeface="Times New Roman"/>
                <a:cs typeface="Times New Roman"/>
              </a:rPr>
              <a:t>what has been happening while </a:t>
            </a:r>
            <a:r>
              <a:rPr dirty="0" sz="1450" spc="-5">
                <a:latin typeface="Times New Roman"/>
                <a:cs typeface="Times New Roman"/>
              </a:rPr>
              <a:t>you  </a:t>
            </a:r>
            <a:r>
              <a:rPr dirty="0" sz="1450" spc="-10">
                <a:latin typeface="Times New Roman"/>
                <a:cs typeface="Times New Roman"/>
              </a:rPr>
              <a:t>have been in</a:t>
            </a:r>
            <a:r>
              <a:rPr dirty="0" sz="1450">
                <a:latin typeface="Times New Roman"/>
                <a:cs typeface="Times New Roman"/>
              </a:rPr>
              <a:t> </a:t>
            </a:r>
            <a:r>
              <a:rPr dirty="0" sz="1450" spc="-10">
                <a:latin typeface="Times New Roman"/>
                <a:cs typeface="Times New Roman"/>
              </a:rPr>
              <a:t>prison.</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By the end </a:t>
            </a:r>
            <a:r>
              <a:rPr dirty="0" sz="1450" spc="-5">
                <a:latin typeface="Times New Roman"/>
                <a:cs typeface="Times New Roman"/>
              </a:rPr>
              <a:t>of </a:t>
            </a:r>
            <a:r>
              <a:rPr dirty="0" sz="1450" spc="-10">
                <a:latin typeface="Times New Roman"/>
                <a:cs typeface="Times New Roman"/>
              </a:rPr>
              <a:t>April </a:t>
            </a:r>
            <a:r>
              <a:rPr dirty="0" sz="1450" spc="-20">
                <a:latin typeface="Times New Roman"/>
                <a:cs typeface="Times New Roman"/>
              </a:rPr>
              <a:t>Wassertrum</a:t>
            </a:r>
            <a:r>
              <a:rPr dirty="0" sz="1450" spc="320">
                <a:latin typeface="Times New Roman"/>
                <a:cs typeface="Times New Roman"/>
              </a:rPr>
              <a:t> </a:t>
            </a:r>
            <a:r>
              <a:rPr dirty="0" sz="1450" spc="-10">
                <a:latin typeface="Times New Roman"/>
                <a:cs typeface="Times New Roman"/>
              </a:rPr>
              <a:t>had reached the </a:t>
            </a:r>
            <a:r>
              <a:rPr dirty="0" sz="1450" spc="-5">
                <a:latin typeface="Times New Roman"/>
                <a:cs typeface="Times New Roman"/>
              </a:rPr>
              <a:t>point </a:t>
            </a:r>
            <a:r>
              <a:rPr dirty="0" sz="1450" spc="-10">
                <a:latin typeface="Times New Roman"/>
                <a:cs typeface="Times New Roman"/>
              </a:rPr>
              <a:t>where my  suggestion was beginning to have its </a:t>
            </a:r>
            <a:r>
              <a:rPr dirty="0" sz="1450" spc="-15">
                <a:latin typeface="Times New Roman"/>
                <a:cs typeface="Times New Roman"/>
              </a:rPr>
              <a:t>effect.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by </a:t>
            </a:r>
            <a:r>
              <a:rPr dirty="0" sz="1450" spc="-10">
                <a:latin typeface="Times New Roman"/>
                <a:cs typeface="Times New Roman"/>
              </a:rPr>
              <a:t>the way </a:t>
            </a:r>
            <a:r>
              <a:rPr dirty="0" sz="1450" spc="-5">
                <a:latin typeface="Times New Roman"/>
                <a:cs typeface="Times New Roman"/>
              </a:rPr>
              <a:t>he </a:t>
            </a:r>
            <a:r>
              <a:rPr dirty="0" sz="1450" spc="-10">
                <a:latin typeface="Times New Roman"/>
                <a:cs typeface="Times New Roman"/>
              </a:rPr>
              <a:t>kept </a:t>
            </a:r>
            <a:r>
              <a:rPr dirty="0" sz="1450" spc="-5">
                <a:latin typeface="Times New Roman"/>
                <a:cs typeface="Times New Roman"/>
              </a:rPr>
              <a:t>on  </a:t>
            </a:r>
            <a:r>
              <a:rPr dirty="0" sz="1450" spc="-10">
                <a:latin typeface="Times New Roman"/>
                <a:cs typeface="Times New Roman"/>
              </a:rPr>
              <a:t>talking to himself in the street and waving his arms about. That kind </a:t>
            </a:r>
            <a:r>
              <a:rPr dirty="0" sz="1450" spc="-5">
                <a:latin typeface="Times New Roman"/>
                <a:cs typeface="Times New Roman"/>
              </a:rPr>
              <a:t>of </a:t>
            </a:r>
            <a:r>
              <a:rPr dirty="0" sz="1450" spc="-10">
                <a:latin typeface="Times New Roman"/>
                <a:cs typeface="Times New Roman"/>
              </a:rPr>
              <a:t>thing is  </a:t>
            </a:r>
            <a:r>
              <a:rPr dirty="0" sz="1450" spc="-5">
                <a:latin typeface="Times New Roman"/>
                <a:cs typeface="Times New Roman"/>
              </a:rPr>
              <a:t>a </a:t>
            </a:r>
            <a:r>
              <a:rPr dirty="0" sz="1450" spc="-10">
                <a:latin typeface="Times New Roman"/>
                <a:cs typeface="Times New Roman"/>
              </a:rPr>
              <a:t>sign that </a:t>
            </a:r>
            <a:r>
              <a:rPr dirty="0" sz="1450" spc="-5">
                <a:latin typeface="Times New Roman"/>
                <a:cs typeface="Times New Roman"/>
              </a:rPr>
              <a:t>a </a:t>
            </a:r>
            <a:r>
              <a:rPr dirty="0" sz="1450" spc="-10">
                <a:latin typeface="Times New Roman"/>
                <a:cs typeface="Times New Roman"/>
              </a:rPr>
              <a:t>person's thoughts are gathering for the attack and will soon fall  </a:t>
            </a:r>
            <a:r>
              <a:rPr dirty="0" sz="1450" spc="-5">
                <a:latin typeface="Times New Roman"/>
                <a:cs typeface="Times New Roman"/>
              </a:rPr>
              <a:t>upon </a:t>
            </a:r>
            <a:r>
              <a:rPr dirty="0" sz="1450" spc="-10">
                <a:latin typeface="Times New Roman"/>
                <a:cs typeface="Times New Roman"/>
              </a:rPr>
              <a:t>their </a:t>
            </a:r>
            <a:r>
              <a:rPr dirty="0" sz="1450" spc="-20">
                <a:latin typeface="Times New Roman"/>
                <a:cs typeface="Times New Roman"/>
              </a:rPr>
              <a:t>master.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Then </a:t>
            </a:r>
            <a:r>
              <a:rPr dirty="0" sz="1450" spc="-5">
                <a:latin typeface="Times New Roman"/>
                <a:cs typeface="Times New Roman"/>
              </a:rPr>
              <a:t>he bought a </a:t>
            </a:r>
            <a:r>
              <a:rPr dirty="0" sz="1450" spc="-10">
                <a:latin typeface="Times New Roman"/>
                <a:cs typeface="Times New Roman"/>
              </a:rPr>
              <a:t>little </a:t>
            </a:r>
            <a:r>
              <a:rPr dirty="0" sz="1450" spc="-5">
                <a:latin typeface="Times New Roman"/>
                <a:cs typeface="Times New Roman"/>
              </a:rPr>
              <a:t>book </a:t>
            </a:r>
            <a:r>
              <a:rPr dirty="0" sz="1450" spc="-10">
                <a:latin typeface="Times New Roman"/>
                <a:cs typeface="Times New Roman"/>
              </a:rPr>
              <a:t>and started making</a:t>
            </a:r>
            <a:r>
              <a:rPr dirty="0" sz="1450" spc="15">
                <a:latin typeface="Times New Roman"/>
                <a:cs typeface="Times New Roman"/>
              </a:rPr>
              <a:t> </a:t>
            </a:r>
            <a:r>
              <a:rPr dirty="0" sz="1450" spc="-10">
                <a:latin typeface="Times New Roman"/>
                <a:cs typeface="Times New Roman"/>
              </a:rPr>
              <a:t>notes.</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He was writing! </a:t>
            </a:r>
            <a:r>
              <a:rPr dirty="0" sz="1450" spc="-15">
                <a:latin typeface="Times New Roman"/>
                <a:cs typeface="Times New Roman"/>
              </a:rPr>
              <a:t>Writing! </a:t>
            </a:r>
            <a:r>
              <a:rPr dirty="0" sz="1450" spc="-10">
                <a:latin typeface="Times New Roman"/>
                <a:cs typeface="Times New Roman"/>
              </a:rPr>
              <a:t>The very idea! </a:t>
            </a:r>
            <a:r>
              <a:rPr dirty="0" sz="1450" spc="-20">
                <a:latin typeface="Times New Roman"/>
                <a:cs typeface="Times New Roman"/>
              </a:rPr>
              <a:t>Wassertrum</a:t>
            </a:r>
            <a:r>
              <a:rPr dirty="0" sz="1450" spc="35">
                <a:latin typeface="Times New Roman"/>
                <a:cs typeface="Times New Roman"/>
              </a:rPr>
              <a:t> </a:t>
            </a:r>
            <a:r>
              <a:rPr dirty="0" sz="1450" spc="-10">
                <a:latin typeface="Times New Roman"/>
                <a:cs typeface="Times New Roman"/>
              </a:rPr>
              <a:t>writing!</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And then </a:t>
            </a:r>
            <a:r>
              <a:rPr dirty="0" sz="1450" spc="-5">
                <a:latin typeface="Times New Roman"/>
                <a:cs typeface="Times New Roman"/>
              </a:rPr>
              <a:t>he </a:t>
            </a:r>
            <a:r>
              <a:rPr dirty="0" sz="1450" spc="-10">
                <a:latin typeface="Times New Roman"/>
                <a:cs typeface="Times New Roman"/>
              </a:rPr>
              <a:t>went to </a:t>
            </a:r>
            <a:r>
              <a:rPr dirty="0" sz="1450" spc="-5">
                <a:latin typeface="Times New Roman"/>
                <a:cs typeface="Times New Roman"/>
              </a:rPr>
              <a:t>a </a:t>
            </a:r>
            <a:r>
              <a:rPr dirty="0" sz="1450" spc="-20">
                <a:latin typeface="Times New Roman"/>
                <a:cs typeface="Times New Roman"/>
              </a:rPr>
              <a:t>lawyer. </a:t>
            </a:r>
            <a:r>
              <a:rPr dirty="0" sz="1450" spc="-25">
                <a:latin typeface="Times New Roman"/>
                <a:cs typeface="Times New Roman"/>
              </a:rPr>
              <a:t>Waiting </a:t>
            </a:r>
            <a:r>
              <a:rPr dirty="0" sz="1450" spc="-10">
                <a:latin typeface="Times New Roman"/>
                <a:cs typeface="Times New Roman"/>
              </a:rPr>
              <a:t>outside in the street </a:t>
            </a:r>
            <a:r>
              <a:rPr dirty="0" sz="1450" spc="-5">
                <a:latin typeface="Times New Roman"/>
                <a:cs typeface="Times New Roman"/>
              </a:rPr>
              <a:t>I </a:t>
            </a:r>
            <a:r>
              <a:rPr dirty="0" sz="1450" spc="-10">
                <a:latin typeface="Times New Roman"/>
                <a:cs typeface="Times New Roman"/>
              </a:rPr>
              <a:t>knew what </a:t>
            </a:r>
            <a:r>
              <a:rPr dirty="0" sz="1450" spc="-5">
                <a:latin typeface="Times New Roman"/>
                <a:cs typeface="Times New Roman"/>
              </a:rPr>
              <a:t>he  </a:t>
            </a:r>
            <a:r>
              <a:rPr dirty="0" sz="1450" spc="-10">
                <a:latin typeface="Times New Roman"/>
                <a:cs typeface="Times New Roman"/>
              </a:rPr>
              <a:t>was doing </a:t>
            </a:r>
            <a:r>
              <a:rPr dirty="0" sz="1450" spc="-5">
                <a:latin typeface="Times New Roman"/>
                <a:cs typeface="Times New Roman"/>
              </a:rPr>
              <a:t>up </a:t>
            </a:r>
            <a:r>
              <a:rPr dirty="0" sz="1450" spc="-10">
                <a:latin typeface="Times New Roman"/>
                <a:cs typeface="Times New Roman"/>
              </a:rPr>
              <a:t>in the lawyer's chambers: </a:t>
            </a:r>
            <a:r>
              <a:rPr dirty="0" sz="1450" spc="-5">
                <a:latin typeface="Times New Roman"/>
                <a:cs typeface="Times New Roman"/>
              </a:rPr>
              <a:t>he </a:t>
            </a:r>
            <a:r>
              <a:rPr dirty="0" sz="1450" spc="-10">
                <a:latin typeface="Times New Roman"/>
                <a:cs typeface="Times New Roman"/>
              </a:rPr>
              <a:t>was making his will. </a:t>
            </a:r>
            <a:r>
              <a:rPr dirty="0" sz="1450" spc="-15">
                <a:latin typeface="Times New Roman"/>
                <a:cs typeface="Times New Roman"/>
              </a:rPr>
              <a:t>However,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didn't foresee was that </a:t>
            </a:r>
            <a:r>
              <a:rPr dirty="0" sz="1450" spc="-5">
                <a:latin typeface="Times New Roman"/>
                <a:cs typeface="Times New Roman"/>
              </a:rPr>
              <a:t>he </a:t>
            </a:r>
            <a:r>
              <a:rPr dirty="0" sz="1450" spc="-10">
                <a:latin typeface="Times New Roman"/>
                <a:cs typeface="Times New Roman"/>
              </a:rPr>
              <a:t>would make me his </a:t>
            </a:r>
            <a:r>
              <a:rPr dirty="0" sz="1450" spc="-25">
                <a:latin typeface="Times New Roman"/>
                <a:cs typeface="Times New Roman"/>
              </a:rPr>
              <a:t>heir. </a:t>
            </a:r>
            <a:r>
              <a:rPr dirty="0" sz="1450" spc="-10">
                <a:latin typeface="Times New Roman"/>
                <a:cs typeface="Times New Roman"/>
              </a:rPr>
              <a:t>The joy would  probably have given me St. </a:t>
            </a:r>
            <a:r>
              <a:rPr dirty="0" sz="1450" spc="-25">
                <a:latin typeface="Times New Roman"/>
                <a:cs typeface="Times New Roman"/>
              </a:rPr>
              <a:t>Vitus' </a:t>
            </a:r>
            <a:r>
              <a:rPr dirty="0" sz="1450" spc="-10">
                <a:latin typeface="Times New Roman"/>
                <a:cs typeface="Times New Roman"/>
              </a:rPr>
              <a:t>dance, if </a:t>
            </a:r>
            <a:r>
              <a:rPr dirty="0" sz="1450" spc="-5">
                <a:latin typeface="Times New Roman"/>
                <a:cs typeface="Times New Roman"/>
              </a:rPr>
              <a:t>I </a:t>
            </a:r>
            <a:r>
              <a:rPr dirty="0" sz="1450" spc="-10">
                <a:latin typeface="Times New Roman"/>
                <a:cs typeface="Times New Roman"/>
              </a:rPr>
              <a:t>had suspected</a:t>
            </a:r>
            <a:r>
              <a:rPr dirty="0" sz="1450" spc="7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made me his heir because </a:t>
            </a:r>
            <a:r>
              <a:rPr dirty="0" sz="1450" spc="-5">
                <a:latin typeface="Times New Roman"/>
                <a:cs typeface="Times New Roman"/>
              </a:rPr>
              <a:t>he </a:t>
            </a:r>
            <a:r>
              <a:rPr dirty="0" sz="1450" spc="-10">
                <a:latin typeface="Times New Roman"/>
                <a:cs typeface="Times New Roman"/>
              </a:rPr>
              <a:t>imagined </a:t>
            </a:r>
            <a:r>
              <a:rPr dirty="0" sz="1450" spc="-5">
                <a:latin typeface="Times New Roman"/>
                <a:cs typeface="Times New Roman"/>
              </a:rPr>
              <a:t>I </a:t>
            </a:r>
            <a:r>
              <a:rPr dirty="0" sz="1450" spc="-10">
                <a:latin typeface="Times New Roman"/>
                <a:cs typeface="Times New Roman"/>
              </a:rPr>
              <a:t>was the only person </a:t>
            </a:r>
            <a:r>
              <a:rPr dirty="0" sz="1450" spc="-5">
                <a:latin typeface="Times New Roman"/>
                <a:cs typeface="Times New Roman"/>
              </a:rPr>
              <a:t>on </a:t>
            </a:r>
            <a:r>
              <a:rPr dirty="0" sz="1450" spc="-10">
                <a:latin typeface="Times New Roman"/>
                <a:cs typeface="Times New Roman"/>
              </a:rPr>
              <a:t>earth to  whom </a:t>
            </a:r>
            <a:r>
              <a:rPr dirty="0" sz="1450" spc="-5">
                <a:latin typeface="Times New Roman"/>
                <a:cs typeface="Times New Roman"/>
              </a:rPr>
              <a:t>he </a:t>
            </a:r>
            <a:r>
              <a:rPr dirty="0" sz="1450" spc="-10">
                <a:latin typeface="Times New Roman"/>
                <a:cs typeface="Times New Roman"/>
              </a:rPr>
              <a:t>could make amends. It was his conscience that tricked him. Perhaps  it was also the </a:t>
            </a:r>
            <a:r>
              <a:rPr dirty="0" sz="1450" spc="-5">
                <a:latin typeface="Times New Roman"/>
                <a:cs typeface="Times New Roman"/>
              </a:rPr>
              <a:t>hope </a:t>
            </a:r>
            <a:r>
              <a:rPr dirty="0" sz="1450" spc="-10">
                <a:latin typeface="Times New Roman"/>
                <a:cs typeface="Times New Roman"/>
              </a:rPr>
              <a:t>that when, after his death, </a:t>
            </a:r>
            <a:r>
              <a:rPr dirty="0" sz="1450" spc="-5">
                <a:latin typeface="Times New Roman"/>
                <a:cs typeface="Times New Roman"/>
              </a:rPr>
              <a:t>I </a:t>
            </a:r>
            <a:r>
              <a:rPr dirty="0" sz="1450" spc="-10">
                <a:latin typeface="Times New Roman"/>
                <a:cs typeface="Times New Roman"/>
              </a:rPr>
              <a:t>suddenly found myself </a:t>
            </a:r>
            <a:r>
              <a:rPr dirty="0" sz="1450" spc="-5">
                <a:latin typeface="Times New Roman"/>
                <a:cs typeface="Times New Roman"/>
              </a:rPr>
              <a:t>a  </a:t>
            </a:r>
            <a:r>
              <a:rPr dirty="0" sz="1450" spc="-10">
                <a:latin typeface="Times New Roman"/>
                <a:cs typeface="Times New Roman"/>
              </a:rPr>
              <a:t>millionaire </a:t>
            </a:r>
            <a:r>
              <a:rPr dirty="0" sz="1450" spc="-5">
                <a:latin typeface="Times New Roman"/>
                <a:cs typeface="Times New Roman"/>
              </a:rPr>
              <a:t>by </a:t>
            </a:r>
            <a:r>
              <a:rPr dirty="0" sz="1450" spc="-10">
                <a:latin typeface="Times New Roman"/>
                <a:cs typeface="Times New Roman"/>
              </a:rPr>
              <a:t>his </a:t>
            </a:r>
            <a:r>
              <a:rPr dirty="0" sz="1450" spc="-15">
                <a:latin typeface="Times New Roman"/>
                <a:cs typeface="Times New Roman"/>
              </a:rPr>
              <a:t>favour, </a:t>
            </a:r>
            <a:r>
              <a:rPr dirty="0" sz="1450" spc="-5">
                <a:latin typeface="Times New Roman"/>
                <a:cs typeface="Times New Roman"/>
              </a:rPr>
              <a:t>I </a:t>
            </a:r>
            <a:r>
              <a:rPr dirty="0" sz="1450" spc="-10">
                <a:latin typeface="Times New Roman"/>
                <a:cs typeface="Times New Roman"/>
              </a:rPr>
              <a:t>would bless him, thus cancelling </a:t>
            </a:r>
            <a:r>
              <a:rPr dirty="0" sz="1450" spc="-5">
                <a:latin typeface="Times New Roman"/>
                <a:cs typeface="Times New Roman"/>
              </a:rPr>
              <a:t>out </a:t>
            </a:r>
            <a:r>
              <a:rPr dirty="0" sz="1450" spc="-10">
                <a:latin typeface="Times New Roman"/>
                <a:cs typeface="Times New Roman"/>
              </a:rPr>
              <a:t>the curse </a:t>
            </a:r>
            <a:r>
              <a:rPr dirty="0" sz="1450" spc="-5">
                <a:latin typeface="Times New Roman"/>
                <a:cs typeface="Times New Roman"/>
              </a:rPr>
              <a:t>he  </a:t>
            </a:r>
            <a:r>
              <a:rPr dirty="0" sz="1450" spc="-10">
                <a:latin typeface="Times New Roman"/>
                <a:cs typeface="Times New Roman"/>
              </a:rPr>
              <a:t>heard me pronounce in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rooms.</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Thus my use </a:t>
            </a:r>
            <a:r>
              <a:rPr dirty="0" sz="1450" spc="-5">
                <a:latin typeface="Times New Roman"/>
                <a:cs typeface="Times New Roman"/>
              </a:rPr>
              <a:t>of </a:t>
            </a:r>
            <a:r>
              <a:rPr dirty="0" sz="1450" spc="-10">
                <a:latin typeface="Times New Roman"/>
                <a:cs typeface="Times New Roman"/>
              </a:rPr>
              <a:t>suggestion had </a:t>
            </a:r>
            <a:r>
              <a:rPr dirty="0" sz="1450" spc="-5">
                <a:latin typeface="Times New Roman"/>
                <a:cs typeface="Times New Roman"/>
              </a:rPr>
              <a:t>a </a:t>
            </a:r>
            <a:r>
              <a:rPr dirty="0" sz="1450" spc="-10">
                <a:latin typeface="Times New Roman"/>
                <a:cs typeface="Times New Roman"/>
              </a:rPr>
              <a:t>triple</a:t>
            </a:r>
            <a:r>
              <a:rPr dirty="0" sz="1450" spc="20">
                <a:latin typeface="Times New Roman"/>
                <a:cs typeface="Times New Roman"/>
              </a:rPr>
              <a:t> </a:t>
            </a:r>
            <a:r>
              <a:rPr dirty="0" sz="1450" spc="-15">
                <a:latin typeface="Times New Roman"/>
                <a:cs typeface="Times New Roman"/>
              </a:rPr>
              <a:t>effect.</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The joke is that </a:t>
            </a:r>
            <a:r>
              <a:rPr dirty="0" sz="1450" spc="-5">
                <a:latin typeface="Times New Roman"/>
                <a:cs typeface="Times New Roman"/>
              </a:rPr>
              <a:t>he </a:t>
            </a:r>
            <a:r>
              <a:rPr dirty="0" sz="1450" spc="-10">
                <a:latin typeface="Times New Roman"/>
                <a:cs typeface="Times New Roman"/>
              </a:rPr>
              <a:t>secretly did believe in atonement in the world beyond  after all, while </a:t>
            </a:r>
            <a:r>
              <a:rPr dirty="0" sz="1450" spc="-5">
                <a:latin typeface="Times New Roman"/>
                <a:cs typeface="Times New Roman"/>
              </a:rPr>
              <a:t>he </a:t>
            </a:r>
            <a:r>
              <a:rPr dirty="0" sz="1450" spc="-10">
                <a:latin typeface="Times New Roman"/>
                <a:cs typeface="Times New Roman"/>
              </a:rPr>
              <a:t>had spent most </a:t>
            </a:r>
            <a:r>
              <a:rPr dirty="0" sz="1450" spc="-5">
                <a:latin typeface="Times New Roman"/>
                <a:cs typeface="Times New Roman"/>
              </a:rPr>
              <a:t>of </a:t>
            </a:r>
            <a:r>
              <a:rPr dirty="0" sz="1450" spc="-10">
                <a:latin typeface="Times New Roman"/>
                <a:cs typeface="Times New Roman"/>
              </a:rPr>
              <a:t>his life trying to convince himself there  was nothing in it. But that's the way it</a:t>
            </a:r>
            <a:r>
              <a:rPr dirty="0" sz="1450" spc="35">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with all these people who are too clever for their own </a:t>
            </a:r>
            <a:r>
              <a:rPr dirty="0" sz="1450" spc="-5">
                <a:latin typeface="Times New Roman"/>
                <a:cs typeface="Times New Roman"/>
              </a:rPr>
              <a:t>good, you </a:t>
            </a:r>
            <a:r>
              <a:rPr dirty="0" sz="1450" spc="-10">
                <a:latin typeface="Times New Roman"/>
                <a:cs typeface="Times New Roman"/>
              </a:rPr>
              <a:t>can  recognise</a:t>
            </a:r>
            <a:r>
              <a:rPr dirty="0" sz="1450" spc="165">
                <a:latin typeface="Times New Roman"/>
                <a:cs typeface="Times New Roman"/>
              </a:rPr>
              <a:t> </a:t>
            </a:r>
            <a:r>
              <a:rPr dirty="0" sz="1450" spc="-10">
                <a:latin typeface="Times New Roman"/>
                <a:cs typeface="Times New Roman"/>
              </a:rPr>
              <a:t>it</a:t>
            </a:r>
            <a:r>
              <a:rPr dirty="0" sz="1450" spc="165">
                <a:latin typeface="Times New Roman"/>
                <a:cs typeface="Times New Roman"/>
              </a:rPr>
              <a:t> </a:t>
            </a:r>
            <a:r>
              <a:rPr dirty="0" sz="1450" spc="-5">
                <a:latin typeface="Times New Roman"/>
                <a:cs typeface="Times New Roman"/>
              </a:rPr>
              <a:t>by</a:t>
            </a:r>
            <a:r>
              <a:rPr dirty="0" sz="1450" spc="170">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insane</a:t>
            </a:r>
            <a:r>
              <a:rPr dirty="0" sz="1450" spc="165">
                <a:latin typeface="Times New Roman"/>
                <a:cs typeface="Times New Roman"/>
              </a:rPr>
              <a:t> </a:t>
            </a:r>
            <a:r>
              <a:rPr dirty="0" sz="1450" spc="-10">
                <a:latin typeface="Times New Roman"/>
                <a:cs typeface="Times New Roman"/>
              </a:rPr>
              <a:t>fury</a:t>
            </a:r>
            <a:r>
              <a:rPr dirty="0" sz="1450" spc="170">
                <a:latin typeface="Times New Roman"/>
                <a:cs typeface="Times New Roman"/>
              </a:rPr>
              <a:t> </a:t>
            </a:r>
            <a:r>
              <a:rPr dirty="0" sz="1450" spc="-10">
                <a:latin typeface="Times New Roman"/>
                <a:cs typeface="Times New Roman"/>
              </a:rPr>
              <a:t>they</a:t>
            </a:r>
            <a:r>
              <a:rPr dirty="0" sz="1450" spc="165">
                <a:latin typeface="Times New Roman"/>
                <a:cs typeface="Times New Roman"/>
              </a:rPr>
              <a:t> </a:t>
            </a:r>
            <a:r>
              <a:rPr dirty="0" sz="1450" spc="-10">
                <a:latin typeface="Times New Roman"/>
                <a:cs typeface="Times New Roman"/>
              </a:rPr>
              <a:t>get</a:t>
            </a:r>
            <a:r>
              <a:rPr dirty="0" sz="1450" spc="165">
                <a:latin typeface="Times New Roman"/>
                <a:cs typeface="Times New Roman"/>
              </a:rPr>
              <a:t> </a:t>
            </a:r>
            <a:r>
              <a:rPr dirty="0" sz="1450" spc="-10">
                <a:latin typeface="Times New Roman"/>
                <a:cs typeface="Times New Roman"/>
              </a:rPr>
              <a:t>into</a:t>
            </a:r>
            <a:r>
              <a:rPr dirty="0" sz="1450" spc="170">
                <a:latin typeface="Times New Roman"/>
                <a:cs typeface="Times New Roman"/>
              </a:rPr>
              <a:t> </a:t>
            </a:r>
            <a:r>
              <a:rPr dirty="0" sz="1450" spc="-10">
                <a:latin typeface="Times New Roman"/>
                <a:cs typeface="Times New Roman"/>
              </a:rPr>
              <a:t>when</a:t>
            </a:r>
            <a:r>
              <a:rPr dirty="0" sz="1450" spc="165">
                <a:latin typeface="Times New Roman"/>
                <a:cs typeface="Times New Roman"/>
              </a:rPr>
              <a:t> </a:t>
            </a:r>
            <a:r>
              <a:rPr dirty="0" sz="1450" spc="-5">
                <a:latin typeface="Times New Roman"/>
                <a:cs typeface="Times New Roman"/>
              </a:rPr>
              <a:t>you</a:t>
            </a:r>
            <a:r>
              <a:rPr dirty="0" sz="1450" spc="165">
                <a:latin typeface="Times New Roman"/>
                <a:cs typeface="Times New Roman"/>
              </a:rPr>
              <a:t> </a:t>
            </a:r>
            <a:r>
              <a:rPr dirty="0" sz="1450" spc="-10">
                <a:latin typeface="Times New Roman"/>
                <a:cs typeface="Times New Roman"/>
              </a:rPr>
              <a:t>tell</a:t>
            </a:r>
            <a:r>
              <a:rPr dirty="0" sz="1450" spc="170">
                <a:latin typeface="Times New Roman"/>
                <a:cs typeface="Times New Roman"/>
              </a:rPr>
              <a:t> </a:t>
            </a:r>
            <a:r>
              <a:rPr dirty="0" sz="1450" spc="-10">
                <a:latin typeface="Times New Roman"/>
                <a:cs typeface="Times New Roman"/>
              </a:rPr>
              <a:t>them</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facts</a:t>
            </a:r>
            <a:r>
              <a:rPr dirty="0" sz="1450" spc="17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6440" cy="9364345"/>
          </a:xfrm>
          <a:prstGeom prst="rect">
            <a:avLst/>
          </a:prstGeom>
        </p:spPr>
        <p:txBody>
          <a:bodyPr wrap="square" lIns="0" tIns="107314" rIns="0" bIns="0" rtlCol="0" vert="horz">
            <a:spAutoFit/>
          </a:bodyPr>
          <a:lstStyle/>
          <a:p>
            <a:pPr algn="just" marL="12700">
              <a:lnSpc>
                <a:spcPct val="100000"/>
              </a:lnSpc>
              <a:spcBef>
                <a:spcPts val="844"/>
              </a:spcBef>
            </a:pPr>
            <a:r>
              <a:rPr dirty="0" sz="1450" spc="-10">
                <a:latin typeface="Times New Roman"/>
                <a:cs typeface="Times New Roman"/>
              </a:rPr>
              <a:t>their face. They feel they've been caught</a:t>
            </a:r>
            <a:r>
              <a:rPr dirty="0" sz="1450" spc="2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715" indent="255904">
              <a:lnSpc>
                <a:spcPts val="1730"/>
              </a:lnSpc>
              <a:spcBef>
                <a:spcPts val="815"/>
              </a:spcBef>
            </a:pPr>
            <a:r>
              <a:rPr dirty="0" sz="1450" spc="-10">
                <a:latin typeface="Times New Roman"/>
                <a:cs typeface="Times New Roman"/>
              </a:rPr>
              <a:t>From the moment </a:t>
            </a:r>
            <a:r>
              <a:rPr dirty="0" sz="1450" spc="-20">
                <a:latin typeface="Times New Roman"/>
                <a:cs typeface="Times New Roman"/>
              </a:rPr>
              <a:t>Wassertrum </a:t>
            </a:r>
            <a:r>
              <a:rPr dirty="0" sz="1450" spc="-10">
                <a:latin typeface="Times New Roman"/>
                <a:cs typeface="Times New Roman"/>
              </a:rPr>
              <a:t>went to see his </a:t>
            </a:r>
            <a:r>
              <a:rPr dirty="0" sz="1450" spc="-20">
                <a:latin typeface="Times New Roman"/>
                <a:cs typeface="Times New Roman"/>
              </a:rPr>
              <a:t>lawyer, </a:t>
            </a:r>
            <a:r>
              <a:rPr dirty="0" sz="1450" spc="-5">
                <a:latin typeface="Times New Roman"/>
                <a:cs typeface="Times New Roman"/>
              </a:rPr>
              <a:t>I </a:t>
            </a:r>
            <a:r>
              <a:rPr dirty="0" sz="1450" spc="-10">
                <a:latin typeface="Times New Roman"/>
                <a:cs typeface="Times New Roman"/>
              </a:rPr>
              <a:t>never let him </a:t>
            </a:r>
            <a:r>
              <a:rPr dirty="0" sz="1450" spc="-5">
                <a:latin typeface="Times New Roman"/>
                <a:cs typeface="Times New Roman"/>
              </a:rPr>
              <a:t>out  of </a:t>
            </a:r>
            <a:r>
              <a:rPr dirty="0" sz="1450" spc="-10">
                <a:latin typeface="Times New Roman"/>
                <a:cs typeface="Times New Roman"/>
              </a:rPr>
              <a:t>my sight. At </a:t>
            </a:r>
            <a:r>
              <a:rPr dirty="0" sz="1450" spc="-5">
                <a:latin typeface="Times New Roman"/>
                <a:cs typeface="Times New Roman"/>
              </a:rPr>
              <a:t>night I </a:t>
            </a:r>
            <a:r>
              <a:rPr dirty="0" sz="1450" spc="-10">
                <a:latin typeface="Times New Roman"/>
                <a:cs typeface="Times New Roman"/>
              </a:rPr>
              <a:t>kept my ear pressed to the boards across the entrance to  his </a:t>
            </a:r>
            <a:r>
              <a:rPr dirty="0" sz="1450" spc="-5">
                <a:latin typeface="Times New Roman"/>
                <a:cs typeface="Times New Roman"/>
              </a:rPr>
              <a:t>shop, </a:t>
            </a:r>
            <a:r>
              <a:rPr dirty="0" sz="1450" spc="-10">
                <a:latin typeface="Times New Roman"/>
                <a:cs typeface="Times New Roman"/>
              </a:rPr>
              <a:t>any moment could </a:t>
            </a:r>
            <a:r>
              <a:rPr dirty="0" sz="1450" spc="-5">
                <a:latin typeface="Times New Roman"/>
                <a:cs typeface="Times New Roman"/>
              </a:rPr>
              <a:t>be </a:t>
            </a:r>
            <a:r>
              <a:rPr dirty="0" sz="1450" spc="-10">
                <a:latin typeface="Times New Roman"/>
                <a:cs typeface="Times New Roman"/>
              </a:rPr>
              <a:t>the decisive one.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would have heard  the </a:t>
            </a:r>
            <a:r>
              <a:rPr dirty="0" sz="1450" spc="-5">
                <a:latin typeface="Times New Roman"/>
                <a:cs typeface="Times New Roman"/>
              </a:rPr>
              <a:t>pop of </a:t>
            </a:r>
            <a:r>
              <a:rPr dirty="0" sz="1450" spc="-10">
                <a:latin typeface="Times New Roman"/>
                <a:cs typeface="Times New Roman"/>
              </a:rPr>
              <a:t>the cork coming </a:t>
            </a:r>
            <a:r>
              <a:rPr dirty="0" sz="1450" spc="-5">
                <a:latin typeface="Times New Roman"/>
                <a:cs typeface="Times New Roman"/>
              </a:rPr>
              <a:t>out of </a:t>
            </a:r>
            <a:r>
              <a:rPr dirty="0" sz="1450" spc="-10">
                <a:latin typeface="Times New Roman"/>
                <a:cs typeface="Times New Roman"/>
              </a:rPr>
              <a:t>the bottle </a:t>
            </a:r>
            <a:r>
              <a:rPr dirty="0" sz="1450" spc="-5">
                <a:latin typeface="Times New Roman"/>
                <a:cs typeface="Times New Roman"/>
              </a:rPr>
              <a:t>of ; </a:t>
            </a:r>
            <a:r>
              <a:rPr dirty="0" sz="1450" spc="-10">
                <a:latin typeface="Times New Roman"/>
                <a:cs typeface="Times New Roman"/>
              </a:rPr>
              <a:t>poison through any wall,  however thick. There was perhaps only </a:t>
            </a:r>
            <a:r>
              <a:rPr dirty="0" sz="1450" spc="-5">
                <a:latin typeface="Times New Roman"/>
                <a:cs typeface="Times New Roman"/>
              </a:rPr>
              <a:t>one </a:t>
            </a:r>
            <a:r>
              <a:rPr dirty="0" sz="1450" spc="-10">
                <a:latin typeface="Times New Roman"/>
                <a:cs typeface="Times New Roman"/>
              </a:rPr>
              <a:t>more </a:t>
            </a:r>
            <a:r>
              <a:rPr dirty="0" sz="1450" spc="-5">
                <a:latin typeface="Times New Roman"/>
                <a:cs typeface="Times New Roman"/>
              </a:rPr>
              <a:t>hour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to the completion  </a:t>
            </a:r>
            <a:r>
              <a:rPr dirty="0" sz="1450" spc="-5">
                <a:latin typeface="Times New Roman"/>
                <a:cs typeface="Times New Roman"/>
              </a:rPr>
              <a:t>of </a:t>
            </a:r>
            <a:r>
              <a:rPr dirty="0" sz="1450" spc="-10">
                <a:latin typeface="Times New Roman"/>
                <a:cs typeface="Times New Roman"/>
              </a:rPr>
              <a:t>my life's work, when an outsider intervened and murdered him. </a:t>
            </a:r>
            <a:r>
              <a:rPr dirty="0" sz="1450" spc="-25">
                <a:latin typeface="Times New Roman"/>
                <a:cs typeface="Times New Roman"/>
              </a:rPr>
              <a:t>With </a:t>
            </a:r>
            <a:r>
              <a:rPr dirty="0" sz="1450" spc="-5">
                <a:latin typeface="Times New Roman"/>
                <a:cs typeface="Times New Roman"/>
              </a:rPr>
              <a:t>a</a:t>
            </a:r>
            <a:r>
              <a:rPr dirty="0" sz="1450" spc="140">
                <a:latin typeface="Times New Roman"/>
                <a:cs typeface="Times New Roman"/>
              </a:rPr>
              <a:t> </a:t>
            </a:r>
            <a:r>
              <a:rPr dirty="0" sz="1450" spc="-10">
                <a:latin typeface="Times New Roman"/>
                <a:cs typeface="Times New Roman"/>
              </a:rPr>
              <a:t>file.</a:t>
            </a:r>
            <a:endParaRPr sz="1450">
              <a:latin typeface="Times New Roman"/>
              <a:cs typeface="Times New Roman"/>
            </a:endParaRPr>
          </a:p>
          <a:p>
            <a:pPr algn="just" marL="12700" marR="5080" indent="255904">
              <a:lnSpc>
                <a:spcPts val="1730"/>
              </a:lnSpc>
              <a:spcBef>
                <a:spcPts val="710"/>
              </a:spcBef>
            </a:pPr>
            <a:r>
              <a:rPr dirty="0" sz="1450" spc="-30">
                <a:latin typeface="Times New Roman"/>
                <a:cs typeface="Times New Roman"/>
              </a:rPr>
              <a:t>Wenzel </a:t>
            </a:r>
            <a:r>
              <a:rPr dirty="0" sz="1450" spc="-10">
                <a:latin typeface="Times New Roman"/>
                <a:cs typeface="Times New Roman"/>
              </a:rPr>
              <a:t>will give </a:t>
            </a:r>
            <a:r>
              <a:rPr dirty="0" sz="1450" spc="-5">
                <a:latin typeface="Times New Roman"/>
                <a:cs typeface="Times New Roman"/>
              </a:rPr>
              <a:t>you </a:t>
            </a:r>
            <a:r>
              <a:rPr dirty="0" sz="1450" spc="-10">
                <a:latin typeface="Times New Roman"/>
                <a:cs typeface="Times New Roman"/>
              </a:rPr>
              <a:t>the details, it is too bitter for me even to write it  down.</a:t>
            </a:r>
            <a:r>
              <a:rPr dirty="0" sz="1450" spc="30">
                <a:latin typeface="Times New Roman"/>
                <a:cs typeface="Times New Roman"/>
              </a:rPr>
              <a:t> </a:t>
            </a:r>
            <a:r>
              <a:rPr dirty="0" sz="1450" spc="-10">
                <a:latin typeface="Times New Roman"/>
                <a:cs typeface="Times New Roman"/>
              </a:rPr>
              <a:t>Call</a:t>
            </a:r>
            <a:r>
              <a:rPr dirty="0" sz="1450" spc="30">
                <a:latin typeface="Times New Roman"/>
                <a:cs typeface="Times New Roman"/>
              </a:rPr>
              <a:t> </a:t>
            </a:r>
            <a:r>
              <a:rPr dirty="0" sz="1450" spc="-10">
                <a:latin typeface="Times New Roman"/>
                <a:cs typeface="Times New Roman"/>
              </a:rPr>
              <a:t>it</a:t>
            </a:r>
            <a:r>
              <a:rPr dirty="0" sz="1450" spc="35">
                <a:latin typeface="Times New Roman"/>
                <a:cs typeface="Times New Roman"/>
              </a:rPr>
              <a:t> </a:t>
            </a:r>
            <a:r>
              <a:rPr dirty="0" sz="1450" spc="-10">
                <a:latin typeface="Times New Roman"/>
                <a:cs typeface="Times New Roman"/>
              </a:rPr>
              <a:t>superstition</a:t>
            </a:r>
            <a:r>
              <a:rPr dirty="0" sz="1450" spc="30">
                <a:latin typeface="Times New Roman"/>
                <a:cs typeface="Times New Roman"/>
              </a:rPr>
              <a:t> </a:t>
            </a:r>
            <a:r>
              <a:rPr dirty="0" sz="1450" spc="-10">
                <a:latin typeface="Times New Roman"/>
                <a:cs typeface="Times New Roman"/>
              </a:rPr>
              <a:t>if</a:t>
            </a:r>
            <a:r>
              <a:rPr dirty="0" sz="1450" spc="30">
                <a:latin typeface="Times New Roman"/>
                <a:cs typeface="Times New Roman"/>
              </a:rPr>
              <a:t> </a:t>
            </a:r>
            <a:r>
              <a:rPr dirty="0" sz="1450" spc="-5">
                <a:latin typeface="Times New Roman"/>
                <a:cs typeface="Times New Roman"/>
              </a:rPr>
              <a:t>you</a:t>
            </a:r>
            <a:r>
              <a:rPr dirty="0" sz="1450" spc="35">
                <a:latin typeface="Times New Roman"/>
                <a:cs typeface="Times New Roman"/>
              </a:rPr>
              <a:t> </a:t>
            </a:r>
            <a:r>
              <a:rPr dirty="0" sz="1450" spc="-10">
                <a:latin typeface="Times New Roman"/>
                <a:cs typeface="Times New Roman"/>
              </a:rPr>
              <a:t>will,</a:t>
            </a:r>
            <a:r>
              <a:rPr dirty="0" sz="1450" spc="30">
                <a:latin typeface="Times New Roman"/>
                <a:cs typeface="Times New Roman"/>
              </a:rPr>
              <a:t> </a:t>
            </a:r>
            <a:r>
              <a:rPr dirty="0" sz="1450" spc="-5">
                <a:latin typeface="Times New Roman"/>
                <a:cs typeface="Times New Roman"/>
              </a:rPr>
              <a:t>but</a:t>
            </a:r>
            <a:r>
              <a:rPr dirty="0" sz="1450" spc="30">
                <a:latin typeface="Times New Roman"/>
                <a:cs typeface="Times New Roman"/>
              </a:rPr>
              <a:t> </a:t>
            </a:r>
            <a:r>
              <a:rPr dirty="0" sz="1450" spc="-10">
                <a:latin typeface="Times New Roman"/>
                <a:cs typeface="Times New Roman"/>
              </a:rPr>
              <a:t>when</a:t>
            </a:r>
            <a:r>
              <a:rPr dirty="0" sz="1450" spc="35">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saw</a:t>
            </a:r>
            <a:r>
              <a:rPr dirty="0" sz="1450" spc="30">
                <a:latin typeface="Times New Roman"/>
                <a:cs typeface="Times New Roman"/>
              </a:rPr>
              <a:t> </a:t>
            </a:r>
            <a:r>
              <a:rPr dirty="0" sz="1450" spc="-10">
                <a:latin typeface="Times New Roman"/>
                <a:cs typeface="Times New Roman"/>
              </a:rPr>
              <a:t>that</a:t>
            </a:r>
            <a:r>
              <a:rPr dirty="0" sz="1450" spc="35">
                <a:latin typeface="Times New Roman"/>
                <a:cs typeface="Times New Roman"/>
              </a:rPr>
              <a:t> </a:t>
            </a:r>
            <a:r>
              <a:rPr dirty="0" sz="1450" spc="-10">
                <a:latin typeface="Times New Roman"/>
                <a:cs typeface="Times New Roman"/>
              </a:rPr>
              <a:t>blood</a:t>
            </a:r>
            <a:r>
              <a:rPr dirty="0" sz="1450" spc="30">
                <a:latin typeface="Times New Roman"/>
                <a:cs typeface="Times New Roman"/>
              </a:rPr>
              <a:t> </a:t>
            </a:r>
            <a:r>
              <a:rPr dirty="0" sz="1450" spc="-10">
                <a:latin typeface="Times New Roman"/>
                <a:cs typeface="Times New Roman"/>
              </a:rPr>
              <a:t>had</a:t>
            </a:r>
            <a:r>
              <a:rPr dirty="0" sz="1450" spc="30">
                <a:latin typeface="Times New Roman"/>
                <a:cs typeface="Times New Roman"/>
              </a:rPr>
              <a:t> </a:t>
            </a:r>
            <a:r>
              <a:rPr dirty="0" sz="1450" spc="-10">
                <a:latin typeface="Times New Roman"/>
                <a:cs typeface="Times New Roman"/>
              </a:rPr>
              <a:t>been</a:t>
            </a:r>
            <a:r>
              <a:rPr dirty="0" sz="1450" spc="35">
                <a:latin typeface="Times New Roman"/>
                <a:cs typeface="Times New Roman"/>
              </a:rPr>
              <a:t> </a:t>
            </a:r>
            <a:r>
              <a:rPr dirty="0" sz="1450" spc="-10">
                <a:latin typeface="Times New Roman"/>
                <a:cs typeface="Times New Roman"/>
              </a:rPr>
              <a:t>shed</a:t>
            </a:r>
            <a:endParaRPr sz="1450">
              <a:latin typeface="Times New Roman"/>
              <a:cs typeface="Times New Roman"/>
            </a:endParaRPr>
          </a:p>
          <a:p>
            <a:pPr algn="just" marL="12700">
              <a:lnSpc>
                <a:spcPts val="1664"/>
              </a:lnSpc>
            </a:pPr>
            <a:r>
              <a:rPr dirty="0" sz="1450" spc="-10">
                <a:latin typeface="Times New Roman"/>
                <a:cs typeface="Times New Roman"/>
              </a:rPr>
              <a:t>—it</a:t>
            </a:r>
            <a:r>
              <a:rPr dirty="0" sz="1450" spc="100">
                <a:latin typeface="Times New Roman"/>
                <a:cs typeface="Times New Roman"/>
              </a:rPr>
              <a:t> </a:t>
            </a:r>
            <a:r>
              <a:rPr dirty="0" sz="1450" spc="-10">
                <a:latin typeface="Times New Roman"/>
                <a:cs typeface="Times New Roman"/>
              </a:rPr>
              <a:t>was</a:t>
            </a:r>
            <a:r>
              <a:rPr dirty="0" sz="1450" spc="105">
                <a:latin typeface="Times New Roman"/>
                <a:cs typeface="Times New Roman"/>
              </a:rPr>
              <a:t> </a:t>
            </a:r>
            <a:r>
              <a:rPr dirty="0" sz="1450" spc="-10">
                <a:latin typeface="Times New Roman"/>
                <a:cs typeface="Times New Roman"/>
              </a:rPr>
              <a:t>all</a:t>
            </a:r>
            <a:r>
              <a:rPr dirty="0" sz="1450" spc="100">
                <a:latin typeface="Times New Roman"/>
                <a:cs typeface="Times New Roman"/>
              </a:rPr>
              <a:t> </a:t>
            </a:r>
            <a:r>
              <a:rPr dirty="0" sz="1450" spc="-10">
                <a:latin typeface="Times New Roman"/>
                <a:cs typeface="Times New Roman"/>
              </a:rPr>
              <a:t>over</a:t>
            </a:r>
            <a:r>
              <a:rPr dirty="0" sz="1450" spc="10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things</a:t>
            </a:r>
            <a:r>
              <a:rPr dirty="0" sz="1450" spc="100">
                <a:latin typeface="Times New Roman"/>
                <a:cs typeface="Times New Roman"/>
              </a:rPr>
              <a:t> </a:t>
            </a:r>
            <a:r>
              <a:rPr dirty="0" sz="1450" spc="-10">
                <a:latin typeface="Times New Roman"/>
                <a:cs typeface="Times New Roman"/>
              </a:rPr>
              <a:t>in</a:t>
            </a:r>
            <a:r>
              <a:rPr dirty="0" sz="1450" spc="10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10">
                <a:latin typeface="Times New Roman"/>
                <a:cs typeface="Times New Roman"/>
              </a:rPr>
              <a:t>shop—I</a:t>
            </a:r>
            <a:r>
              <a:rPr dirty="0" sz="1450" spc="100">
                <a:latin typeface="Times New Roman"/>
                <a:cs typeface="Times New Roman"/>
              </a:rPr>
              <a:t> </a:t>
            </a:r>
            <a:r>
              <a:rPr dirty="0" sz="1450" spc="-10">
                <a:latin typeface="Times New Roman"/>
                <a:cs typeface="Times New Roman"/>
              </a:rPr>
              <a:t>felt</a:t>
            </a:r>
            <a:r>
              <a:rPr dirty="0" sz="1450" spc="105">
                <a:latin typeface="Times New Roman"/>
                <a:cs typeface="Times New Roman"/>
              </a:rPr>
              <a:t> </a:t>
            </a:r>
            <a:r>
              <a:rPr dirty="0" sz="1450" spc="-10">
                <a:latin typeface="Times New Roman"/>
                <a:cs typeface="Times New Roman"/>
              </a:rPr>
              <a:t>as</a:t>
            </a:r>
            <a:r>
              <a:rPr dirty="0" sz="1450" spc="100">
                <a:latin typeface="Times New Roman"/>
                <a:cs typeface="Times New Roman"/>
              </a:rPr>
              <a:t> </a:t>
            </a:r>
            <a:r>
              <a:rPr dirty="0" sz="1450" spc="-10">
                <a:latin typeface="Times New Roman"/>
                <a:cs typeface="Times New Roman"/>
              </a:rPr>
              <a:t>if</a:t>
            </a:r>
            <a:r>
              <a:rPr dirty="0" sz="1450" spc="105">
                <a:latin typeface="Times New Roman"/>
                <a:cs typeface="Times New Roman"/>
              </a:rPr>
              <a:t> </a:t>
            </a:r>
            <a:r>
              <a:rPr dirty="0" sz="1450" spc="-10">
                <a:latin typeface="Times New Roman"/>
                <a:cs typeface="Times New Roman"/>
              </a:rPr>
              <a:t>his</a:t>
            </a:r>
            <a:r>
              <a:rPr dirty="0" sz="1450" spc="105">
                <a:latin typeface="Times New Roman"/>
                <a:cs typeface="Times New Roman"/>
              </a:rPr>
              <a:t> </a:t>
            </a:r>
            <a:r>
              <a:rPr dirty="0" sz="1450" spc="-10">
                <a:latin typeface="Times New Roman"/>
                <a:cs typeface="Times New Roman"/>
              </a:rPr>
              <a:t>soul</a:t>
            </a:r>
            <a:r>
              <a:rPr dirty="0" sz="1450" spc="100">
                <a:latin typeface="Times New Roman"/>
                <a:cs typeface="Times New Roman"/>
              </a:rPr>
              <a:t> </a:t>
            </a:r>
            <a:r>
              <a:rPr dirty="0" sz="1450" spc="-10">
                <a:latin typeface="Times New Roman"/>
                <a:cs typeface="Times New Roman"/>
              </a:rPr>
              <a:t>had</a:t>
            </a:r>
            <a:r>
              <a:rPr dirty="0" sz="1450" spc="105">
                <a:latin typeface="Times New Roman"/>
                <a:cs typeface="Times New Roman"/>
              </a:rPr>
              <a:t> </a:t>
            </a:r>
            <a:r>
              <a:rPr dirty="0" sz="1450" spc="-10">
                <a:latin typeface="Times New Roman"/>
                <a:cs typeface="Times New Roman"/>
              </a:rPr>
              <a:t>escaped</a:t>
            </a:r>
            <a:r>
              <a:rPr dirty="0" sz="1450" spc="10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a:lnSpc>
                <a:spcPts val="1730"/>
              </a:lnSpc>
              <a:spcBef>
                <a:spcPts val="60"/>
              </a:spcBef>
            </a:pPr>
            <a:r>
              <a:rPr dirty="0" sz="1450" spc="-10">
                <a:latin typeface="Times New Roman"/>
                <a:cs typeface="Times New Roman"/>
              </a:rPr>
              <a:t>There is something inside me, some acute, infallible instinct, which tells me  that it is </a:t>
            </a:r>
            <a:r>
              <a:rPr dirty="0" sz="1450" spc="-5">
                <a:latin typeface="Times New Roman"/>
                <a:cs typeface="Times New Roman"/>
              </a:rPr>
              <a:t>not </a:t>
            </a:r>
            <a:r>
              <a:rPr dirty="0" sz="1450" spc="-10">
                <a:latin typeface="Times New Roman"/>
                <a:cs typeface="Times New Roman"/>
              </a:rPr>
              <a:t>all the same if </a:t>
            </a:r>
            <a:r>
              <a:rPr dirty="0" sz="1450" spc="-5">
                <a:latin typeface="Times New Roman"/>
                <a:cs typeface="Times New Roman"/>
              </a:rPr>
              <a:t>a </a:t>
            </a:r>
            <a:r>
              <a:rPr dirty="0" sz="1450" spc="-10">
                <a:latin typeface="Times New Roman"/>
                <a:cs typeface="Times New Roman"/>
              </a:rPr>
              <a:t>man dies </a:t>
            </a:r>
            <a:r>
              <a:rPr dirty="0" sz="1450" spc="-5">
                <a:latin typeface="Times New Roman"/>
                <a:cs typeface="Times New Roman"/>
              </a:rPr>
              <a:t>by </a:t>
            </a:r>
            <a:r>
              <a:rPr dirty="0" sz="1450" spc="-10">
                <a:latin typeface="Times New Roman"/>
                <a:cs typeface="Times New Roman"/>
              </a:rPr>
              <a:t>his own hand </a:t>
            </a:r>
            <a:r>
              <a:rPr dirty="0" sz="1450" spc="-5">
                <a:latin typeface="Times New Roman"/>
                <a:cs typeface="Times New Roman"/>
              </a:rPr>
              <a:t>or </a:t>
            </a:r>
            <a:r>
              <a:rPr dirty="0" sz="1450" spc="-10">
                <a:latin typeface="Times New Roman"/>
                <a:cs typeface="Times New Roman"/>
              </a:rPr>
              <a:t>another's. My  mission would only have been completed if </a:t>
            </a:r>
            <a:r>
              <a:rPr dirty="0" sz="1450" spc="-20">
                <a:latin typeface="Times New Roman"/>
                <a:cs typeface="Times New Roman"/>
              </a:rPr>
              <a:t>Wassertrum </a:t>
            </a:r>
            <a:r>
              <a:rPr dirty="0" sz="1450" spc="-10">
                <a:latin typeface="Times New Roman"/>
                <a:cs typeface="Times New Roman"/>
              </a:rPr>
              <a:t>had had to take his  blood with him into the earth. Now that it has all turned </a:t>
            </a:r>
            <a:r>
              <a:rPr dirty="0" sz="1450" spc="-5">
                <a:latin typeface="Times New Roman"/>
                <a:cs typeface="Times New Roman"/>
              </a:rPr>
              <a:t>out </a:t>
            </a:r>
            <a:r>
              <a:rPr dirty="0" sz="1450" spc="-20">
                <a:latin typeface="Times New Roman"/>
                <a:cs typeface="Times New Roman"/>
              </a:rPr>
              <a:t>differently, </a:t>
            </a:r>
            <a:r>
              <a:rPr dirty="0" sz="1450" spc="-5">
                <a:latin typeface="Times New Roman"/>
                <a:cs typeface="Times New Roman"/>
              </a:rPr>
              <a:t>I </a:t>
            </a:r>
            <a:r>
              <a:rPr dirty="0" sz="1450" spc="-10">
                <a:latin typeface="Times New Roman"/>
                <a:cs typeface="Times New Roman"/>
              </a:rPr>
              <a:t>feel  rejected, an instrument that was </a:t>
            </a:r>
            <a:r>
              <a:rPr dirty="0" sz="1450" spc="-5">
                <a:latin typeface="Times New Roman"/>
                <a:cs typeface="Times New Roman"/>
              </a:rPr>
              <a:t>not </a:t>
            </a:r>
            <a:r>
              <a:rPr dirty="0" sz="1450" spc="-10">
                <a:latin typeface="Times New Roman"/>
                <a:cs typeface="Times New Roman"/>
              </a:rPr>
              <a:t>found worthy </a:t>
            </a:r>
            <a:r>
              <a:rPr dirty="0" sz="1450" spc="-5">
                <a:latin typeface="Times New Roman"/>
                <a:cs typeface="Times New Roman"/>
              </a:rPr>
              <a:t>of </a:t>
            </a:r>
            <a:r>
              <a:rPr dirty="0" sz="1450" spc="-10">
                <a:latin typeface="Times New Roman"/>
                <a:cs typeface="Times New Roman"/>
              </a:rPr>
              <a:t>the hand </a:t>
            </a:r>
            <a:r>
              <a:rPr dirty="0" sz="1450" spc="-5">
                <a:latin typeface="Times New Roman"/>
                <a:cs typeface="Times New Roman"/>
              </a:rPr>
              <a:t>of </a:t>
            </a:r>
            <a:r>
              <a:rPr dirty="0" sz="1450" spc="-10">
                <a:latin typeface="Times New Roman"/>
                <a:cs typeface="Times New Roman"/>
              </a:rPr>
              <a:t>the Angel </a:t>
            </a:r>
            <a:r>
              <a:rPr dirty="0" sz="1450" spc="-5">
                <a:latin typeface="Times New Roman"/>
                <a:cs typeface="Times New Roman"/>
              </a:rPr>
              <a:t>of  </a:t>
            </a:r>
            <a:r>
              <a:rPr dirty="0" sz="1450" spc="-10">
                <a:latin typeface="Times New Roman"/>
                <a:cs typeface="Times New Roman"/>
              </a:rPr>
              <a:t>Death.</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rail against fate. My hatred is </a:t>
            </a:r>
            <a:r>
              <a:rPr dirty="0" sz="1450" spc="-5">
                <a:latin typeface="Times New Roman"/>
                <a:cs typeface="Times New Roman"/>
              </a:rPr>
              <a:t>a </a:t>
            </a:r>
            <a:r>
              <a:rPr dirty="0" sz="1450" spc="-10">
                <a:latin typeface="Times New Roman"/>
                <a:cs typeface="Times New Roman"/>
              </a:rPr>
              <a:t>hatred that goes beyond the  grave, and </a:t>
            </a:r>
            <a:r>
              <a:rPr dirty="0" sz="1450" spc="-5">
                <a:latin typeface="Times New Roman"/>
                <a:cs typeface="Times New Roman"/>
              </a:rPr>
              <a:t>I </a:t>
            </a:r>
            <a:r>
              <a:rPr dirty="0" sz="1450" spc="-10">
                <a:latin typeface="Times New Roman"/>
                <a:cs typeface="Times New Roman"/>
              </a:rPr>
              <a:t>still have my own </a:t>
            </a:r>
            <a:r>
              <a:rPr dirty="0" sz="1450" spc="-5">
                <a:latin typeface="Times New Roman"/>
                <a:cs typeface="Times New Roman"/>
              </a:rPr>
              <a:t>blood,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can shed in whatever way </a:t>
            </a:r>
            <a:r>
              <a:rPr dirty="0" sz="1450" spc="-5">
                <a:latin typeface="Times New Roman"/>
                <a:cs typeface="Times New Roman"/>
              </a:rPr>
              <a:t>I </a:t>
            </a:r>
            <a:r>
              <a:rPr dirty="0" sz="1450" spc="-10">
                <a:latin typeface="Times New Roman"/>
                <a:cs typeface="Times New Roman"/>
              </a:rPr>
              <a:t>like, so  that it will pursue his wherever it may </a:t>
            </a:r>
            <a:r>
              <a:rPr dirty="0" sz="1450" spc="-5">
                <a:latin typeface="Times New Roman"/>
                <a:cs typeface="Times New Roman"/>
              </a:rPr>
              <a:t>go </a:t>
            </a:r>
            <a:r>
              <a:rPr dirty="0" sz="1450" spc="-10">
                <a:latin typeface="Times New Roman"/>
                <a:cs typeface="Times New Roman"/>
              </a:rPr>
              <a:t>in the realm </a:t>
            </a:r>
            <a:r>
              <a:rPr dirty="0" sz="1450" spc="-5">
                <a:latin typeface="Times New Roman"/>
                <a:cs typeface="Times New Roman"/>
              </a:rPr>
              <a:t>of</a:t>
            </a:r>
            <a:r>
              <a:rPr dirty="0" sz="1450" spc="70">
                <a:latin typeface="Times New Roman"/>
                <a:cs typeface="Times New Roman"/>
              </a:rPr>
              <a:t> </a:t>
            </a:r>
            <a:r>
              <a:rPr dirty="0" sz="1450" spc="-10">
                <a:latin typeface="Times New Roman"/>
                <a:cs typeface="Times New Roman"/>
              </a:rPr>
              <a:t>shades.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Every day since they buried his bones </a:t>
            </a:r>
            <a:r>
              <a:rPr dirty="0" sz="1450" spc="-5">
                <a:latin typeface="Times New Roman"/>
                <a:cs typeface="Times New Roman"/>
              </a:rPr>
              <a:t>I </a:t>
            </a:r>
            <a:r>
              <a:rPr dirty="0" sz="1450" spc="-10">
                <a:latin typeface="Times New Roman"/>
                <a:cs typeface="Times New Roman"/>
              </a:rPr>
              <a:t>have been sitting beside his grave,  listening for </a:t>
            </a:r>
            <a:r>
              <a:rPr dirty="0" sz="1450" spc="-5">
                <a:latin typeface="Times New Roman"/>
                <a:cs typeface="Times New Roman"/>
              </a:rPr>
              <a:t>a </a:t>
            </a:r>
            <a:r>
              <a:rPr dirty="0" sz="1450" spc="-10">
                <a:latin typeface="Times New Roman"/>
                <a:cs typeface="Times New Roman"/>
              </a:rPr>
              <a:t>voice within my breast that will tell me what to </a:t>
            </a:r>
            <a:r>
              <a:rPr dirty="0" sz="1450" spc="-5">
                <a:latin typeface="Times New Roman"/>
                <a:cs typeface="Times New Roman"/>
              </a:rPr>
              <a:t>do. 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already </a:t>
            </a:r>
            <a:r>
              <a:rPr dirty="0" sz="1450" spc="-25">
                <a:latin typeface="Times New Roman"/>
                <a:cs typeface="Times New Roman"/>
              </a:rPr>
              <a:t>know, </a:t>
            </a:r>
            <a:r>
              <a:rPr dirty="0" sz="1450" spc="-5">
                <a:latin typeface="Times New Roman"/>
                <a:cs typeface="Times New Roman"/>
              </a:rPr>
              <a:t>but I </a:t>
            </a:r>
            <a:r>
              <a:rPr dirty="0" sz="1450" spc="-10">
                <a:latin typeface="Times New Roman"/>
                <a:cs typeface="Times New Roman"/>
              </a:rPr>
              <a:t>intend to wait </a:t>
            </a:r>
            <a:r>
              <a:rPr dirty="0" sz="1450" spc="-5">
                <a:latin typeface="Times New Roman"/>
                <a:cs typeface="Times New Roman"/>
              </a:rPr>
              <a:t>a </a:t>
            </a:r>
            <a:r>
              <a:rPr dirty="0" sz="1450" spc="-10">
                <a:latin typeface="Times New Roman"/>
                <a:cs typeface="Times New Roman"/>
              </a:rPr>
              <a:t>while until the inner word becomes as  clear as </a:t>
            </a:r>
            <a:r>
              <a:rPr dirty="0" sz="1450" spc="-5">
                <a:latin typeface="Times New Roman"/>
                <a:cs typeface="Times New Roman"/>
              </a:rPr>
              <a:t>a </a:t>
            </a:r>
            <a:r>
              <a:rPr dirty="0" sz="1450" spc="-10">
                <a:latin typeface="Times New Roman"/>
                <a:cs typeface="Times New Roman"/>
              </a:rPr>
              <a:t>bubbling spring. </a:t>
            </a:r>
            <a:r>
              <a:rPr dirty="0" sz="1450" spc="-70">
                <a:latin typeface="Times New Roman"/>
                <a:cs typeface="Times New Roman"/>
              </a:rPr>
              <a:t>We </a:t>
            </a:r>
            <a:r>
              <a:rPr dirty="0" sz="1450" spc="-10">
                <a:latin typeface="Times New Roman"/>
                <a:cs typeface="Times New Roman"/>
              </a:rPr>
              <a:t>humans are an impure race, and often it takes  weeks </a:t>
            </a:r>
            <a:r>
              <a:rPr dirty="0" sz="1450" spc="-5">
                <a:latin typeface="Times New Roman"/>
                <a:cs typeface="Times New Roman"/>
              </a:rPr>
              <a:t>of </a:t>
            </a:r>
            <a:r>
              <a:rPr dirty="0" sz="1450" spc="-10">
                <a:latin typeface="Times New Roman"/>
                <a:cs typeface="Times New Roman"/>
              </a:rPr>
              <a:t>fasting and waking until we can understand the whisperings </a:t>
            </a:r>
            <a:r>
              <a:rPr dirty="0" sz="1450" spc="-5">
                <a:latin typeface="Times New Roman"/>
                <a:cs typeface="Times New Roman"/>
              </a:rPr>
              <a:t>of our  </a:t>
            </a:r>
            <a:r>
              <a:rPr dirty="0" sz="1450" spc="-10">
                <a:latin typeface="Times New Roman"/>
                <a:cs typeface="Times New Roman"/>
              </a:rPr>
              <a:t>soul.</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Last week </a:t>
            </a:r>
            <a:r>
              <a:rPr dirty="0" sz="1450" spc="-5">
                <a:latin typeface="Times New Roman"/>
                <a:cs typeface="Times New Roman"/>
              </a:rPr>
              <a:t>I </a:t>
            </a:r>
            <a:r>
              <a:rPr dirty="0" sz="1450" spc="-10">
                <a:latin typeface="Times New Roman"/>
                <a:cs typeface="Times New Roman"/>
              </a:rPr>
              <a:t>was officially informed </a:t>
            </a:r>
            <a:r>
              <a:rPr dirty="0" sz="1450" spc="-5">
                <a:latin typeface="Times New Roman"/>
                <a:cs typeface="Times New Roman"/>
              </a:rPr>
              <a:t>by </a:t>
            </a:r>
            <a:r>
              <a:rPr dirty="0" sz="1450" spc="-10">
                <a:latin typeface="Times New Roman"/>
                <a:cs typeface="Times New Roman"/>
              </a:rPr>
              <a:t>the court that </a:t>
            </a:r>
            <a:r>
              <a:rPr dirty="0" sz="1450" spc="-20">
                <a:latin typeface="Times New Roman"/>
                <a:cs typeface="Times New Roman"/>
              </a:rPr>
              <a:t>Wassertrum </a:t>
            </a:r>
            <a:r>
              <a:rPr dirty="0" sz="1450" spc="-10">
                <a:latin typeface="Times New Roman"/>
                <a:cs typeface="Times New Roman"/>
              </a:rPr>
              <a:t>had made  me his sole </a:t>
            </a:r>
            <a:r>
              <a:rPr dirty="0" sz="1450" spc="-25">
                <a:latin typeface="Times New Roman"/>
                <a:cs typeface="Times New Roman"/>
              </a:rPr>
              <a:t>heir. </a:t>
            </a:r>
            <a:r>
              <a:rPr dirty="0" sz="1450" spc="-5">
                <a:latin typeface="Times New Roman"/>
                <a:cs typeface="Times New Roman"/>
              </a:rPr>
              <a:t>I </a:t>
            </a:r>
            <a:r>
              <a:rPr dirty="0" sz="1450" spc="-10">
                <a:latin typeface="Times New Roman"/>
                <a:cs typeface="Times New Roman"/>
              </a:rPr>
              <a:t>presume </a:t>
            </a:r>
            <a:r>
              <a:rPr dirty="0" sz="1450" spc="-5">
                <a:latin typeface="Times New Roman"/>
                <a:cs typeface="Times New Roman"/>
              </a:rPr>
              <a:t>I do not </a:t>
            </a:r>
            <a:r>
              <a:rPr dirty="0" sz="1450" spc="-10">
                <a:latin typeface="Times New Roman"/>
                <a:cs typeface="Times New Roman"/>
              </a:rPr>
              <a:t>need to assure </a:t>
            </a:r>
            <a:r>
              <a:rPr dirty="0" sz="1450" spc="-5">
                <a:latin typeface="Times New Roman"/>
                <a:cs typeface="Times New Roman"/>
              </a:rPr>
              <a:t>you, </a:t>
            </a:r>
            <a:r>
              <a:rPr dirty="0" sz="1450" spc="-10">
                <a:latin typeface="Times New Roman"/>
                <a:cs typeface="Times New Roman"/>
              </a:rPr>
              <a:t>Herr Pernath, that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touch </a:t>
            </a:r>
            <a:r>
              <a:rPr dirty="0" sz="1450" spc="-5">
                <a:latin typeface="Times New Roman"/>
                <a:cs typeface="Times New Roman"/>
              </a:rPr>
              <a:t>one </a:t>
            </a:r>
            <a:r>
              <a:rPr dirty="0" sz="1450" spc="-10">
                <a:latin typeface="Times New Roman"/>
                <a:cs typeface="Times New Roman"/>
              </a:rPr>
              <a:t>copper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will take care </a:t>
            </a:r>
            <a:r>
              <a:rPr dirty="0" sz="1450" spc="-5">
                <a:latin typeface="Times New Roman"/>
                <a:cs typeface="Times New Roman"/>
              </a:rPr>
              <a:t>not </a:t>
            </a:r>
            <a:r>
              <a:rPr dirty="0" sz="1450" spc="-10">
                <a:latin typeface="Times New Roman"/>
                <a:cs typeface="Times New Roman"/>
              </a:rPr>
              <a:t>to give 'him' </a:t>
            </a:r>
            <a:r>
              <a:rPr dirty="0" sz="1450" spc="-5">
                <a:latin typeface="Times New Roman"/>
                <a:cs typeface="Times New Roman"/>
              </a:rPr>
              <a:t>a </a:t>
            </a:r>
            <a:r>
              <a:rPr dirty="0" sz="1450" spc="-10">
                <a:latin typeface="Times New Roman"/>
                <a:cs typeface="Times New Roman"/>
              </a:rPr>
              <a:t>hold </a:t>
            </a:r>
            <a:r>
              <a:rPr dirty="0" sz="1450" spc="-5">
                <a:latin typeface="Times New Roman"/>
                <a:cs typeface="Times New Roman"/>
              </a:rPr>
              <a:t>on </a:t>
            </a:r>
            <a:r>
              <a:rPr dirty="0" sz="1450" spc="-10">
                <a:latin typeface="Times New Roman"/>
                <a:cs typeface="Times New Roman"/>
              </a:rPr>
              <a:t>me  'on the other side'. The houses </a:t>
            </a:r>
            <a:r>
              <a:rPr dirty="0" sz="1450" spc="-5">
                <a:latin typeface="Times New Roman"/>
                <a:cs typeface="Times New Roman"/>
              </a:rPr>
              <a:t>he </a:t>
            </a:r>
            <a:r>
              <a:rPr dirty="0" sz="1450" spc="-10">
                <a:latin typeface="Times New Roman"/>
                <a:cs typeface="Times New Roman"/>
              </a:rPr>
              <a:t>owned will </a:t>
            </a:r>
            <a:r>
              <a:rPr dirty="0" sz="1450" spc="-5">
                <a:latin typeface="Times New Roman"/>
                <a:cs typeface="Times New Roman"/>
              </a:rPr>
              <a:t>be </a:t>
            </a:r>
            <a:r>
              <a:rPr dirty="0" sz="1450" spc="-10">
                <a:latin typeface="Times New Roman"/>
                <a:cs typeface="Times New Roman"/>
              </a:rPr>
              <a:t>auctioned, the objects </a:t>
            </a:r>
            <a:r>
              <a:rPr dirty="0" sz="1450" spc="-5">
                <a:latin typeface="Times New Roman"/>
                <a:cs typeface="Times New Roman"/>
              </a:rPr>
              <a:t>he  </a:t>
            </a:r>
            <a:r>
              <a:rPr dirty="0" sz="1450" spc="-10">
                <a:latin typeface="Times New Roman"/>
                <a:cs typeface="Times New Roman"/>
              </a:rPr>
              <a:t>touched will </a:t>
            </a:r>
            <a:r>
              <a:rPr dirty="0" sz="1450" spc="-5">
                <a:latin typeface="Times New Roman"/>
                <a:cs typeface="Times New Roman"/>
              </a:rPr>
              <a:t>be </a:t>
            </a:r>
            <a:r>
              <a:rPr dirty="0" sz="1450" spc="-10">
                <a:latin typeface="Times New Roman"/>
                <a:cs typeface="Times New Roman"/>
              </a:rPr>
              <a:t>burnt, and after my death </a:t>
            </a:r>
            <a:r>
              <a:rPr dirty="0" sz="1450" spc="-5">
                <a:latin typeface="Times New Roman"/>
                <a:cs typeface="Times New Roman"/>
              </a:rPr>
              <a:t>one </a:t>
            </a:r>
            <a:r>
              <a:rPr dirty="0" sz="1450" spc="-10">
                <a:latin typeface="Times New Roman"/>
                <a:cs typeface="Times New Roman"/>
              </a:rPr>
              <a:t>third </a:t>
            </a:r>
            <a:r>
              <a:rPr dirty="0" sz="1450" spc="-5">
                <a:latin typeface="Times New Roman"/>
                <a:cs typeface="Times New Roman"/>
              </a:rPr>
              <a:t>of </a:t>
            </a:r>
            <a:r>
              <a:rPr dirty="0" sz="1450" spc="-10">
                <a:latin typeface="Times New Roman"/>
                <a:cs typeface="Times New Roman"/>
              </a:rPr>
              <a:t>the money realised will  </a:t>
            </a:r>
            <a:r>
              <a:rPr dirty="0" sz="1450" spc="-5">
                <a:latin typeface="Times New Roman"/>
                <a:cs typeface="Times New Roman"/>
              </a:rPr>
              <a:t>go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In my mind's eye </a:t>
            </a:r>
            <a:r>
              <a:rPr dirty="0" sz="1450" spc="-5">
                <a:latin typeface="Times New Roman"/>
                <a:cs typeface="Times New Roman"/>
              </a:rPr>
              <a:t>I </a:t>
            </a:r>
            <a:r>
              <a:rPr dirty="0" sz="1450" spc="-10">
                <a:latin typeface="Times New Roman"/>
                <a:cs typeface="Times New Roman"/>
              </a:rPr>
              <a:t>can already see </a:t>
            </a:r>
            <a:r>
              <a:rPr dirty="0" sz="1450" spc="-5">
                <a:latin typeface="Times New Roman"/>
                <a:cs typeface="Times New Roman"/>
              </a:rPr>
              <a:t>you </a:t>
            </a:r>
            <a:r>
              <a:rPr dirty="0" sz="1450" spc="-10">
                <a:latin typeface="Times New Roman"/>
                <a:cs typeface="Times New Roman"/>
              </a:rPr>
              <a:t>jumping </a:t>
            </a:r>
            <a:r>
              <a:rPr dirty="0" sz="1450" spc="-5">
                <a:latin typeface="Times New Roman"/>
                <a:cs typeface="Times New Roman"/>
              </a:rPr>
              <a:t>up </a:t>
            </a:r>
            <a:r>
              <a:rPr dirty="0" sz="1450" spc="-10">
                <a:latin typeface="Times New Roman"/>
                <a:cs typeface="Times New Roman"/>
              </a:rPr>
              <a:t>and protesting,  </a:t>
            </a:r>
            <a:r>
              <a:rPr dirty="0" sz="1450" spc="-5">
                <a:latin typeface="Times New Roman"/>
                <a:cs typeface="Times New Roman"/>
              </a:rPr>
              <a:t>but I </a:t>
            </a:r>
            <a:r>
              <a:rPr dirty="0" sz="1450" spc="-10">
                <a:latin typeface="Times New Roman"/>
                <a:cs typeface="Times New Roman"/>
              </a:rPr>
              <a:t>can reassure </a:t>
            </a:r>
            <a:r>
              <a:rPr dirty="0" sz="1450" spc="-5">
                <a:latin typeface="Times New Roman"/>
                <a:cs typeface="Times New Roman"/>
              </a:rPr>
              <a:t>you. </a:t>
            </a:r>
            <a:r>
              <a:rPr dirty="0" sz="1450" spc="-10">
                <a:latin typeface="Times New Roman"/>
                <a:cs typeface="Times New Roman"/>
              </a:rPr>
              <a:t>Everything </a:t>
            </a:r>
            <a:r>
              <a:rPr dirty="0" sz="1450" spc="-5">
                <a:latin typeface="Times New Roman"/>
                <a:cs typeface="Times New Roman"/>
              </a:rPr>
              <a:t>you </a:t>
            </a:r>
            <a:r>
              <a:rPr dirty="0" sz="1450" spc="-10">
                <a:latin typeface="Times New Roman"/>
                <a:cs typeface="Times New Roman"/>
              </a:rPr>
              <a:t>will receive is yours </a:t>
            </a:r>
            <a:r>
              <a:rPr dirty="0" sz="1450" spc="-5">
                <a:latin typeface="Times New Roman"/>
                <a:cs typeface="Times New Roman"/>
              </a:rPr>
              <a:t>by </a:t>
            </a:r>
            <a:r>
              <a:rPr dirty="0" sz="1450" spc="-10">
                <a:latin typeface="Times New Roman"/>
                <a:cs typeface="Times New Roman"/>
              </a:rPr>
              <a:t>right, with  interest. </a:t>
            </a:r>
            <a:r>
              <a:rPr dirty="0" sz="1450" spc="-5">
                <a:latin typeface="Times New Roman"/>
                <a:cs typeface="Times New Roman"/>
              </a:rPr>
              <a:t>I </a:t>
            </a:r>
            <a:r>
              <a:rPr dirty="0" sz="1450" spc="-10">
                <a:latin typeface="Times New Roman"/>
                <a:cs typeface="Times New Roman"/>
              </a:rPr>
              <a:t>have known for </a:t>
            </a:r>
            <a:r>
              <a:rPr dirty="0" sz="1450" spc="-5">
                <a:latin typeface="Times New Roman"/>
                <a:cs typeface="Times New Roman"/>
              </a:rPr>
              <a:t>a </a:t>
            </a:r>
            <a:r>
              <a:rPr dirty="0" sz="1450" spc="-10">
                <a:latin typeface="Times New Roman"/>
                <a:cs typeface="Times New Roman"/>
              </a:rPr>
              <a:t>long time that years ago </a:t>
            </a:r>
            <a:r>
              <a:rPr dirty="0" sz="1450" spc="-20">
                <a:latin typeface="Times New Roman"/>
                <a:cs typeface="Times New Roman"/>
              </a:rPr>
              <a:t>Wassertrum </a:t>
            </a:r>
            <a:r>
              <a:rPr dirty="0" sz="1450" spc="-10">
                <a:latin typeface="Times New Roman"/>
                <a:cs typeface="Times New Roman"/>
              </a:rPr>
              <a:t>cheated </a:t>
            </a:r>
            <a:r>
              <a:rPr dirty="0" sz="1450" spc="-5">
                <a:latin typeface="Times New Roman"/>
                <a:cs typeface="Times New Roman"/>
              </a:rPr>
              <a:t>your  </a:t>
            </a:r>
            <a:r>
              <a:rPr dirty="0" sz="1450" spc="-10">
                <a:latin typeface="Times New Roman"/>
                <a:cs typeface="Times New Roman"/>
              </a:rPr>
              <a:t>father and his family </a:t>
            </a:r>
            <a:r>
              <a:rPr dirty="0" sz="1450" spc="-5">
                <a:latin typeface="Times New Roman"/>
                <a:cs typeface="Times New Roman"/>
              </a:rPr>
              <a:t>out of </a:t>
            </a:r>
            <a:r>
              <a:rPr dirty="0" sz="1450" spc="-10">
                <a:latin typeface="Times New Roman"/>
                <a:cs typeface="Times New Roman"/>
              </a:rPr>
              <a:t>everything they owned; it is only now that </a:t>
            </a:r>
            <a:r>
              <a:rPr dirty="0" sz="1450" spc="-5">
                <a:latin typeface="Times New Roman"/>
                <a:cs typeface="Times New Roman"/>
              </a:rPr>
              <a:t>I </a:t>
            </a:r>
            <a:r>
              <a:rPr dirty="0" sz="1450" spc="-10">
                <a:latin typeface="Times New Roman"/>
                <a:cs typeface="Times New Roman"/>
              </a:rPr>
              <a:t>have  the documents to prove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Another third will </a:t>
            </a:r>
            <a:r>
              <a:rPr dirty="0" sz="1450" spc="-5">
                <a:latin typeface="Times New Roman"/>
                <a:cs typeface="Times New Roman"/>
              </a:rPr>
              <a:t>be </a:t>
            </a:r>
            <a:r>
              <a:rPr dirty="0" sz="1450" spc="-10">
                <a:latin typeface="Times New Roman"/>
                <a:cs typeface="Times New Roman"/>
              </a:rPr>
              <a:t>distributed among the twelve members </a:t>
            </a:r>
            <a:r>
              <a:rPr dirty="0" sz="1450" spc="-5">
                <a:latin typeface="Times New Roman"/>
                <a:cs typeface="Times New Roman"/>
              </a:rPr>
              <a:t>of </a:t>
            </a:r>
            <a:r>
              <a:rPr dirty="0" sz="1450" spc="-10">
                <a:latin typeface="Times New Roman"/>
                <a:cs typeface="Times New Roman"/>
              </a:rPr>
              <a:t>the  Regiment who knew</a:t>
            </a:r>
            <a:r>
              <a:rPr dirty="0" sz="1450">
                <a:latin typeface="Times New Roman"/>
                <a:cs typeface="Times New Roman"/>
              </a:rPr>
              <a:t> </a:t>
            </a:r>
            <a:r>
              <a:rPr dirty="0" sz="1450" spc="-35">
                <a:latin typeface="Times New Roman"/>
                <a:cs typeface="Times New Roman"/>
              </a:rPr>
              <a:t>Dr.</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Hulbert </a:t>
            </a:r>
            <a:r>
              <a:rPr dirty="0" sz="1450" spc="-20">
                <a:latin typeface="Times New Roman"/>
                <a:cs typeface="Times New Roman"/>
              </a:rPr>
              <a:t>personally. </a:t>
            </a:r>
            <a:r>
              <a:rPr dirty="0" sz="1450" spc="-5">
                <a:latin typeface="Times New Roman"/>
                <a:cs typeface="Times New Roman"/>
              </a:rPr>
              <a:t>I </a:t>
            </a:r>
            <a:r>
              <a:rPr dirty="0" sz="1450" spc="-10">
                <a:latin typeface="Times New Roman"/>
                <a:cs typeface="Times New Roman"/>
              </a:rPr>
              <a:t>want each </a:t>
            </a:r>
            <a:r>
              <a:rPr dirty="0" sz="1450" spc="-5">
                <a:latin typeface="Times New Roman"/>
                <a:cs typeface="Times New Roman"/>
              </a:rPr>
              <a:t>one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rich enough to </a:t>
            </a:r>
            <a:r>
              <a:rPr dirty="0" sz="1450" spc="-5">
                <a:latin typeface="Times New Roman"/>
                <a:cs typeface="Times New Roman"/>
              </a:rPr>
              <a:t>be </a:t>
            </a:r>
            <a:r>
              <a:rPr dirty="0" sz="1450" spc="-10">
                <a:latin typeface="Times New Roman"/>
                <a:cs typeface="Times New Roman"/>
              </a:rPr>
              <a:t>able to enter  </a:t>
            </a:r>
            <a:r>
              <a:rPr dirty="0" sz="1450" spc="-5">
                <a:latin typeface="Times New Roman"/>
                <a:cs typeface="Times New Roman"/>
              </a:rPr>
              <a:t>'good' </a:t>
            </a:r>
            <a:r>
              <a:rPr dirty="0" sz="1450" spc="-10">
                <a:latin typeface="Times New Roman"/>
                <a:cs typeface="Times New Roman"/>
              </a:rPr>
              <a:t>society in</a:t>
            </a:r>
            <a:r>
              <a:rPr dirty="0" sz="1450" spc="-5">
                <a:latin typeface="Times New Roman"/>
                <a:cs typeface="Times New Roman"/>
              </a:rPr>
              <a:t> </a:t>
            </a:r>
            <a:r>
              <a:rPr dirty="0" sz="1450" spc="-10">
                <a:latin typeface="Times New Roman"/>
                <a:cs typeface="Times New Roman"/>
              </a:rPr>
              <a:t>Prague.</a:t>
            </a:r>
            <a:endParaRPr sz="1450">
              <a:latin typeface="Times New Roman"/>
              <a:cs typeface="Times New Roman"/>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37370"/>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The final third will </a:t>
            </a:r>
            <a:r>
              <a:rPr dirty="0" sz="1450" spc="-5">
                <a:latin typeface="Times New Roman"/>
                <a:cs typeface="Times New Roman"/>
              </a:rPr>
              <a:t>be </a:t>
            </a:r>
            <a:r>
              <a:rPr dirty="0" sz="1450" spc="-10">
                <a:latin typeface="Times New Roman"/>
                <a:cs typeface="Times New Roman"/>
              </a:rPr>
              <a:t>distributed equally among the next seven to commit  </a:t>
            </a:r>
            <a:r>
              <a:rPr dirty="0" sz="1450" spc="-5">
                <a:latin typeface="Times New Roman"/>
                <a:cs typeface="Times New Roman"/>
              </a:rPr>
              <a:t>a </a:t>
            </a:r>
            <a:r>
              <a:rPr dirty="0" sz="1450" spc="-10">
                <a:latin typeface="Times New Roman"/>
                <a:cs typeface="Times New Roman"/>
              </a:rPr>
              <a:t>murder in the course </a:t>
            </a:r>
            <a:r>
              <a:rPr dirty="0" sz="1450" spc="-5">
                <a:latin typeface="Times New Roman"/>
                <a:cs typeface="Times New Roman"/>
              </a:rPr>
              <a:t>of </a:t>
            </a:r>
            <a:r>
              <a:rPr dirty="0" sz="1450" spc="-20">
                <a:latin typeface="Times New Roman"/>
                <a:cs typeface="Times New Roman"/>
              </a:rPr>
              <a:t>robbery, </a:t>
            </a:r>
            <a:r>
              <a:rPr dirty="0" sz="1450" spc="-5">
                <a:latin typeface="Times New Roman"/>
                <a:cs typeface="Times New Roman"/>
              </a:rPr>
              <a:t>but </a:t>
            </a:r>
            <a:r>
              <a:rPr dirty="0" sz="1450" spc="-10">
                <a:latin typeface="Times New Roman"/>
                <a:cs typeface="Times New Roman"/>
              </a:rPr>
              <a:t>who are released because there is  insufficient evidence against them. </a:t>
            </a:r>
            <a:r>
              <a:rPr dirty="0" sz="1450" spc="-5">
                <a:latin typeface="Times New Roman"/>
                <a:cs typeface="Times New Roman"/>
              </a:rPr>
              <a:t>I </a:t>
            </a:r>
            <a:r>
              <a:rPr dirty="0" sz="1450" spc="-10">
                <a:latin typeface="Times New Roman"/>
                <a:cs typeface="Times New Roman"/>
              </a:rPr>
              <a:t>owe that to public</a:t>
            </a:r>
            <a:r>
              <a:rPr dirty="0" sz="1450" spc="45">
                <a:latin typeface="Times New Roman"/>
                <a:cs typeface="Times New Roman"/>
              </a:rPr>
              <a:t> </a:t>
            </a:r>
            <a:r>
              <a:rPr dirty="0" sz="1450" spc="-20">
                <a:latin typeface="Times New Roman"/>
                <a:cs typeface="Times New Roman"/>
              </a:rPr>
              <a:t>morality.</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think that is everything. Farewell my </a:t>
            </a:r>
            <a:r>
              <a:rPr dirty="0" sz="1450" spc="-20">
                <a:latin typeface="Times New Roman"/>
                <a:cs typeface="Times New Roman"/>
              </a:rPr>
              <a:t>dear, </a:t>
            </a:r>
            <a:r>
              <a:rPr dirty="0" sz="1450" spc="-10">
                <a:latin typeface="Times New Roman"/>
                <a:cs typeface="Times New Roman"/>
              </a:rPr>
              <a:t>dear friend; </a:t>
            </a:r>
            <a:r>
              <a:rPr dirty="0" sz="1450" spc="-5">
                <a:latin typeface="Times New Roman"/>
                <a:cs typeface="Times New Roman"/>
              </a:rPr>
              <a:t>I hope you </a:t>
            </a:r>
            <a:r>
              <a:rPr dirty="0" sz="1450" spc="-10">
                <a:latin typeface="Times New Roman"/>
                <a:cs typeface="Times New Roman"/>
              </a:rPr>
              <a:t>will  sometimes think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marR="3867150">
              <a:lnSpc>
                <a:spcPts val="2520"/>
              </a:lnSpc>
              <a:spcBef>
                <a:spcPts val="85"/>
              </a:spcBef>
            </a:pPr>
            <a:r>
              <a:rPr dirty="0" sz="1450" spc="-25">
                <a:latin typeface="Times New Roman"/>
                <a:cs typeface="Times New Roman"/>
              </a:rPr>
              <a:t>With </a:t>
            </a:r>
            <a:r>
              <a:rPr dirty="0" sz="1450" spc="-10">
                <a:latin typeface="Times New Roman"/>
                <a:cs typeface="Times New Roman"/>
              </a:rPr>
              <a:t>sincere gratitude,  Innocence</a:t>
            </a:r>
            <a:r>
              <a:rPr dirty="0" sz="1450" spc="-25">
                <a:latin typeface="Times New Roman"/>
                <a:cs typeface="Times New Roman"/>
              </a:rPr>
              <a:t> </a:t>
            </a:r>
            <a:r>
              <a:rPr dirty="0" sz="1450" spc="-10">
                <a:latin typeface="Times New Roman"/>
                <a:cs typeface="Times New Roman"/>
              </a:rPr>
              <a:t>Charousek.</a:t>
            </a:r>
            <a:endParaRPr sz="1450">
              <a:latin typeface="Times New Roman"/>
              <a:cs typeface="Times New Roman"/>
            </a:endParaRPr>
          </a:p>
          <a:p>
            <a:pPr algn="just" marL="12700" marR="13335" indent="255904">
              <a:lnSpc>
                <a:spcPts val="1730"/>
              </a:lnSpc>
              <a:spcBef>
                <a:spcPts val="635"/>
              </a:spcBef>
            </a:pPr>
            <a:r>
              <a:rPr dirty="0" sz="1450" spc="-10">
                <a:latin typeface="Times New Roman"/>
                <a:cs typeface="Times New Roman"/>
              </a:rPr>
              <a:t>Deeply moved, </a:t>
            </a:r>
            <a:r>
              <a:rPr dirty="0" sz="1450" spc="-5">
                <a:latin typeface="Times New Roman"/>
                <a:cs typeface="Times New Roman"/>
              </a:rPr>
              <a:t>I put </a:t>
            </a:r>
            <a:r>
              <a:rPr dirty="0" sz="1450" spc="-10">
                <a:latin typeface="Times New Roman"/>
                <a:cs typeface="Times New Roman"/>
              </a:rPr>
              <a:t>the letter down. </a:t>
            </a:r>
            <a:r>
              <a:rPr dirty="0" sz="1450" spc="-5">
                <a:latin typeface="Times New Roman"/>
                <a:cs typeface="Times New Roman"/>
              </a:rPr>
              <a:t>I </a:t>
            </a:r>
            <a:r>
              <a:rPr dirty="0" sz="1450" spc="-10">
                <a:latin typeface="Times New Roman"/>
                <a:cs typeface="Times New Roman"/>
              </a:rPr>
              <a:t>could feel </a:t>
            </a:r>
            <a:r>
              <a:rPr dirty="0" sz="1450" spc="-5">
                <a:latin typeface="Times New Roman"/>
                <a:cs typeface="Times New Roman"/>
              </a:rPr>
              <a:t>no </a:t>
            </a:r>
            <a:r>
              <a:rPr dirty="0" sz="1450" spc="-10">
                <a:latin typeface="Times New Roman"/>
                <a:cs typeface="Times New Roman"/>
              </a:rPr>
              <a:t>joy at the prospect </a:t>
            </a:r>
            <a:r>
              <a:rPr dirty="0" sz="1450" spc="-5">
                <a:latin typeface="Times New Roman"/>
                <a:cs typeface="Times New Roman"/>
              </a:rPr>
              <a:t>of  </a:t>
            </a:r>
            <a:r>
              <a:rPr dirty="0" sz="1450" spc="-10">
                <a:latin typeface="Times New Roman"/>
                <a:cs typeface="Times New Roman"/>
              </a:rPr>
              <a:t>imminent release.</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Charousek! Poor fellow! Looking after me like </a:t>
            </a:r>
            <a:r>
              <a:rPr dirty="0" sz="1450" spc="-5">
                <a:latin typeface="Times New Roman"/>
                <a:cs typeface="Times New Roman"/>
              </a:rPr>
              <a:t>a </a:t>
            </a:r>
            <a:r>
              <a:rPr dirty="0" sz="1450" spc="-10">
                <a:latin typeface="Times New Roman"/>
                <a:cs typeface="Times New Roman"/>
              </a:rPr>
              <a:t>brother simply because </a:t>
            </a:r>
            <a:r>
              <a:rPr dirty="0" sz="1450" spc="-5">
                <a:latin typeface="Times New Roman"/>
                <a:cs typeface="Times New Roman"/>
              </a:rPr>
              <a:t>I  </a:t>
            </a:r>
            <a:r>
              <a:rPr dirty="0" sz="1450" spc="-10">
                <a:latin typeface="Times New Roman"/>
                <a:cs typeface="Times New Roman"/>
              </a:rPr>
              <a:t>once gave him </a:t>
            </a:r>
            <a:r>
              <a:rPr dirty="0" sz="1450" spc="-5">
                <a:latin typeface="Times New Roman"/>
                <a:cs typeface="Times New Roman"/>
              </a:rPr>
              <a:t>a </a:t>
            </a:r>
            <a:r>
              <a:rPr dirty="0" sz="1450" spc="-10">
                <a:latin typeface="Times New Roman"/>
                <a:cs typeface="Times New Roman"/>
              </a:rPr>
              <a:t>hundred crowns. If only </a:t>
            </a:r>
            <a:r>
              <a:rPr dirty="0" sz="1450" spc="-5">
                <a:latin typeface="Times New Roman"/>
                <a:cs typeface="Times New Roman"/>
              </a:rPr>
              <a:t>I </a:t>
            </a:r>
            <a:r>
              <a:rPr dirty="0" sz="1450" spc="-10">
                <a:latin typeface="Times New Roman"/>
                <a:cs typeface="Times New Roman"/>
              </a:rPr>
              <a:t>could at least shake him </a:t>
            </a:r>
            <a:r>
              <a:rPr dirty="0" sz="1450" spc="-5">
                <a:latin typeface="Times New Roman"/>
                <a:cs typeface="Times New Roman"/>
              </a:rPr>
              <a:t>by </a:t>
            </a:r>
            <a:r>
              <a:rPr dirty="0" sz="1450" spc="-10">
                <a:latin typeface="Times New Roman"/>
                <a:cs typeface="Times New Roman"/>
              </a:rPr>
              <a:t>the  hand! But </a:t>
            </a:r>
            <a:r>
              <a:rPr dirty="0" sz="1450" spc="-5">
                <a:latin typeface="Times New Roman"/>
                <a:cs typeface="Times New Roman"/>
              </a:rPr>
              <a:t>I </a:t>
            </a:r>
            <a:r>
              <a:rPr dirty="0" sz="1450" spc="-10">
                <a:latin typeface="Times New Roman"/>
                <a:cs typeface="Times New Roman"/>
              </a:rPr>
              <a:t>sensed that </a:t>
            </a:r>
            <a:r>
              <a:rPr dirty="0" sz="1450" spc="-5">
                <a:latin typeface="Times New Roman"/>
                <a:cs typeface="Times New Roman"/>
              </a:rPr>
              <a:t>he </a:t>
            </a:r>
            <a:r>
              <a:rPr dirty="0" sz="1450" spc="-10">
                <a:latin typeface="Times New Roman"/>
                <a:cs typeface="Times New Roman"/>
              </a:rPr>
              <a:t>was right; that day would never come. </a:t>
            </a:r>
            <a:r>
              <a:rPr dirty="0" sz="1450" spc="-5">
                <a:latin typeface="Times New Roman"/>
                <a:cs typeface="Times New Roman"/>
              </a:rPr>
              <a:t>I </a:t>
            </a:r>
            <a:r>
              <a:rPr dirty="0" sz="1450" spc="-10">
                <a:latin typeface="Times New Roman"/>
                <a:cs typeface="Times New Roman"/>
              </a:rPr>
              <a:t>could see  him standing before me, his restless eyes, consumptive's shoulders and </a:t>
            </a:r>
            <a:r>
              <a:rPr dirty="0" sz="1450" spc="-5">
                <a:latin typeface="Times New Roman"/>
                <a:cs typeface="Times New Roman"/>
              </a:rPr>
              <a:t>high,  </a:t>
            </a:r>
            <a:r>
              <a:rPr dirty="0" sz="1450" spc="-10">
                <a:latin typeface="Times New Roman"/>
                <a:cs typeface="Times New Roman"/>
              </a:rPr>
              <a:t>noble forehead. Perhaps this blighted existence would have turned </a:t>
            </a:r>
            <a:r>
              <a:rPr dirty="0" sz="1450" spc="-5">
                <a:latin typeface="Times New Roman"/>
                <a:cs typeface="Times New Roman"/>
              </a:rPr>
              <a:t>out  </a:t>
            </a:r>
            <a:r>
              <a:rPr dirty="0" sz="1450" spc="-10">
                <a:latin typeface="Times New Roman"/>
                <a:cs typeface="Times New Roman"/>
              </a:rPr>
              <a:t>differently if </a:t>
            </a:r>
            <a:r>
              <a:rPr dirty="0" sz="1450" spc="-5">
                <a:latin typeface="Times New Roman"/>
                <a:cs typeface="Times New Roman"/>
              </a:rPr>
              <a:t>a </a:t>
            </a:r>
            <a:r>
              <a:rPr dirty="0" sz="1450" spc="-10">
                <a:latin typeface="Times New Roman"/>
                <a:cs typeface="Times New Roman"/>
              </a:rPr>
              <a:t>helping hand had been held </a:t>
            </a:r>
            <a:r>
              <a:rPr dirty="0" sz="1450" spc="-5">
                <a:latin typeface="Times New Roman"/>
                <a:cs typeface="Times New Roman"/>
              </a:rPr>
              <a:t>out </a:t>
            </a:r>
            <a:r>
              <a:rPr dirty="0" sz="1450" spc="-10">
                <a:latin typeface="Times New Roman"/>
                <a:cs typeface="Times New Roman"/>
              </a:rPr>
              <a:t>to him early</a:t>
            </a:r>
            <a:r>
              <a:rPr dirty="0" sz="1450" spc="50">
                <a:latin typeface="Times New Roman"/>
                <a:cs typeface="Times New Roman"/>
              </a:rPr>
              <a:t> </a:t>
            </a:r>
            <a:r>
              <a:rPr dirty="0" sz="1450" spc="-5">
                <a:latin typeface="Times New Roman"/>
                <a:cs typeface="Times New Roman"/>
              </a:rPr>
              <a:t>enough.</a:t>
            </a:r>
            <a:endParaRPr sz="1450">
              <a:latin typeface="Times New Roman"/>
              <a:cs typeface="Times New Roman"/>
            </a:endParaRPr>
          </a:p>
          <a:p>
            <a:pPr algn="just" marL="268605">
              <a:lnSpc>
                <a:spcPct val="100000"/>
              </a:lnSpc>
              <a:spcBef>
                <a:spcPts val="715"/>
              </a:spcBef>
            </a:pPr>
            <a:r>
              <a:rPr dirty="0" sz="1450" spc="-5">
                <a:latin typeface="Times New Roman"/>
                <a:cs typeface="Times New Roman"/>
              </a:rPr>
              <a:t>I </a:t>
            </a:r>
            <a:r>
              <a:rPr dirty="0" sz="1450" spc="-10">
                <a:latin typeface="Times New Roman"/>
                <a:cs typeface="Times New Roman"/>
              </a:rPr>
              <a:t>read through his letter once</a:t>
            </a:r>
            <a:r>
              <a:rPr dirty="0" sz="1450" spc="1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How much method there was in Charousek's</a:t>
            </a:r>
            <a:r>
              <a:rPr dirty="0" sz="1450" spc="25">
                <a:latin typeface="Times New Roman"/>
                <a:cs typeface="Times New Roman"/>
              </a:rPr>
              <a:t> </a:t>
            </a:r>
            <a:r>
              <a:rPr dirty="0" sz="1450" spc="-10">
                <a:latin typeface="Times New Roman"/>
                <a:cs typeface="Times New Roman"/>
              </a:rPr>
              <a:t>madness!</a:t>
            </a:r>
            <a:endParaRPr sz="1450">
              <a:latin typeface="Times New Roman"/>
              <a:cs typeface="Times New Roman"/>
            </a:endParaRPr>
          </a:p>
          <a:p>
            <a:pPr algn="just" marL="12700" marR="5715" indent="255904">
              <a:lnSpc>
                <a:spcPts val="1730"/>
              </a:lnSpc>
              <a:spcBef>
                <a:spcPts val="775"/>
              </a:spcBef>
            </a:pPr>
            <a:r>
              <a:rPr dirty="0" sz="1450" spc="-50">
                <a:latin typeface="Times New Roman"/>
                <a:cs typeface="Times New Roman"/>
              </a:rPr>
              <a:t>Was </a:t>
            </a:r>
            <a:r>
              <a:rPr dirty="0" sz="1450" spc="-5">
                <a:latin typeface="Times New Roman"/>
                <a:cs typeface="Times New Roman"/>
              </a:rPr>
              <a:t>he </a:t>
            </a:r>
            <a:r>
              <a:rPr dirty="0" sz="1450" spc="-10">
                <a:latin typeface="Times New Roman"/>
                <a:cs typeface="Times New Roman"/>
              </a:rPr>
              <a:t>mad at all? </a:t>
            </a:r>
            <a:r>
              <a:rPr dirty="0" sz="1450" spc="-5">
                <a:latin typeface="Times New Roman"/>
                <a:cs typeface="Times New Roman"/>
              </a:rPr>
              <a:t>I </a:t>
            </a:r>
            <a:r>
              <a:rPr dirty="0" sz="1450" spc="-10">
                <a:latin typeface="Times New Roman"/>
                <a:cs typeface="Times New Roman"/>
              </a:rPr>
              <a:t>was ashamed that </a:t>
            </a:r>
            <a:r>
              <a:rPr dirty="0" sz="1450" spc="-5">
                <a:latin typeface="Times New Roman"/>
                <a:cs typeface="Times New Roman"/>
              </a:rPr>
              <a:t>I </a:t>
            </a:r>
            <a:r>
              <a:rPr dirty="0" sz="1450" spc="-10">
                <a:latin typeface="Times New Roman"/>
                <a:cs typeface="Times New Roman"/>
              </a:rPr>
              <a:t>had entertained that idea, even for  </a:t>
            </a:r>
            <a:r>
              <a:rPr dirty="0" sz="1450" spc="-5">
                <a:latin typeface="Times New Roman"/>
                <a:cs typeface="Times New Roman"/>
              </a:rPr>
              <a:t>a </a:t>
            </a:r>
            <a:r>
              <a:rPr dirty="0" sz="1450" spc="-10">
                <a:latin typeface="Times New Roman"/>
                <a:cs typeface="Times New Roman"/>
              </a:rPr>
              <a:t>moment. Did </a:t>
            </a:r>
            <a:r>
              <a:rPr dirty="0" sz="1450" spc="-5">
                <a:latin typeface="Times New Roman"/>
                <a:cs typeface="Times New Roman"/>
              </a:rPr>
              <a:t>not </a:t>
            </a:r>
            <a:r>
              <a:rPr dirty="0" sz="1450" spc="-10">
                <a:latin typeface="Times New Roman"/>
                <a:cs typeface="Times New Roman"/>
              </a:rPr>
              <a:t>the hints </a:t>
            </a:r>
            <a:r>
              <a:rPr dirty="0" sz="1450" spc="-5">
                <a:latin typeface="Times New Roman"/>
                <a:cs typeface="Times New Roman"/>
              </a:rPr>
              <a:t>he </a:t>
            </a:r>
            <a:r>
              <a:rPr dirty="0" sz="1450" spc="-10">
                <a:latin typeface="Times New Roman"/>
                <a:cs typeface="Times New Roman"/>
              </a:rPr>
              <a:t>dropped tell me enough? He was </a:t>
            </a:r>
            <a:r>
              <a:rPr dirty="0" sz="1450" spc="-5">
                <a:latin typeface="Times New Roman"/>
                <a:cs typeface="Times New Roman"/>
              </a:rPr>
              <a:t>a </a:t>
            </a:r>
            <a:r>
              <a:rPr dirty="0" sz="1450" spc="-10">
                <a:latin typeface="Times New Roman"/>
                <a:cs typeface="Times New Roman"/>
              </a:rPr>
              <a:t>person like  Hillel, like Miriam, </a:t>
            </a:r>
            <a:r>
              <a:rPr dirty="0" sz="1450" spc="-5">
                <a:latin typeface="Times New Roman"/>
                <a:cs typeface="Times New Roman"/>
              </a:rPr>
              <a:t>! </a:t>
            </a:r>
            <a:r>
              <a:rPr dirty="0" sz="1450" spc="-10">
                <a:latin typeface="Times New Roman"/>
                <a:cs typeface="Times New Roman"/>
              </a:rPr>
              <a:t>like myself, </a:t>
            </a:r>
            <a:r>
              <a:rPr dirty="0" sz="1450" spc="-5">
                <a:latin typeface="Times New Roman"/>
                <a:cs typeface="Times New Roman"/>
              </a:rPr>
              <a:t>a </a:t>
            </a:r>
            <a:r>
              <a:rPr dirty="0" sz="1450" spc="-10">
                <a:latin typeface="Times New Roman"/>
                <a:cs typeface="Times New Roman"/>
              </a:rPr>
              <a:t>person over whom his own soul had taken  control, guiding him upwards through the wild gorges and gulfs </a:t>
            </a:r>
            <a:r>
              <a:rPr dirty="0" sz="1450" spc="-5">
                <a:latin typeface="Times New Roman"/>
                <a:cs typeface="Times New Roman"/>
              </a:rPr>
              <a:t>of </a:t>
            </a:r>
            <a:r>
              <a:rPr dirty="0" sz="1450" spc="-10">
                <a:latin typeface="Times New Roman"/>
                <a:cs typeface="Times New Roman"/>
              </a:rPr>
              <a:t>this life to  the snow-capped peaks </a:t>
            </a:r>
            <a:r>
              <a:rPr dirty="0" sz="1450" spc="-5">
                <a:latin typeface="Times New Roman"/>
                <a:cs typeface="Times New Roman"/>
              </a:rPr>
              <a:t>of </a:t>
            </a:r>
            <a:r>
              <a:rPr dirty="0" sz="1450" spc="-10">
                <a:latin typeface="Times New Roman"/>
                <a:cs typeface="Times New Roman"/>
              </a:rPr>
              <a:t>an untrodden land </a:t>
            </a:r>
            <a:r>
              <a:rPr dirty="0" sz="1450" spc="-5">
                <a:latin typeface="Times New Roman"/>
                <a:cs typeface="Times New Roman"/>
              </a:rPr>
              <a:t>beyond. </a:t>
            </a:r>
            <a:r>
              <a:rPr dirty="0" sz="1450" spc="-50">
                <a:latin typeface="Times New Roman"/>
                <a:cs typeface="Times New Roman"/>
              </a:rPr>
              <a:t>Was </a:t>
            </a:r>
            <a:r>
              <a:rPr dirty="0" sz="1450" spc="-5">
                <a:latin typeface="Times New Roman"/>
                <a:cs typeface="Times New Roman"/>
              </a:rPr>
              <a:t>not </a:t>
            </a:r>
            <a:r>
              <a:rPr dirty="0" sz="1450" spc="-10">
                <a:latin typeface="Times New Roman"/>
                <a:cs typeface="Times New Roman"/>
              </a:rPr>
              <a:t>he, who had  spent his whole life plotting </a:t>
            </a:r>
            <a:r>
              <a:rPr dirty="0" sz="1450" spc="-15">
                <a:latin typeface="Times New Roman"/>
                <a:cs typeface="Times New Roman"/>
              </a:rPr>
              <a:t>murder, </a:t>
            </a:r>
            <a:r>
              <a:rPr dirty="0" sz="1450" spc="-10">
                <a:latin typeface="Times New Roman"/>
                <a:cs typeface="Times New Roman"/>
              </a:rPr>
              <a:t>much purer than any </a:t>
            </a:r>
            <a:r>
              <a:rPr dirty="0" sz="1450" spc="-5">
                <a:latin typeface="Times New Roman"/>
                <a:cs typeface="Times New Roman"/>
              </a:rPr>
              <a:t>of </a:t>
            </a:r>
            <a:r>
              <a:rPr dirty="0" sz="1450" spc="-10">
                <a:latin typeface="Times New Roman"/>
                <a:cs typeface="Times New Roman"/>
              </a:rPr>
              <a:t>those who look  down their noses at the rest </a:t>
            </a:r>
            <a:r>
              <a:rPr dirty="0" sz="1450" spc="-5">
                <a:latin typeface="Times New Roman"/>
                <a:cs typeface="Times New Roman"/>
              </a:rPr>
              <a:t>of </a:t>
            </a:r>
            <a:r>
              <a:rPr dirty="0" sz="1450" spc="-10">
                <a:latin typeface="Times New Roman"/>
                <a:cs typeface="Times New Roman"/>
              </a:rPr>
              <a:t>humanity as they pretend to follow the skin-  deep commandments </a:t>
            </a:r>
            <a:r>
              <a:rPr dirty="0" sz="1450" spc="-5">
                <a:latin typeface="Times New Roman"/>
                <a:cs typeface="Times New Roman"/>
              </a:rPr>
              <a:t>of </a:t>
            </a:r>
            <a:r>
              <a:rPr dirty="0" sz="1450" spc="-10">
                <a:latin typeface="Times New Roman"/>
                <a:cs typeface="Times New Roman"/>
              </a:rPr>
              <a:t>some unknown, mythical</a:t>
            </a:r>
            <a:r>
              <a:rPr dirty="0" sz="1450" spc="20">
                <a:latin typeface="Times New Roman"/>
                <a:cs typeface="Times New Roman"/>
              </a:rPr>
              <a:t> </a:t>
            </a:r>
            <a:r>
              <a:rPr dirty="0" sz="1450" spc="-10">
                <a:latin typeface="Times New Roman"/>
                <a:cs typeface="Times New Roman"/>
              </a:rPr>
              <a:t>prophet?</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He kept the commandment dictated to him </a:t>
            </a:r>
            <a:r>
              <a:rPr dirty="0" sz="1450" spc="-5">
                <a:latin typeface="Times New Roman"/>
                <a:cs typeface="Times New Roman"/>
              </a:rPr>
              <a:t>by </a:t>
            </a:r>
            <a:r>
              <a:rPr dirty="0" sz="1450" spc="-10">
                <a:latin typeface="Times New Roman"/>
                <a:cs typeface="Times New Roman"/>
              </a:rPr>
              <a:t>an all-powerful </a:t>
            </a:r>
            <a:r>
              <a:rPr dirty="0" sz="1450" spc="-15">
                <a:latin typeface="Times New Roman"/>
                <a:cs typeface="Times New Roman"/>
              </a:rPr>
              <a:t>urge,  </a:t>
            </a:r>
            <a:r>
              <a:rPr dirty="0" sz="1450" spc="-10">
                <a:latin typeface="Times New Roman"/>
                <a:cs typeface="Times New Roman"/>
              </a:rPr>
              <a:t>without </a:t>
            </a:r>
            <a:r>
              <a:rPr dirty="0" sz="1450" spc="-5">
                <a:latin typeface="Times New Roman"/>
                <a:cs typeface="Times New Roman"/>
              </a:rPr>
              <a:t>thought of a </a:t>
            </a:r>
            <a:r>
              <a:rPr dirty="0" sz="1450" spc="-10">
                <a:latin typeface="Times New Roman"/>
                <a:cs typeface="Times New Roman"/>
              </a:rPr>
              <a:t>'reward', either here </a:t>
            </a:r>
            <a:r>
              <a:rPr dirty="0" sz="1450" spc="-5">
                <a:latin typeface="Times New Roman"/>
                <a:cs typeface="Times New Roman"/>
              </a:rPr>
              <a:t>or </a:t>
            </a:r>
            <a:r>
              <a:rPr dirty="0" sz="1450" spc="-10">
                <a:latin typeface="Times New Roman"/>
                <a:cs typeface="Times New Roman"/>
              </a:rPr>
              <a:t>in the world </a:t>
            </a:r>
            <a:r>
              <a:rPr dirty="0" sz="1450" spc="-5">
                <a:latin typeface="Times New Roman"/>
                <a:cs typeface="Times New Roman"/>
              </a:rPr>
              <a:t>beyond. </a:t>
            </a:r>
            <a:r>
              <a:rPr dirty="0" sz="1450" spc="-50">
                <a:latin typeface="Times New Roman"/>
                <a:cs typeface="Times New Roman"/>
              </a:rPr>
              <a:t>Was </a:t>
            </a:r>
            <a:r>
              <a:rPr dirty="0" sz="1450" spc="-10">
                <a:latin typeface="Times New Roman"/>
                <a:cs typeface="Times New Roman"/>
              </a:rPr>
              <a:t>this  nothing other than the most religious devotion to duty in the most profound,  most arcane sense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5080" indent="255904">
              <a:lnSpc>
                <a:spcPts val="1730"/>
              </a:lnSpc>
              <a:spcBef>
                <a:spcPts val="785"/>
              </a:spcBef>
            </a:pPr>
            <a:r>
              <a:rPr dirty="0" sz="1450" spc="-20">
                <a:latin typeface="Times New Roman"/>
                <a:cs typeface="Times New Roman"/>
              </a:rPr>
              <a:t>'Cowardly, </a:t>
            </a:r>
            <a:r>
              <a:rPr dirty="0" sz="1450" spc="-10">
                <a:latin typeface="Times New Roman"/>
                <a:cs typeface="Times New Roman"/>
              </a:rPr>
              <a:t>cunning, </a:t>
            </a:r>
            <a:r>
              <a:rPr dirty="0" sz="1450" spc="-15">
                <a:latin typeface="Times New Roman"/>
                <a:cs typeface="Times New Roman"/>
              </a:rPr>
              <a:t>bloodthirsty, </a:t>
            </a:r>
            <a:r>
              <a:rPr dirty="0" sz="1450" spc="-10">
                <a:latin typeface="Times New Roman"/>
                <a:cs typeface="Times New Roman"/>
              </a:rPr>
              <a:t>sick, disturbed: </a:t>
            </a:r>
            <a:r>
              <a:rPr dirty="0" sz="1450" spc="-5">
                <a:latin typeface="Times New Roman"/>
                <a:cs typeface="Times New Roman"/>
              </a:rPr>
              <a:t>a </a:t>
            </a:r>
            <a:r>
              <a:rPr dirty="0" sz="1450" spc="-10">
                <a:latin typeface="Times New Roman"/>
                <a:cs typeface="Times New Roman"/>
              </a:rPr>
              <a:t>criminal personality', </a:t>
            </a:r>
            <a:r>
              <a:rPr dirty="0" sz="1450" spc="-5">
                <a:latin typeface="Times New Roman"/>
                <a:cs typeface="Times New Roman"/>
              </a:rPr>
              <a:t>I  </a:t>
            </a:r>
            <a:r>
              <a:rPr dirty="0" sz="1450" spc="-10">
                <a:latin typeface="Times New Roman"/>
                <a:cs typeface="Times New Roman"/>
              </a:rPr>
              <a:t>could hear what the judgment </a:t>
            </a:r>
            <a:r>
              <a:rPr dirty="0" sz="1450" spc="-5">
                <a:latin typeface="Times New Roman"/>
                <a:cs typeface="Times New Roman"/>
              </a:rPr>
              <a:t>of </a:t>
            </a:r>
            <a:r>
              <a:rPr dirty="0" sz="1450" spc="-10">
                <a:latin typeface="Times New Roman"/>
                <a:cs typeface="Times New Roman"/>
              </a:rPr>
              <a:t>the multitude would be, if they were to come  and light their way through the passages </a:t>
            </a:r>
            <a:r>
              <a:rPr dirty="0" sz="1450" spc="-5">
                <a:latin typeface="Times New Roman"/>
                <a:cs typeface="Times New Roman"/>
              </a:rPr>
              <a:t>of </a:t>
            </a:r>
            <a:r>
              <a:rPr dirty="0" sz="1450" spc="-10">
                <a:latin typeface="Times New Roman"/>
                <a:cs typeface="Times New Roman"/>
              </a:rPr>
              <a:t>his soul with their dim stable  lamps, that envious multitude that will never comprehend that the poisonous  autumn crocus is </a:t>
            </a:r>
            <a:r>
              <a:rPr dirty="0" sz="1450" spc="-5">
                <a:latin typeface="Times New Roman"/>
                <a:cs typeface="Times New Roman"/>
              </a:rPr>
              <a:t>a </a:t>
            </a:r>
            <a:r>
              <a:rPr dirty="0" sz="1450" spc="-10">
                <a:latin typeface="Times New Roman"/>
                <a:cs typeface="Times New Roman"/>
              </a:rPr>
              <a:t>thousand times more beautiful and noble than the useful  chive.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Again the bolts were drawn back outside, and </a:t>
            </a:r>
            <a:r>
              <a:rPr dirty="0" sz="1450" spc="-5">
                <a:latin typeface="Times New Roman"/>
                <a:cs typeface="Times New Roman"/>
              </a:rPr>
              <a:t>I </a:t>
            </a:r>
            <a:r>
              <a:rPr dirty="0" sz="1450" spc="-10">
                <a:latin typeface="Times New Roman"/>
                <a:cs typeface="Times New Roman"/>
              </a:rPr>
              <a:t>heard someone being  pushed into the cell, </a:t>
            </a:r>
            <a:r>
              <a:rPr dirty="0" sz="1450" spc="-5">
                <a:latin typeface="Times New Roman"/>
                <a:cs typeface="Times New Roman"/>
              </a:rPr>
              <a:t>but I </a:t>
            </a:r>
            <a:r>
              <a:rPr dirty="0" sz="1450" spc="-10">
                <a:latin typeface="Times New Roman"/>
                <a:cs typeface="Times New Roman"/>
              </a:rPr>
              <a:t>didn't even turn </a:t>
            </a:r>
            <a:r>
              <a:rPr dirty="0" sz="1450" spc="-5">
                <a:latin typeface="Times New Roman"/>
                <a:cs typeface="Times New Roman"/>
              </a:rPr>
              <a:t>round, </a:t>
            </a:r>
            <a:r>
              <a:rPr dirty="0" sz="1450" spc="-10">
                <a:latin typeface="Times New Roman"/>
                <a:cs typeface="Times New Roman"/>
              </a:rPr>
              <a:t>so completely were my  thoughts absorbed </a:t>
            </a:r>
            <a:r>
              <a:rPr dirty="0" sz="1450" spc="-5">
                <a:latin typeface="Times New Roman"/>
                <a:cs typeface="Times New Roman"/>
              </a:rPr>
              <a:t>by </a:t>
            </a:r>
            <a:r>
              <a:rPr dirty="0" sz="1450" spc="-10">
                <a:latin typeface="Times New Roman"/>
                <a:cs typeface="Times New Roman"/>
              </a:rPr>
              <a:t>the contents </a:t>
            </a:r>
            <a:r>
              <a:rPr dirty="0" sz="1450" spc="-5">
                <a:latin typeface="Times New Roman"/>
                <a:cs typeface="Times New Roman"/>
              </a:rPr>
              <a:t>of </a:t>
            </a:r>
            <a:r>
              <a:rPr dirty="0" sz="1450" spc="-10">
                <a:latin typeface="Times New Roman"/>
                <a:cs typeface="Times New Roman"/>
              </a:rPr>
              <a:t>the</a:t>
            </a:r>
            <a:r>
              <a:rPr dirty="0" sz="1450" spc="15">
                <a:latin typeface="Times New Roman"/>
                <a:cs typeface="Times New Roman"/>
              </a:rPr>
              <a:t> </a:t>
            </a:r>
            <a:r>
              <a:rPr dirty="0" sz="1450" spc="-20">
                <a:latin typeface="Times New Roman"/>
                <a:cs typeface="Times New Roman"/>
              </a:rPr>
              <a:t>letter.</a:t>
            </a:r>
            <a:endParaRPr sz="1450">
              <a:latin typeface="Times New Roman"/>
              <a:cs typeface="Times New Roman"/>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4626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Not </a:t>
            </a:r>
            <a:r>
              <a:rPr dirty="0" sz="1450" spc="-5">
                <a:latin typeface="Times New Roman"/>
                <a:cs typeface="Times New Roman"/>
              </a:rPr>
              <a:t>a </a:t>
            </a:r>
            <a:r>
              <a:rPr dirty="0" sz="1450" spc="-10">
                <a:latin typeface="Times New Roman"/>
                <a:cs typeface="Times New Roman"/>
              </a:rPr>
              <a:t>word about Angelina, nothing about</a:t>
            </a:r>
            <a:r>
              <a:rPr dirty="0" sz="1450" spc="25">
                <a:latin typeface="Times New Roman"/>
                <a:cs typeface="Times New Roman"/>
              </a:rPr>
              <a:t> </a:t>
            </a:r>
            <a:r>
              <a:rPr dirty="0" sz="1450" spc="-10">
                <a:latin typeface="Times New Roman"/>
                <a:cs typeface="Times New Roman"/>
              </a:rPr>
              <a:t>Hillel.</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Of course, Charousek must have written it in great haste,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by </a:t>
            </a:r>
            <a:r>
              <a:rPr dirty="0" sz="1450" spc="-10">
                <a:latin typeface="Times New Roman"/>
                <a:cs typeface="Times New Roman"/>
              </a:rPr>
              <a:t>the  writing. </a:t>
            </a:r>
            <a:r>
              <a:rPr dirty="0" sz="1450" spc="-30">
                <a:latin typeface="Times New Roman"/>
                <a:cs typeface="Times New Roman"/>
              </a:rPr>
              <a:t>Would </a:t>
            </a:r>
            <a:r>
              <a:rPr dirty="0" sz="1450" spc="-5">
                <a:latin typeface="Times New Roman"/>
                <a:cs typeface="Times New Roman"/>
              </a:rPr>
              <a:t>he </a:t>
            </a:r>
            <a:r>
              <a:rPr dirty="0" sz="1450" spc="-10">
                <a:latin typeface="Times New Roman"/>
                <a:cs typeface="Times New Roman"/>
              </a:rPr>
              <a:t>send me another secret letter? My hopes were fixed </a:t>
            </a:r>
            <a:r>
              <a:rPr dirty="0" sz="1450" spc="-5">
                <a:latin typeface="Times New Roman"/>
                <a:cs typeface="Times New Roman"/>
              </a:rPr>
              <a:t>on </a:t>
            </a:r>
            <a:r>
              <a:rPr dirty="0" sz="1450" spc="-10">
                <a:latin typeface="Times New Roman"/>
                <a:cs typeface="Times New Roman"/>
              </a:rPr>
              <a:t>the  morrow and the exercise with the other prisoners in the yard. That was when it  would </a:t>
            </a:r>
            <a:r>
              <a:rPr dirty="0" sz="1450" spc="-5">
                <a:latin typeface="Times New Roman"/>
                <a:cs typeface="Times New Roman"/>
              </a:rPr>
              <a:t>be </a:t>
            </a:r>
            <a:r>
              <a:rPr dirty="0" sz="1450" spc="-10">
                <a:latin typeface="Times New Roman"/>
                <a:cs typeface="Times New Roman"/>
              </a:rPr>
              <a:t>easiest for </a:t>
            </a:r>
            <a:r>
              <a:rPr dirty="0" sz="1450" spc="-5">
                <a:latin typeface="Times New Roman"/>
                <a:cs typeface="Times New Roman"/>
              </a:rPr>
              <a:t>one of </a:t>
            </a:r>
            <a:r>
              <a:rPr dirty="0" sz="1450" spc="-10">
                <a:latin typeface="Times New Roman"/>
                <a:cs typeface="Times New Roman"/>
              </a:rPr>
              <a:t>the Regiment to pass something to</a:t>
            </a:r>
            <a:r>
              <a:rPr dirty="0" sz="1450" spc="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160" indent="255904">
              <a:lnSpc>
                <a:spcPts val="1730"/>
              </a:lnSpc>
              <a:spcBef>
                <a:spcPts val="710"/>
              </a:spcBef>
            </a:pPr>
            <a:r>
              <a:rPr dirty="0" sz="1450" spc="-5">
                <a:latin typeface="Times New Roman"/>
                <a:cs typeface="Times New Roman"/>
              </a:rPr>
              <a:t>I </a:t>
            </a:r>
            <a:r>
              <a:rPr dirty="0" sz="1450" spc="-10">
                <a:latin typeface="Times New Roman"/>
                <a:cs typeface="Times New Roman"/>
              </a:rPr>
              <a:t>was startled </a:t>
            </a:r>
            <a:r>
              <a:rPr dirty="0" sz="1450" spc="-5">
                <a:latin typeface="Times New Roman"/>
                <a:cs typeface="Times New Roman"/>
              </a:rPr>
              <a:t>out of </a:t>
            </a:r>
            <a:r>
              <a:rPr dirty="0" sz="1450" spc="-10">
                <a:latin typeface="Times New Roman"/>
                <a:cs typeface="Times New Roman"/>
              </a:rPr>
              <a:t>my reflections </a:t>
            </a:r>
            <a:r>
              <a:rPr dirty="0" sz="1450" spc="-5">
                <a:latin typeface="Times New Roman"/>
                <a:cs typeface="Times New Roman"/>
              </a:rPr>
              <a:t>by a </a:t>
            </a:r>
            <a:r>
              <a:rPr dirty="0" sz="1450" spc="-10">
                <a:latin typeface="Times New Roman"/>
                <a:cs typeface="Times New Roman"/>
              </a:rPr>
              <a:t>quiet voice.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permit me  to introduce myself, sir? My name is </a:t>
            </a:r>
            <a:r>
              <a:rPr dirty="0" sz="1450" spc="-15">
                <a:latin typeface="Times New Roman"/>
                <a:cs typeface="Times New Roman"/>
              </a:rPr>
              <a:t>Laponder, </a:t>
            </a:r>
            <a:r>
              <a:rPr dirty="0" sz="1450" spc="-10">
                <a:latin typeface="Times New Roman"/>
                <a:cs typeface="Times New Roman"/>
              </a:rPr>
              <a:t>Amadeus</a:t>
            </a:r>
            <a:r>
              <a:rPr dirty="0" sz="1450" spc="50">
                <a:latin typeface="Times New Roman"/>
                <a:cs typeface="Times New Roman"/>
              </a:rPr>
              <a:t> </a:t>
            </a:r>
            <a:r>
              <a:rPr dirty="0" sz="1450" spc="-15">
                <a:latin typeface="Times New Roman"/>
                <a:cs typeface="Times New Roman"/>
              </a:rPr>
              <a:t>Laponder."</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turned </a:t>
            </a:r>
            <a:r>
              <a:rPr dirty="0" sz="1450" spc="-5">
                <a:latin typeface="Times New Roman"/>
                <a:cs typeface="Times New Roman"/>
              </a:rPr>
              <a:t>round. </a:t>
            </a:r>
            <a:r>
              <a:rPr dirty="0" sz="1450" spc="-10">
                <a:latin typeface="Times New Roman"/>
                <a:cs typeface="Times New Roman"/>
              </a:rPr>
              <a:t>A short, slightly built and still fairly </a:t>
            </a:r>
            <a:r>
              <a:rPr dirty="0" sz="1450" spc="-5">
                <a:latin typeface="Times New Roman"/>
                <a:cs typeface="Times New Roman"/>
              </a:rPr>
              <a:t>young </a:t>
            </a:r>
            <a:r>
              <a:rPr dirty="0" sz="1450" spc="-10">
                <a:latin typeface="Times New Roman"/>
                <a:cs typeface="Times New Roman"/>
              </a:rPr>
              <a:t>man in elegant  clothes, only without </a:t>
            </a:r>
            <a:r>
              <a:rPr dirty="0" sz="1450" spc="-5">
                <a:latin typeface="Times New Roman"/>
                <a:cs typeface="Times New Roman"/>
              </a:rPr>
              <a:t>a </a:t>
            </a:r>
            <a:r>
              <a:rPr dirty="0" sz="1450" spc="-10">
                <a:latin typeface="Times New Roman"/>
                <a:cs typeface="Times New Roman"/>
              </a:rPr>
              <a:t>hat like all remand prisoners, was giving me </a:t>
            </a:r>
            <a:r>
              <a:rPr dirty="0" sz="1450" spc="-5">
                <a:latin typeface="Times New Roman"/>
                <a:cs typeface="Times New Roman"/>
              </a:rPr>
              <a:t>a </a:t>
            </a:r>
            <a:r>
              <a:rPr dirty="0" sz="1450" spc="-10">
                <a:latin typeface="Times New Roman"/>
                <a:cs typeface="Times New Roman"/>
              </a:rPr>
              <a:t>polite  </a:t>
            </a:r>
            <a:r>
              <a:rPr dirty="0" sz="1450" spc="-30">
                <a:latin typeface="Times New Roman"/>
                <a:cs typeface="Times New Roman"/>
              </a:rPr>
              <a:t>bow.</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He was as closely shaved as </a:t>
            </a:r>
            <a:r>
              <a:rPr dirty="0" sz="1450" spc="-5">
                <a:latin typeface="Times New Roman"/>
                <a:cs typeface="Times New Roman"/>
              </a:rPr>
              <a:t>an </a:t>
            </a:r>
            <a:r>
              <a:rPr dirty="0" sz="1450" spc="-20">
                <a:latin typeface="Times New Roman"/>
                <a:cs typeface="Times New Roman"/>
              </a:rPr>
              <a:t>actor, </a:t>
            </a:r>
            <a:r>
              <a:rPr dirty="0" sz="1450" spc="-10">
                <a:latin typeface="Times New Roman"/>
                <a:cs typeface="Times New Roman"/>
              </a:rPr>
              <a:t>and there was something strange  about his </a:t>
            </a:r>
            <a:r>
              <a:rPr dirty="0" sz="1450" spc="-15">
                <a:latin typeface="Times New Roman"/>
                <a:cs typeface="Times New Roman"/>
              </a:rPr>
              <a:t>large, </a:t>
            </a:r>
            <a:r>
              <a:rPr dirty="0" sz="1450" spc="-10">
                <a:latin typeface="Times New Roman"/>
                <a:cs typeface="Times New Roman"/>
              </a:rPr>
              <a:t>shining, light-green, almond-shaped eyes: however directly  they were looking at me, they did </a:t>
            </a:r>
            <a:r>
              <a:rPr dirty="0" sz="1450" spc="-5">
                <a:latin typeface="Times New Roman"/>
                <a:cs typeface="Times New Roman"/>
              </a:rPr>
              <a:t>not </a:t>
            </a:r>
            <a:r>
              <a:rPr dirty="0" sz="1450" spc="-10">
                <a:latin typeface="Times New Roman"/>
                <a:cs typeface="Times New Roman"/>
              </a:rPr>
              <a:t>seem to register me; there was  something absent-minded about</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10"/>
              </a:spcBef>
            </a:pPr>
            <a:r>
              <a:rPr dirty="0" sz="1450" spc="-5">
                <a:latin typeface="Times New Roman"/>
                <a:cs typeface="Times New Roman"/>
              </a:rPr>
              <a:t>I </a:t>
            </a:r>
            <a:r>
              <a:rPr dirty="0" sz="1450" spc="-10">
                <a:latin typeface="Times New Roman"/>
                <a:cs typeface="Times New Roman"/>
              </a:rPr>
              <a:t>muttered my name and returned his </a:t>
            </a:r>
            <a:r>
              <a:rPr dirty="0" sz="1450" spc="-30">
                <a:latin typeface="Times New Roman"/>
                <a:cs typeface="Times New Roman"/>
              </a:rPr>
              <a:t>bow, </a:t>
            </a:r>
            <a:r>
              <a:rPr dirty="0" sz="1450" spc="-10">
                <a:latin typeface="Times New Roman"/>
                <a:cs typeface="Times New Roman"/>
              </a:rPr>
              <a:t>intending to turn away again  </a:t>
            </a:r>
            <a:r>
              <a:rPr dirty="0" sz="1450" spc="-20">
                <a:latin typeface="Times New Roman"/>
                <a:cs typeface="Times New Roman"/>
              </a:rPr>
              <a:t>immediately,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take my eyes </a:t>
            </a:r>
            <a:r>
              <a:rPr dirty="0" sz="1450" spc="-15">
                <a:latin typeface="Times New Roman"/>
                <a:cs typeface="Times New Roman"/>
              </a:rPr>
              <a:t>off </a:t>
            </a:r>
            <a:r>
              <a:rPr dirty="0" sz="1450" spc="-10">
                <a:latin typeface="Times New Roman"/>
                <a:cs typeface="Times New Roman"/>
              </a:rPr>
              <a:t>him, so alien </a:t>
            </a:r>
            <a:r>
              <a:rPr dirty="0" sz="1450" spc="-5">
                <a:latin typeface="Times New Roman"/>
                <a:cs typeface="Times New Roman"/>
              </a:rPr>
              <a:t>he  </a:t>
            </a:r>
            <a:r>
              <a:rPr dirty="0" sz="1450" spc="-10">
                <a:latin typeface="Times New Roman"/>
                <a:cs typeface="Times New Roman"/>
              </a:rPr>
              <a:t>seemed with the permanent mandarin-like smile which the upturned corners </a:t>
            </a:r>
            <a:r>
              <a:rPr dirty="0" sz="1450" spc="-5">
                <a:latin typeface="Times New Roman"/>
                <a:cs typeface="Times New Roman"/>
              </a:rPr>
              <a:t>of  </a:t>
            </a:r>
            <a:r>
              <a:rPr dirty="0" sz="1450" spc="-10">
                <a:latin typeface="Times New Roman"/>
                <a:cs typeface="Times New Roman"/>
              </a:rPr>
              <a:t>his curved mouth seemed to give his face. </a:t>
            </a:r>
            <a:r>
              <a:rPr dirty="0" sz="1450" spc="-25">
                <a:latin typeface="Times New Roman"/>
                <a:cs typeface="Times New Roman"/>
              </a:rPr>
              <a:t>With </a:t>
            </a:r>
            <a:r>
              <a:rPr dirty="0" sz="1450" spc="-10">
                <a:latin typeface="Times New Roman"/>
                <a:cs typeface="Times New Roman"/>
              </a:rPr>
              <a:t>his smooth, transparent skin,  his </a:t>
            </a:r>
            <a:r>
              <a:rPr dirty="0" sz="1450" spc="-20">
                <a:latin typeface="Times New Roman"/>
                <a:cs typeface="Times New Roman"/>
              </a:rPr>
              <a:t>narrow, </a:t>
            </a:r>
            <a:r>
              <a:rPr dirty="0" sz="1450" spc="-10">
                <a:latin typeface="Times New Roman"/>
                <a:cs typeface="Times New Roman"/>
              </a:rPr>
              <a:t>girlish nose and delicate nostrils, </a:t>
            </a:r>
            <a:r>
              <a:rPr dirty="0" sz="1450" spc="-5">
                <a:latin typeface="Times New Roman"/>
                <a:cs typeface="Times New Roman"/>
              </a:rPr>
              <a:t>he </a:t>
            </a:r>
            <a:r>
              <a:rPr dirty="0" sz="1450" spc="-10">
                <a:latin typeface="Times New Roman"/>
                <a:cs typeface="Times New Roman"/>
              </a:rPr>
              <a:t>looked almost like </a:t>
            </a:r>
            <a:r>
              <a:rPr dirty="0" sz="1450" spc="-5">
                <a:latin typeface="Times New Roman"/>
                <a:cs typeface="Times New Roman"/>
              </a:rPr>
              <a:t>a </a:t>
            </a:r>
            <a:r>
              <a:rPr dirty="0" sz="1450" spc="-10">
                <a:latin typeface="Times New Roman"/>
                <a:cs typeface="Times New Roman"/>
              </a:rPr>
              <a:t>Chinese  statue </a:t>
            </a:r>
            <a:r>
              <a:rPr dirty="0" sz="1450" spc="-5">
                <a:latin typeface="Times New Roman"/>
                <a:cs typeface="Times New Roman"/>
              </a:rPr>
              <a:t>of </a:t>
            </a:r>
            <a:r>
              <a:rPr dirty="0" sz="1450" spc="-10">
                <a:latin typeface="Times New Roman"/>
                <a:cs typeface="Times New Roman"/>
              </a:rPr>
              <a:t>the Buddha sculpted in rose quartz. 'Amadeus </a:t>
            </a:r>
            <a:r>
              <a:rPr dirty="0" sz="1450" spc="-15">
                <a:latin typeface="Times New Roman"/>
                <a:cs typeface="Times New Roman"/>
              </a:rPr>
              <a:t>Laponder, </a:t>
            </a:r>
            <a:r>
              <a:rPr dirty="0" sz="1450" spc="-10">
                <a:latin typeface="Times New Roman"/>
                <a:cs typeface="Times New Roman"/>
              </a:rPr>
              <a:t>Amadeus  Laponder', </a:t>
            </a:r>
            <a:r>
              <a:rPr dirty="0" sz="1450" spc="-5">
                <a:latin typeface="Times New Roman"/>
                <a:cs typeface="Times New Roman"/>
              </a:rPr>
              <a:t>I </a:t>
            </a:r>
            <a:r>
              <a:rPr dirty="0" sz="1450" spc="-10">
                <a:latin typeface="Times New Roman"/>
                <a:cs typeface="Times New Roman"/>
              </a:rPr>
              <a:t>kept repeating to myself. 'What crime can </a:t>
            </a:r>
            <a:r>
              <a:rPr dirty="0" sz="1450" spc="-5">
                <a:latin typeface="Times New Roman"/>
                <a:cs typeface="Times New Roman"/>
              </a:rPr>
              <a:t>he </a:t>
            </a:r>
            <a:r>
              <a:rPr dirty="0" sz="1450" spc="-10">
                <a:latin typeface="Times New Roman"/>
                <a:cs typeface="Times New Roman"/>
              </a:rPr>
              <a:t>have</a:t>
            </a:r>
            <a:r>
              <a:rPr dirty="0" sz="1450" spc="85">
                <a:latin typeface="Times New Roman"/>
                <a:cs typeface="Times New Roman"/>
              </a:rPr>
              <a:t> </a:t>
            </a:r>
            <a:r>
              <a:rPr dirty="0" sz="1450" spc="-10">
                <a:latin typeface="Times New Roman"/>
                <a:cs typeface="Times New Roman"/>
              </a:rPr>
              <a:t>committed?'</a:t>
            </a:r>
            <a:endParaRPr sz="1450">
              <a:latin typeface="Times New Roman"/>
              <a:cs typeface="Times New Roman"/>
            </a:endParaRPr>
          </a:p>
          <a:p>
            <a:pPr>
              <a:lnSpc>
                <a:spcPct val="100000"/>
              </a:lnSpc>
              <a:spcBef>
                <a:spcPts val="15"/>
              </a:spcBef>
            </a:pPr>
            <a:endParaRPr sz="2300">
              <a:latin typeface="Times New Roman"/>
              <a:cs typeface="Times New Roman"/>
            </a:endParaRPr>
          </a:p>
          <a:p>
            <a:pPr algn="ctr">
              <a:lnSpc>
                <a:spcPct val="100000"/>
              </a:lnSpc>
            </a:pPr>
            <a:r>
              <a:rPr dirty="0" sz="1450" spc="-15" b="1">
                <a:latin typeface="Times New Roman"/>
                <a:cs typeface="Times New Roman"/>
              </a:rPr>
              <a:t>MOON</a:t>
            </a:r>
            <a:endParaRPr sz="1450">
              <a:latin typeface="Times New Roman"/>
              <a:cs typeface="Times New Roman"/>
            </a:endParaRPr>
          </a:p>
          <a:p>
            <a:pPr>
              <a:lnSpc>
                <a:spcPct val="100000"/>
              </a:lnSpc>
              <a:spcBef>
                <a:spcPts val="10"/>
              </a:spcBef>
            </a:pPr>
            <a:endParaRPr sz="2300">
              <a:latin typeface="Times New Roman"/>
              <a:cs typeface="Times New Roman"/>
            </a:endParaRPr>
          </a:p>
          <a:p>
            <a:pPr marL="268605">
              <a:lnSpc>
                <a:spcPct val="100000"/>
              </a:lnSpc>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already been interrogated?" </a:t>
            </a:r>
            <a:r>
              <a:rPr dirty="0" sz="1450" spc="-5">
                <a:latin typeface="Times New Roman"/>
                <a:cs typeface="Times New Roman"/>
              </a:rPr>
              <a:t>I </a:t>
            </a:r>
            <a:r>
              <a:rPr dirty="0" sz="1450" spc="-10">
                <a:latin typeface="Times New Roman"/>
                <a:cs typeface="Times New Roman"/>
              </a:rPr>
              <a:t>asked after </a:t>
            </a:r>
            <a:r>
              <a:rPr dirty="0" sz="1450" spc="-5">
                <a:latin typeface="Times New Roman"/>
                <a:cs typeface="Times New Roman"/>
              </a:rPr>
              <a:t>a</a:t>
            </a:r>
            <a:r>
              <a:rPr dirty="0" sz="1450" spc="30">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marL="12700" marR="5080" indent="255904">
              <a:lnSpc>
                <a:spcPts val="1730"/>
              </a:lnSpc>
              <a:spcBef>
                <a:spcPts val="844"/>
              </a:spcBef>
            </a:pPr>
            <a:r>
              <a:rPr dirty="0" sz="1450" spc="-10">
                <a:latin typeface="Times New Roman"/>
                <a:cs typeface="Times New Roman"/>
              </a:rPr>
              <a:t>"That's where I've just come from. </a:t>
            </a:r>
            <a:r>
              <a:rPr dirty="0" sz="1450" spc="-5">
                <a:latin typeface="Times New Roman"/>
                <a:cs typeface="Times New Roman"/>
              </a:rPr>
              <a:t>I hope I </a:t>
            </a:r>
            <a:r>
              <a:rPr dirty="0" sz="1450" spc="-10">
                <a:latin typeface="Times New Roman"/>
                <a:cs typeface="Times New Roman"/>
              </a:rPr>
              <a:t>won't have to impose </a:t>
            </a:r>
            <a:r>
              <a:rPr dirty="0" sz="1450" spc="-5">
                <a:latin typeface="Times New Roman"/>
                <a:cs typeface="Times New Roman"/>
              </a:rPr>
              <a:t>on you  </a:t>
            </a:r>
            <a:r>
              <a:rPr dirty="0" sz="1450" spc="-10">
                <a:latin typeface="Times New Roman"/>
                <a:cs typeface="Times New Roman"/>
              </a:rPr>
              <a:t>for too long", Laponder replied</a:t>
            </a:r>
            <a:r>
              <a:rPr dirty="0" sz="1450" spc="15">
                <a:latin typeface="Times New Roman"/>
                <a:cs typeface="Times New Roman"/>
              </a:rPr>
              <a:t> </a:t>
            </a:r>
            <a:r>
              <a:rPr dirty="0" sz="1450" spc="-20">
                <a:latin typeface="Times New Roman"/>
                <a:cs typeface="Times New Roman"/>
              </a:rPr>
              <a:t>politely.</a:t>
            </a:r>
            <a:endParaRPr sz="1450">
              <a:latin typeface="Times New Roman"/>
              <a:cs typeface="Times New Roman"/>
            </a:endParaRPr>
          </a:p>
          <a:p>
            <a:pPr marL="12700" marR="13335" indent="255904">
              <a:lnSpc>
                <a:spcPts val="1730"/>
              </a:lnSpc>
              <a:spcBef>
                <a:spcPts val="720"/>
              </a:spcBef>
            </a:pPr>
            <a:r>
              <a:rPr dirty="0" sz="1450" spc="-10">
                <a:latin typeface="Times New Roman"/>
                <a:cs typeface="Times New Roman"/>
              </a:rPr>
              <a:t>'The </a:t>
            </a:r>
            <a:r>
              <a:rPr dirty="0" sz="1450" spc="-5">
                <a:latin typeface="Times New Roman"/>
                <a:cs typeface="Times New Roman"/>
              </a:rPr>
              <a:t>poor </a:t>
            </a:r>
            <a:r>
              <a:rPr dirty="0" sz="1450" spc="-10">
                <a:latin typeface="Times New Roman"/>
                <a:cs typeface="Times New Roman"/>
              </a:rPr>
              <a:t>devil', </a:t>
            </a:r>
            <a:r>
              <a:rPr dirty="0" sz="1450" spc="-5">
                <a:latin typeface="Times New Roman"/>
                <a:cs typeface="Times New Roman"/>
              </a:rPr>
              <a:t>I thought </a:t>
            </a:r>
            <a:r>
              <a:rPr dirty="0" sz="1450" spc="-10">
                <a:latin typeface="Times New Roman"/>
                <a:cs typeface="Times New Roman"/>
              </a:rPr>
              <a:t>to myself, 'he's </a:t>
            </a:r>
            <a:r>
              <a:rPr dirty="0" sz="1450" spc="-5">
                <a:latin typeface="Times New Roman"/>
                <a:cs typeface="Times New Roman"/>
              </a:rPr>
              <a:t>no </a:t>
            </a:r>
            <a:r>
              <a:rPr dirty="0" sz="1450" spc="-10">
                <a:latin typeface="Times New Roman"/>
                <a:cs typeface="Times New Roman"/>
              </a:rPr>
              <a:t>idea how they treat remand  prisoners here.' </a:t>
            </a:r>
            <a:r>
              <a:rPr dirty="0" sz="1450" spc="-5">
                <a:latin typeface="Times New Roman"/>
                <a:cs typeface="Times New Roman"/>
              </a:rPr>
              <a:t>I </a:t>
            </a:r>
            <a:r>
              <a:rPr dirty="0" sz="1450" spc="-10">
                <a:latin typeface="Times New Roman"/>
                <a:cs typeface="Times New Roman"/>
              </a:rPr>
              <a:t>decided to prepare him for it</a:t>
            </a:r>
            <a:r>
              <a:rPr dirty="0" sz="1450" spc="45">
                <a:latin typeface="Times New Roman"/>
                <a:cs typeface="Times New Roman"/>
              </a:rPr>
              <a:t> </a:t>
            </a:r>
            <a:r>
              <a:rPr dirty="0" sz="1450" spc="-20">
                <a:latin typeface="Times New Roman"/>
                <a:cs typeface="Times New Roman"/>
              </a:rPr>
              <a:t>gradually.</a:t>
            </a:r>
            <a:endParaRPr sz="1450">
              <a:latin typeface="Times New Roman"/>
              <a:cs typeface="Times New Roman"/>
            </a:endParaRPr>
          </a:p>
          <a:p>
            <a:pPr marL="12700" marR="8890" indent="255904">
              <a:lnSpc>
                <a:spcPts val="1730"/>
              </a:lnSpc>
              <a:spcBef>
                <a:spcPts val="790"/>
              </a:spcBef>
            </a:pPr>
            <a:r>
              <a:rPr dirty="0" sz="1450" spc="-45">
                <a:latin typeface="Times New Roman"/>
                <a:cs typeface="Times New Roman"/>
              </a:rPr>
              <a:t>"You </a:t>
            </a:r>
            <a:r>
              <a:rPr dirty="0" sz="1450" spc="-10">
                <a:latin typeface="Times New Roman"/>
                <a:cs typeface="Times New Roman"/>
              </a:rPr>
              <a:t>eventually get used to sitting doing nothing, once the first days are  past; they're the</a:t>
            </a:r>
            <a:r>
              <a:rPr dirty="0" sz="1450">
                <a:latin typeface="Times New Roman"/>
                <a:cs typeface="Times New Roman"/>
              </a:rPr>
              <a:t> </a:t>
            </a:r>
            <a:r>
              <a:rPr dirty="0" sz="1450" spc="-10">
                <a:latin typeface="Times New Roman"/>
                <a:cs typeface="Times New Roman"/>
              </a:rPr>
              <a:t>worst."</a:t>
            </a:r>
            <a:endParaRPr sz="1450">
              <a:latin typeface="Times New Roman"/>
              <a:cs typeface="Times New Roman"/>
            </a:endParaRPr>
          </a:p>
          <a:p>
            <a:pPr marL="268605" marR="1995170">
              <a:lnSpc>
                <a:spcPct val="140700"/>
              </a:lnSpc>
              <a:spcBef>
                <a:spcPts val="15"/>
              </a:spcBef>
            </a:pPr>
            <a:r>
              <a:rPr dirty="0" sz="1450" spc="-10">
                <a:latin typeface="Times New Roman"/>
                <a:cs typeface="Times New Roman"/>
              </a:rPr>
              <a:t>An expression </a:t>
            </a:r>
            <a:r>
              <a:rPr dirty="0" sz="1450" spc="-5">
                <a:latin typeface="Times New Roman"/>
                <a:cs typeface="Times New Roman"/>
              </a:rPr>
              <a:t>of </a:t>
            </a:r>
            <a:r>
              <a:rPr dirty="0" sz="1450" spc="-10">
                <a:latin typeface="Times New Roman"/>
                <a:cs typeface="Times New Roman"/>
              </a:rPr>
              <a:t>gratitude appeared </a:t>
            </a:r>
            <a:r>
              <a:rPr dirty="0" sz="1450" spc="-5">
                <a:latin typeface="Times New Roman"/>
                <a:cs typeface="Times New Roman"/>
              </a:rPr>
              <a:t>on </a:t>
            </a:r>
            <a:r>
              <a:rPr dirty="0" sz="1450" spc="-10">
                <a:latin typeface="Times New Roman"/>
                <a:cs typeface="Times New Roman"/>
              </a:rPr>
              <a:t>his face.  Another pause.</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"Did the interrogation last </a:t>
            </a:r>
            <a:r>
              <a:rPr dirty="0" sz="1450" spc="-5">
                <a:latin typeface="Times New Roman"/>
                <a:cs typeface="Times New Roman"/>
              </a:rPr>
              <a:t>long, </a:t>
            </a:r>
            <a:r>
              <a:rPr dirty="0" sz="1450" spc="-10">
                <a:latin typeface="Times New Roman"/>
                <a:cs typeface="Times New Roman"/>
              </a:rPr>
              <a:t>Herr</a:t>
            </a:r>
            <a:r>
              <a:rPr dirty="0" sz="1450" spc="15">
                <a:latin typeface="Times New Roman"/>
                <a:cs typeface="Times New Roman"/>
              </a:rPr>
              <a:t> </a:t>
            </a:r>
            <a:r>
              <a:rPr dirty="0" sz="1450" spc="-10">
                <a:latin typeface="Times New Roman"/>
                <a:cs typeface="Times New Roman"/>
              </a:rPr>
              <a:t>Laponder?"</a:t>
            </a:r>
            <a:endParaRPr sz="1450">
              <a:latin typeface="Times New Roman"/>
              <a:cs typeface="Times New Roman"/>
            </a:endParaRPr>
          </a:p>
          <a:p>
            <a:pPr marL="12700" marR="5080" indent="255904">
              <a:lnSpc>
                <a:spcPts val="1730"/>
              </a:lnSpc>
              <a:spcBef>
                <a:spcPts val="844"/>
              </a:spcBef>
            </a:pPr>
            <a:r>
              <a:rPr dirty="0" sz="1450" spc="-10">
                <a:latin typeface="Times New Roman"/>
                <a:cs typeface="Times New Roman"/>
              </a:rPr>
              <a:t>"No. They simply asked me if </a:t>
            </a:r>
            <a:r>
              <a:rPr dirty="0" sz="1450" spc="-5">
                <a:latin typeface="Times New Roman"/>
                <a:cs typeface="Times New Roman"/>
              </a:rPr>
              <a:t>I </a:t>
            </a:r>
            <a:r>
              <a:rPr dirty="0" sz="1450" spc="-10">
                <a:latin typeface="Times New Roman"/>
                <a:cs typeface="Times New Roman"/>
              </a:rPr>
              <a:t>confessed and then </a:t>
            </a:r>
            <a:r>
              <a:rPr dirty="0" sz="1450" spc="-5">
                <a:latin typeface="Times New Roman"/>
                <a:cs typeface="Times New Roman"/>
              </a:rPr>
              <a:t>I </a:t>
            </a:r>
            <a:r>
              <a:rPr dirty="0" sz="1450" spc="-10">
                <a:latin typeface="Times New Roman"/>
                <a:cs typeface="Times New Roman"/>
              </a:rPr>
              <a:t>had to sign my  statement."</a:t>
            </a:r>
            <a:endParaRPr sz="1450">
              <a:latin typeface="Times New Roman"/>
              <a:cs typeface="Times New Roman"/>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00210"/>
          </a:xfrm>
          <a:prstGeom prst="rect">
            <a:avLst/>
          </a:prstGeom>
        </p:spPr>
        <p:txBody>
          <a:bodyPr wrap="square" lIns="0" tIns="12700" rIns="0" bIns="0" rtlCol="0" vert="horz">
            <a:spAutoFit/>
          </a:bodyPr>
          <a:lstStyle/>
          <a:p>
            <a:pPr algn="just" marL="268605" marR="2595245">
              <a:lnSpc>
                <a:spcPct val="144900"/>
              </a:lnSpc>
              <a:spcBef>
                <a:spcPts val="100"/>
              </a:spcBef>
            </a:pPr>
            <a:r>
              <a:rPr dirty="0" sz="1450" spc="-45">
                <a:latin typeface="Times New Roman"/>
                <a:cs typeface="Times New Roman"/>
              </a:rPr>
              <a:t>"You </a:t>
            </a:r>
            <a:r>
              <a:rPr dirty="0" sz="1450" spc="-10">
                <a:latin typeface="Times New Roman"/>
                <a:cs typeface="Times New Roman"/>
              </a:rPr>
              <a:t>signed </a:t>
            </a:r>
            <a:r>
              <a:rPr dirty="0" sz="1450" spc="-5">
                <a:latin typeface="Times New Roman"/>
                <a:cs typeface="Times New Roman"/>
              </a:rPr>
              <a:t>a </a:t>
            </a:r>
            <a:r>
              <a:rPr dirty="0" sz="1450" spc="-10">
                <a:latin typeface="Times New Roman"/>
                <a:cs typeface="Times New Roman"/>
              </a:rPr>
              <a:t>confession!" </a:t>
            </a:r>
            <a:r>
              <a:rPr dirty="0" sz="1450" spc="-5">
                <a:latin typeface="Times New Roman"/>
                <a:cs typeface="Times New Roman"/>
              </a:rPr>
              <a:t>I </a:t>
            </a:r>
            <a:r>
              <a:rPr dirty="0" sz="1450" spc="-10">
                <a:latin typeface="Times New Roman"/>
                <a:cs typeface="Times New Roman"/>
              </a:rPr>
              <a:t>exclaimed.  </a:t>
            </a:r>
            <a:r>
              <a:rPr dirty="0" sz="1450" spc="-15">
                <a:latin typeface="Times New Roman"/>
                <a:cs typeface="Times New Roman"/>
              </a:rPr>
              <a:t>"Naturally."</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He said it as if it were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course.</a:t>
            </a:r>
            <a:endParaRPr sz="1450">
              <a:latin typeface="Times New Roman"/>
              <a:cs typeface="Times New Roman"/>
            </a:endParaRPr>
          </a:p>
          <a:p>
            <a:pPr algn="just" marL="12700" marR="11430" indent="255904">
              <a:lnSpc>
                <a:spcPts val="1730"/>
              </a:lnSpc>
              <a:spcBef>
                <a:spcPts val="844"/>
              </a:spcBef>
            </a:pPr>
            <a:r>
              <a:rPr dirty="0" sz="1450" spc="-10">
                <a:latin typeface="Times New Roman"/>
                <a:cs typeface="Times New Roman"/>
              </a:rPr>
              <a:t>It can't </a:t>
            </a:r>
            <a:r>
              <a:rPr dirty="0" sz="1450" spc="-5">
                <a:latin typeface="Times New Roman"/>
                <a:cs typeface="Times New Roman"/>
              </a:rPr>
              <a:t>be a </a:t>
            </a:r>
            <a:r>
              <a:rPr dirty="0" sz="1450" spc="-10">
                <a:latin typeface="Times New Roman"/>
                <a:cs typeface="Times New Roman"/>
              </a:rPr>
              <a:t>serious crime, </a:t>
            </a:r>
            <a:r>
              <a:rPr dirty="0" sz="1450" spc="-5">
                <a:latin typeface="Times New Roman"/>
                <a:cs typeface="Times New Roman"/>
              </a:rPr>
              <a:t>I </a:t>
            </a:r>
            <a:r>
              <a:rPr dirty="0" sz="1450" spc="-10">
                <a:latin typeface="Times New Roman"/>
                <a:cs typeface="Times New Roman"/>
              </a:rPr>
              <a:t>decided, </a:t>
            </a:r>
            <a:r>
              <a:rPr dirty="0" sz="1450" spc="-5">
                <a:latin typeface="Times New Roman"/>
                <a:cs typeface="Times New Roman"/>
              </a:rPr>
              <a:t>he </a:t>
            </a:r>
            <a:r>
              <a:rPr dirty="0" sz="1450" spc="-10">
                <a:latin typeface="Times New Roman"/>
                <a:cs typeface="Times New Roman"/>
              </a:rPr>
              <a:t>doesn't show any sign </a:t>
            </a:r>
            <a:r>
              <a:rPr dirty="0" sz="1450" spc="-5">
                <a:latin typeface="Times New Roman"/>
                <a:cs typeface="Times New Roman"/>
              </a:rPr>
              <a:t>of </a:t>
            </a:r>
            <a:r>
              <a:rPr dirty="0" sz="1450" spc="-10">
                <a:latin typeface="Times New Roman"/>
                <a:cs typeface="Times New Roman"/>
              </a:rPr>
              <a:t>nerves at  all. Probably challenging someone to </a:t>
            </a:r>
            <a:r>
              <a:rPr dirty="0" sz="1450" spc="-5">
                <a:latin typeface="Times New Roman"/>
                <a:cs typeface="Times New Roman"/>
              </a:rPr>
              <a:t>a </a:t>
            </a:r>
            <a:r>
              <a:rPr dirty="0" sz="1450" spc="-10">
                <a:latin typeface="Times New Roman"/>
                <a:cs typeface="Times New Roman"/>
              </a:rPr>
              <a:t>duel, </a:t>
            </a:r>
            <a:r>
              <a:rPr dirty="0" sz="1450" spc="-5">
                <a:latin typeface="Times New Roman"/>
                <a:cs typeface="Times New Roman"/>
              </a:rPr>
              <a:t>or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the</a:t>
            </a:r>
            <a:r>
              <a:rPr dirty="0" sz="1450" spc="60">
                <a:latin typeface="Times New Roman"/>
                <a:cs typeface="Times New Roman"/>
              </a:rPr>
              <a:t> </a:t>
            </a:r>
            <a:r>
              <a:rPr dirty="0" sz="1450" spc="-5">
                <a:latin typeface="Times New Roman"/>
                <a:cs typeface="Times New Roman"/>
              </a:rPr>
              <a:t>kind.</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"Unfortunately I've been in here so long it seems like </a:t>
            </a:r>
            <a:r>
              <a:rPr dirty="0" sz="1450" spc="-5">
                <a:latin typeface="Times New Roman"/>
                <a:cs typeface="Times New Roman"/>
              </a:rPr>
              <a:t>a </a:t>
            </a:r>
            <a:r>
              <a:rPr dirty="0" sz="1450" spc="-10">
                <a:latin typeface="Times New Roman"/>
                <a:cs typeface="Times New Roman"/>
              </a:rPr>
              <a:t>whole lifetime", </a:t>
            </a:r>
            <a:r>
              <a:rPr dirty="0" sz="1450" spc="-5">
                <a:latin typeface="Times New Roman"/>
                <a:cs typeface="Times New Roman"/>
              </a:rPr>
              <a:t>I  </a:t>
            </a:r>
            <a:r>
              <a:rPr dirty="0" sz="1450" spc="-10">
                <a:latin typeface="Times New Roman"/>
                <a:cs typeface="Times New Roman"/>
              </a:rPr>
              <a:t>gave an involuntary sigh and his face immediately took </a:t>
            </a:r>
            <a:r>
              <a:rPr dirty="0" sz="1450" spc="-5">
                <a:latin typeface="Times New Roman"/>
                <a:cs typeface="Times New Roman"/>
              </a:rPr>
              <a:t>on a </a:t>
            </a:r>
            <a:r>
              <a:rPr dirty="0" sz="1450" spc="-10">
                <a:latin typeface="Times New Roman"/>
                <a:cs typeface="Times New Roman"/>
              </a:rPr>
              <a:t>sympathetic  expression. "I sincerely </a:t>
            </a:r>
            <a:r>
              <a:rPr dirty="0" sz="1450" spc="-5">
                <a:latin typeface="Times New Roman"/>
                <a:cs typeface="Times New Roman"/>
              </a:rPr>
              <a:t>hope you </a:t>
            </a:r>
            <a:r>
              <a:rPr dirty="0" sz="1450" spc="-10">
                <a:latin typeface="Times New Roman"/>
                <a:cs typeface="Times New Roman"/>
              </a:rPr>
              <a:t>won't have to </a:t>
            </a:r>
            <a:r>
              <a:rPr dirty="0" sz="1450" spc="-5">
                <a:latin typeface="Times New Roman"/>
                <a:cs typeface="Times New Roman"/>
              </a:rPr>
              <a:t>go </a:t>
            </a:r>
            <a:r>
              <a:rPr dirty="0" sz="1450" spc="-10">
                <a:latin typeface="Times New Roman"/>
                <a:cs typeface="Times New Roman"/>
              </a:rPr>
              <a:t>through that, Herr  </a:t>
            </a:r>
            <a:r>
              <a:rPr dirty="0" sz="1450" spc="-20">
                <a:latin typeface="Times New Roman"/>
                <a:cs typeface="Times New Roman"/>
              </a:rPr>
              <a:t>Laponder. </a:t>
            </a:r>
            <a:r>
              <a:rPr dirty="0" sz="1450" spc="-10">
                <a:latin typeface="Times New Roman"/>
                <a:cs typeface="Times New Roman"/>
              </a:rPr>
              <a:t>By all appearances, you'll soon </a:t>
            </a:r>
            <a:r>
              <a:rPr dirty="0" sz="1450" spc="-5">
                <a:latin typeface="Times New Roman"/>
                <a:cs typeface="Times New Roman"/>
              </a:rPr>
              <a:t>be out of</a:t>
            </a:r>
            <a:r>
              <a:rPr dirty="0" sz="1450" spc="4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"Depends how </a:t>
            </a:r>
            <a:r>
              <a:rPr dirty="0" sz="1450" spc="-5">
                <a:latin typeface="Times New Roman"/>
                <a:cs typeface="Times New Roman"/>
              </a:rPr>
              <a:t>you </a:t>
            </a:r>
            <a:r>
              <a:rPr dirty="0" sz="1450" spc="-10">
                <a:latin typeface="Times New Roman"/>
                <a:cs typeface="Times New Roman"/>
              </a:rPr>
              <a:t>look at it", </a:t>
            </a:r>
            <a:r>
              <a:rPr dirty="0" sz="1450" spc="-5">
                <a:latin typeface="Times New Roman"/>
                <a:cs typeface="Times New Roman"/>
              </a:rPr>
              <a:t>he </a:t>
            </a:r>
            <a:r>
              <a:rPr dirty="0" sz="1450" spc="-10">
                <a:latin typeface="Times New Roman"/>
                <a:cs typeface="Times New Roman"/>
              </a:rPr>
              <a:t>said </a:t>
            </a:r>
            <a:r>
              <a:rPr dirty="0" sz="1450" spc="-25">
                <a:latin typeface="Times New Roman"/>
                <a:cs typeface="Times New Roman"/>
              </a:rPr>
              <a:t>calmly, </a:t>
            </a:r>
            <a:r>
              <a:rPr dirty="0" sz="1450" spc="-5">
                <a:latin typeface="Times New Roman"/>
                <a:cs typeface="Times New Roman"/>
              </a:rPr>
              <a:t>but </a:t>
            </a:r>
            <a:r>
              <a:rPr dirty="0" sz="1450" spc="-10">
                <a:latin typeface="Times New Roman"/>
                <a:cs typeface="Times New Roman"/>
              </a:rPr>
              <a:t>it sounded as if there  was </a:t>
            </a:r>
            <a:r>
              <a:rPr dirty="0" sz="1450" spc="-5">
                <a:latin typeface="Times New Roman"/>
                <a:cs typeface="Times New Roman"/>
              </a:rPr>
              <a:t>a double </a:t>
            </a:r>
            <a:r>
              <a:rPr dirty="0" sz="1450" spc="-10">
                <a:latin typeface="Times New Roman"/>
                <a:cs typeface="Times New Roman"/>
              </a:rPr>
              <a:t>meaning hidden in his</a:t>
            </a:r>
            <a:r>
              <a:rPr dirty="0" sz="1450" spc="10">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268605" marR="12065">
              <a:lnSpc>
                <a:spcPts val="2520"/>
              </a:lnSpc>
              <a:spcBef>
                <a:spcPts val="155"/>
              </a:spcBef>
            </a:pP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believe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I </a:t>
            </a:r>
            <a:r>
              <a:rPr dirty="0" sz="1450" spc="-10">
                <a:latin typeface="Times New Roman"/>
                <a:cs typeface="Times New Roman"/>
              </a:rPr>
              <a:t>asked with </a:t>
            </a:r>
            <a:r>
              <a:rPr dirty="0" sz="1450" spc="-5">
                <a:latin typeface="Times New Roman"/>
                <a:cs typeface="Times New Roman"/>
              </a:rPr>
              <a:t>a </a:t>
            </a:r>
            <a:r>
              <a:rPr dirty="0" sz="1450" spc="-10">
                <a:latin typeface="Times New Roman"/>
                <a:cs typeface="Times New Roman"/>
              </a:rPr>
              <a:t>smile. He shook his head.  "What  </a:t>
            </a:r>
            <a:r>
              <a:rPr dirty="0" sz="1450" spc="-5">
                <a:latin typeface="Times New Roman"/>
                <a:cs typeface="Times New Roman"/>
              </a:rPr>
              <a:t>do  you  </a:t>
            </a:r>
            <a:r>
              <a:rPr dirty="0" sz="1450" spc="-10">
                <a:latin typeface="Times New Roman"/>
                <a:cs typeface="Times New Roman"/>
              </a:rPr>
              <a:t>mean?  What  awful  crime  have  </a:t>
            </a:r>
            <a:r>
              <a:rPr dirty="0" sz="1450" spc="-5">
                <a:latin typeface="Times New Roman"/>
                <a:cs typeface="Times New Roman"/>
              </a:rPr>
              <a:t>you  </a:t>
            </a:r>
            <a:r>
              <a:rPr dirty="0" sz="1450" spc="-10">
                <a:latin typeface="Times New Roman"/>
                <a:cs typeface="Times New Roman"/>
              </a:rPr>
              <a:t>committed? </a:t>
            </a:r>
            <a:r>
              <a:rPr dirty="0" sz="1450" spc="235">
                <a:latin typeface="Times New Roman"/>
                <a:cs typeface="Times New Roman"/>
              </a:rPr>
              <a:t> </a:t>
            </a:r>
            <a:r>
              <a:rPr dirty="0" sz="1450" spc="-10">
                <a:latin typeface="Times New Roman"/>
                <a:cs typeface="Times New Roman"/>
              </a:rPr>
              <a:t>Please</a:t>
            </a:r>
            <a:endParaRPr sz="1450">
              <a:latin typeface="Times New Roman"/>
              <a:cs typeface="Times New Roman"/>
            </a:endParaRPr>
          </a:p>
          <a:p>
            <a:pPr algn="just" marL="12700">
              <a:lnSpc>
                <a:spcPts val="1510"/>
              </a:lnSpc>
            </a:pPr>
            <a:r>
              <a:rPr dirty="0" sz="1450" spc="-10">
                <a:latin typeface="Times New Roman"/>
                <a:cs typeface="Times New Roman"/>
              </a:rPr>
              <a:t>excuse</a:t>
            </a:r>
            <a:r>
              <a:rPr dirty="0" sz="1450" spc="250">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question,</a:t>
            </a:r>
            <a:r>
              <a:rPr dirty="0" sz="1450" spc="250">
                <a:latin typeface="Times New Roman"/>
                <a:cs typeface="Times New Roman"/>
              </a:rPr>
              <a:t> </a:t>
            </a:r>
            <a:r>
              <a:rPr dirty="0" sz="1450" spc="-10">
                <a:latin typeface="Times New Roman"/>
                <a:cs typeface="Times New Roman"/>
              </a:rPr>
              <a:t>Herr</a:t>
            </a:r>
            <a:r>
              <a:rPr dirty="0" sz="1450" spc="250">
                <a:latin typeface="Times New Roman"/>
                <a:cs typeface="Times New Roman"/>
              </a:rPr>
              <a:t> </a:t>
            </a:r>
            <a:r>
              <a:rPr dirty="0" sz="1450" spc="-15">
                <a:latin typeface="Times New Roman"/>
                <a:cs typeface="Times New Roman"/>
              </a:rPr>
              <a:t>Laponder,</a:t>
            </a:r>
            <a:r>
              <a:rPr dirty="0" sz="1450" spc="250">
                <a:latin typeface="Times New Roman"/>
                <a:cs typeface="Times New Roman"/>
              </a:rPr>
              <a:t> </a:t>
            </a:r>
            <a:r>
              <a:rPr dirty="0" sz="1450" spc="-5">
                <a:latin typeface="Times New Roman"/>
                <a:cs typeface="Times New Roman"/>
              </a:rPr>
              <a:t>but</a:t>
            </a:r>
            <a:r>
              <a:rPr dirty="0" sz="1450" spc="250">
                <a:latin typeface="Times New Roman"/>
                <a:cs typeface="Times New Roman"/>
              </a:rPr>
              <a:t> </a:t>
            </a:r>
            <a:r>
              <a:rPr dirty="0" sz="1450" spc="-5">
                <a:latin typeface="Times New Roman"/>
                <a:cs typeface="Times New Roman"/>
              </a:rPr>
              <a:t>I</a:t>
            </a:r>
            <a:r>
              <a:rPr dirty="0" sz="1450" spc="250">
                <a:latin typeface="Times New Roman"/>
                <a:cs typeface="Times New Roman"/>
              </a:rPr>
              <a:t> </a:t>
            </a:r>
            <a:r>
              <a:rPr dirty="0" sz="1450" spc="-10">
                <a:latin typeface="Times New Roman"/>
                <a:cs typeface="Times New Roman"/>
              </a:rPr>
              <a:t>am</a:t>
            </a:r>
            <a:r>
              <a:rPr dirty="0" sz="1450" spc="250">
                <a:latin typeface="Times New Roman"/>
                <a:cs typeface="Times New Roman"/>
              </a:rPr>
              <a:t> </a:t>
            </a:r>
            <a:r>
              <a:rPr dirty="0" sz="1450" spc="-10">
                <a:latin typeface="Times New Roman"/>
                <a:cs typeface="Times New Roman"/>
              </a:rPr>
              <a:t>genuinely</a:t>
            </a:r>
            <a:r>
              <a:rPr dirty="0" sz="1450" spc="250">
                <a:latin typeface="Times New Roman"/>
                <a:cs typeface="Times New Roman"/>
              </a:rPr>
              <a:t> </a:t>
            </a:r>
            <a:r>
              <a:rPr dirty="0" sz="1450" spc="-10">
                <a:latin typeface="Times New Roman"/>
                <a:cs typeface="Times New Roman"/>
              </a:rPr>
              <a:t>interested,</a:t>
            </a:r>
            <a:r>
              <a:rPr dirty="0" sz="1450" spc="250">
                <a:latin typeface="Times New Roman"/>
                <a:cs typeface="Times New Roman"/>
              </a:rPr>
              <a:t> </a:t>
            </a:r>
            <a:r>
              <a:rPr dirty="0" sz="1450" spc="-10">
                <a:latin typeface="Times New Roman"/>
                <a:cs typeface="Times New Roman"/>
              </a:rPr>
              <a:t>I'm</a:t>
            </a:r>
            <a:r>
              <a:rPr dirty="0" sz="1450" spc="250">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a:lnSpc>
                <a:spcPts val="1735"/>
              </a:lnSpc>
            </a:pPr>
            <a:r>
              <a:rPr dirty="0" sz="1450" spc="-10">
                <a:latin typeface="Times New Roman"/>
                <a:cs typeface="Times New Roman"/>
              </a:rPr>
              <a:t>asking simply </a:t>
            </a:r>
            <a:r>
              <a:rPr dirty="0" sz="1450" spc="-5">
                <a:latin typeface="Times New Roman"/>
                <a:cs typeface="Times New Roman"/>
              </a:rPr>
              <a:t>out of</a:t>
            </a:r>
            <a:r>
              <a:rPr dirty="0" sz="1450">
                <a:latin typeface="Times New Roman"/>
                <a:cs typeface="Times New Roman"/>
              </a:rPr>
              <a:t> </a:t>
            </a:r>
            <a:r>
              <a:rPr dirty="0" sz="1450" spc="-15">
                <a:latin typeface="Times New Roman"/>
                <a:cs typeface="Times New Roman"/>
              </a:rPr>
              <a:t>curiosity."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He hesitated for </a:t>
            </a:r>
            <a:r>
              <a:rPr dirty="0" sz="1450" spc="-5">
                <a:latin typeface="Times New Roman"/>
                <a:cs typeface="Times New Roman"/>
              </a:rPr>
              <a:t>a </a:t>
            </a:r>
            <a:r>
              <a:rPr dirty="0" sz="1450" spc="-10">
                <a:latin typeface="Times New Roman"/>
                <a:cs typeface="Times New Roman"/>
              </a:rPr>
              <a:t>moment, then </a:t>
            </a:r>
            <a:r>
              <a:rPr dirty="0" sz="1450" spc="-5">
                <a:latin typeface="Times New Roman"/>
                <a:cs typeface="Times New Roman"/>
              </a:rPr>
              <a:t>he </a:t>
            </a:r>
            <a:r>
              <a:rPr dirty="0" sz="1450" spc="-10">
                <a:latin typeface="Times New Roman"/>
                <a:cs typeface="Times New Roman"/>
              </a:rPr>
              <a:t>said, without batting an eyelid,  "Murder with</a:t>
            </a:r>
            <a:r>
              <a:rPr dirty="0" sz="1450" spc="-5">
                <a:latin typeface="Times New Roman"/>
                <a:cs typeface="Times New Roman"/>
              </a:rPr>
              <a:t> </a:t>
            </a:r>
            <a:r>
              <a:rPr dirty="0" sz="1450" spc="-10">
                <a:latin typeface="Times New Roman"/>
                <a:cs typeface="Times New Roman"/>
              </a:rPr>
              <a:t>rape."</a:t>
            </a:r>
            <a:endParaRPr sz="1450">
              <a:latin typeface="Times New Roman"/>
              <a:cs typeface="Times New Roman"/>
            </a:endParaRPr>
          </a:p>
          <a:p>
            <a:pPr algn="just" marL="12700" marR="11430" indent="255904">
              <a:lnSpc>
                <a:spcPts val="1730"/>
              </a:lnSpc>
              <a:spcBef>
                <a:spcPts val="790"/>
              </a:spcBef>
            </a:pPr>
            <a:r>
              <a:rPr dirty="0" sz="1450" spc="-5">
                <a:latin typeface="Times New Roman"/>
                <a:cs typeface="Times New Roman"/>
              </a:rPr>
              <a:t>I </a:t>
            </a:r>
            <a:r>
              <a:rPr dirty="0" sz="1450" spc="-10">
                <a:latin typeface="Times New Roman"/>
                <a:cs typeface="Times New Roman"/>
              </a:rPr>
              <a:t>felt as if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hit </a:t>
            </a:r>
            <a:r>
              <a:rPr dirty="0" sz="1450" spc="-10">
                <a:latin typeface="Times New Roman"/>
                <a:cs typeface="Times New Roman"/>
              </a:rPr>
              <a:t>me over the head with </a:t>
            </a:r>
            <a:r>
              <a:rPr dirty="0" sz="1450" spc="-5">
                <a:latin typeface="Times New Roman"/>
                <a:cs typeface="Times New Roman"/>
              </a:rPr>
              <a:t>a </a:t>
            </a:r>
            <a:r>
              <a:rPr dirty="0" sz="1450" spc="-10">
                <a:latin typeface="Times New Roman"/>
                <a:cs typeface="Times New Roman"/>
              </a:rPr>
              <a:t>club.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utter </a:t>
            </a:r>
            <a:r>
              <a:rPr dirty="0" sz="1450" spc="-5">
                <a:latin typeface="Times New Roman"/>
                <a:cs typeface="Times New Roman"/>
              </a:rPr>
              <a:t>a </a:t>
            </a:r>
            <a:r>
              <a:rPr dirty="0" sz="1450" spc="-10">
                <a:latin typeface="Times New Roman"/>
                <a:cs typeface="Times New Roman"/>
              </a:rPr>
              <a:t>word  for horror and</a:t>
            </a:r>
            <a:r>
              <a:rPr dirty="0" sz="1450">
                <a:latin typeface="Times New Roman"/>
                <a:cs typeface="Times New Roman"/>
              </a:rPr>
              <a:t> </a:t>
            </a:r>
            <a:r>
              <a:rPr dirty="0" sz="1450" spc="-10">
                <a:latin typeface="Times New Roman"/>
                <a:cs typeface="Times New Roman"/>
              </a:rPr>
              <a:t>disgust.</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He seemed to notice and discreetly looked to </a:t>
            </a:r>
            <a:r>
              <a:rPr dirty="0" sz="1450" spc="-5">
                <a:latin typeface="Times New Roman"/>
                <a:cs typeface="Times New Roman"/>
              </a:rPr>
              <a:t>one </a:t>
            </a:r>
            <a:r>
              <a:rPr dirty="0" sz="1450" spc="-10">
                <a:latin typeface="Times New Roman"/>
                <a:cs typeface="Times New Roman"/>
              </a:rPr>
              <a:t>side, </a:t>
            </a:r>
            <a:r>
              <a:rPr dirty="0" sz="1450" spc="-5">
                <a:latin typeface="Times New Roman"/>
                <a:cs typeface="Times New Roman"/>
              </a:rPr>
              <a:t>but </a:t>
            </a:r>
            <a:r>
              <a:rPr dirty="0" sz="1450" spc="-10">
                <a:latin typeface="Times New Roman"/>
                <a:cs typeface="Times New Roman"/>
              </a:rPr>
              <a:t>there was </a:t>
            </a:r>
            <a:r>
              <a:rPr dirty="0" sz="1450" spc="-5">
                <a:latin typeface="Times New Roman"/>
                <a:cs typeface="Times New Roman"/>
              </a:rPr>
              <a:t>not  </a:t>
            </a:r>
            <a:r>
              <a:rPr dirty="0" sz="1450" spc="-10">
                <a:latin typeface="Times New Roman"/>
                <a:cs typeface="Times New Roman"/>
              </a:rPr>
              <a:t>the slightest slackening </a:t>
            </a:r>
            <a:r>
              <a:rPr dirty="0" sz="1450" spc="-5">
                <a:latin typeface="Times New Roman"/>
                <a:cs typeface="Times New Roman"/>
              </a:rPr>
              <a:t>of </a:t>
            </a:r>
            <a:r>
              <a:rPr dirty="0" sz="1450" spc="-10">
                <a:latin typeface="Times New Roman"/>
                <a:cs typeface="Times New Roman"/>
              </a:rPr>
              <a:t>his automaton smile to suggest </a:t>
            </a:r>
            <a:r>
              <a:rPr dirty="0" sz="1450" spc="-5">
                <a:latin typeface="Times New Roman"/>
                <a:cs typeface="Times New Roman"/>
              </a:rPr>
              <a:t>he </a:t>
            </a:r>
            <a:r>
              <a:rPr dirty="0" sz="1450" spc="-10">
                <a:latin typeface="Times New Roman"/>
                <a:cs typeface="Times New Roman"/>
              </a:rPr>
              <a:t>had been </a:t>
            </a:r>
            <a:r>
              <a:rPr dirty="0" sz="1450" spc="-5">
                <a:latin typeface="Times New Roman"/>
                <a:cs typeface="Times New Roman"/>
              </a:rPr>
              <a:t>hurt by  </a:t>
            </a:r>
            <a:r>
              <a:rPr dirty="0" sz="1450" spc="-10">
                <a:latin typeface="Times New Roman"/>
                <a:cs typeface="Times New Roman"/>
              </a:rPr>
              <a:t>my sudden change in</a:t>
            </a:r>
            <a:r>
              <a:rPr dirty="0" sz="1450" spc="5">
                <a:latin typeface="Times New Roman"/>
                <a:cs typeface="Times New Roman"/>
              </a:rPr>
              <a:t> </a:t>
            </a:r>
            <a:r>
              <a:rPr dirty="0" sz="1450" spc="-15">
                <a:latin typeface="Times New Roman"/>
                <a:cs typeface="Times New Roman"/>
              </a:rPr>
              <a:t>behaviour.</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Our conversation ended there, and we silently avoided each other's</a:t>
            </a:r>
            <a:r>
              <a:rPr dirty="0" sz="1450" spc="100">
                <a:latin typeface="Times New Roman"/>
                <a:cs typeface="Times New Roman"/>
              </a:rPr>
              <a:t> </a:t>
            </a:r>
            <a:r>
              <a:rPr dirty="0" sz="1450" spc="-10">
                <a:latin typeface="Times New Roman"/>
                <a:cs typeface="Times New Roman"/>
              </a:rPr>
              <a:t>gaze.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When it became dark and </a:t>
            </a:r>
            <a:r>
              <a:rPr dirty="0" sz="1450" spc="-5">
                <a:latin typeface="Times New Roman"/>
                <a:cs typeface="Times New Roman"/>
              </a:rPr>
              <a:t>I </a:t>
            </a:r>
            <a:r>
              <a:rPr dirty="0" sz="1450" spc="-10">
                <a:latin typeface="Times New Roman"/>
                <a:cs typeface="Times New Roman"/>
              </a:rPr>
              <a:t>went to bed, </a:t>
            </a:r>
            <a:r>
              <a:rPr dirty="0" sz="1450" spc="-5">
                <a:latin typeface="Times New Roman"/>
                <a:cs typeface="Times New Roman"/>
              </a:rPr>
              <a:t>he </a:t>
            </a:r>
            <a:r>
              <a:rPr dirty="0" sz="1450" spc="-10">
                <a:latin typeface="Times New Roman"/>
                <a:cs typeface="Times New Roman"/>
              </a:rPr>
              <a:t>immediately followed my  example, undressed, carefully </a:t>
            </a:r>
            <a:r>
              <a:rPr dirty="0" sz="1450" spc="-5">
                <a:latin typeface="Times New Roman"/>
                <a:cs typeface="Times New Roman"/>
              </a:rPr>
              <a:t>hung </a:t>
            </a:r>
            <a:r>
              <a:rPr dirty="0" sz="1450" spc="-10">
                <a:latin typeface="Times New Roman"/>
                <a:cs typeface="Times New Roman"/>
              </a:rPr>
              <a:t>his clothes </a:t>
            </a:r>
            <a:r>
              <a:rPr dirty="0" sz="1450" spc="-5">
                <a:latin typeface="Times New Roman"/>
                <a:cs typeface="Times New Roman"/>
              </a:rPr>
              <a:t>on </a:t>
            </a:r>
            <a:r>
              <a:rPr dirty="0" sz="1450" spc="-10">
                <a:latin typeface="Times New Roman"/>
                <a:cs typeface="Times New Roman"/>
              </a:rPr>
              <a:t>the nail in the wall, lay  down and appeared, from his deep, regular breathing, to have fallen fast asleep  straight </a:t>
            </a:r>
            <a:r>
              <a:rPr dirty="0" sz="1450" spc="-30">
                <a:latin typeface="Times New Roman"/>
                <a:cs typeface="Times New Roman"/>
              </a:rPr>
              <a:t>away.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a:t>
            </a:r>
            <a:r>
              <a:rPr dirty="0" sz="1450" spc="-5">
                <a:latin typeface="Times New Roman"/>
                <a:cs typeface="Times New Roman"/>
              </a:rPr>
              <a:t>on </a:t>
            </a:r>
            <a:r>
              <a:rPr dirty="0" sz="1450" spc="-10">
                <a:latin typeface="Times New Roman"/>
                <a:cs typeface="Times New Roman"/>
              </a:rPr>
              <a:t>the other hand, could </a:t>
            </a:r>
            <a:r>
              <a:rPr dirty="0" sz="1450" spc="-5">
                <a:latin typeface="Times New Roman"/>
                <a:cs typeface="Times New Roman"/>
              </a:rPr>
              <a:t>not </a:t>
            </a:r>
            <a:r>
              <a:rPr dirty="0" sz="1450" spc="-10">
                <a:latin typeface="Times New Roman"/>
                <a:cs typeface="Times New Roman"/>
              </a:rPr>
              <a:t>get to sleep all night. The idea that </a:t>
            </a:r>
            <a:r>
              <a:rPr dirty="0" sz="1450" spc="-5">
                <a:latin typeface="Times New Roman"/>
                <a:cs typeface="Times New Roman"/>
              </a:rPr>
              <a:t>I </a:t>
            </a:r>
            <a:r>
              <a:rPr dirty="0" sz="1450" spc="-10">
                <a:latin typeface="Times New Roman"/>
                <a:cs typeface="Times New Roman"/>
              </a:rPr>
              <a:t>was  sharing </a:t>
            </a:r>
            <a:r>
              <a:rPr dirty="0" sz="1450" spc="-5">
                <a:latin typeface="Times New Roman"/>
                <a:cs typeface="Times New Roman"/>
              </a:rPr>
              <a:t>a </a:t>
            </a:r>
            <a:r>
              <a:rPr dirty="0" sz="1450" spc="-10">
                <a:latin typeface="Times New Roman"/>
                <a:cs typeface="Times New Roman"/>
              </a:rPr>
              <a:t>tiny cell with such </a:t>
            </a:r>
            <a:r>
              <a:rPr dirty="0" sz="1450" spc="-5">
                <a:latin typeface="Times New Roman"/>
                <a:cs typeface="Times New Roman"/>
              </a:rPr>
              <a:t>a </a:t>
            </a:r>
            <a:r>
              <a:rPr dirty="0" sz="1450" spc="-15">
                <a:latin typeface="Times New Roman"/>
                <a:cs typeface="Times New Roman"/>
              </a:rPr>
              <a:t>monster, </a:t>
            </a:r>
            <a:r>
              <a:rPr dirty="0" sz="1450" spc="-10">
                <a:latin typeface="Times New Roman"/>
                <a:cs typeface="Times New Roman"/>
              </a:rPr>
              <a:t>even breathing the same air as he, was  so horribly disturbing that it drove all the other events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even  Charousek's </a:t>
            </a:r>
            <a:r>
              <a:rPr dirty="0" sz="1450" spc="-20">
                <a:latin typeface="Times New Roman"/>
                <a:cs typeface="Times New Roman"/>
              </a:rPr>
              <a:t>letter, </a:t>
            </a:r>
            <a:r>
              <a:rPr dirty="0" sz="1450" spc="-10">
                <a:latin typeface="Times New Roman"/>
                <a:cs typeface="Times New Roman"/>
              </a:rPr>
              <a:t>completely from my mind. </a:t>
            </a:r>
            <a:r>
              <a:rPr dirty="0" sz="1450" spc="-5">
                <a:latin typeface="Times New Roman"/>
                <a:cs typeface="Times New Roman"/>
              </a:rPr>
              <a:t>I </a:t>
            </a:r>
            <a:r>
              <a:rPr dirty="0" sz="1450" spc="-10">
                <a:latin typeface="Times New Roman"/>
                <a:cs typeface="Times New Roman"/>
              </a:rPr>
              <a:t>had lain down in such </a:t>
            </a:r>
            <a:r>
              <a:rPr dirty="0" sz="1450" spc="-5">
                <a:latin typeface="Times New Roman"/>
                <a:cs typeface="Times New Roman"/>
              </a:rPr>
              <a:t>a  </a:t>
            </a:r>
            <a:r>
              <a:rPr dirty="0" sz="1450" spc="-10">
                <a:latin typeface="Times New Roman"/>
                <a:cs typeface="Times New Roman"/>
              </a:rPr>
              <a:t>position that </a:t>
            </a:r>
            <a:r>
              <a:rPr dirty="0" sz="1450" spc="-5">
                <a:latin typeface="Times New Roman"/>
                <a:cs typeface="Times New Roman"/>
              </a:rPr>
              <a:t>I </a:t>
            </a:r>
            <a:r>
              <a:rPr dirty="0" sz="1450" spc="-10">
                <a:latin typeface="Times New Roman"/>
                <a:cs typeface="Times New Roman"/>
              </a:rPr>
              <a:t>had the murderer constantly in view;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have borne  having him behind me. The cell was dimly lit </a:t>
            </a:r>
            <a:r>
              <a:rPr dirty="0" sz="1450" spc="-5">
                <a:latin typeface="Times New Roman"/>
                <a:cs typeface="Times New Roman"/>
              </a:rPr>
              <a:t>by a </a:t>
            </a:r>
            <a:r>
              <a:rPr dirty="0" sz="1450" spc="-10">
                <a:latin typeface="Times New Roman"/>
                <a:cs typeface="Times New Roman"/>
              </a:rPr>
              <a:t>shimmer </a:t>
            </a:r>
            <a:r>
              <a:rPr dirty="0" sz="1450" spc="-5">
                <a:latin typeface="Times New Roman"/>
                <a:cs typeface="Times New Roman"/>
              </a:rPr>
              <a:t>of </a:t>
            </a:r>
            <a:r>
              <a:rPr dirty="0" sz="1450" spc="-10">
                <a:latin typeface="Times New Roman"/>
                <a:cs typeface="Times New Roman"/>
              </a:rPr>
              <a:t>moonlight, and  </a:t>
            </a:r>
            <a:r>
              <a:rPr dirty="0" sz="1450" spc="-5">
                <a:latin typeface="Times New Roman"/>
                <a:cs typeface="Times New Roman"/>
              </a:rPr>
              <a:t>I </a:t>
            </a:r>
            <a:r>
              <a:rPr dirty="0" sz="1450" spc="-10">
                <a:latin typeface="Times New Roman"/>
                <a:cs typeface="Times New Roman"/>
              </a:rPr>
              <a:t>could see Laponder lying there motionless, almost rigid. There was  something corpselike about his features, and his half-open mouth only  intensified the</a:t>
            </a:r>
            <a:r>
              <a:rPr dirty="0" sz="1450" spc="-5">
                <a:latin typeface="Times New Roman"/>
                <a:cs typeface="Times New Roman"/>
              </a:rPr>
              <a:t> </a:t>
            </a:r>
            <a:r>
              <a:rPr dirty="0" sz="1450" spc="-10">
                <a:latin typeface="Times New Roman"/>
                <a:cs typeface="Times New Roman"/>
              </a:rPr>
              <a:t>impression.</a:t>
            </a:r>
            <a:endParaRPr sz="1450">
              <a:latin typeface="Times New Roman"/>
              <a:cs typeface="Times New Roman"/>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17660"/>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For many hours </a:t>
            </a:r>
            <a:r>
              <a:rPr dirty="0" sz="1450" spc="-5">
                <a:latin typeface="Times New Roman"/>
                <a:cs typeface="Times New Roman"/>
              </a:rPr>
              <a:t>he </a:t>
            </a:r>
            <a:r>
              <a:rPr dirty="0" sz="1450" spc="-10">
                <a:latin typeface="Times New Roman"/>
                <a:cs typeface="Times New Roman"/>
              </a:rPr>
              <a:t>lay there, </a:t>
            </a:r>
            <a:r>
              <a:rPr dirty="0" sz="1450" spc="-5">
                <a:latin typeface="Times New Roman"/>
                <a:cs typeface="Times New Roman"/>
              </a:rPr>
              <a:t>not </a:t>
            </a:r>
            <a:r>
              <a:rPr dirty="0" sz="1450" spc="-10">
                <a:latin typeface="Times New Roman"/>
                <a:cs typeface="Times New Roman"/>
              </a:rPr>
              <a:t>changing his position once; </a:t>
            </a:r>
            <a:r>
              <a:rPr dirty="0" sz="1450" spc="-5">
                <a:latin typeface="Times New Roman"/>
                <a:cs typeface="Times New Roman"/>
              </a:rPr>
              <a:t>not, </a:t>
            </a:r>
            <a:r>
              <a:rPr dirty="0" sz="1450" spc="-10">
                <a:latin typeface="Times New Roman"/>
                <a:cs typeface="Times New Roman"/>
              </a:rPr>
              <a:t>that is,  until </a:t>
            </a:r>
            <a:r>
              <a:rPr dirty="0" sz="1450" spc="-5">
                <a:latin typeface="Times New Roman"/>
                <a:cs typeface="Times New Roman"/>
              </a:rPr>
              <a:t>a </a:t>
            </a:r>
            <a:r>
              <a:rPr dirty="0" sz="1450" spc="-10">
                <a:latin typeface="Times New Roman"/>
                <a:cs typeface="Times New Roman"/>
              </a:rPr>
              <a:t>long time after midnight when </a:t>
            </a:r>
            <a:r>
              <a:rPr dirty="0" sz="1450" spc="-5">
                <a:latin typeface="Times New Roman"/>
                <a:cs typeface="Times New Roman"/>
              </a:rPr>
              <a:t>a </a:t>
            </a:r>
            <a:r>
              <a:rPr dirty="0" sz="1450" spc="-10">
                <a:latin typeface="Times New Roman"/>
                <a:cs typeface="Times New Roman"/>
              </a:rPr>
              <a:t>moonbeam fell </a:t>
            </a:r>
            <a:r>
              <a:rPr dirty="0" sz="1450" spc="-5">
                <a:latin typeface="Times New Roman"/>
                <a:cs typeface="Times New Roman"/>
              </a:rPr>
              <a:t>on </a:t>
            </a:r>
            <a:r>
              <a:rPr dirty="0" sz="1450" spc="-10">
                <a:latin typeface="Times New Roman"/>
                <a:cs typeface="Times New Roman"/>
              </a:rPr>
              <a:t>his face and </a:t>
            </a:r>
            <a:r>
              <a:rPr dirty="0" sz="1450" spc="-5">
                <a:latin typeface="Times New Roman"/>
                <a:cs typeface="Times New Roman"/>
              </a:rPr>
              <a:t>he  </a:t>
            </a:r>
            <a:r>
              <a:rPr dirty="0" sz="1450" spc="-10">
                <a:latin typeface="Times New Roman"/>
                <a:cs typeface="Times New Roman"/>
              </a:rPr>
              <a:t>became slightly restless, moving his lips </a:t>
            </a:r>
            <a:r>
              <a:rPr dirty="0" sz="1450" spc="-20">
                <a:latin typeface="Times New Roman"/>
                <a:cs typeface="Times New Roman"/>
              </a:rPr>
              <a:t>silently, </a:t>
            </a:r>
            <a:r>
              <a:rPr dirty="0" sz="1450" spc="-10">
                <a:latin typeface="Times New Roman"/>
                <a:cs typeface="Times New Roman"/>
              </a:rPr>
              <a:t>like someone talking in his  sleep. It seemed to </a:t>
            </a:r>
            <a:r>
              <a:rPr dirty="0" sz="1450" spc="-5">
                <a:latin typeface="Times New Roman"/>
                <a:cs typeface="Times New Roman"/>
              </a:rPr>
              <a:t>be </a:t>
            </a:r>
            <a:r>
              <a:rPr dirty="0" sz="1450" spc="-10">
                <a:latin typeface="Times New Roman"/>
                <a:cs typeface="Times New Roman"/>
              </a:rPr>
              <a:t>always the same words, perhaps </a:t>
            </a:r>
            <a:r>
              <a:rPr dirty="0" sz="1450" spc="-5">
                <a:latin typeface="Times New Roman"/>
                <a:cs typeface="Times New Roman"/>
              </a:rPr>
              <a:t>a </a:t>
            </a:r>
            <a:r>
              <a:rPr dirty="0" sz="1450" spc="-10">
                <a:latin typeface="Times New Roman"/>
                <a:cs typeface="Times New Roman"/>
              </a:rPr>
              <a:t>sentence </a:t>
            </a:r>
            <a:r>
              <a:rPr dirty="0" sz="1450" spc="-5">
                <a:latin typeface="Times New Roman"/>
                <a:cs typeface="Times New Roman"/>
              </a:rPr>
              <a:t>of </a:t>
            </a:r>
            <a:r>
              <a:rPr dirty="0" sz="1450" spc="-10">
                <a:latin typeface="Times New Roman"/>
                <a:cs typeface="Times New Roman"/>
              </a:rPr>
              <a:t>two  syllables, something like, "Let me. Let me. Let</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For the next few days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no </a:t>
            </a:r>
            <a:r>
              <a:rPr dirty="0" sz="1450" spc="-10">
                <a:latin typeface="Times New Roman"/>
                <a:cs typeface="Times New Roman"/>
              </a:rPr>
              <a:t>notice </a:t>
            </a:r>
            <a:r>
              <a:rPr dirty="0" sz="1450" spc="-5">
                <a:latin typeface="Times New Roman"/>
                <a:cs typeface="Times New Roman"/>
              </a:rPr>
              <a:t>of </a:t>
            </a:r>
            <a:r>
              <a:rPr dirty="0" sz="1450" spc="-10">
                <a:latin typeface="Times New Roman"/>
                <a:cs typeface="Times New Roman"/>
              </a:rPr>
              <a:t>him, </a:t>
            </a:r>
            <a:r>
              <a:rPr dirty="0" sz="1450" spc="-5">
                <a:latin typeface="Times New Roman"/>
                <a:cs typeface="Times New Roman"/>
              </a:rPr>
              <a:t>nor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break the silence  at all. His manner remained as friendly as </a:t>
            </a:r>
            <a:r>
              <a:rPr dirty="0" sz="1450" spc="-25">
                <a:latin typeface="Times New Roman"/>
                <a:cs typeface="Times New Roman"/>
              </a:rPr>
              <a:t>ever. </a:t>
            </a:r>
            <a:r>
              <a:rPr dirty="0" sz="1450" spc="-10">
                <a:latin typeface="Times New Roman"/>
                <a:cs typeface="Times New Roman"/>
              </a:rPr>
              <a:t>He seemed to </a:t>
            </a:r>
            <a:r>
              <a:rPr dirty="0" sz="1450" spc="-5">
                <a:latin typeface="Times New Roman"/>
                <a:cs typeface="Times New Roman"/>
              </a:rPr>
              <a:t>be </a:t>
            </a:r>
            <a:r>
              <a:rPr dirty="0" sz="1450" spc="-10">
                <a:latin typeface="Times New Roman"/>
                <a:cs typeface="Times New Roman"/>
              </a:rPr>
              <a:t>able to tell if  </a:t>
            </a:r>
            <a:r>
              <a:rPr dirty="0" sz="1450" spc="-5">
                <a:latin typeface="Times New Roman"/>
                <a:cs typeface="Times New Roman"/>
              </a:rPr>
              <a:t>I </a:t>
            </a:r>
            <a:r>
              <a:rPr dirty="0" sz="1450" spc="-10">
                <a:latin typeface="Times New Roman"/>
                <a:cs typeface="Times New Roman"/>
              </a:rPr>
              <a:t>wanted to walk </a:t>
            </a:r>
            <a:r>
              <a:rPr dirty="0" sz="1450" spc="-5">
                <a:latin typeface="Times New Roman"/>
                <a:cs typeface="Times New Roman"/>
              </a:rPr>
              <a:t>up </a:t>
            </a:r>
            <a:r>
              <a:rPr dirty="0" sz="1450" spc="-10">
                <a:latin typeface="Times New Roman"/>
                <a:cs typeface="Times New Roman"/>
              </a:rPr>
              <a:t>and down, and would immediately draw back his feet, if  </a:t>
            </a:r>
            <a:r>
              <a:rPr dirty="0" sz="1450" spc="-5">
                <a:latin typeface="Times New Roman"/>
                <a:cs typeface="Times New Roman"/>
              </a:rPr>
              <a:t>he </a:t>
            </a:r>
            <a:r>
              <a:rPr dirty="0" sz="1450" spc="-10">
                <a:latin typeface="Times New Roman"/>
                <a:cs typeface="Times New Roman"/>
              </a:rPr>
              <a:t>was sitting </a:t>
            </a:r>
            <a:r>
              <a:rPr dirty="0" sz="1450" spc="-5">
                <a:latin typeface="Times New Roman"/>
                <a:cs typeface="Times New Roman"/>
              </a:rPr>
              <a:t>on </a:t>
            </a:r>
            <a:r>
              <a:rPr dirty="0" sz="1450" spc="-10">
                <a:latin typeface="Times New Roman"/>
                <a:cs typeface="Times New Roman"/>
              </a:rPr>
              <a:t>his </a:t>
            </a:r>
            <a:r>
              <a:rPr dirty="0" sz="1450" spc="-5">
                <a:latin typeface="Times New Roman"/>
                <a:cs typeface="Times New Roman"/>
              </a:rPr>
              <a:t>bunk, </a:t>
            </a:r>
            <a:r>
              <a:rPr dirty="0" sz="1450" spc="-10">
                <a:latin typeface="Times New Roman"/>
                <a:cs typeface="Times New Roman"/>
              </a:rPr>
              <a:t>so 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in my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began to reproach  myself for my brusqueness, </a:t>
            </a:r>
            <a:r>
              <a:rPr dirty="0" sz="1450" spc="-5">
                <a:latin typeface="Times New Roman"/>
                <a:cs typeface="Times New Roman"/>
              </a:rPr>
              <a:t>but </a:t>
            </a:r>
            <a:r>
              <a:rPr dirty="0" sz="1450" spc="-10">
                <a:latin typeface="Times New Roman"/>
                <a:cs typeface="Times New Roman"/>
              </a:rPr>
              <a:t>with the best will in the world,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overcome my repugnance for him. However much </a:t>
            </a:r>
            <a:r>
              <a:rPr dirty="0" sz="1450" spc="-5">
                <a:latin typeface="Times New Roman"/>
                <a:cs typeface="Times New Roman"/>
              </a:rPr>
              <a:t>I </a:t>
            </a:r>
            <a:r>
              <a:rPr dirty="0" sz="1450" spc="-10">
                <a:latin typeface="Times New Roman"/>
                <a:cs typeface="Times New Roman"/>
              </a:rPr>
              <a:t>hoped </a:t>
            </a:r>
            <a:r>
              <a:rPr dirty="0" sz="1450" spc="-5">
                <a:latin typeface="Times New Roman"/>
                <a:cs typeface="Times New Roman"/>
              </a:rPr>
              <a:t>I </a:t>
            </a:r>
            <a:r>
              <a:rPr dirty="0" sz="1450" spc="-10">
                <a:latin typeface="Times New Roman"/>
                <a:cs typeface="Times New Roman"/>
              </a:rPr>
              <a:t>might become  accustomed to his presence, it did </a:t>
            </a:r>
            <a:r>
              <a:rPr dirty="0" sz="1450" spc="-5">
                <a:latin typeface="Times New Roman"/>
                <a:cs typeface="Times New Roman"/>
              </a:rPr>
              <a:t>not </a:t>
            </a:r>
            <a:r>
              <a:rPr dirty="0" sz="1450" spc="-10">
                <a:latin typeface="Times New Roman"/>
                <a:cs typeface="Times New Roman"/>
              </a:rPr>
              <a:t>happen. It even kept me awake at night.  </a:t>
            </a:r>
            <a:r>
              <a:rPr dirty="0" sz="1450" spc="-5">
                <a:latin typeface="Times New Roman"/>
                <a:cs typeface="Times New Roman"/>
              </a:rPr>
              <a:t>I </a:t>
            </a:r>
            <a:r>
              <a:rPr dirty="0" sz="1450" spc="-10">
                <a:latin typeface="Times New Roman"/>
                <a:cs typeface="Times New Roman"/>
              </a:rPr>
              <a:t>scarcely managed to get more than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hour's sleep at </a:t>
            </a:r>
            <a:r>
              <a:rPr dirty="0" sz="1450" spc="-5">
                <a:latin typeface="Times New Roman"/>
                <a:cs typeface="Times New Roman"/>
              </a:rPr>
              <a:t>a</a:t>
            </a:r>
            <a:r>
              <a:rPr dirty="0" sz="1450" spc="9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indent="255904">
              <a:lnSpc>
                <a:spcPts val="1730"/>
              </a:lnSpc>
              <a:spcBef>
                <a:spcPts val="705"/>
              </a:spcBef>
            </a:pPr>
            <a:r>
              <a:rPr dirty="0" sz="1450" spc="-10">
                <a:latin typeface="Times New Roman"/>
                <a:cs typeface="Times New Roman"/>
              </a:rPr>
              <a:t>Every evening the same ritual would </a:t>
            </a:r>
            <a:r>
              <a:rPr dirty="0" sz="1450" spc="-5">
                <a:latin typeface="Times New Roman"/>
                <a:cs typeface="Times New Roman"/>
              </a:rPr>
              <a:t>be </a:t>
            </a:r>
            <a:r>
              <a:rPr dirty="0" sz="1450" spc="-10">
                <a:latin typeface="Times New Roman"/>
                <a:cs typeface="Times New Roman"/>
              </a:rPr>
              <a:t>repeated, down to the very last  detail: </a:t>
            </a:r>
            <a:r>
              <a:rPr dirty="0" sz="1450" spc="-5">
                <a:latin typeface="Times New Roman"/>
                <a:cs typeface="Times New Roman"/>
              </a:rPr>
              <a:t>he </a:t>
            </a:r>
            <a:r>
              <a:rPr dirty="0" sz="1450" spc="-10">
                <a:latin typeface="Times New Roman"/>
                <a:cs typeface="Times New Roman"/>
              </a:rPr>
              <a:t>would wait respectfully until </a:t>
            </a:r>
            <a:r>
              <a:rPr dirty="0" sz="1450" spc="-5">
                <a:latin typeface="Times New Roman"/>
                <a:cs typeface="Times New Roman"/>
              </a:rPr>
              <a:t>I </a:t>
            </a:r>
            <a:r>
              <a:rPr dirty="0" sz="1450" spc="-10">
                <a:latin typeface="Times New Roman"/>
                <a:cs typeface="Times New Roman"/>
              </a:rPr>
              <a:t>was lying down, then </a:t>
            </a:r>
            <a:r>
              <a:rPr dirty="0" sz="1450" spc="-5">
                <a:latin typeface="Times New Roman"/>
                <a:cs typeface="Times New Roman"/>
              </a:rPr>
              <a:t>he </a:t>
            </a:r>
            <a:r>
              <a:rPr dirty="0" sz="1450" spc="-10">
                <a:latin typeface="Times New Roman"/>
                <a:cs typeface="Times New Roman"/>
              </a:rPr>
              <a:t>would  undress, fold his clothes </a:t>
            </a:r>
            <a:r>
              <a:rPr dirty="0" sz="1450" spc="-15">
                <a:latin typeface="Times New Roman"/>
                <a:cs typeface="Times New Roman"/>
              </a:rPr>
              <a:t>meticulously, </a:t>
            </a:r>
            <a:r>
              <a:rPr dirty="0" sz="1450" spc="-10">
                <a:latin typeface="Times New Roman"/>
                <a:cs typeface="Times New Roman"/>
              </a:rPr>
              <a:t>hang them </a:t>
            </a:r>
            <a:r>
              <a:rPr dirty="0" sz="1450" spc="-5">
                <a:latin typeface="Times New Roman"/>
                <a:cs typeface="Times New Roman"/>
              </a:rPr>
              <a:t>up, </a:t>
            </a:r>
            <a:r>
              <a:rPr dirty="0" sz="1450" spc="-10">
                <a:latin typeface="Times New Roman"/>
                <a:cs typeface="Times New Roman"/>
              </a:rPr>
              <a:t>and so </a:t>
            </a:r>
            <a:r>
              <a:rPr dirty="0" sz="1450" spc="-5">
                <a:latin typeface="Times New Roman"/>
                <a:cs typeface="Times New Roman"/>
              </a:rPr>
              <a:t>on, </a:t>
            </a:r>
            <a:r>
              <a:rPr dirty="0" sz="1450" spc="-10">
                <a:latin typeface="Times New Roman"/>
                <a:cs typeface="Times New Roman"/>
              </a:rPr>
              <a:t>and so</a:t>
            </a:r>
            <a:r>
              <a:rPr dirty="0" sz="1450" spc="90">
                <a:latin typeface="Times New Roman"/>
                <a:cs typeface="Times New Roman"/>
              </a:rPr>
              <a:t> </a:t>
            </a:r>
            <a:r>
              <a:rPr dirty="0" sz="1450" spc="-5">
                <a:latin typeface="Times New Roman"/>
                <a:cs typeface="Times New Roman"/>
              </a:rPr>
              <a:t>on.</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One night, it must have been around two, </a:t>
            </a:r>
            <a:r>
              <a:rPr dirty="0" sz="1450" spc="-5">
                <a:latin typeface="Times New Roman"/>
                <a:cs typeface="Times New Roman"/>
              </a:rPr>
              <a:t>I </a:t>
            </a:r>
            <a:r>
              <a:rPr dirty="0" sz="1450" spc="-10">
                <a:latin typeface="Times New Roman"/>
                <a:cs typeface="Times New Roman"/>
              </a:rPr>
              <a:t>was standing </a:t>
            </a:r>
            <a:r>
              <a:rPr dirty="0" sz="1450" spc="-5">
                <a:latin typeface="Times New Roman"/>
                <a:cs typeface="Times New Roman"/>
              </a:rPr>
              <a:t>on </a:t>
            </a:r>
            <a:r>
              <a:rPr dirty="0" sz="1450" spc="-10">
                <a:latin typeface="Times New Roman"/>
                <a:cs typeface="Times New Roman"/>
              </a:rPr>
              <a:t>the shelf again,  drowsy from lack </a:t>
            </a:r>
            <a:r>
              <a:rPr dirty="0" sz="1450" spc="-5">
                <a:latin typeface="Times New Roman"/>
                <a:cs typeface="Times New Roman"/>
              </a:rPr>
              <a:t>of </a:t>
            </a:r>
            <a:r>
              <a:rPr dirty="0" sz="1450" spc="-10">
                <a:latin typeface="Times New Roman"/>
                <a:cs typeface="Times New Roman"/>
              </a:rPr>
              <a:t>sleep, staring at the full moon, whose beams were  reflected like </a:t>
            </a:r>
            <a:r>
              <a:rPr dirty="0" sz="1450" spc="-5">
                <a:latin typeface="Times New Roman"/>
                <a:cs typeface="Times New Roman"/>
              </a:rPr>
              <a:t>a </a:t>
            </a:r>
            <a:r>
              <a:rPr dirty="0" sz="1450" spc="-10">
                <a:latin typeface="Times New Roman"/>
                <a:cs typeface="Times New Roman"/>
              </a:rPr>
              <a:t>film </a:t>
            </a:r>
            <a:r>
              <a:rPr dirty="0" sz="1450" spc="-5">
                <a:latin typeface="Times New Roman"/>
                <a:cs typeface="Times New Roman"/>
              </a:rPr>
              <a:t>of </a:t>
            </a:r>
            <a:r>
              <a:rPr dirty="0" sz="1450" spc="-10">
                <a:latin typeface="Times New Roman"/>
                <a:cs typeface="Times New Roman"/>
              </a:rPr>
              <a:t>glittering </a:t>
            </a:r>
            <a:r>
              <a:rPr dirty="0" sz="1450" spc="-5">
                <a:latin typeface="Times New Roman"/>
                <a:cs typeface="Times New Roman"/>
              </a:rPr>
              <a:t>oil on </a:t>
            </a:r>
            <a:r>
              <a:rPr dirty="0" sz="1450" spc="-10">
                <a:latin typeface="Times New Roman"/>
                <a:cs typeface="Times New Roman"/>
              </a:rPr>
              <a:t>the copper dial </a:t>
            </a:r>
            <a:r>
              <a:rPr dirty="0" sz="1450" spc="-5">
                <a:latin typeface="Times New Roman"/>
                <a:cs typeface="Times New Roman"/>
              </a:rPr>
              <a:t>of </a:t>
            </a:r>
            <a:r>
              <a:rPr dirty="0" sz="1450" spc="-10">
                <a:latin typeface="Times New Roman"/>
                <a:cs typeface="Times New Roman"/>
              </a:rPr>
              <a:t>the clock, full </a:t>
            </a:r>
            <a:r>
              <a:rPr dirty="0" sz="1450" spc="-5">
                <a:latin typeface="Times New Roman"/>
                <a:cs typeface="Times New Roman"/>
              </a:rPr>
              <a:t>of  </a:t>
            </a:r>
            <a:r>
              <a:rPr dirty="0" sz="1450" spc="-10">
                <a:latin typeface="Times New Roman"/>
                <a:cs typeface="Times New Roman"/>
              </a:rPr>
              <a:t>melancholy thoughts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Suddenly </a:t>
            </a:r>
            <a:r>
              <a:rPr dirty="0" sz="1450" spc="-5">
                <a:latin typeface="Times New Roman"/>
                <a:cs typeface="Times New Roman"/>
              </a:rPr>
              <a:t>I </a:t>
            </a:r>
            <a:r>
              <a:rPr dirty="0" sz="1450" spc="-10">
                <a:latin typeface="Times New Roman"/>
                <a:cs typeface="Times New Roman"/>
              </a:rPr>
              <a:t>heard the soft sound </a:t>
            </a:r>
            <a:r>
              <a:rPr dirty="0" sz="1450" spc="-5">
                <a:latin typeface="Times New Roman"/>
                <a:cs typeface="Times New Roman"/>
              </a:rPr>
              <a:t>of </a:t>
            </a:r>
            <a:r>
              <a:rPr dirty="0" sz="1450" spc="-10">
                <a:latin typeface="Times New Roman"/>
                <a:cs typeface="Times New Roman"/>
              </a:rPr>
              <a:t>her voice behind</a:t>
            </a:r>
            <a:r>
              <a:rPr dirty="0" sz="1450" spc="4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065" indent="255904">
              <a:lnSpc>
                <a:spcPts val="1730"/>
              </a:lnSpc>
              <a:spcBef>
                <a:spcPts val="775"/>
              </a:spcBef>
            </a:pPr>
            <a:r>
              <a:rPr dirty="0" sz="1450" spc="-10">
                <a:latin typeface="Times New Roman"/>
                <a:cs typeface="Times New Roman"/>
              </a:rPr>
              <a:t>At once </a:t>
            </a:r>
            <a:r>
              <a:rPr dirty="0" sz="1450" spc="-5">
                <a:latin typeface="Times New Roman"/>
                <a:cs typeface="Times New Roman"/>
              </a:rPr>
              <a:t>I </a:t>
            </a:r>
            <a:r>
              <a:rPr dirty="0" sz="1450" spc="-10">
                <a:latin typeface="Times New Roman"/>
                <a:cs typeface="Times New Roman"/>
              </a:rPr>
              <a:t>was awake, wide-awake. </a:t>
            </a:r>
            <a:r>
              <a:rPr dirty="0" sz="1450" spc="-5">
                <a:latin typeface="Times New Roman"/>
                <a:cs typeface="Times New Roman"/>
              </a:rPr>
              <a:t>I </a:t>
            </a:r>
            <a:r>
              <a:rPr dirty="0" sz="1450" spc="-10">
                <a:latin typeface="Times New Roman"/>
                <a:cs typeface="Times New Roman"/>
              </a:rPr>
              <a:t>turned round and listened.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the words </a:t>
            </a:r>
            <a:r>
              <a:rPr dirty="0" sz="1450" spc="-20">
                <a:latin typeface="Times New Roman"/>
                <a:cs typeface="Times New Roman"/>
              </a:rPr>
              <a:t>exactly, </a:t>
            </a:r>
            <a:r>
              <a:rPr dirty="0" sz="1450" spc="-5">
                <a:latin typeface="Times New Roman"/>
                <a:cs typeface="Times New Roman"/>
              </a:rPr>
              <a:t>but </a:t>
            </a:r>
            <a:r>
              <a:rPr dirty="0" sz="1450" spc="-10">
                <a:latin typeface="Times New Roman"/>
                <a:cs typeface="Times New Roman"/>
              </a:rPr>
              <a:t>it sounded like, "Ask me. Ask</a:t>
            </a:r>
            <a:r>
              <a:rPr dirty="0" sz="1450" spc="7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was definitely Miriam's</a:t>
            </a:r>
            <a:r>
              <a:rPr dirty="0" sz="1450" spc="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5080" indent="255904">
              <a:lnSpc>
                <a:spcPts val="1730"/>
              </a:lnSpc>
              <a:spcBef>
                <a:spcPts val="850"/>
              </a:spcBef>
            </a:pPr>
            <a:r>
              <a:rPr dirty="0" sz="1450" spc="-15">
                <a:latin typeface="Times New Roman"/>
                <a:cs typeface="Times New Roman"/>
              </a:rPr>
              <a:t>Trembling </a:t>
            </a:r>
            <a:r>
              <a:rPr dirty="0" sz="1450" spc="-10">
                <a:latin typeface="Times New Roman"/>
                <a:cs typeface="Times New Roman"/>
              </a:rPr>
              <a:t>with excitement, </a:t>
            </a:r>
            <a:r>
              <a:rPr dirty="0" sz="1450" spc="-5">
                <a:latin typeface="Times New Roman"/>
                <a:cs typeface="Times New Roman"/>
              </a:rPr>
              <a:t>I </a:t>
            </a:r>
            <a:r>
              <a:rPr dirty="0" sz="1450" spc="-10">
                <a:latin typeface="Times New Roman"/>
                <a:cs typeface="Times New Roman"/>
              </a:rPr>
              <a:t>climbed down, as quietly as </a:t>
            </a:r>
            <a:r>
              <a:rPr dirty="0" sz="1450" spc="-5">
                <a:latin typeface="Times New Roman"/>
                <a:cs typeface="Times New Roman"/>
              </a:rPr>
              <a:t>I </a:t>
            </a:r>
            <a:r>
              <a:rPr dirty="0" sz="1450" spc="-10">
                <a:latin typeface="Times New Roman"/>
                <a:cs typeface="Times New Roman"/>
              </a:rPr>
              <a:t>could, and  went over to Laponder's bed. The moonlight was shining full </a:t>
            </a:r>
            <a:r>
              <a:rPr dirty="0" sz="1450" spc="-5">
                <a:latin typeface="Times New Roman"/>
                <a:cs typeface="Times New Roman"/>
              </a:rPr>
              <a:t>on </a:t>
            </a:r>
            <a:r>
              <a:rPr dirty="0" sz="1450" spc="-10">
                <a:latin typeface="Times New Roman"/>
                <a:cs typeface="Times New Roman"/>
              </a:rPr>
              <a:t>his face, and </a:t>
            </a:r>
            <a:r>
              <a:rPr dirty="0" sz="1450" spc="-5">
                <a:latin typeface="Times New Roman"/>
                <a:cs typeface="Times New Roman"/>
              </a:rPr>
              <a:t>I  </a:t>
            </a:r>
            <a:r>
              <a:rPr dirty="0" sz="1450" spc="-10">
                <a:latin typeface="Times New Roman"/>
                <a:cs typeface="Times New Roman"/>
              </a:rPr>
              <a:t>could see clearly that his lids were open, </a:t>
            </a:r>
            <a:r>
              <a:rPr dirty="0" sz="1450" spc="-5">
                <a:latin typeface="Times New Roman"/>
                <a:cs typeface="Times New Roman"/>
              </a:rPr>
              <a:t>but </a:t>
            </a:r>
            <a:r>
              <a:rPr dirty="0" sz="1450" spc="-10">
                <a:latin typeface="Times New Roman"/>
                <a:cs typeface="Times New Roman"/>
              </a:rPr>
              <a:t>only the whites </a:t>
            </a:r>
            <a:r>
              <a:rPr dirty="0" sz="1450" spc="-5">
                <a:latin typeface="Times New Roman"/>
                <a:cs typeface="Times New Roman"/>
              </a:rPr>
              <a:t>of </a:t>
            </a:r>
            <a:r>
              <a:rPr dirty="0" sz="1450" spc="-10">
                <a:latin typeface="Times New Roman"/>
                <a:cs typeface="Times New Roman"/>
              </a:rPr>
              <a:t>his eyes were  visible. From the rigidity </a:t>
            </a:r>
            <a:r>
              <a:rPr dirty="0" sz="1450" spc="-5">
                <a:latin typeface="Times New Roman"/>
                <a:cs typeface="Times New Roman"/>
              </a:rPr>
              <a:t>of </a:t>
            </a:r>
            <a:r>
              <a:rPr dirty="0" sz="1450" spc="-10">
                <a:latin typeface="Times New Roman"/>
                <a:cs typeface="Times New Roman"/>
              </a:rPr>
              <a:t>his cheek muscles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he </a:t>
            </a:r>
            <a:r>
              <a:rPr dirty="0" sz="1450" spc="-10">
                <a:latin typeface="Times New Roman"/>
                <a:cs typeface="Times New Roman"/>
              </a:rPr>
              <a:t>was in </a:t>
            </a:r>
            <a:r>
              <a:rPr dirty="0" sz="1450" spc="-5">
                <a:latin typeface="Times New Roman"/>
                <a:cs typeface="Times New Roman"/>
              </a:rPr>
              <a:t>a </a:t>
            </a:r>
            <a:r>
              <a:rPr dirty="0" sz="1450" spc="-10">
                <a:latin typeface="Times New Roman"/>
                <a:cs typeface="Times New Roman"/>
              </a:rPr>
              <a:t>deep  sleep.</a:t>
            </a:r>
            <a:endParaRPr sz="1450">
              <a:latin typeface="Times New Roman"/>
              <a:cs typeface="Times New Roman"/>
            </a:endParaRPr>
          </a:p>
          <a:p>
            <a:pPr algn="just" marL="12700" marR="10795" indent="255904">
              <a:lnSpc>
                <a:spcPts val="1730"/>
              </a:lnSpc>
              <a:spcBef>
                <a:spcPts val="710"/>
              </a:spcBef>
            </a:pPr>
            <a:r>
              <a:rPr dirty="0" sz="1450" spc="-10">
                <a:latin typeface="Times New Roman"/>
                <a:cs typeface="Times New Roman"/>
              </a:rPr>
              <a:t>Only his lips were moving, as they had </a:t>
            </a:r>
            <a:r>
              <a:rPr dirty="0" sz="1450" spc="-5">
                <a:latin typeface="Times New Roman"/>
                <a:cs typeface="Times New Roman"/>
              </a:rPr>
              <a:t>a </a:t>
            </a:r>
            <a:r>
              <a:rPr dirty="0" sz="1450" spc="-10">
                <a:latin typeface="Times New Roman"/>
                <a:cs typeface="Times New Roman"/>
              </a:rPr>
              <a:t>few days ago, and gradually the  words coming through his clenched teeth became distinctly audible, "Ask me.  Ask me."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voice sounded just like</a:t>
            </a:r>
            <a:r>
              <a:rPr dirty="0" sz="1450" spc="15">
                <a:latin typeface="Times New Roman"/>
                <a:cs typeface="Times New Roman"/>
              </a:rPr>
              <a:t> </a:t>
            </a:r>
            <a:r>
              <a:rPr dirty="0" sz="1450" spc="-10">
                <a:latin typeface="Times New Roman"/>
                <a:cs typeface="Times New Roman"/>
              </a:rPr>
              <a:t>Miriam's.</a:t>
            </a:r>
            <a:endParaRPr sz="1450">
              <a:latin typeface="Times New Roman"/>
              <a:cs typeface="Times New Roman"/>
            </a:endParaRPr>
          </a:p>
          <a:p>
            <a:pPr algn="just" marL="12700" marR="8255" indent="255904">
              <a:lnSpc>
                <a:spcPts val="1730"/>
              </a:lnSpc>
              <a:spcBef>
                <a:spcPts val="850"/>
              </a:spcBef>
            </a:pPr>
            <a:r>
              <a:rPr dirty="0" sz="1450" spc="-10">
                <a:latin typeface="Times New Roman"/>
                <a:cs typeface="Times New Roman"/>
              </a:rPr>
              <a:t>"Miriam? Miriam?" </a:t>
            </a:r>
            <a:r>
              <a:rPr dirty="0" sz="1450" spc="-5">
                <a:latin typeface="Times New Roman"/>
                <a:cs typeface="Times New Roman"/>
              </a:rPr>
              <a:t>I </a:t>
            </a:r>
            <a:r>
              <a:rPr dirty="0" sz="1450" spc="-10">
                <a:latin typeface="Times New Roman"/>
                <a:cs typeface="Times New Roman"/>
              </a:rPr>
              <a:t>cried </a:t>
            </a:r>
            <a:r>
              <a:rPr dirty="0" sz="1450" spc="-5">
                <a:latin typeface="Times New Roman"/>
                <a:cs typeface="Times New Roman"/>
              </a:rPr>
              <a:t>out </a:t>
            </a:r>
            <a:r>
              <a:rPr dirty="0" sz="1450" spc="-15">
                <a:latin typeface="Times New Roman"/>
                <a:cs typeface="Times New Roman"/>
              </a:rPr>
              <a:t>involuntarily, </a:t>
            </a:r>
            <a:r>
              <a:rPr dirty="0" sz="1450" spc="-10">
                <a:latin typeface="Times New Roman"/>
                <a:cs typeface="Times New Roman"/>
              </a:rPr>
              <a:t>immediately lowering my  voice so as </a:t>
            </a:r>
            <a:r>
              <a:rPr dirty="0" sz="1450" spc="-5">
                <a:latin typeface="Times New Roman"/>
                <a:cs typeface="Times New Roman"/>
              </a:rPr>
              <a:t>not </a:t>
            </a:r>
            <a:r>
              <a:rPr dirty="0" sz="1450" spc="-10">
                <a:latin typeface="Times New Roman"/>
                <a:cs typeface="Times New Roman"/>
              </a:rPr>
              <a:t>to wake the sleeping </a:t>
            </a:r>
            <a:r>
              <a:rPr dirty="0" sz="1450" spc="-20">
                <a:latin typeface="Times New Roman"/>
                <a:cs typeface="Times New Roman"/>
              </a:rPr>
              <a:t>Laponder. </a:t>
            </a:r>
            <a:r>
              <a:rPr dirty="0" sz="1450" spc="-5">
                <a:latin typeface="Times New Roman"/>
                <a:cs typeface="Times New Roman"/>
              </a:rPr>
              <a:t>I </a:t>
            </a:r>
            <a:r>
              <a:rPr dirty="0" sz="1450" spc="-10">
                <a:latin typeface="Times New Roman"/>
                <a:cs typeface="Times New Roman"/>
              </a:rPr>
              <a:t>waited until his face had  returned to its former rigid state, then repeated </a:t>
            </a:r>
            <a:r>
              <a:rPr dirty="0" sz="1450" spc="-20">
                <a:latin typeface="Times New Roman"/>
                <a:cs typeface="Times New Roman"/>
              </a:rPr>
              <a:t>softly, </a:t>
            </a:r>
            <a:r>
              <a:rPr dirty="0" sz="1450" spc="-10">
                <a:latin typeface="Times New Roman"/>
                <a:cs typeface="Times New Roman"/>
              </a:rPr>
              <a:t>"Miriam?</a:t>
            </a:r>
            <a:r>
              <a:rPr dirty="0" sz="1450" spc="7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His lips formed </a:t>
            </a:r>
            <a:r>
              <a:rPr dirty="0" sz="1450" spc="-5">
                <a:latin typeface="Times New Roman"/>
                <a:cs typeface="Times New Roman"/>
              </a:rPr>
              <a:t>one </a:t>
            </a:r>
            <a:r>
              <a:rPr dirty="0" sz="1450" spc="-10">
                <a:latin typeface="Times New Roman"/>
                <a:cs typeface="Times New Roman"/>
              </a:rPr>
              <a:t>word, scarcely audible </a:t>
            </a:r>
            <a:r>
              <a:rPr dirty="0" sz="1450" spc="-5">
                <a:latin typeface="Times New Roman"/>
                <a:cs typeface="Times New Roman"/>
              </a:rPr>
              <a:t>but </a:t>
            </a:r>
            <a:r>
              <a:rPr dirty="0" sz="1450" spc="-10">
                <a:latin typeface="Times New Roman"/>
                <a:cs typeface="Times New Roman"/>
              </a:rPr>
              <a:t>yet distinct,</a:t>
            </a:r>
            <a:r>
              <a:rPr dirty="0" sz="1450" spc="55">
                <a:latin typeface="Times New Roman"/>
                <a:cs typeface="Times New Roman"/>
              </a:rPr>
              <a:t> </a:t>
            </a:r>
            <a:r>
              <a:rPr dirty="0" sz="1450" spc="-35">
                <a:latin typeface="Times New Roman"/>
                <a:cs typeface="Times New Roman"/>
              </a:rPr>
              <a:t>"Yes."</a:t>
            </a:r>
            <a:endParaRPr sz="1450">
              <a:latin typeface="Times New Roman"/>
              <a:cs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4535" cy="9272905"/>
          </a:xfrm>
          <a:prstGeom prst="rect">
            <a:avLst/>
          </a:prstGeom>
        </p:spPr>
        <p:txBody>
          <a:bodyPr wrap="square" lIns="0" tIns="19685" rIns="0" bIns="0" rtlCol="0" vert="horz">
            <a:spAutoFit/>
          </a:bodyPr>
          <a:lstStyle/>
          <a:p>
            <a:pPr marL="12700" marR="98425" indent="255904">
              <a:lnSpc>
                <a:spcPts val="1730"/>
              </a:lnSpc>
              <a:spcBef>
                <a:spcPts val="155"/>
              </a:spcBef>
            </a:pPr>
            <a:r>
              <a:rPr dirty="0" sz="1450" spc="-5">
                <a:latin typeface="Times New Roman"/>
                <a:cs typeface="Times New Roman"/>
              </a:rPr>
              <a:t>I put </a:t>
            </a:r>
            <a:r>
              <a:rPr dirty="0" sz="1450" spc="-10">
                <a:latin typeface="Times New Roman"/>
                <a:cs typeface="Times New Roman"/>
              </a:rPr>
              <a:t>my ear close to his mouth. After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could hear Miriam's voice  whispering to me; so unmistakable was the voice, that an icy shiver rippled  over my skin. </a:t>
            </a:r>
            <a:r>
              <a:rPr dirty="0" sz="1450" spc="-5">
                <a:latin typeface="Times New Roman"/>
                <a:cs typeface="Times New Roman"/>
              </a:rPr>
              <a:t>I </a:t>
            </a:r>
            <a:r>
              <a:rPr dirty="0" sz="1450" spc="-10">
                <a:latin typeface="Times New Roman"/>
                <a:cs typeface="Times New Roman"/>
              </a:rPr>
              <a:t>drank in her words so greedily that </a:t>
            </a:r>
            <a:r>
              <a:rPr dirty="0" sz="1450" spc="-5">
                <a:latin typeface="Times New Roman"/>
                <a:cs typeface="Times New Roman"/>
              </a:rPr>
              <a:t>I </a:t>
            </a:r>
            <a:r>
              <a:rPr dirty="0" sz="1450" spc="-10">
                <a:latin typeface="Times New Roman"/>
                <a:cs typeface="Times New Roman"/>
              </a:rPr>
              <a:t>only took in the gist. She  spoke </a:t>
            </a:r>
            <a:r>
              <a:rPr dirty="0" sz="1450" spc="-5">
                <a:latin typeface="Times New Roman"/>
                <a:cs typeface="Times New Roman"/>
              </a:rPr>
              <a:t>of </a:t>
            </a:r>
            <a:r>
              <a:rPr dirty="0" sz="1450" spc="-10">
                <a:latin typeface="Times New Roman"/>
                <a:cs typeface="Times New Roman"/>
              </a:rPr>
              <a:t>her love for me, </a:t>
            </a:r>
            <a:r>
              <a:rPr dirty="0" sz="1450" spc="-5">
                <a:latin typeface="Times New Roman"/>
                <a:cs typeface="Times New Roman"/>
              </a:rPr>
              <a:t>of </a:t>
            </a:r>
            <a:r>
              <a:rPr dirty="0" sz="1450" spc="-10">
                <a:latin typeface="Times New Roman"/>
                <a:cs typeface="Times New Roman"/>
              </a:rPr>
              <a:t>her unutterable happiness that we had finally  found </a:t>
            </a:r>
            <a:r>
              <a:rPr dirty="0" sz="1450" spc="-5">
                <a:latin typeface="Times New Roman"/>
                <a:cs typeface="Times New Roman"/>
              </a:rPr>
              <a:t>one </a:t>
            </a:r>
            <a:r>
              <a:rPr dirty="0" sz="1450" spc="-15">
                <a:latin typeface="Times New Roman"/>
                <a:cs typeface="Times New Roman"/>
              </a:rPr>
              <a:t>another, </a:t>
            </a:r>
            <a:r>
              <a:rPr dirty="0" sz="1450" spc="-10">
                <a:latin typeface="Times New Roman"/>
                <a:cs typeface="Times New Roman"/>
              </a:rPr>
              <a:t>would never part. She spoke without pausing for breath,  like someone who is afraid </a:t>
            </a:r>
            <a:r>
              <a:rPr dirty="0" sz="1450" spc="-5">
                <a:latin typeface="Times New Roman"/>
                <a:cs typeface="Times New Roman"/>
              </a:rPr>
              <a:t>of </a:t>
            </a:r>
            <a:r>
              <a:rPr dirty="0" sz="1450" spc="-10">
                <a:latin typeface="Times New Roman"/>
                <a:cs typeface="Times New Roman"/>
              </a:rPr>
              <a:t>being interrupted and wants to make use </a:t>
            </a:r>
            <a:r>
              <a:rPr dirty="0" sz="1450" spc="-5">
                <a:latin typeface="Times New Roman"/>
                <a:cs typeface="Times New Roman"/>
              </a:rPr>
              <a:t>of  </a:t>
            </a:r>
            <a:r>
              <a:rPr dirty="0" sz="1450" spc="-10">
                <a:latin typeface="Times New Roman"/>
                <a:cs typeface="Times New Roman"/>
              </a:rPr>
              <a:t>every second.</a:t>
            </a:r>
            <a:endParaRPr sz="1450">
              <a:latin typeface="Times New Roman"/>
              <a:cs typeface="Times New Roman"/>
            </a:endParaRPr>
          </a:p>
          <a:p>
            <a:pPr marL="268605">
              <a:lnSpc>
                <a:spcPct val="100000"/>
              </a:lnSpc>
              <a:spcBef>
                <a:spcPts val="715"/>
              </a:spcBef>
            </a:pPr>
            <a:r>
              <a:rPr dirty="0" sz="1450" spc="-10">
                <a:latin typeface="Times New Roman"/>
                <a:cs typeface="Times New Roman"/>
              </a:rPr>
              <a:t>Then the voice faltered, went completely silent for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while.</a:t>
            </a:r>
            <a:endParaRPr sz="1450">
              <a:latin typeface="Times New Roman"/>
              <a:cs typeface="Times New Roman"/>
            </a:endParaRPr>
          </a:p>
          <a:p>
            <a:pPr marL="12700" marR="6985" indent="255904">
              <a:lnSpc>
                <a:spcPts val="1730"/>
              </a:lnSpc>
              <a:spcBef>
                <a:spcPts val="775"/>
              </a:spcBef>
            </a:pPr>
            <a:r>
              <a:rPr dirty="0" sz="1450" spc="-10">
                <a:latin typeface="Times New Roman"/>
                <a:cs typeface="Times New Roman"/>
              </a:rPr>
              <a:t>"Miriam?" </a:t>
            </a:r>
            <a:r>
              <a:rPr dirty="0" sz="1450" spc="-5">
                <a:latin typeface="Times New Roman"/>
                <a:cs typeface="Times New Roman"/>
              </a:rPr>
              <a:t>I </a:t>
            </a:r>
            <a:r>
              <a:rPr dirty="0" sz="1450" spc="-10">
                <a:latin typeface="Times New Roman"/>
                <a:cs typeface="Times New Roman"/>
              </a:rPr>
              <a:t>asked, holding my breath and trembling with </a:t>
            </a:r>
            <a:r>
              <a:rPr dirty="0" sz="1450" spc="-20">
                <a:latin typeface="Times New Roman"/>
                <a:cs typeface="Times New Roman"/>
              </a:rPr>
              <a:t>fear, </a:t>
            </a:r>
            <a:r>
              <a:rPr dirty="0" sz="1450" spc="-10">
                <a:latin typeface="Times New Roman"/>
                <a:cs typeface="Times New Roman"/>
              </a:rPr>
              <a:t>"Miriam,  are </a:t>
            </a:r>
            <a:r>
              <a:rPr dirty="0" sz="1450" spc="-5">
                <a:latin typeface="Times New Roman"/>
                <a:cs typeface="Times New Roman"/>
              </a:rPr>
              <a:t>you </a:t>
            </a:r>
            <a:r>
              <a:rPr dirty="0" sz="1450" spc="-10">
                <a:latin typeface="Times New Roman"/>
                <a:cs typeface="Times New Roman"/>
              </a:rPr>
              <a:t>dead?"</a:t>
            </a:r>
            <a:endParaRPr sz="1450">
              <a:latin typeface="Times New Roman"/>
              <a:cs typeface="Times New Roman"/>
            </a:endParaRPr>
          </a:p>
          <a:p>
            <a:pPr marL="12700" marR="5715" indent="255904">
              <a:lnSpc>
                <a:spcPts val="1730"/>
              </a:lnSpc>
              <a:spcBef>
                <a:spcPts val="79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there was </a:t>
            </a:r>
            <a:r>
              <a:rPr dirty="0" sz="1450" spc="-5">
                <a:latin typeface="Times New Roman"/>
                <a:cs typeface="Times New Roman"/>
              </a:rPr>
              <a:t>no </a:t>
            </a:r>
            <a:r>
              <a:rPr dirty="0" sz="1450" spc="-20">
                <a:latin typeface="Times New Roman"/>
                <a:cs typeface="Times New Roman"/>
              </a:rPr>
              <a:t>answer, </a:t>
            </a:r>
            <a:r>
              <a:rPr dirty="0" sz="1450" spc="-10">
                <a:latin typeface="Times New Roman"/>
                <a:cs typeface="Times New Roman"/>
              </a:rPr>
              <a:t>then, almost </a:t>
            </a:r>
            <a:r>
              <a:rPr dirty="0" sz="1450" spc="-20">
                <a:latin typeface="Times New Roman"/>
                <a:cs typeface="Times New Roman"/>
              </a:rPr>
              <a:t>inaudibly, </a:t>
            </a:r>
            <a:r>
              <a:rPr dirty="0" sz="1450" spc="-10">
                <a:latin typeface="Times New Roman"/>
                <a:cs typeface="Times New Roman"/>
              </a:rPr>
              <a:t>"No—1 am  alive—I am</a:t>
            </a:r>
            <a:r>
              <a:rPr dirty="0" sz="1450" spc="-5">
                <a:latin typeface="Times New Roman"/>
                <a:cs typeface="Times New Roman"/>
              </a:rPr>
              <a:t> </a:t>
            </a:r>
            <a:r>
              <a:rPr dirty="0" sz="1450" spc="-10">
                <a:latin typeface="Times New Roman"/>
                <a:cs typeface="Times New Roman"/>
              </a:rPr>
              <a:t>sleeping."</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That was all. </a:t>
            </a:r>
            <a:r>
              <a:rPr dirty="0" sz="1450" spc="-5">
                <a:latin typeface="Times New Roman"/>
                <a:cs typeface="Times New Roman"/>
              </a:rPr>
              <a:t>I </a:t>
            </a:r>
            <a:r>
              <a:rPr dirty="0" sz="1450" spc="-10">
                <a:latin typeface="Times New Roman"/>
                <a:cs typeface="Times New Roman"/>
              </a:rPr>
              <a:t>listened and listened. In vain. There was nothing</a:t>
            </a:r>
            <a:r>
              <a:rPr dirty="0" sz="1450" spc="9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080" indent="255904">
              <a:lnSpc>
                <a:spcPts val="1730"/>
              </a:lnSpc>
              <a:spcBef>
                <a:spcPts val="775"/>
              </a:spcBef>
            </a:pPr>
            <a:r>
              <a:rPr dirty="0" sz="1450" spc="-15">
                <a:latin typeface="Times New Roman"/>
                <a:cs typeface="Times New Roman"/>
              </a:rPr>
              <a:t>Trembling </a:t>
            </a:r>
            <a:r>
              <a:rPr dirty="0" sz="1450" spc="-10">
                <a:latin typeface="Times New Roman"/>
                <a:cs typeface="Times New Roman"/>
              </a:rPr>
              <a:t>with the nervous strain, </a:t>
            </a:r>
            <a:r>
              <a:rPr dirty="0" sz="1450" spc="-5">
                <a:latin typeface="Times New Roman"/>
                <a:cs typeface="Times New Roman"/>
              </a:rPr>
              <a:t>I </a:t>
            </a:r>
            <a:r>
              <a:rPr dirty="0" sz="1450" spc="-10">
                <a:latin typeface="Times New Roman"/>
                <a:cs typeface="Times New Roman"/>
              </a:rPr>
              <a:t>had to support myself </a:t>
            </a:r>
            <a:r>
              <a:rPr dirty="0" sz="1450" spc="-5">
                <a:latin typeface="Times New Roman"/>
                <a:cs typeface="Times New Roman"/>
              </a:rPr>
              <a:t>on </a:t>
            </a:r>
            <a:r>
              <a:rPr dirty="0" sz="1450" spc="-10">
                <a:latin typeface="Times New Roman"/>
                <a:cs typeface="Times New Roman"/>
              </a:rPr>
              <a:t>the edge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bunk </a:t>
            </a:r>
            <a:r>
              <a:rPr dirty="0" sz="1450" spc="-10">
                <a:latin typeface="Times New Roman"/>
                <a:cs typeface="Times New Roman"/>
              </a:rPr>
              <a:t>so as </a:t>
            </a:r>
            <a:r>
              <a:rPr dirty="0" sz="1450" spc="-5">
                <a:latin typeface="Times New Roman"/>
                <a:cs typeface="Times New Roman"/>
              </a:rPr>
              <a:t>not </a:t>
            </a:r>
            <a:r>
              <a:rPr dirty="0" sz="1450" spc="-10">
                <a:latin typeface="Times New Roman"/>
                <a:cs typeface="Times New Roman"/>
              </a:rPr>
              <a:t>to collapse </a:t>
            </a:r>
            <a:r>
              <a:rPr dirty="0" sz="1450" spc="-5">
                <a:latin typeface="Times New Roman"/>
                <a:cs typeface="Times New Roman"/>
              </a:rPr>
              <a:t>on </a:t>
            </a:r>
            <a:r>
              <a:rPr dirty="0" sz="1450" spc="-10">
                <a:latin typeface="Times New Roman"/>
                <a:cs typeface="Times New Roman"/>
              </a:rPr>
              <a:t>top </a:t>
            </a:r>
            <a:r>
              <a:rPr dirty="0" sz="1450" spc="-5">
                <a:latin typeface="Times New Roman"/>
                <a:cs typeface="Times New Roman"/>
              </a:rPr>
              <a:t>of </a:t>
            </a:r>
            <a:r>
              <a:rPr dirty="0" sz="1450" spc="-20">
                <a:latin typeface="Times New Roman"/>
                <a:cs typeface="Times New Roman"/>
              </a:rPr>
              <a:t>Laponder. </a:t>
            </a:r>
            <a:r>
              <a:rPr dirty="0" sz="1450" spc="-10">
                <a:latin typeface="Times New Roman"/>
                <a:cs typeface="Times New Roman"/>
              </a:rPr>
              <a:t>The illusion was so  complete, that for </a:t>
            </a:r>
            <a:r>
              <a:rPr dirty="0" sz="1450" spc="-5">
                <a:latin typeface="Times New Roman"/>
                <a:cs typeface="Times New Roman"/>
              </a:rPr>
              <a:t>a </a:t>
            </a:r>
            <a:r>
              <a:rPr dirty="0" sz="1450" spc="-10">
                <a:latin typeface="Times New Roman"/>
                <a:cs typeface="Times New Roman"/>
              </a:rPr>
              <a:t>brief moment </a:t>
            </a:r>
            <a:r>
              <a:rPr dirty="0" sz="1450" spc="-5">
                <a:latin typeface="Times New Roman"/>
                <a:cs typeface="Times New Roman"/>
              </a:rPr>
              <a:t>I thought </a:t>
            </a:r>
            <a:r>
              <a:rPr dirty="0" sz="1450" spc="-10">
                <a:latin typeface="Times New Roman"/>
                <a:cs typeface="Times New Roman"/>
              </a:rPr>
              <a:t>it was Miriam lying before me and  it took all my power </a:t>
            </a:r>
            <a:r>
              <a:rPr dirty="0" sz="1450" spc="-5">
                <a:latin typeface="Times New Roman"/>
                <a:cs typeface="Times New Roman"/>
              </a:rPr>
              <a:t>of </a:t>
            </a:r>
            <a:r>
              <a:rPr dirty="0" sz="1450" spc="-10">
                <a:latin typeface="Times New Roman"/>
                <a:cs typeface="Times New Roman"/>
              </a:rPr>
              <a:t>self-control </a:t>
            </a:r>
            <a:r>
              <a:rPr dirty="0" sz="1450" spc="-5">
                <a:latin typeface="Times New Roman"/>
                <a:cs typeface="Times New Roman"/>
              </a:rPr>
              <a:t>not </a:t>
            </a:r>
            <a:r>
              <a:rPr dirty="0" sz="1450" spc="-10">
                <a:latin typeface="Times New Roman"/>
                <a:cs typeface="Times New Roman"/>
              </a:rPr>
              <a:t>to place </a:t>
            </a:r>
            <a:r>
              <a:rPr dirty="0" sz="1450" spc="-5">
                <a:latin typeface="Times New Roman"/>
                <a:cs typeface="Times New Roman"/>
              </a:rPr>
              <a:t>a </a:t>
            </a:r>
            <a:r>
              <a:rPr dirty="0" sz="1450" spc="-10">
                <a:latin typeface="Times New Roman"/>
                <a:cs typeface="Times New Roman"/>
              </a:rPr>
              <a:t>kiss </a:t>
            </a:r>
            <a:r>
              <a:rPr dirty="0" sz="1450" spc="-5">
                <a:latin typeface="Times New Roman"/>
                <a:cs typeface="Times New Roman"/>
              </a:rPr>
              <a:t>on </a:t>
            </a:r>
            <a:r>
              <a:rPr dirty="0" sz="1450" spc="-10">
                <a:latin typeface="Times New Roman"/>
                <a:cs typeface="Times New Roman"/>
              </a:rPr>
              <a:t>the murderer's</a:t>
            </a:r>
            <a:r>
              <a:rPr dirty="0" sz="1450" spc="120">
                <a:latin typeface="Times New Roman"/>
                <a:cs typeface="Times New Roman"/>
              </a:rPr>
              <a:t> </a:t>
            </a:r>
            <a:r>
              <a:rPr dirty="0" sz="1450" spc="-10">
                <a:latin typeface="Times New Roman"/>
                <a:cs typeface="Times New Roman"/>
              </a:rPr>
              <a:t>lips.</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"Enoch! Enoch!" </a:t>
            </a:r>
            <a:r>
              <a:rPr dirty="0" sz="1450" spc="-5">
                <a:latin typeface="Times New Roman"/>
                <a:cs typeface="Times New Roman"/>
              </a:rPr>
              <a:t>I </a:t>
            </a:r>
            <a:r>
              <a:rPr dirty="0" sz="1450" spc="-10">
                <a:latin typeface="Times New Roman"/>
                <a:cs typeface="Times New Roman"/>
              </a:rPr>
              <a:t>suddenly heard him </a:t>
            </a:r>
            <a:r>
              <a:rPr dirty="0" sz="1450" spc="-30">
                <a:latin typeface="Times New Roman"/>
                <a:cs typeface="Times New Roman"/>
              </a:rPr>
              <a:t>say, </a:t>
            </a:r>
            <a:r>
              <a:rPr dirty="0" sz="1450" spc="-10">
                <a:latin typeface="Times New Roman"/>
                <a:cs typeface="Times New Roman"/>
              </a:rPr>
              <a:t>at first almost </a:t>
            </a:r>
            <a:r>
              <a:rPr dirty="0" sz="1450" spc="-15">
                <a:latin typeface="Times New Roman"/>
                <a:cs typeface="Times New Roman"/>
              </a:rPr>
              <a:t>incoherently,  </a:t>
            </a:r>
            <a:r>
              <a:rPr dirty="0" sz="1450" spc="-10">
                <a:latin typeface="Times New Roman"/>
                <a:cs typeface="Times New Roman"/>
              </a:rPr>
              <a:t>then in clearer and more articulated tones, "Enoch!</a:t>
            </a:r>
            <a:r>
              <a:rPr dirty="0" sz="1450" spc="40">
                <a:latin typeface="Times New Roman"/>
                <a:cs typeface="Times New Roman"/>
              </a:rPr>
              <a:t> </a:t>
            </a:r>
            <a:r>
              <a:rPr dirty="0" sz="1450" spc="-10">
                <a:latin typeface="Times New Roman"/>
                <a:cs typeface="Times New Roman"/>
              </a:rPr>
              <a:t>Enoch!"</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Immediately </a:t>
            </a:r>
            <a:r>
              <a:rPr dirty="0" sz="1450" spc="-5">
                <a:latin typeface="Times New Roman"/>
                <a:cs typeface="Times New Roman"/>
              </a:rPr>
              <a:t>I </a:t>
            </a:r>
            <a:r>
              <a:rPr dirty="0" sz="1450" spc="-10">
                <a:latin typeface="Times New Roman"/>
                <a:cs typeface="Times New Roman"/>
              </a:rPr>
              <a:t>recognised Hillel's voice. "Is that </a:t>
            </a:r>
            <a:r>
              <a:rPr dirty="0" sz="1450" spc="-5">
                <a:latin typeface="Times New Roman"/>
                <a:cs typeface="Times New Roman"/>
              </a:rPr>
              <a:t>you, </a:t>
            </a:r>
            <a:r>
              <a:rPr dirty="0" sz="1450" spc="-10">
                <a:latin typeface="Times New Roman"/>
                <a:cs typeface="Times New Roman"/>
              </a:rPr>
              <a:t>Hillel?" No</a:t>
            </a:r>
            <a:r>
              <a:rPr dirty="0" sz="1450" spc="6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8255" indent="255904">
              <a:lnSpc>
                <a:spcPts val="1730"/>
              </a:lnSpc>
              <a:spcBef>
                <a:spcPts val="775"/>
              </a:spcBef>
            </a:pPr>
            <a:r>
              <a:rPr dirty="0" sz="1450" spc="-5">
                <a:latin typeface="Times New Roman"/>
                <a:cs typeface="Times New Roman"/>
              </a:rPr>
              <a:t>I </a:t>
            </a:r>
            <a:r>
              <a:rPr dirty="0" sz="1450" spc="-10">
                <a:latin typeface="Times New Roman"/>
                <a:cs typeface="Times New Roman"/>
              </a:rPr>
              <a:t>remembered having read somewhere that to get sleepers to talk </a:t>
            </a:r>
            <a:r>
              <a:rPr dirty="0" sz="1450" spc="-5">
                <a:latin typeface="Times New Roman"/>
                <a:cs typeface="Times New Roman"/>
              </a:rPr>
              <a:t>one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direct the questions at their ears, </a:t>
            </a:r>
            <a:r>
              <a:rPr dirty="0" sz="1450" spc="-5">
                <a:latin typeface="Times New Roman"/>
                <a:cs typeface="Times New Roman"/>
              </a:rPr>
              <a:t>but </a:t>
            </a:r>
            <a:r>
              <a:rPr dirty="0" sz="1450" spc="-10">
                <a:latin typeface="Times New Roman"/>
                <a:cs typeface="Times New Roman"/>
              </a:rPr>
              <a:t>at the network </a:t>
            </a:r>
            <a:r>
              <a:rPr dirty="0" sz="1450" spc="-5">
                <a:latin typeface="Times New Roman"/>
                <a:cs typeface="Times New Roman"/>
              </a:rPr>
              <a:t>of </a:t>
            </a:r>
            <a:r>
              <a:rPr dirty="0" sz="1450" spc="-10">
                <a:latin typeface="Times New Roman"/>
                <a:cs typeface="Times New Roman"/>
              </a:rPr>
              <a:t>nerves in the  solar plexus This </a:t>
            </a:r>
            <a:r>
              <a:rPr dirty="0" sz="1450" spc="-5">
                <a:latin typeface="Times New Roman"/>
                <a:cs typeface="Times New Roman"/>
              </a:rPr>
              <a:t>I did.</a:t>
            </a:r>
            <a:r>
              <a:rPr dirty="0" sz="1450" spc="5">
                <a:latin typeface="Times New Roman"/>
                <a:cs typeface="Times New Roman"/>
              </a:rPr>
              <a:t> </a:t>
            </a:r>
            <a:r>
              <a:rPr dirty="0" sz="1450" spc="-10">
                <a:latin typeface="Times New Roman"/>
                <a:cs typeface="Times New Roman"/>
              </a:rPr>
              <a:t>"Hillel?"</a:t>
            </a:r>
            <a:endParaRPr sz="1450">
              <a:latin typeface="Times New Roman"/>
              <a:cs typeface="Times New Roman"/>
            </a:endParaRPr>
          </a:p>
          <a:p>
            <a:pPr algn="just" marL="268605">
              <a:lnSpc>
                <a:spcPct val="100000"/>
              </a:lnSpc>
              <a:spcBef>
                <a:spcPts val="720"/>
              </a:spcBef>
            </a:pP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hear</a:t>
            </a:r>
            <a:r>
              <a:rPr dirty="0" sz="1450" spc="2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"Is Miriam well? </a:t>
            </a:r>
            <a:r>
              <a:rPr dirty="0" sz="1450" spc="-60">
                <a:latin typeface="Times New Roman"/>
                <a:cs typeface="Times New Roman"/>
              </a:rPr>
              <a:t>You </a:t>
            </a:r>
            <a:r>
              <a:rPr dirty="0" sz="1450" spc="-10">
                <a:latin typeface="Times New Roman"/>
                <a:cs typeface="Times New Roman"/>
              </a:rPr>
              <a:t>know everything?" </a:t>
            </a:r>
            <a:r>
              <a:rPr dirty="0" sz="1450" spc="-5">
                <a:latin typeface="Times New Roman"/>
                <a:cs typeface="Times New Roman"/>
              </a:rPr>
              <a:t>I </a:t>
            </a:r>
            <a:r>
              <a:rPr dirty="0" sz="1450" spc="-10">
                <a:latin typeface="Times New Roman"/>
                <a:cs typeface="Times New Roman"/>
              </a:rPr>
              <a:t>asked</a:t>
            </a:r>
            <a:r>
              <a:rPr dirty="0" sz="1450" spc="80">
                <a:latin typeface="Times New Roman"/>
                <a:cs typeface="Times New Roman"/>
              </a:rPr>
              <a:t> </a:t>
            </a:r>
            <a:r>
              <a:rPr dirty="0" sz="1450" spc="-20">
                <a:latin typeface="Times New Roman"/>
                <a:cs typeface="Times New Roman"/>
              </a:rPr>
              <a:t>quickly.</a:t>
            </a:r>
            <a:endParaRPr sz="1450">
              <a:latin typeface="Times New Roman"/>
              <a:cs typeface="Times New Roman"/>
            </a:endParaRPr>
          </a:p>
          <a:p>
            <a:pPr algn="just" marL="12700" marR="9525" indent="255904">
              <a:lnSpc>
                <a:spcPts val="1730"/>
              </a:lnSpc>
              <a:spcBef>
                <a:spcPts val="775"/>
              </a:spcBef>
            </a:pPr>
            <a:r>
              <a:rPr dirty="0" sz="1450" spc="-40">
                <a:latin typeface="Times New Roman"/>
                <a:cs typeface="Times New Roman"/>
              </a:rPr>
              <a:t>"Yes. </a:t>
            </a:r>
            <a:r>
              <a:rPr dirty="0" sz="1450" spc="-5">
                <a:latin typeface="Times New Roman"/>
                <a:cs typeface="Times New Roman"/>
              </a:rPr>
              <a:t>I </a:t>
            </a:r>
            <a:r>
              <a:rPr dirty="0" sz="1450" spc="-10">
                <a:latin typeface="Times New Roman"/>
                <a:cs typeface="Times New Roman"/>
              </a:rPr>
              <a:t>know everything. Have known for </a:t>
            </a:r>
            <a:r>
              <a:rPr dirty="0" sz="1450" spc="-5">
                <a:latin typeface="Times New Roman"/>
                <a:cs typeface="Times New Roman"/>
              </a:rPr>
              <a:t>a </a:t>
            </a:r>
            <a:r>
              <a:rPr dirty="0" sz="1450" spc="-10">
                <a:latin typeface="Times New Roman"/>
                <a:cs typeface="Times New Roman"/>
              </a:rPr>
              <a:t>long time. Do </a:t>
            </a:r>
            <a:r>
              <a:rPr dirty="0" sz="1450" spc="-5">
                <a:latin typeface="Times New Roman"/>
                <a:cs typeface="Times New Roman"/>
              </a:rPr>
              <a:t>not </a:t>
            </a:r>
            <a:r>
              <a:rPr dirty="0" sz="1450" spc="-25">
                <a:latin typeface="Times New Roman"/>
                <a:cs typeface="Times New Roman"/>
              </a:rPr>
              <a:t>worry,  </a:t>
            </a:r>
            <a:r>
              <a:rPr dirty="0" sz="1450" spc="-10">
                <a:latin typeface="Times New Roman"/>
                <a:cs typeface="Times New Roman"/>
              </a:rPr>
              <a:t>Enoch, and </a:t>
            </a:r>
            <a:r>
              <a:rPr dirty="0" sz="1450" spc="-5">
                <a:latin typeface="Times New Roman"/>
                <a:cs typeface="Times New Roman"/>
              </a:rPr>
              <a:t>do not</a:t>
            </a:r>
            <a:r>
              <a:rPr dirty="0" sz="1450">
                <a:latin typeface="Times New Roman"/>
                <a:cs typeface="Times New Roman"/>
              </a:rPr>
              <a:t> </a:t>
            </a:r>
            <a:r>
              <a:rPr dirty="0" sz="1450" spc="-25">
                <a:latin typeface="Times New Roman"/>
                <a:cs typeface="Times New Roman"/>
              </a:rPr>
              <a:t>fear."</a:t>
            </a:r>
            <a:endParaRPr sz="1450">
              <a:latin typeface="Times New Roman"/>
              <a:cs typeface="Times New Roman"/>
            </a:endParaRPr>
          </a:p>
          <a:p>
            <a:pPr algn="just" marL="268605" marR="3334385">
              <a:lnSpc>
                <a:spcPts val="2520"/>
              </a:lnSpc>
              <a:spcBef>
                <a:spcPts val="160"/>
              </a:spcBef>
            </a:pPr>
            <a:r>
              <a:rPr dirty="0" sz="1450" spc="-10">
                <a:latin typeface="Times New Roman"/>
                <a:cs typeface="Times New Roman"/>
              </a:rPr>
              <a:t>"Can </a:t>
            </a:r>
            <a:r>
              <a:rPr dirty="0" sz="1450" spc="-5">
                <a:latin typeface="Times New Roman"/>
                <a:cs typeface="Times New Roman"/>
              </a:rPr>
              <a:t>you </a:t>
            </a:r>
            <a:r>
              <a:rPr dirty="0" sz="1450" spc="-10">
                <a:latin typeface="Times New Roman"/>
                <a:cs typeface="Times New Roman"/>
              </a:rPr>
              <a:t>forgive me, Hillel?"  "I told </a:t>
            </a:r>
            <a:r>
              <a:rPr dirty="0" sz="1450" spc="-5">
                <a:latin typeface="Times New Roman"/>
                <a:cs typeface="Times New Roman"/>
              </a:rPr>
              <a:t>you, do not</a:t>
            </a:r>
            <a:r>
              <a:rPr dirty="0" sz="1450" spc="-30">
                <a:latin typeface="Times New Roman"/>
                <a:cs typeface="Times New Roman"/>
              </a:rPr>
              <a:t> </a:t>
            </a:r>
            <a:r>
              <a:rPr dirty="0" sz="1450" spc="-20">
                <a:latin typeface="Times New Roman"/>
                <a:cs typeface="Times New Roman"/>
              </a:rPr>
              <a:t>worry."</a:t>
            </a:r>
            <a:endParaRPr sz="1450">
              <a:latin typeface="Times New Roman"/>
              <a:cs typeface="Times New Roman"/>
            </a:endParaRPr>
          </a:p>
          <a:p>
            <a:pPr algn="just" marL="12700" marR="6350" indent="255904">
              <a:lnSpc>
                <a:spcPts val="1730"/>
              </a:lnSpc>
              <a:spcBef>
                <a:spcPts val="560"/>
              </a:spcBef>
            </a:pPr>
            <a:r>
              <a:rPr dirty="0" sz="1450" spc="-20">
                <a:latin typeface="Times New Roman"/>
                <a:cs typeface="Times New Roman"/>
              </a:rPr>
              <a:t>"Will </a:t>
            </a:r>
            <a:r>
              <a:rPr dirty="0" sz="1450" spc="-10">
                <a:latin typeface="Times New Roman"/>
                <a:cs typeface="Times New Roman"/>
              </a:rPr>
              <a:t>we see each other soon?" </a:t>
            </a:r>
            <a:r>
              <a:rPr dirty="0" sz="1450" spc="-5">
                <a:latin typeface="Times New Roman"/>
                <a:cs typeface="Times New Roman"/>
              </a:rPr>
              <a:t>I </a:t>
            </a:r>
            <a:r>
              <a:rPr dirty="0" sz="1450" spc="-10">
                <a:latin typeface="Times New Roman"/>
                <a:cs typeface="Times New Roman"/>
              </a:rPr>
              <a:t>was afraid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be </a:t>
            </a:r>
            <a:r>
              <a:rPr dirty="0" sz="1450" spc="-10">
                <a:latin typeface="Times New Roman"/>
                <a:cs typeface="Times New Roman"/>
              </a:rPr>
              <a:t>able to  understand the answer; even the previous </a:t>
            </a:r>
            <a:r>
              <a:rPr dirty="0" sz="1450" spc="-5">
                <a:latin typeface="Times New Roman"/>
                <a:cs typeface="Times New Roman"/>
              </a:rPr>
              <a:t>one </a:t>
            </a:r>
            <a:r>
              <a:rPr dirty="0" sz="1450" spc="-10">
                <a:latin typeface="Times New Roman"/>
                <a:cs typeface="Times New Roman"/>
              </a:rPr>
              <a:t>had been little more than </a:t>
            </a:r>
            <a:r>
              <a:rPr dirty="0" sz="1450" spc="-5">
                <a:latin typeface="Times New Roman"/>
                <a:cs typeface="Times New Roman"/>
              </a:rPr>
              <a:t>a </a:t>
            </a:r>
            <a:r>
              <a:rPr dirty="0" sz="1450" spc="-10">
                <a:latin typeface="Times New Roman"/>
                <a:cs typeface="Times New Roman"/>
              </a:rPr>
              <a:t>faint  breath.</a:t>
            </a:r>
            <a:endParaRPr sz="1450">
              <a:latin typeface="Times New Roman"/>
              <a:cs typeface="Times New Roman"/>
            </a:endParaRPr>
          </a:p>
          <a:p>
            <a:pPr algn="just" marL="268605" marR="8890">
              <a:lnSpc>
                <a:spcPts val="2520"/>
              </a:lnSpc>
              <a:spcBef>
                <a:spcPts val="155"/>
              </a:spcBef>
            </a:pPr>
            <a:r>
              <a:rPr dirty="0" sz="1450" spc="-10">
                <a:latin typeface="Times New Roman"/>
                <a:cs typeface="Times New Roman"/>
              </a:rPr>
              <a:t>"I </a:t>
            </a:r>
            <a:r>
              <a:rPr dirty="0" sz="1450" spc="-5">
                <a:latin typeface="Times New Roman"/>
                <a:cs typeface="Times New Roman"/>
              </a:rPr>
              <a:t>hope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will wait </a:t>
            </a:r>
            <a:r>
              <a:rPr dirty="0" sz="1450" spc="-5">
                <a:latin typeface="Times New Roman"/>
                <a:cs typeface="Times New Roman"/>
              </a:rPr>
              <a:t>. . . </a:t>
            </a:r>
            <a:r>
              <a:rPr dirty="0" sz="1450" spc="-10">
                <a:latin typeface="Times New Roman"/>
                <a:cs typeface="Times New Roman"/>
              </a:rPr>
              <a:t>for </a:t>
            </a:r>
            <a:r>
              <a:rPr dirty="0" sz="1450" spc="-5">
                <a:latin typeface="Times New Roman"/>
                <a:cs typeface="Times New Roman"/>
              </a:rPr>
              <a:t>you . . .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 . .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 . </a:t>
            </a:r>
            <a:r>
              <a:rPr dirty="0" sz="1450" spc="-10">
                <a:latin typeface="Times New Roman"/>
                <a:cs typeface="Times New Roman"/>
              </a:rPr>
              <a:t>land </a:t>
            </a:r>
            <a:r>
              <a:rPr dirty="0" sz="1450" spc="-5">
                <a:latin typeface="Times New Roman"/>
                <a:cs typeface="Times New Roman"/>
              </a:rPr>
              <a:t>. . ."  </a:t>
            </a:r>
            <a:r>
              <a:rPr dirty="0" sz="1450" spc="-10">
                <a:latin typeface="Times New Roman"/>
                <a:cs typeface="Times New Roman"/>
              </a:rPr>
              <a:t>"Where? </a:t>
            </a:r>
            <a:r>
              <a:rPr dirty="0" sz="1450" spc="-60">
                <a:latin typeface="Times New Roman"/>
                <a:cs typeface="Times New Roman"/>
              </a:rPr>
              <a:t>To </a:t>
            </a:r>
            <a:r>
              <a:rPr dirty="0" sz="1450" spc="-10">
                <a:latin typeface="Times New Roman"/>
                <a:cs typeface="Times New Roman"/>
              </a:rPr>
              <a:t>which land?" </a:t>
            </a:r>
            <a:r>
              <a:rPr dirty="0" sz="1450" spc="-5">
                <a:latin typeface="Times New Roman"/>
                <a:cs typeface="Times New Roman"/>
              </a:rPr>
              <a:t>I </a:t>
            </a:r>
            <a:r>
              <a:rPr dirty="0" sz="1450" spc="-10">
                <a:latin typeface="Times New Roman"/>
                <a:cs typeface="Times New Roman"/>
              </a:rPr>
              <a:t>almost grabbed </a:t>
            </a:r>
            <a:r>
              <a:rPr dirty="0" sz="1450" spc="-20">
                <a:latin typeface="Times New Roman"/>
                <a:cs typeface="Times New Roman"/>
              </a:rPr>
              <a:t>Laponder. </a:t>
            </a:r>
            <a:r>
              <a:rPr dirty="0" sz="1450" spc="-45">
                <a:latin typeface="Times New Roman"/>
                <a:cs typeface="Times New Roman"/>
              </a:rPr>
              <a:t>"To </a:t>
            </a:r>
            <a:r>
              <a:rPr dirty="0" sz="1450" spc="-10">
                <a:latin typeface="Times New Roman"/>
                <a:cs typeface="Times New Roman"/>
              </a:rPr>
              <a:t>which land?</a:t>
            </a:r>
            <a:r>
              <a:rPr dirty="0" sz="1450" spc="310">
                <a:latin typeface="Times New Roman"/>
                <a:cs typeface="Times New Roman"/>
              </a:rPr>
              <a:t> </a:t>
            </a:r>
            <a:r>
              <a:rPr dirty="0" sz="1450" spc="-60">
                <a:latin typeface="Times New Roman"/>
                <a:cs typeface="Times New Roman"/>
              </a:rPr>
              <a:t>To</a:t>
            </a:r>
            <a:endParaRPr sz="1450">
              <a:latin typeface="Times New Roman"/>
              <a:cs typeface="Times New Roman"/>
            </a:endParaRPr>
          </a:p>
          <a:p>
            <a:pPr algn="just" marL="12700">
              <a:lnSpc>
                <a:spcPts val="1515"/>
              </a:lnSpc>
            </a:pPr>
            <a:r>
              <a:rPr dirty="0" sz="1450" spc="-10">
                <a:latin typeface="Times New Roman"/>
                <a:cs typeface="Times New Roman"/>
              </a:rPr>
              <a:t>which land?"</a:t>
            </a:r>
            <a:endParaRPr sz="1450">
              <a:latin typeface="Times New Roman"/>
              <a:cs typeface="Times New Roman"/>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491980"/>
          </a:xfrm>
          <a:prstGeom prst="rect">
            <a:avLst/>
          </a:prstGeom>
        </p:spPr>
        <p:txBody>
          <a:bodyPr wrap="square" lIns="0" tIns="12700" rIns="0" bIns="0" rtlCol="0" vert="horz">
            <a:spAutoFit/>
          </a:bodyPr>
          <a:lstStyle/>
          <a:p>
            <a:pPr algn="just" marL="268605" marR="2022475">
              <a:lnSpc>
                <a:spcPct val="144900"/>
              </a:lnSpc>
              <a:spcBef>
                <a:spcPts val="100"/>
              </a:spcBef>
            </a:pPr>
            <a:r>
              <a:rPr dirty="0" sz="1450" spc="-10">
                <a:latin typeface="Times New Roman"/>
                <a:cs typeface="Times New Roman"/>
              </a:rPr>
              <a:t>"Land </a:t>
            </a:r>
            <a:r>
              <a:rPr dirty="0" sz="1450" spc="-5">
                <a:latin typeface="Times New Roman"/>
                <a:cs typeface="Times New Roman"/>
              </a:rPr>
              <a:t>. . . of </a:t>
            </a:r>
            <a:r>
              <a:rPr dirty="0" sz="1450" spc="-10">
                <a:latin typeface="Times New Roman"/>
                <a:cs typeface="Times New Roman"/>
              </a:rPr>
              <a:t>Gad </a:t>
            </a:r>
            <a:r>
              <a:rPr dirty="0" sz="1450" spc="-5">
                <a:latin typeface="Times New Roman"/>
                <a:cs typeface="Times New Roman"/>
              </a:rPr>
              <a:t>. . . </a:t>
            </a:r>
            <a:r>
              <a:rPr dirty="0" sz="1450" spc="-10">
                <a:latin typeface="Times New Roman"/>
                <a:cs typeface="Times New Roman"/>
              </a:rPr>
              <a:t>southern </a:t>
            </a:r>
            <a:r>
              <a:rPr dirty="0" sz="1450" spc="-5">
                <a:latin typeface="Times New Roman"/>
                <a:cs typeface="Times New Roman"/>
              </a:rPr>
              <a:t>. . . </a:t>
            </a:r>
            <a:r>
              <a:rPr dirty="0" sz="1450" spc="-10">
                <a:latin typeface="Times New Roman"/>
                <a:cs typeface="Times New Roman"/>
              </a:rPr>
              <a:t>Palestine </a:t>
            </a:r>
            <a:r>
              <a:rPr dirty="0" sz="1450" spc="-5">
                <a:latin typeface="Times New Roman"/>
                <a:cs typeface="Times New Roman"/>
              </a:rPr>
              <a:t>. .."  </a:t>
            </a:r>
            <a:r>
              <a:rPr dirty="0" sz="1450" spc="-10">
                <a:latin typeface="Times New Roman"/>
                <a:cs typeface="Times New Roman"/>
              </a:rPr>
              <a:t>The voice faded</a:t>
            </a:r>
            <a:r>
              <a:rPr dirty="0" sz="145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240665" indent="255904">
              <a:lnSpc>
                <a:spcPts val="1730"/>
              </a:lnSpc>
              <a:spcBef>
                <a:spcPts val="775"/>
              </a:spcBef>
            </a:pPr>
            <a:r>
              <a:rPr dirty="0" sz="1450" spc="-10">
                <a:latin typeface="Times New Roman"/>
                <a:cs typeface="Times New Roman"/>
              </a:rPr>
              <a:t>In my confusion </a:t>
            </a:r>
            <a:r>
              <a:rPr dirty="0" sz="1450" spc="-5">
                <a:latin typeface="Times New Roman"/>
                <a:cs typeface="Times New Roman"/>
              </a:rPr>
              <a:t>a </a:t>
            </a:r>
            <a:r>
              <a:rPr dirty="0" sz="1450" spc="-10">
                <a:latin typeface="Times New Roman"/>
                <a:cs typeface="Times New Roman"/>
              </a:rPr>
              <a:t>hundred questions shot through my head. Why did </a:t>
            </a:r>
            <a:r>
              <a:rPr dirty="0" sz="1450" spc="-5">
                <a:latin typeface="Times New Roman"/>
                <a:cs typeface="Times New Roman"/>
              </a:rPr>
              <a:t>he  </a:t>
            </a:r>
            <a:r>
              <a:rPr dirty="0" sz="1450" spc="-10">
                <a:latin typeface="Times New Roman"/>
                <a:cs typeface="Times New Roman"/>
              </a:rPr>
              <a:t>call me Enoch? What about Zwakh? Jaromir? The watch?</a:t>
            </a:r>
            <a:r>
              <a:rPr dirty="0" sz="1450" spc="50">
                <a:latin typeface="Times New Roman"/>
                <a:cs typeface="Times New Roman"/>
              </a:rPr>
              <a:t> </a:t>
            </a:r>
            <a:r>
              <a:rPr dirty="0" sz="1450" spc="-15">
                <a:latin typeface="Times New Roman"/>
                <a:cs typeface="Times New Roman"/>
              </a:rPr>
              <a:t>Vrieslander?</a:t>
            </a:r>
            <a:endParaRPr sz="1450">
              <a:latin typeface="Times New Roman"/>
              <a:cs typeface="Times New Roman"/>
            </a:endParaRPr>
          </a:p>
          <a:p>
            <a:pPr algn="just" marL="12700">
              <a:lnSpc>
                <a:spcPts val="1670"/>
              </a:lnSpc>
            </a:pPr>
            <a:r>
              <a:rPr dirty="0" sz="1450" spc="-10">
                <a:latin typeface="Times New Roman"/>
                <a:cs typeface="Times New Roman"/>
              </a:rPr>
              <a:t>Angelina? Charousek?</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"Farewell, </a:t>
            </a:r>
            <a:r>
              <a:rPr dirty="0" sz="1450" spc="-5">
                <a:latin typeface="Times New Roman"/>
                <a:cs typeface="Times New Roman"/>
              </a:rPr>
              <a:t>I hope you </a:t>
            </a:r>
            <a:r>
              <a:rPr dirty="0" sz="1450" spc="-10">
                <a:latin typeface="Times New Roman"/>
                <a:cs typeface="Times New Roman"/>
              </a:rPr>
              <a:t>will sometimes think </a:t>
            </a:r>
            <a:r>
              <a:rPr dirty="0" sz="1450" spc="-5">
                <a:latin typeface="Times New Roman"/>
                <a:cs typeface="Times New Roman"/>
              </a:rPr>
              <a:t>of </a:t>
            </a:r>
            <a:r>
              <a:rPr dirty="0" sz="1450" spc="-10">
                <a:latin typeface="Times New Roman"/>
                <a:cs typeface="Times New Roman"/>
              </a:rPr>
              <a:t>me" came, suddenly loud  and </a:t>
            </a:r>
            <a:r>
              <a:rPr dirty="0" sz="1450" spc="-20">
                <a:latin typeface="Times New Roman"/>
                <a:cs typeface="Times New Roman"/>
              </a:rPr>
              <a:t>clear,</a:t>
            </a:r>
            <a:r>
              <a:rPr dirty="0" sz="1450" spc="320">
                <a:latin typeface="Times New Roman"/>
                <a:cs typeface="Times New Roman"/>
              </a:rPr>
              <a:t> </a:t>
            </a:r>
            <a:r>
              <a:rPr dirty="0" sz="1450" spc="-10">
                <a:latin typeface="Times New Roman"/>
                <a:cs typeface="Times New Roman"/>
              </a:rPr>
              <a:t>from the lips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murderer.  </a:t>
            </a:r>
            <a:r>
              <a:rPr dirty="0" sz="1450" spc="-10">
                <a:latin typeface="Times New Roman"/>
                <a:cs typeface="Times New Roman"/>
              </a:rPr>
              <a:t>This time the words were in  Charousek's tone, </a:t>
            </a:r>
            <a:r>
              <a:rPr dirty="0" sz="1450" spc="-5">
                <a:latin typeface="Times New Roman"/>
                <a:cs typeface="Times New Roman"/>
              </a:rPr>
              <a:t>but </a:t>
            </a:r>
            <a:r>
              <a:rPr dirty="0" sz="1450" spc="-10">
                <a:latin typeface="Times New Roman"/>
                <a:cs typeface="Times New Roman"/>
              </a:rPr>
              <a:t>as if </a:t>
            </a:r>
            <a:r>
              <a:rPr dirty="0" sz="1450" spc="-5">
                <a:latin typeface="Times New Roman"/>
                <a:cs typeface="Times New Roman"/>
              </a:rPr>
              <a:t>I </a:t>
            </a:r>
            <a:r>
              <a:rPr dirty="0" sz="1450" spc="-10">
                <a:latin typeface="Times New Roman"/>
                <a:cs typeface="Times New Roman"/>
              </a:rPr>
              <a:t>had spoken them</a:t>
            </a:r>
            <a:r>
              <a:rPr dirty="0" sz="1450" spc="3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remembered: they were the very words with which </a:t>
            </a:r>
            <a:r>
              <a:rPr dirty="0" sz="1450" spc="-5">
                <a:latin typeface="Times New Roman"/>
                <a:cs typeface="Times New Roman"/>
              </a:rPr>
              <a:t>he </a:t>
            </a:r>
            <a:r>
              <a:rPr dirty="0" sz="1450" spc="-10">
                <a:latin typeface="Times New Roman"/>
                <a:cs typeface="Times New Roman"/>
              </a:rPr>
              <a:t>had ended his  </a:t>
            </a:r>
            <a:r>
              <a:rPr dirty="0" sz="1450" spc="-20">
                <a:latin typeface="Times New Roman"/>
                <a:cs typeface="Times New Roman"/>
              </a:rPr>
              <a:t>letter.</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Laponder's face was in darkness </a:t>
            </a:r>
            <a:r>
              <a:rPr dirty="0" sz="1450" spc="-30">
                <a:latin typeface="Times New Roman"/>
                <a:cs typeface="Times New Roman"/>
              </a:rPr>
              <a:t>now, </a:t>
            </a:r>
            <a:r>
              <a:rPr dirty="0" sz="1450" spc="-10">
                <a:latin typeface="Times New Roman"/>
                <a:cs typeface="Times New Roman"/>
              </a:rPr>
              <a:t>the moonlight falling </a:t>
            </a:r>
            <a:r>
              <a:rPr dirty="0" sz="1450" spc="-5">
                <a:latin typeface="Times New Roman"/>
                <a:cs typeface="Times New Roman"/>
              </a:rPr>
              <a:t>on </a:t>
            </a:r>
            <a:r>
              <a:rPr dirty="0" sz="1450" spc="-10">
                <a:latin typeface="Times New Roman"/>
                <a:cs typeface="Times New Roman"/>
              </a:rPr>
              <a:t>the end </a:t>
            </a:r>
            <a:r>
              <a:rPr dirty="0" sz="1450" spc="-5">
                <a:latin typeface="Times New Roman"/>
                <a:cs typeface="Times New Roman"/>
              </a:rPr>
              <a:t>of  </a:t>
            </a:r>
            <a:r>
              <a:rPr dirty="0" sz="1450" spc="-10">
                <a:latin typeface="Times New Roman"/>
                <a:cs typeface="Times New Roman"/>
              </a:rPr>
              <a:t>his mattress. In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it would have disappeared from the</a:t>
            </a:r>
            <a:r>
              <a:rPr dirty="0" sz="1450" spc="110">
                <a:latin typeface="Times New Roman"/>
                <a:cs typeface="Times New Roman"/>
              </a:rPr>
              <a:t> </a:t>
            </a:r>
            <a:r>
              <a:rPr dirty="0" sz="1450" spc="-10">
                <a:latin typeface="Times New Roman"/>
                <a:cs typeface="Times New Roman"/>
              </a:rPr>
              <a:t>cell.</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put </a:t>
            </a:r>
            <a:r>
              <a:rPr dirty="0" sz="1450" spc="-10">
                <a:latin typeface="Times New Roman"/>
                <a:cs typeface="Times New Roman"/>
              </a:rPr>
              <a:t>question after question, </a:t>
            </a:r>
            <a:r>
              <a:rPr dirty="0" sz="1450" spc="-5">
                <a:latin typeface="Times New Roman"/>
                <a:cs typeface="Times New Roman"/>
              </a:rPr>
              <a:t>but </a:t>
            </a:r>
            <a:r>
              <a:rPr dirty="0" sz="1450" spc="-10">
                <a:latin typeface="Times New Roman"/>
                <a:cs typeface="Times New Roman"/>
              </a:rPr>
              <a:t>received </a:t>
            </a:r>
            <a:r>
              <a:rPr dirty="0" sz="1450" spc="-5">
                <a:latin typeface="Times New Roman"/>
                <a:cs typeface="Times New Roman"/>
              </a:rPr>
              <a:t>no </a:t>
            </a:r>
            <a:r>
              <a:rPr dirty="0" sz="1450" spc="-10">
                <a:latin typeface="Times New Roman"/>
                <a:cs typeface="Times New Roman"/>
              </a:rPr>
              <a:t>more answers. Laponder lay  there, motionless as </a:t>
            </a:r>
            <a:r>
              <a:rPr dirty="0" sz="1450" spc="-5">
                <a:latin typeface="Times New Roman"/>
                <a:cs typeface="Times New Roman"/>
              </a:rPr>
              <a:t>a </a:t>
            </a:r>
            <a:r>
              <a:rPr dirty="0" sz="1450" spc="-10">
                <a:latin typeface="Times New Roman"/>
                <a:cs typeface="Times New Roman"/>
              </a:rPr>
              <a:t>corpse, his lids closed. </a:t>
            </a:r>
            <a:r>
              <a:rPr dirty="0" sz="1450" spc="-5">
                <a:latin typeface="Times New Roman"/>
                <a:cs typeface="Times New Roman"/>
              </a:rPr>
              <a:t>I </a:t>
            </a:r>
            <a:r>
              <a:rPr dirty="0" sz="1450" spc="-10">
                <a:latin typeface="Times New Roman"/>
                <a:cs typeface="Times New Roman"/>
              </a:rPr>
              <a:t>reproached myself that all this  time </a:t>
            </a:r>
            <a:r>
              <a:rPr dirty="0" sz="1450" spc="-5">
                <a:latin typeface="Times New Roman"/>
                <a:cs typeface="Times New Roman"/>
              </a:rPr>
              <a:t>I </a:t>
            </a:r>
            <a:r>
              <a:rPr dirty="0" sz="1450" spc="-10">
                <a:latin typeface="Times New Roman"/>
                <a:cs typeface="Times New Roman"/>
              </a:rPr>
              <a:t>had only seen Laponder as </a:t>
            </a:r>
            <a:r>
              <a:rPr dirty="0" sz="1450" spc="-5">
                <a:latin typeface="Times New Roman"/>
                <a:cs typeface="Times New Roman"/>
              </a:rPr>
              <a:t>a </a:t>
            </a:r>
            <a:r>
              <a:rPr dirty="0" sz="1450" spc="-15">
                <a:latin typeface="Times New Roman"/>
                <a:cs typeface="Times New Roman"/>
              </a:rPr>
              <a:t>murderer, </a:t>
            </a:r>
            <a:r>
              <a:rPr dirty="0" sz="1450" spc="-5">
                <a:latin typeface="Times New Roman"/>
                <a:cs typeface="Times New Roman"/>
              </a:rPr>
              <a:t>not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man. From what </a:t>
            </a:r>
            <a:r>
              <a:rPr dirty="0" sz="1450" spc="-5">
                <a:latin typeface="Times New Roman"/>
                <a:cs typeface="Times New Roman"/>
              </a:rPr>
              <a:t>I </a:t>
            </a:r>
            <a:r>
              <a:rPr dirty="0" sz="1450" spc="-10">
                <a:latin typeface="Times New Roman"/>
                <a:cs typeface="Times New Roman"/>
              </a:rPr>
              <a:t>had  just heard, </a:t>
            </a:r>
            <a:r>
              <a:rPr dirty="0" sz="1450" spc="-5">
                <a:latin typeface="Times New Roman"/>
                <a:cs typeface="Times New Roman"/>
              </a:rPr>
              <a:t>he </a:t>
            </a:r>
            <a:r>
              <a:rPr dirty="0" sz="1450" spc="-10">
                <a:latin typeface="Times New Roman"/>
                <a:cs typeface="Times New Roman"/>
              </a:rPr>
              <a:t>was obviously </a:t>
            </a:r>
            <a:r>
              <a:rPr dirty="0" sz="1450" spc="-5">
                <a:latin typeface="Times New Roman"/>
                <a:cs typeface="Times New Roman"/>
              </a:rPr>
              <a:t>a </a:t>
            </a:r>
            <a:r>
              <a:rPr dirty="0" sz="1450" spc="-10">
                <a:latin typeface="Times New Roman"/>
                <a:cs typeface="Times New Roman"/>
              </a:rPr>
              <a:t>somnambulist, someone who was susceptible to  the influence </a:t>
            </a:r>
            <a:r>
              <a:rPr dirty="0" sz="1450" spc="-5">
                <a:latin typeface="Times New Roman"/>
                <a:cs typeface="Times New Roman"/>
              </a:rPr>
              <a:t>of </a:t>
            </a:r>
            <a:r>
              <a:rPr dirty="0" sz="1450" spc="-10">
                <a:latin typeface="Times New Roman"/>
                <a:cs typeface="Times New Roman"/>
              </a:rPr>
              <a:t>the full moon. Perhaps </a:t>
            </a:r>
            <a:r>
              <a:rPr dirty="0" sz="1450" spc="-5">
                <a:latin typeface="Times New Roman"/>
                <a:cs typeface="Times New Roman"/>
              </a:rPr>
              <a:t>he </a:t>
            </a:r>
            <a:r>
              <a:rPr dirty="0" sz="1450" spc="-10">
                <a:latin typeface="Times New Roman"/>
                <a:cs typeface="Times New Roman"/>
              </a:rPr>
              <a:t>had committed the rape and murder  in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trance.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It was certain</a:t>
            </a:r>
            <a:r>
              <a:rPr dirty="0" sz="1450">
                <a:latin typeface="Times New Roman"/>
                <a:cs typeface="Times New Roman"/>
              </a:rPr>
              <a:t> </a:t>
            </a:r>
            <a:r>
              <a:rPr dirty="0" sz="1450" spc="-10">
                <a:latin typeface="Times New Roman"/>
                <a:cs typeface="Times New Roman"/>
              </a:rPr>
              <a:t>even.</a:t>
            </a:r>
            <a:endParaRPr sz="1450">
              <a:latin typeface="Times New Roman"/>
              <a:cs typeface="Times New Roman"/>
            </a:endParaRPr>
          </a:p>
          <a:p>
            <a:pPr algn="just" marL="12700" marR="6350" indent="255904">
              <a:lnSpc>
                <a:spcPts val="1730"/>
              </a:lnSpc>
              <a:spcBef>
                <a:spcPts val="775"/>
              </a:spcBef>
            </a:pPr>
            <a:r>
              <a:rPr dirty="0" sz="1450" spc="-35">
                <a:latin typeface="Times New Roman"/>
                <a:cs typeface="Times New Roman"/>
              </a:rPr>
              <a:t>Now, </a:t>
            </a:r>
            <a:r>
              <a:rPr dirty="0" sz="1450" spc="-10">
                <a:latin typeface="Times New Roman"/>
                <a:cs typeface="Times New Roman"/>
              </a:rPr>
              <a:t>as morning began to break, the rigidity in his features gave way to </a:t>
            </a:r>
            <a:r>
              <a:rPr dirty="0" sz="1450" spc="-5">
                <a:latin typeface="Times New Roman"/>
                <a:cs typeface="Times New Roman"/>
              </a:rPr>
              <a:t>a  </a:t>
            </a:r>
            <a:r>
              <a:rPr dirty="0" sz="1450" spc="-10">
                <a:latin typeface="Times New Roman"/>
                <a:cs typeface="Times New Roman"/>
              </a:rPr>
              <a:t>beatific smile. A man who has </a:t>
            </a:r>
            <a:r>
              <a:rPr dirty="0" sz="1450" spc="-5">
                <a:latin typeface="Times New Roman"/>
                <a:cs typeface="Times New Roman"/>
              </a:rPr>
              <a:t>a </a:t>
            </a:r>
            <a:r>
              <a:rPr dirty="0" sz="1450" spc="-10">
                <a:latin typeface="Times New Roman"/>
                <a:cs typeface="Times New Roman"/>
              </a:rPr>
              <a:t>murder </a:t>
            </a:r>
            <a:r>
              <a:rPr dirty="0" sz="1450" spc="-5">
                <a:latin typeface="Times New Roman"/>
                <a:cs typeface="Times New Roman"/>
              </a:rPr>
              <a:t>on </a:t>
            </a:r>
            <a:r>
              <a:rPr dirty="0" sz="1450" spc="-10">
                <a:latin typeface="Times New Roman"/>
                <a:cs typeface="Times New Roman"/>
              </a:rPr>
              <a:t>his conscience cannot sleep as  peacefully as that, </a:t>
            </a:r>
            <a:r>
              <a:rPr dirty="0" sz="1450" spc="-5">
                <a:latin typeface="Times New Roman"/>
                <a:cs typeface="Times New Roman"/>
              </a:rPr>
              <a:t>I </a:t>
            </a:r>
            <a:r>
              <a:rPr dirty="0" sz="1450" spc="-10">
                <a:latin typeface="Times New Roman"/>
                <a:cs typeface="Times New Roman"/>
              </a:rPr>
              <a:t>told myself. </a:t>
            </a:r>
            <a:r>
              <a:rPr dirty="0" sz="1450" spc="-5">
                <a:latin typeface="Times New Roman"/>
                <a:cs typeface="Times New Roman"/>
              </a:rPr>
              <a:t>I </a:t>
            </a:r>
            <a:r>
              <a:rPr dirty="0" sz="1450" spc="-10">
                <a:latin typeface="Times New Roman"/>
                <a:cs typeface="Times New Roman"/>
              </a:rPr>
              <a:t>could hardly wait for the moment when </a:t>
            </a:r>
            <a:r>
              <a:rPr dirty="0" sz="1450" spc="-5">
                <a:latin typeface="Times New Roman"/>
                <a:cs typeface="Times New Roman"/>
              </a:rPr>
              <a:t>he  </a:t>
            </a:r>
            <a:r>
              <a:rPr dirty="0" sz="1450" spc="-10">
                <a:latin typeface="Times New Roman"/>
                <a:cs typeface="Times New Roman"/>
              </a:rPr>
              <a:t>would wake</a:t>
            </a:r>
            <a:r>
              <a:rPr dirty="0" sz="1450" spc="-5">
                <a:latin typeface="Times New Roman"/>
                <a:cs typeface="Times New Roman"/>
              </a:rPr>
              <a:t> up.</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Would </a:t>
            </a:r>
            <a:r>
              <a:rPr dirty="0" sz="1450" spc="-5">
                <a:latin typeface="Times New Roman"/>
                <a:cs typeface="Times New Roman"/>
              </a:rPr>
              <a:t>he </a:t>
            </a:r>
            <a:r>
              <a:rPr dirty="0" sz="1450" spc="-10">
                <a:latin typeface="Times New Roman"/>
                <a:cs typeface="Times New Roman"/>
              </a:rPr>
              <a:t>know what had</a:t>
            </a:r>
            <a:r>
              <a:rPr dirty="0" sz="1450" spc="25">
                <a:latin typeface="Times New Roman"/>
                <a:cs typeface="Times New Roman"/>
              </a:rPr>
              <a:t> </a:t>
            </a:r>
            <a:r>
              <a:rPr dirty="0" sz="1450" spc="-10">
                <a:latin typeface="Times New Roman"/>
                <a:cs typeface="Times New Roman"/>
              </a:rPr>
              <a:t>happened?</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Finally </a:t>
            </a:r>
            <a:r>
              <a:rPr dirty="0" sz="1450" spc="-5">
                <a:latin typeface="Times New Roman"/>
                <a:cs typeface="Times New Roman"/>
              </a:rPr>
              <a:t>he </a:t>
            </a:r>
            <a:r>
              <a:rPr dirty="0" sz="1450" spc="-10">
                <a:latin typeface="Times New Roman"/>
                <a:cs typeface="Times New Roman"/>
              </a:rPr>
              <a:t>opened his eyes, met my gaze and looked aside. </a:t>
            </a:r>
            <a:r>
              <a:rPr dirty="0" sz="1450" spc="-5">
                <a:latin typeface="Times New Roman"/>
                <a:cs typeface="Times New Roman"/>
              </a:rPr>
              <a:t>I </a:t>
            </a:r>
            <a:r>
              <a:rPr dirty="0" sz="1450" spc="-10">
                <a:latin typeface="Times New Roman"/>
                <a:cs typeface="Times New Roman"/>
              </a:rPr>
              <a:t>immediately  went over to him and took his hand. </a:t>
            </a:r>
            <a:r>
              <a:rPr dirty="0" sz="1450" spc="-45">
                <a:latin typeface="Times New Roman"/>
                <a:cs typeface="Times New Roman"/>
              </a:rPr>
              <a:t>"You </a:t>
            </a:r>
            <a:r>
              <a:rPr dirty="0" sz="1450" spc="-10">
                <a:latin typeface="Times New Roman"/>
                <a:cs typeface="Times New Roman"/>
              </a:rPr>
              <a:t>must excuse me, Herr </a:t>
            </a:r>
            <a:r>
              <a:rPr dirty="0" sz="1450" spc="-15">
                <a:latin typeface="Times New Roman"/>
                <a:cs typeface="Times New Roman"/>
              </a:rPr>
              <a:t>Laponder, </a:t>
            </a:r>
            <a:r>
              <a:rPr dirty="0" sz="1450" spc="-10">
                <a:latin typeface="Times New Roman"/>
                <a:cs typeface="Times New Roman"/>
              </a:rPr>
              <a:t>for  my unfriendly </a:t>
            </a:r>
            <a:r>
              <a:rPr dirty="0" sz="1450" spc="-15">
                <a:latin typeface="Times New Roman"/>
                <a:cs typeface="Times New Roman"/>
              </a:rPr>
              <a:t>behaviour, </a:t>
            </a:r>
            <a:r>
              <a:rPr dirty="0" sz="1450" spc="-5">
                <a:latin typeface="Times New Roman"/>
                <a:cs typeface="Times New Roman"/>
              </a:rPr>
              <a:t>but </a:t>
            </a:r>
            <a:r>
              <a:rPr dirty="0" sz="1450" spc="-10">
                <a:latin typeface="Times New Roman"/>
                <a:cs typeface="Times New Roman"/>
              </a:rPr>
              <a:t>I'm </a:t>
            </a:r>
            <a:r>
              <a:rPr dirty="0" sz="1450" spc="-5">
                <a:latin typeface="Times New Roman"/>
                <a:cs typeface="Times New Roman"/>
              </a:rPr>
              <a:t>not</a:t>
            </a:r>
            <a:r>
              <a:rPr dirty="0" sz="1450" spc="20">
                <a:latin typeface="Times New Roman"/>
                <a:cs typeface="Times New Roman"/>
              </a:rPr>
              <a:t> </a:t>
            </a:r>
            <a:r>
              <a:rPr dirty="0" sz="1450" spc="-10">
                <a:latin typeface="Times New Roman"/>
                <a:cs typeface="Times New Roman"/>
              </a:rPr>
              <a:t>accustomed—"</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"Oh please, my dear </a:t>
            </a:r>
            <a:r>
              <a:rPr dirty="0" sz="1450" spc="-25">
                <a:latin typeface="Times New Roman"/>
                <a:cs typeface="Times New Roman"/>
              </a:rPr>
              <a:t>sir, </a:t>
            </a:r>
            <a:r>
              <a:rPr dirty="0" sz="1450" spc="-5">
                <a:latin typeface="Times New Roman"/>
                <a:cs typeface="Times New Roman"/>
              </a:rPr>
              <a:t>you </a:t>
            </a:r>
            <a:r>
              <a:rPr dirty="0" sz="1450" spc="-10">
                <a:latin typeface="Times New Roman"/>
                <a:cs typeface="Times New Roman"/>
              </a:rPr>
              <a:t>may rest assured that </a:t>
            </a:r>
            <a:r>
              <a:rPr dirty="0" sz="1450" spc="-5">
                <a:latin typeface="Times New Roman"/>
                <a:cs typeface="Times New Roman"/>
              </a:rPr>
              <a:t>I </a:t>
            </a:r>
            <a:r>
              <a:rPr dirty="0" sz="1450" spc="-10">
                <a:latin typeface="Times New Roman"/>
                <a:cs typeface="Times New Roman"/>
              </a:rPr>
              <a:t>understand  completely", </a:t>
            </a:r>
            <a:r>
              <a:rPr dirty="0" sz="1450" spc="-5">
                <a:latin typeface="Times New Roman"/>
                <a:cs typeface="Times New Roman"/>
              </a:rPr>
              <a:t>he </a:t>
            </a:r>
            <a:r>
              <a:rPr dirty="0" sz="1450" spc="-10">
                <a:latin typeface="Times New Roman"/>
                <a:cs typeface="Times New Roman"/>
              </a:rPr>
              <a:t>interrupted. "It must </a:t>
            </a:r>
            <a:r>
              <a:rPr dirty="0" sz="1450" spc="-5">
                <a:latin typeface="Times New Roman"/>
                <a:cs typeface="Times New Roman"/>
              </a:rPr>
              <a:t>be </a:t>
            </a:r>
            <a:r>
              <a:rPr dirty="0" sz="1450" spc="-10">
                <a:latin typeface="Times New Roman"/>
                <a:cs typeface="Times New Roman"/>
              </a:rPr>
              <a:t>an awful feeling to have to </a:t>
            </a:r>
            <a:r>
              <a:rPr dirty="0" sz="1450" spc="-5">
                <a:latin typeface="Times New Roman"/>
                <a:cs typeface="Times New Roman"/>
              </a:rPr>
              <a:t>be </a:t>
            </a:r>
            <a:r>
              <a:rPr dirty="0" sz="1450" spc="-10">
                <a:latin typeface="Times New Roman"/>
                <a:cs typeface="Times New Roman"/>
              </a:rPr>
              <a:t>shut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murderer and</a:t>
            </a:r>
            <a:r>
              <a:rPr dirty="0" sz="1450">
                <a:latin typeface="Times New Roman"/>
                <a:cs typeface="Times New Roman"/>
              </a:rPr>
              <a:t> </a:t>
            </a:r>
            <a:r>
              <a:rPr dirty="0" sz="1450" spc="-10">
                <a:latin typeface="Times New Roman"/>
                <a:cs typeface="Times New Roman"/>
              </a:rPr>
              <a:t>rapist."</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"Say </a:t>
            </a:r>
            <a:r>
              <a:rPr dirty="0" sz="1450" spc="-5">
                <a:latin typeface="Times New Roman"/>
                <a:cs typeface="Times New Roman"/>
              </a:rPr>
              <a:t>no </a:t>
            </a:r>
            <a:r>
              <a:rPr dirty="0" sz="1450" spc="-10">
                <a:latin typeface="Times New Roman"/>
                <a:cs typeface="Times New Roman"/>
              </a:rPr>
              <a:t>more about it", </a:t>
            </a:r>
            <a:r>
              <a:rPr dirty="0" sz="1450" spc="-5">
                <a:latin typeface="Times New Roman"/>
                <a:cs typeface="Times New Roman"/>
              </a:rPr>
              <a:t>I </a:t>
            </a:r>
            <a:r>
              <a:rPr dirty="0" sz="1450" spc="-10">
                <a:latin typeface="Times New Roman"/>
                <a:cs typeface="Times New Roman"/>
              </a:rPr>
              <a:t>begged him. "Last </a:t>
            </a:r>
            <a:r>
              <a:rPr dirty="0" sz="1450" spc="-5">
                <a:latin typeface="Times New Roman"/>
                <a:cs typeface="Times New Roman"/>
              </a:rPr>
              <a:t>night I </a:t>
            </a:r>
            <a:r>
              <a:rPr dirty="0" sz="1450" spc="-10">
                <a:latin typeface="Times New Roman"/>
                <a:cs typeface="Times New Roman"/>
              </a:rPr>
              <a:t>turned the whole  matter over in my mind, and </a:t>
            </a:r>
            <a:r>
              <a:rPr dirty="0" sz="1450" spc="-5">
                <a:latin typeface="Times New Roman"/>
                <a:cs typeface="Times New Roman"/>
              </a:rPr>
              <a:t>I </a:t>
            </a:r>
            <a:r>
              <a:rPr dirty="0" sz="1450" spc="-10">
                <a:latin typeface="Times New Roman"/>
                <a:cs typeface="Times New Roman"/>
              </a:rPr>
              <a:t>can't help thinking that perhaps </a:t>
            </a:r>
            <a:r>
              <a:rPr dirty="0" sz="1450" spc="-5">
                <a:latin typeface="Times New Roman"/>
                <a:cs typeface="Times New Roman"/>
              </a:rPr>
              <a:t>you . .</a:t>
            </a:r>
            <a:r>
              <a:rPr dirty="0" sz="1450" spc="9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He spoke the </a:t>
            </a:r>
            <a:r>
              <a:rPr dirty="0" sz="1450" spc="-5">
                <a:latin typeface="Times New Roman"/>
                <a:cs typeface="Times New Roman"/>
              </a:rPr>
              <a:t>thought </a:t>
            </a:r>
            <a:r>
              <a:rPr dirty="0" sz="1450" spc="-10">
                <a:latin typeface="Times New Roman"/>
                <a:cs typeface="Times New Roman"/>
              </a:rPr>
              <a:t>that was in my mind, </a:t>
            </a:r>
            <a:r>
              <a:rPr dirty="0" sz="1450" spc="-4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am</a:t>
            </a:r>
            <a:r>
              <a:rPr dirty="0" sz="1450" spc="95">
                <a:latin typeface="Times New Roman"/>
                <a:cs typeface="Times New Roman"/>
              </a:rPr>
              <a:t> </a:t>
            </a:r>
            <a:r>
              <a:rPr dirty="0" sz="1450" spc="-10">
                <a:latin typeface="Times New Roman"/>
                <a:cs typeface="Times New Roman"/>
              </a:rPr>
              <a:t>ill."</a:t>
            </a:r>
            <a:endParaRPr sz="1450">
              <a:latin typeface="Times New Roman"/>
              <a:cs typeface="Times New Roman"/>
            </a:endParaRPr>
          </a:p>
          <a:p>
            <a:pPr algn="just" marL="268605">
              <a:lnSpc>
                <a:spcPts val="1735"/>
              </a:lnSpc>
              <a:spcBef>
                <a:spcPts val="705"/>
              </a:spcBef>
            </a:pPr>
            <a:r>
              <a:rPr dirty="0" sz="1450" spc="-5">
                <a:latin typeface="Times New Roman"/>
                <a:cs typeface="Times New Roman"/>
              </a:rPr>
              <a:t>I</a:t>
            </a:r>
            <a:r>
              <a:rPr dirty="0" sz="1450" spc="20">
                <a:latin typeface="Times New Roman"/>
                <a:cs typeface="Times New Roman"/>
              </a:rPr>
              <a:t> </a:t>
            </a:r>
            <a:r>
              <a:rPr dirty="0" sz="1450" spc="-10">
                <a:latin typeface="Times New Roman"/>
                <a:cs typeface="Times New Roman"/>
              </a:rPr>
              <a:t>agreed.</a:t>
            </a:r>
            <a:r>
              <a:rPr dirty="0" sz="1450" spc="20">
                <a:latin typeface="Times New Roman"/>
                <a:cs typeface="Times New Roman"/>
              </a:rPr>
              <a:t> </a:t>
            </a:r>
            <a:r>
              <a:rPr dirty="0" sz="1450" spc="-10">
                <a:latin typeface="Times New Roman"/>
                <a:cs typeface="Times New Roman"/>
              </a:rPr>
              <a:t>"There</a:t>
            </a:r>
            <a:r>
              <a:rPr dirty="0" sz="1450" spc="20">
                <a:latin typeface="Times New Roman"/>
                <a:cs typeface="Times New Roman"/>
              </a:rPr>
              <a:t> </a:t>
            </a:r>
            <a:r>
              <a:rPr dirty="0" sz="1450" spc="-10">
                <a:latin typeface="Times New Roman"/>
                <a:cs typeface="Times New Roman"/>
              </a:rPr>
              <a:t>were</a:t>
            </a:r>
            <a:r>
              <a:rPr dirty="0" sz="1450" spc="20">
                <a:latin typeface="Times New Roman"/>
                <a:cs typeface="Times New Roman"/>
              </a:rPr>
              <a:t> </a:t>
            </a:r>
            <a:r>
              <a:rPr dirty="0" sz="1450" spc="-10">
                <a:latin typeface="Times New Roman"/>
                <a:cs typeface="Times New Roman"/>
              </a:rPr>
              <a:t>certain</a:t>
            </a:r>
            <a:r>
              <a:rPr dirty="0" sz="1450" spc="20">
                <a:latin typeface="Times New Roman"/>
                <a:cs typeface="Times New Roman"/>
              </a:rPr>
              <a:t> </a:t>
            </a:r>
            <a:r>
              <a:rPr dirty="0" sz="1450" spc="-10">
                <a:latin typeface="Times New Roman"/>
                <a:cs typeface="Times New Roman"/>
              </a:rPr>
              <a:t>signs</a:t>
            </a:r>
            <a:r>
              <a:rPr dirty="0" sz="1450" spc="20">
                <a:latin typeface="Times New Roman"/>
                <a:cs typeface="Times New Roman"/>
              </a:rPr>
              <a:t> </a:t>
            </a:r>
            <a:r>
              <a:rPr dirty="0" sz="1450" spc="-10">
                <a:latin typeface="Times New Roman"/>
                <a:cs typeface="Times New Roman"/>
              </a:rPr>
              <a:t>that</a:t>
            </a:r>
            <a:r>
              <a:rPr dirty="0" sz="1450" spc="20">
                <a:latin typeface="Times New Roman"/>
                <a:cs typeface="Times New Roman"/>
              </a:rPr>
              <a:t> </a:t>
            </a:r>
            <a:r>
              <a:rPr dirty="0" sz="1450" spc="-10">
                <a:latin typeface="Times New Roman"/>
                <a:cs typeface="Times New Roman"/>
              </a:rPr>
              <a:t>led</a:t>
            </a:r>
            <a:r>
              <a:rPr dirty="0" sz="1450" spc="20">
                <a:latin typeface="Times New Roman"/>
                <a:cs typeface="Times New Roman"/>
              </a:rPr>
              <a:t> </a:t>
            </a:r>
            <a:r>
              <a:rPr dirty="0" sz="1450" spc="-10">
                <a:latin typeface="Times New Roman"/>
                <a:cs typeface="Times New Roman"/>
              </a:rPr>
              <a:t>me</a:t>
            </a:r>
            <a:r>
              <a:rPr dirty="0" sz="1450" spc="20">
                <a:latin typeface="Times New Roman"/>
                <a:cs typeface="Times New Roman"/>
              </a:rPr>
              <a:t> </a:t>
            </a:r>
            <a:r>
              <a:rPr dirty="0" sz="1450" spc="-10">
                <a:latin typeface="Times New Roman"/>
                <a:cs typeface="Times New Roman"/>
              </a:rPr>
              <a:t>to</a:t>
            </a:r>
            <a:r>
              <a:rPr dirty="0" sz="1450" spc="20">
                <a:latin typeface="Times New Roman"/>
                <a:cs typeface="Times New Roman"/>
              </a:rPr>
              <a:t> </a:t>
            </a:r>
            <a:r>
              <a:rPr dirty="0" sz="1450" spc="-10">
                <a:latin typeface="Times New Roman"/>
                <a:cs typeface="Times New Roman"/>
              </a:rPr>
              <a:t>that</a:t>
            </a:r>
            <a:r>
              <a:rPr dirty="0" sz="1450" spc="20">
                <a:latin typeface="Times New Roman"/>
                <a:cs typeface="Times New Roman"/>
              </a:rPr>
              <a:t> </a:t>
            </a:r>
            <a:r>
              <a:rPr dirty="0" sz="1450" spc="-10">
                <a:latin typeface="Times New Roman"/>
                <a:cs typeface="Times New Roman"/>
              </a:rPr>
              <a:t>conclusion.</a:t>
            </a:r>
            <a:r>
              <a:rPr dirty="0" sz="1450" spc="20">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5">
                <a:latin typeface="Times New Roman"/>
                <a:cs typeface="Times New Roman"/>
              </a:rPr>
              <a:t>I</a:t>
            </a:r>
            <a:r>
              <a:rPr dirty="0" sz="1450" spc="20">
                <a:latin typeface="Times New Roman"/>
                <a:cs typeface="Times New Roman"/>
              </a:rPr>
              <a:t> </a:t>
            </a:r>
            <a:r>
              <a:rPr dirty="0" sz="1450" spc="-5">
                <a:latin typeface="Times New Roman"/>
                <a:cs typeface="Times New Roman"/>
              </a:rPr>
              <a:t>.</a:t>
            </a:r>
            <a:r>
              <a:rPr dirty="0" sz="1450" spc="2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ts val="1735"/>
              </a:lnSpc>
            </a:pPr>
            <a:r>
              <a:rPr dirty="0" sz="1450" spc="-5">
                <a:latin typeface="Times New Roman"/>
                <a:cs typeface="Times New Roman"/>
              </a:rPr>
              <a:t>. </a:t>
            </a: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ask </a:t>
            </a:r>
            <a:r>
              <a:rPr dirty="0" sz="1450" spc="-5">
                <a:latin typeface="Times New Roman"/>
                <a:cs typeface="Times New Roman"/>
              </a:rPr>
              <a:t>you a </a:t>
            </a:r>
            <a:r>
              <a:rPr dirty="0" sz="1450" spc="-10">
                <a:latin typeface="Times New Roman"/>
                <a:cs typeface="Times New Roman"/>
              </a:rPr>
              <a:t>rather direct question, Herr</a:t>
            </a:r>
            <a:r>
              <a:rPr dirty="0" sz="1450" spc="25">
                <a:latin typeface="Times New Roman"/>
                <a:cs typeface="Times New Roman"/>
              </a:rPr>
              <a:t> </a:t>
            </a:r>
            <a:r>
              <a:rPr dirty="0" sz="1450" spc="-10">
                <a:latin typeface="Times New Roman"/>
                <a:cs typeface="Times New Roman"/>
              </a:rPr>
              <a:t>Laponder?"</a:t>
            </a:r>
            <a:endParaRPr sz="1450">
              <a:latin typeface="Times New Roman"/>
              <a:cs typeface="Times New Roman"/>
            </a:endParaRPr>
          </a:p>
          <a:p>
            <a:pPr algn="just" marL="268605">
              <a:lnSpc>
                <a:spcPct val="100000"/>
              </a:lnSpc>
              <a:spcBef>
                <a:spcPts val="785"/>
              </a:spcBef>
            </a:pPr>
            <a:r>
              <a:rPr dirty="0" sz="1450" spc="-10">
                <a:latin typeface="Times New Roman"/>
                <a:cs typeface="Times New Roman"/>
              </a:rPr>
              <a:t>"Please </a:t>
            </a:r>
            <a:r>
              <a:rPr dirty="0" sz="1450" spc="-5">
                <a:latin typeface="Times New Roman"/>
                <a:cs typeface="Times New Roman"/>
              </a:rPr>
              <a:t>do."</a:t>
            </a:r>
            <a:endParaRPr sz="1450">
              <a:latin typeface="Times New Roman"/>
              <a:cs typeface="Times New Roman"/>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"It may sound rather strange, </a:t>
            </a:r>
            <a:r>
              <a:rPr dirty="0" sz="1450" spc="-5">
                <a:latin typeface="Times New Roman"/>
                <a:cs typeface="Times New Roman"/>
              </a:rPr>
              <a:t>but . . . </a:t>
            </a:r>
            <a:r>
              <a:rPr dirty="0" sz="1450" spc="-10">
                <a:latin typeface="Times New Roman"/>
                <a:cs typeface="Times New Roman"/>
              </a:rPr>
              <a:t>would </a:t>
            </a:r>
            <a:r>
              <a:rPr dirty="0" sz="1450" spc="-5">
                <a:latin typeface="Times New Roman"/>
                <a:cs typeface="Times New Roman"/>
              </a:rPr>
              <a:t>you </a:t>
            </a:r>
            <a:r>
              <a:rPr dirty="0" sz="1450" spc="-10">
                <a:latin typeface="Times New Roman"/>
                <a:cs typeface="Times New Roman"/>
              </a:rPr>
              <a:t>tell me what dreams </a:t>
            </a:r>
            <a:r>
              <a:rPr dirty="0" sz="1450" spc="-5">
                <a:latin typeface="Times New Roman"/>
                <a:cs typeface="Times New Roman"/>
              </a:rPr>
              <a:t>you  </a:t>
            </a:r>
            <a:r>
              <a:rPr dirty="0" sz="1450" spc="-10">
                <a:latin typeface="Times New Roman"/>
                <a:cs typeface="Times New Roman"/>
              </a:rPr>
              <a:t>had last</a:t>
            </a:r>
            <a:r>
              <a:rPr dirty="0" sz="1450" spc="-5">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268605" marR="1949450">
              <a:lnSpc>
                <a:spcPct val="140700"/>
              </a:lnSpc>
              <a:spcBef>
                <a:spcPts val="15"/>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he </a:t>
            </a:r>
            <a:r>
              <a:rPr dirty="0" sz="1450" spc="-10">
                <a:latin typeface="Times New Roman"/>
                <a:cs typeface="Times New Roman"/>
              </a:rPr>
              <a:t>shook his head. "I never dream."  "But </a:t>
            </a:r>
            <a:r>
              <a:rPr dirty="0" sz="1450" spc="-5">
                <a:latin typeface="Times New Roman"/>
                <a:cs typeface="Times New Roman"/>
              </a:rPr>
              <a:t>you </a:t>
            </a:r>
            <a:r>
              <a:rPr dirty="0" sz="1450" spc="-10">
                <a:latin typeface="Times New Roman"/>
                <a:cs typeface="Times New Roman"/>
              </a:rPr>
              <a:t>were talking in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He looked </a:t>
            </a:r>
            <a:r>
              <a:rPr dirty="0" sz="1450" spc="-5">
                <a:latin typeface="Times New Roman"/>
                <a:cs typeface="Times New Roman"/>
              </a:rPr>
              <a:t>up </a:t>
            </a:r>
            <a:r>
              <a:rPr dirty="0" sz="1450" spc="-10">
                <a:latin typeface="Times New Roman"/>
                <a:cs typeface="Times New Roman"/>
              </a:rPr>
              <a:t>in surprise,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and then said </a:t>
            </a:r>
            <a:r>
              <a:rPr dirty="0" sz="1450" spc="-25">
                <a:latin typeface="Times New Roman"/>
                <a:cs typeface="Times New Roman"/>
              </a:rPr>
              <a:t>firmly, </a:t>
            </a:r>
            <a:r>
              <a:rPr dirty="0" sz="1450" spc="-10">
                <a:latin typeface="Times New Roman"/>
                <a:cs typeface="Times New Roman"/>
              </a:rPr>
              <a:t>"That  could only </a:t>
            </a:r>
            <a:r>
              <a:rPr dirty="0" sz="1450" spc="-5">
                <a:latin typeface="Times New Roman"/>
                <a:cs typeface="Times New Roman"/>
              </a:rPr>
              <a:t>be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had asked me </a:t>
            </a:r>
            <a:r>
              <a:rPr dirty="0" sz="1450" spc="-5">
                <a:latin typeface="Times New Roman"/>
                <a:cs typeface="Times New Roman"/>
              </a:rPr>
              <a:t>a </a:t>
            </a:r>
            <a:r>
              <a:rPr dirty="0" sz="1450" spc="-10">
                <a:latin typeface="Times New Roman"/>
                <a:cs typeface="Times New Roman"/>
              </a:rPr>
              <a:t>question." </a:t>
            </a:r>
            <a:r>
              <a:rPr dirty="0" sz="1450" spc="-5">
                <a:latin typeface="Times New Roman"/>
                <a:cs typeface="Times New Roman"/>
              </a:rPr>
              <a:t>I </a:t>
            </a:r>
            <a:r>
              <a:rPr dirty="0" sz="1450" spc="-10">
                <a:latin typeface="Times New Roman"/>
                <a:cs typeface="Times New Roman"/>
              </a:rPr>
              <a:t>admitted </a:t>
            </a:r>
            <a:r>
              <a:rPr dirty="0" sz="1450" spc="-5">
                <a:latin typeface="Times New Roman"/>
                <a:cs typeface="Times New Roman"/>
              </a:rPr>
              <a:t>I </a:t>
            </a:r>
            <a:r>
              <a:rPr dirty="0" sz="1450" spc="-10">
                <a:latin typeface="Times New Roman"/>
                <a:cs typeface="Times New Roman"/>
              </a:rPr>
              <a:t>had. He paused,  then repeated, "As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never dream", adding, almost under his breath, "I </a:t>
            </a:r>
            <a:r>
              <a:rPr dirty="0" sz="1450" spc="-5">
                <a:latin typeface="Times New Roman"/>
                <a:cs typeface="Times New Roman"/>
              </a:rPr>
              <a:t>.</a:t>
            </a:r>
            <a:r>
              <a:rPr dirty="0" sz="1450" spc="17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ts val="1670"/>
              </a:lnSpc>
            </a:pPr>
            <a:r>
              <a:rPr dirty="0" sz="1450" spc="-5">
                <a:latin typeface="Times New Roman"/>
                <a:cs typeface="Times New Roman"/>
              </a:rPr>
              <a:t>. I</a:t>
            </a:r>
            <a:r>
              <a:rPr dirty="0" sz="1450" spc="-10">
                <a:latin typeface="Times New Roman"/>
                <a:cs typeface="Times New Roman"/>
              </a:rPr>
              <a:t> roam."</a:t>
            </a:r>
            <a:endParaRPr sz="1450">
              <a:latin typeface="Times New Roman"/>
              <a:cs typeface="Times New Roman"/>
            </a:endParaRPr>
          </a:p>
          <a:p>
            <a:pPr algn="just" marL="268605">
              <a:lnSpc>
                <a:spcPct val="100000"/>
              </a:lnSpc>
              <a:spcBef>
                <a:spcPts val="780"/>
              </a:spcBef>
            </a:pPr>
            <a:r>
              <a:rPr dirty="0" sz="1450" spc="-45">
                <a:latin typeface="Times New Roman"/>
                <a:cs typeface="Times New Roman"/>
              </a:rPr>
              <a:t>"You </a:t>
            </a:r>
            <a:r>
              <a:rPr dirty="0" sz="1450" spc="-10">
                <a:latin typeface="Times New Roman"/>
                <a:cs typeface="Times New Roman"/>
              </a:rPr>
              <a:t>roam? What exactly does that</a:t>
            </a:r>
            <a:r>
              <a:rPr dirty="0" sz="1450" spc="50">
                <a:latin typeface="Times New Roman"/>
                <a:cs typeface="Times New Roman"/>
              </a:rPr>
              <a:t> </a:t>
            </a:r>
            <a:r>
              <a:rPr dirty="0" sz="1450" spc="-10">
                <a:latin typeface="Times New Roman"/>
                <a:cs typeface="Times New Roman"/>
              </a:rPr>
              <a:t>mean?"</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He seemed somewhat unwilling to speak, so </a:t>
            </a:r>
            <a:r>
              <a:rPr dirty="0" sz="1450" spc="-5">
                <a:latin typeface="Times New Roman"/>
                <a:cs typeface="Times New Roman"/>
              </a:rPr>
              <a:t>I </a:t>
            </a:r>
            <a:r>
              <a:rPr dirty="0" sz="1450" spc="-10">
                <a:latin typeface="Times New Roman"/>
                <a:cs typeface="Times New Roman"/>
              </a:rPr>
              <a:t>decided it would </a:t>
            </a:r>
            <a:r>
              <a:rPr dirty="0" sz="1450" spc="-5">
                <a:latin typeface="Times New Roman"/>
                <a:cs typeface="Times New Roman"/>
              </a:rPr>
              <a:t>be </a:t>
            </a:r>
            <a:r>
              <a:rPr dirty="0" sz="1450" spc="-10">
                <a:latin typeface="Times New Roman"/>
                <a:cs typeface="Times New Roman"/>
              </a:rPr>
              <a:t>best to  tell him what had led me to question him, and </a:t>
            </a:r>
            <a:r>
              <a:rPr dirty="0" sz="1450" spc="-5">
                <a:latin typeface="Times New Roman"/>
                <a:cs typeface="Times New Roman"/>
              </a:rPr>
              <a:t>I </a:t>
            </a:r>
            <a:r>
              <a:rPr dirty="0" sz="1450" spc="-10">
                <a:latin typeface="Times New Roman"/>
                <a:cs typeface="Times New Roman"/>
              </a:rPr>
              <a:t>gave him </a:t>
            </a:r>
            <a:r>
              <a:rPr dirty="0" sz="1450" spc="-5">
                <a:latin typeface="Times New Roman"/>
                <a:cs typeface="Times New Roman"/>
              </a:rPr>
              <a:t>a </a:t>
            </a:r>
            <a:r>
              <a:rPr dirty="0" sz="1450" spc="-10">
                <a:latin typeface="Times New Roman"/>
                <a:cs typeface="Times New Roman"/>
              </a:rPr>
              <a:t>summary </a:t>
            </a:r>
            <a:r>
              <a:rPr dirty="0" sz="1450" spc="-5">
                <a:latin typeface="Times New Roman"/>
                <a:cs typeface="Times New Roman"/>
              </a:rPr>
              <a:t>of </a:t>
            </a:r>
            <a:r>
              <a:rPr dirty="0" sz="1450" spc="-10">
                <a:latin typeface="Times New Roman"/>
                <a:cs typeface="Times New Roman"/>
              </a:rPr>
              <a:t>what  had happened during the</a:t>
            </a:r>
            <a:r>
              <a:rPr dirty="0" sz="1450" spc="10">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had finished,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solemnly,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you </a:t>
            </a:r>
            <a:r>
              <a:rPr dirty="0" sz="1450" spc="-10">
                <a:latin typeface="Times New Roman"/>
                <a:cs typeface="Times New Roman"/>
              </a:rPr>
              <a:t>can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of  </a:t>
            </a:r>
            <a:r>
              <a:rPr dirty="0" sz="1450" spc="-10">
                <a:latin typeface="Times New Roman"/>
                <a:cs typeface="Times New Roman"/>
              </a:rPr>
              <a:t>is that everything </a:t>
            </a:r>
            <a:r>
              <a:rPr dirty="0" sz="1450" spc="-5">
                <a:latin typeface="Times New Roman"/>
                <a:cs typeface="Times New Roman"/>
              </a:rPr>
              <a:t>I </a:t>
            </a:r>
            <a:r>
              <a:rPr dirty="0" sz="1450" spc="-10">
                <a:latin typeface="Times New Roman"/>
                <a:cs typeface="Times New Roman"/>
              </a:rPr>
              <a:t>said in my sleep is based </a:t>
            </a:r>
            <a:r>
              <a:rPr dirty="0" sz="1450" spc="-5">
                <a:latin typeface="Times New Roman"/>
                <a:cs typeface="Times New Roman"/>
              </a:rPr>
              <a:t>on </a:t>
            </a:r>
            <a:r>
              <a:rPr dirty="0" sz="1450" spc="-10">
                <a:latin typeface="Times New Roman"/>
                <a:cs typeface="Times New Roman"/>
              </a:rPr>
              <a:t>truth. When </a:t>
            </a:r>
            <a:r>
              <a:rPr dirty="0" sz="1450" spc="-5">
                <a:latin typeface="Times New Roman"/>
                <a:cs typeface="Times New Roman"/>
              </a:rPr>
              <a:t>I </a:t>
            </a:r>
            <a:r>
              <a:rPr dirty="0" sz="1450" spc="-10">
                <a:latin typeface="Times New Roman"/>
                <a:cs typeface="Times New Roman"/>
              </a:rPr>
              <a:t>said just now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dream, </a:t>
            </a:r>
            <a:r>
              <a:rPr dirty="0" sz="1450" spc="-5">
                <a:latin typeface="Times New Roman"/>
                <a:cs typeface="Times New Roman"/>
              </a:rPr>
              <a:t>but </a:t>
            </a:r>
            <a:r>
              <a:rPr dirty="0" sz="1450" spc="-10">
                <a:latin typeface="Times New Roman"/>
                <a:cs typeface="Times New Roman"/>
              </a:rPr>
              <a:t>'roamed', </a:t>
            </a:r>
            <a:r>
              <a:rPr dirty="0" sz="1450" spc="-5">
                <a:latin typeface="Times New Roman"/>
                <a:cs typeface="Times New Roman"/>
              </a:rPr>
              <a:t>I </a:t>
            </a:r>
            <a:r>
              <a:rPr dirty="0" sz="1450" spc="-10">
                <a:latin typeface="Times New Roman"/>
                <a:cs typeface="Times New Roman"/>
              </a:rPr>
              <a:t>meant that my dream-life was different  from that </a:t>
            </a:r>
            <a:r>
              <a:rPr dirty="0" sz="1450" spc="-5">
                <a:latin typeface="Times New Roman"/>
                <a:cs typeface="Times New Roman"/>
              </a:rPr>
              <a:t>of, </a:t>
            </a:r>
            <a:r>
              <a:rPr dirty="0" sz="1450" spc="-10">
                <a:latin typeface="Times New Roman"/>
                <a:cs typeface="Times New Roman"/>
              </a:rPr>
              <a:t>shall we </a:t>
            </a:r>
            <a:r>
              <a:rPr dirty="0" sz="1450" spc="-30">
                <a:latin typeface="Times New Roman"/>
                <a:cs typeface="Times New Roman"/>
              </a:rPr>
              <a:t>say, </a:t>
            </a:r>
            <a:r>
              <a:rPr dirty="0" sz="1450" spc="-10">
                <a:latin typeface="Times New Roman"/>
                <a:cs typeface="Times New Roman"/>
              </a:rPr>
              <a:t>normal people. If </a:t>
            </a:r>
            <a:r>
              <a:rPr dirty="0" sz="1450" spc="-5">
                <a:latin typeface="Times New Roman"/>
                <a:cs typeface="Times New Roman"/>
              </a:rPr>
              <a:t>you </a:t>
            </a:r>
            <a:r>
              <a:rPr dirty="0" sz="1450" spc="-10">
                <a:latin typeface="Times New Roman"/>
                <a:cs typeface="Times New Roman"/>
              </a:rPr>
              <a:t>like, </a:t>
            </a:r>
            <a:r>
              <a:rPr dirty="0" sz="1450" spc="-5">
                <a:latin typeface="Times New Roman"/>
                <a:cs typeface="Times New Roman"/>
              </a:rPr>
              <a:t>you </a:t>
            </a:r>
            <a:r>
              <a:rPr dirty="0" sz="1450" spc="-10">
                <a:latin typeface="Times New Roman"/>
                <a:cs typeface="Times New Roman"/>
              </a:rPr>
              <a:t>can call it leaving  the </a:t>
            </a:r>
            <a:r>
              <a:rPr dirty="0" sz="1450" spc="-5">
                <a:latin typeface="Times New Roman"/>
                <a:cs typeface="Times New Roman"/>
              </a:rPr>
              <a:t>body </a:t>
            </a:r>
            <a:r>
              <a:rPr dirty="0" sz="1450" spc="-10">
                <a:latin typeface="Times New Roman"/>
                <a:cs typeface="Times New Roman"/>
              </a:rPr>
              <a:t>behind. Last night, for example. </a:t>
            </a:r>
            <a:r>
              <a:rPr dirty="0" sz="1450" spc="-5">
                <a:latin typeface="Times New Roman"/>
                <a:cs typeface="Times New Roman"/>
              </a:rPr>
              <a:t>I </a:t>
            </a:r>
            <a:r>
              <a:rPr dirty="0" sz="1450" spc="-10">
                <a:latin typeface="Times New Roman"/>
                <a:cs typeface="Times New Roman"/>
              </a:rPr>
              <a:t>was in the strangest room which  </a:t>
            </a:r>
            <a:r>
              <a:rPr dirty="0" sz="1450" spc="-5">
                <a:latin typeface="Times New Roman"/>
                <a:cs typeface="Times New Roman"/>
              </a:rPr>
              <a:t>you </a:t>
            </a:r>
            <a:r>
              <a:rPr dirty="0" sz="1450" spc="-10">
                <a:latin typeface="Times New Roman"/>
                <a:cs typeface="Times New Roman"/>
              </a:rPr>
              <a:t>entered from </a:t>
            </a:r>
            <a:r>
              <a:rPr dirty="0" sz="1450" spc="-25">
                <a:latin typeface="Times New Roman"/>
                <a:cs typeface="Times New Roman"/>
              </a:rPr>
              <a:t>below, </a:t>
            </a:r>
            <a:r>
              <a:rPr dirty="0" sz="1450" spc="-10">
                <a:latin typeface="Times New Roman"/>
                <a:cs typeface="Times New Roman"/>
              </a:rPr>
              <a:t>through </a:t>
            </a:r>
            <a:r>
              <a:rPr dirty="0" sz="1450" spc="-5">
                <a:latin typeface="Times New Roman"/>
                <a:cs typeface="Times New Roman"/>
              </a:rPr>
              <a:t>a</a:t>
            </a:r>
            <a:r>
              <a:rPr dirty="0" sz="1450" spc="25">
                <a:latin typeface="Times New Roman"/>
                <a:cs typeface="Times New Roman"/>
              </a:rPr>
              <a:t> </a:t>
            </a:r>
            <a:r>
              <a:rPr dirty="0" sz="1450" spc="-15">
                <a:latin typeface="Times New Roman"/>
                <a:cs typeface="Times New Roman"/>
              </a:rPr>
              <a:t>trapdoor."</a:t>
            </a:r>
            <a:endParaRPr sz="1450">
              <a:latin typeface="Times New Roman"/>
              <a:cs typeface="Times New Roman"/>
            </a:endParaRPr>
          </a:p>
          <a:p>
            <a:pPr algn="just" marL="268605">
              <a:lnSpc>
                <a:spcPts val="1735"/>
              </a:lnSpc>
              <a:spcBef>
                <a:spcPts val="715"/>
              </a:spcBef>
            </a:pPr>
            <a:r>
              <a:rPr dirty="0" sz="1450" spc="-10">
                <a:latin typeface="Times New Roman"/>
                <a:cs typeface="Times New Roman"/>
              </a:rPr>
              <a:t>"What</a:t>
            </a:r>
            <a:r>
              <a:rPr dirty="0" sz="1450" spc="160">
                <a:latin typeface="Times New Roman"/>
                <a:cs typeface="Times New Roman"/>
              </a:rPr>
              <a:t> </a:t>
            </a:r>
            <a:r>
              <a:rPr dirty="0" sz="1450" spc="-10">
                <a:latin typeface="Times New Roman"/>
                <a:cs typeface="Times New Roman"/>
              </a:rPr>
              <a:t>did</a:t>
            </a:r>
            <a:r>
              <a:rPr dirty="0" sz="1450" spc="160">
                <a:latin typeface="Times New Roman"/>
                <a:cs typeface="Times New Roman"/>
              </a:rPr>
              <a:t> </a:t>
            </a:r>
            <a:r>
              <a:rPr dirty="0" sz="1450" spc="-10">
                <a:latin typeface="Times New Roman"/>
                <a:cs typeface="Times New Roman"/>
              </a:rPr>
              <a:t>it</a:t>
            </a:r>
            <a:r>
              <a:rPr dirty="0" sz="1450" spc="160">
                <a:latin typeface="Times New Roman"/>
                <a:cs typeface="Times New Roman"/>
              </a:rPr>
              <a:t> </a:t>
            </a:r>
            <a:r>
              <a:rPr dirty="0" sz="1450" spc="-10">
                <a:latin typeface="Times New Roman"/>
                <a:cs typeface="Times New Roman"/>
              </a:rPr>
              <a:t>look</a:t>
            </a:r>
            <a:r>
              <a:rPr dirty="0" sz="1450" spc="160">
                <a:latin typeface="Times New Roman"/>
                <a:cs typeface="Times New Roman"/>
              </a:rPr>
              <a:t> </a:t>
            </a:r>
            <a:r>
              <a:rPr dirty="0" sz="1450" spc="-10">
                <a:latin typeface="Times New Roman"/>
                <a:cs typeface="Times New Roman"/>
              </a:rPr>
              <a:t>like?"</a:t>
            </a:r>
            <a:r>
              <a:rPr dirty="0" sz="1450" spc="160">
                <a:latin typeface="Times New Roman"/>
                <a:cs typeface="Times New Roman"/>
              </a:rPr>
              <a:t> </a:t>
            </a:r>
            <a:r>
              <a:rPr dirty="0" sz="1450" spc="-5">
                <a:latin typeface="Times New Roman"/>
                <a:cs typeface="Times New Roman"/>
              </a:rPr>
              <a:t>I</a:t>
            </a:r>
            <a:r>
              <a:rPr dirty="0" sz="1450" spc="165">
                <a:latin typeface="Times New Roman"/>
                <a:cs typeface="Times New Roman"/>
              </a:rPr>
              <a:t> </a:t>
            </a:r>
            <a:r>
              <a:rPr dirty="0" sz="1450" spc="-10">
                <a:latin typeface="Times New Roman"/>
                <a:cs typeface="Times New Roman"/>
              </a:rPr>
              <a:t>interpolated</a:t>
            </a:r>
            <a:r>
              <a:rPr dirty="0" sz="1450" spc="160">
                <a:latin typeface="Times New Roman"/>
                <a:cs typeface="Times New Roman"/>
              </a:rPr>
              <a:t> </a:t>
            </a:r>
            <a:r>
              <a:rPr dirty="0" sz="1450" spc="-20">
                <a:latin typeface="Times New Roman"/>
                <a:cs typeface="Times New Roman"/>
              </a:rPr>
              <a:t>quickly.</a:t>
            </a:r>
            <a:r>
              <a:rPr dirty="0" sz="1450" spc="160">
                <a:latin typeface="Times New Roman"/>
                <a:cs typeface="Times New Roman"/>
              </a:rPr>
              <a:t> </a:t>
            </a:r>
            <a:r>
              <a:rPr dirty="0" sz="1450" spc="-40">
                <a:latin typeface="Times New Roman"/>
                <a:cs typeface="Times New Roman"/>
              </a:rPr>
              <a:t>"Was</a:t>
            </a:r>
            <a:r>
              <a:rPr dirty="0" sz="1450" spc="160">
                <a:latin typeface="Times New Roman"/>
                <a:cs typeface="Times New Roman"/>
              </a:rPr>
              <a:t> </a:t>
            </a:r>
            <a:r>
              <a:rPr dirty="0" sz="1450" spc="-10">
                <a:latin typeface="Times New Roman"/>
                <a:cs typeface="Times New Roman"/>
              </a:rPr>
              <a:t>there</a:t>
            </a:r>
            <a:r>
              <a:rPr dirty="0" sz="1450" spc="160">
                <a:latin typeface="Times New Roman"/>
                <a:cs typeface="Times New Roman"/>
              </a:rPr>
              <a:t> </a:t>
            </a:r>
            <a:r>
              <a:rPr dirty="0" sz="1450" spc="-5">
                <a:latin typeface="Times New Roman"/>
                <a:cs typeface="Times New Roman"/>
              </a:rPr>
              <a:t>no</a:t>
            </a:r>
            <a:r>
              <a:rPr dirty="0" sz="1450" spc="160">
                <a:latin typeface="Times New Roman"/>
                <a:cs typeface="Times New Roman"/>
              </a:rPr>
              <a:t> </a:t>
            </a:r>
            <a:r>
              <a:rPr dirty="0" sz="1450" spc="-5">
                <a:latin typeface="Times New Roman"/>
                <a:cs typeface="Times New Roman"/>
              </a:rPr>
              <a:t>one</a:t>
            </a:r>
            <a:r>
              <a:rPr dirty="0" sz="1450" spc="16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a:lnSpc>
                <a:spcPts val="1735"/>
              </a:lnSpc>
            </a:pPr>
            <a:r>
              <a:rPr dirty="0" sz="1450" spc="-50">
                <a:latin typeface="Times New Roman"/>
                <a:cs typeface="Times New Roman"/>
              </a:rPr>
              <a:t>Was </a:t>
            </a:r>
            <a:r>
              <a:rPr dirty="0" sz="1450" spc="-10">
                <a:latin typeface="Times New Roman"/>
                <a:cs typeface="Times New Roman"/>
              </a:rPr>
              <a:t>it</a:t>
            </a:r>
            <a:r>
              <a:rPr dirty="0" sz="1450" spc="35">
                <a:latin typeface="Times New Roman"/>
                <a:cs typeface="Times New Roman"/>
              </a:rPr>
              <a:t> </a:t>
            </a:r>
            <a:r>
              <a:rPr dirty="0" sz="1450" spc="-10">
                <a:latin typeface="Times New Roman"/>
                <a:cs typeface="Times New Roman"/>
              </a:rPr>
              <a:t>empty?"</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"No, there was furniture in it, though </a:t>
            </a:r>
            <a:r>
              <a:rPr dirty="0" sz="1450" spc="-5">
                <a:latin typeface="Times New Roman"/>
                <a:cs typeface="Times New Roman"/>
              </a:rPr>
              <a:t>not </a:t>
            </a:r>
            <a:r>
              <a:rPr dirty="0" sz="1450" spc="-10">
                <a:latin typeface="Times New Roman"/>
                <a:cs typeface="Times New Roman"/>
              </a:rPr>
              <a:t>much. And </a:t>
            </a:r>
            <a:r>
              <a:rPr dirty="0" sz="1450" spc="-5">
                <a:latin typeface="Times New Roman"/>
                <a:cs typeface="Times New Roman"/>
              </a:rPr>
              <a:t>a </a:t>
            </a:r>
            <a:r>
              <a:rPr dirty="0" sz="1450" spc="-10">
                <a:latin typeface="Times New Roman"/>
                <a:cs typeface="Times New Roman"/>
              </a:rPr>
              <a:t>bed in which </a:t>
            </a:r>
            <a:r>
              <a:rPr dirty="0" sz="1450" spc="-5">
                <a:latin typeface="Times New Roman"/>
                <a:cs typeface="Times New Roman"/>
              </a:rPr>
              <a:t>a  young </a:t>
            </a:r>
            <a:r>
              <a:rPr dirty="0" sz="1450" spc="-10">
                <a:latin typeface="Times New Roman"/>
                <a:cs typeface="Times New Roman"/>
              </a:rPr>
              <a:t>girl was asleep—or in some state </a:t>
            </a:r>
            <a:r>
              <a:rPr dirty="0" sz="1450" spc="-5">
                <a:latin typeface="Times New Roman"/>
                <a:cs typeface="Times New Roman"/>
              </a:rPr>
              <a:t>of </a:t>
            </a:r>
            <a:r>
              <a:rPr dirty="0" sz="1450" spc="-10">
                <a:latin typeface="Times New Roman"/>
                <a:cs typeface="Times New Roman"/>
              </a:rPr>
              <a:t>suspended animation—and </a:t>
            </a:r>
            <a:r>
              <a:rPr dirty="0" sz="1450" spc="-5">
                <a:latin typeface="Times New Roman"/>
                <a:cs typeface="Times New Roman"/>
              </a:rPr>
              <a:t>a </a:t>
            </a:r>
            <a:r>
              <a:rPr dirty="0" sz="1450" spc="-10">
                <a:latin typeface="Times New Roman"/>
                <a:cs typeface="Times New Roman"/>
              </a:rPr>
              <a:t>man  was sitting beside her with his hand over her forehead." Laponder described  their faces. There was </a:t>
            </a:r>
            <a:r>
              <a:rPr dirty="0" sz="1450" spc="-5">
                <a:latin typeface="Times New Roman"/>
                <a:cs typeface="Times New Roman"/>
              </a:rPr>
              <a:t>no doubt </a:t>
            </a:r>
            <a:r>
              <a:rPr dirty="0" sz="1450" spc="-10">
                <a:latin typeface="Times New Roman"/>
                <a:cs typeface="Times New Roman"/>
              </a:rPr>
              <a:t>about it, it was Hillel and</a:t>
            </a:r>
            <a:r>
              <a:rPr dirty="0" sz="1450" spc="55">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could hardly breathe with</a:t>
            </a:r>
            <a:r>
              <a:rPr dirty="0" sz="1450" spc="10">
                <a:latin typeface="Times New Roman"/>
                <a:cs typeface="Times New Roman"/>
              </a:rPr>
              <a:t> </a:t>
            </a:r>
            <a:r>
              <a:rPr dirty="0" sz="1450" spc="-10">
                <a:latin typeface="Times New Roman"/>
                <a:cs typeface="Times New Roman"/>
              </a:rPr>
              <a:t>suspense.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"Please </a:t>
            </a:r>
            <a:r>
              <a:rPr dirty="0" sz="1450" spc="-5">
                <a:latin typeface="Times New Roman"/>
                <a:cs typeface="Times New Roman"/>
              </a:rPr>
              <a:t>go on. </a:t>
            </a:r>
            <a:r>
              <a:rPr dirty="0" sz="1450" spc="-50">
                <a:latin typeface="Times New Roman"/>
                <a:cs typeface="Times New Roman"/>
              </a:rPr>
              <a:t>Was </a:t>
            </a:r>
            <a:r>
              <a:rPr dirty="0" sz="1450" spc="-10">
                <a:latin typeface="Times New Roman"/>
                <a:cs typeface="Times New Roman"/>
              </a:rPr>
              <a:t>there anyone else in the</a:t>
            </a:r>
            <a:r>
              <a:rPr dirty="0" sz="1450" spc="6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"Anyone else? Just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 .. no, </a:t>
            </a:r>
            <a:r>
              <a:rPr dirty="0" sz="1450" spc="-10">
                <a:latin typeface="Times New Roman"/>
                <a:cs typeface="Times New Roman"/>
              </a:rPr>
              <a:t>there was </a:t>
            </a:r>
            <a:r>
              <a:rPr dirty="0" sz="1450" spc="-5">
                <a:latin typeface="Times New Roman"/>
                <a:cs typeface="Times New Roman"/>
              </a:rPr>
              <a:t>no one </a:t>
            </a:r>
            <a:r>
              <a:rPr dirty="0" sz="1450" spc="-10">
                <a:latin typeface="Times New Roman"/>
                <a:cs typeface="Times New Roman"/>
              </a:rPr>
              <a:t>else in the room.  There was </a:t>
            </a:r>
            <a:r>
              <a:rPr dirty="0" sz="1450" spc="-5">
                <a:latin typeface="Times New Roman"/>
                <a:cs typeface="Times New Roman"/>
              </a:rPr>
              <a:t>a </a:t>
            </a:r>
            <a:r>
              <a:rPr dirty="0" sz="1450" spc="-10">
                <a:latin typeface="Times New Roman"/>
                <a:cs typeface="Times New Roman"/>
              </a:rPr>
              <a:t>seven-branched candelabra </a:t>
            </a:r>
            <a:r>
              <a:rPr dirty="0" sz="1450" spc="-5">
                <a:latin typeface="Times New Roman"/>
                <a:cs typeface="Times New Roman"/>
              </a:rPr>
              <a:t>on </a:t>
            </a:r>
            <a:r>
              <a:rPr dirty="0" sz="1450" spc="-10">
                <a:latin typeface="Times New Roman"/>
                <a:cs typeface="Times New Roman"/>
              </a:rPr>
              <a:t>the table </a:t>
            </a:r>
            <a:r>
              <a:rPr dirty="0" sz="1450" spc="-5">
                <a:latin typeface="Times New Roman"/>
                <a:cs typeface="Times New Roman"/>
              </a:rPr>
              <a:t>. . .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went down </a:t>
            </a:r>
            <a:r>
              <a:rPr dirty="0" sz="1450" spc="-5">
                <a:latin typeface="Times New Roman"/>
                <a:cs typeface="Times New Roman"/>
              </a:rPr>
              <a:t>a  </a:t>
            </a:r>
            <a:r>
              <a:rPr dirty="0" sz="1450" spc="-10">
                <a:latin typeface="Times New Roman"/>
                <a:cs typeface="Times New Roman"/>
              </a:rPr>
              <a:t>spiral staircase."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"It was broken?" </a:t>
            </a:r>
            <a:r>
              <a:rPr dirty="0" sz="1450" spc="-5">
                <a:latin typeface="Times New Roman"/>
                <a:cs typeface="Times New Roman"/>
              </a:rPr>
              <a:t>I </a:t>
            </a:r>
            <a:r>
              <a:rPr dirty="0" sz="1450" spc="-10">
                <a:latin typeface="Times New Roman"/>
                <a:cs typeface="Times New Roman"/>
              </a:rPr>
              <a:t>broke</a:t>
            </a:r>
            <a:r>
              <a:rPr dirty="0" sz="1450" spc="5">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"Broken? No, </a:t>
            </a:r>
            <a:r>
              <a:rPr dirty="0" sz="1450" spc="-5">
                <a:latin typeface="Times New Roman"/>
                <a:cs typeface="Times New Roman"/>
              </a:rPr>
              <a:t>no, </a:t>
            </a:r>
            <a:r>
              <a:rPr dirty="0" sz="1450" spc="-10">
                <a:latin typeface="Times New Roman"/>
                <a:cs typeface="Times New Roman"/>
              </a:rPr>
              <a:t>it was in </a:t>
            </a:r>
            <a:r>
              <a:rPr dirty="0" sz="1450" spc="-5">
                <a:latin typeface="Times New Roman"/>
                <a:cs typeface="Times New Roman"/>
              </a:rPr>
              <a:t>good </a:t>
            </a:r>
            <a:r>
              <a:rPr dirty="0" sz="1450" spc="-20">
                <a:latin typeface="Times New Roman"/>
                <a:cs typeface="Times New Roman"/>
              </a:rPr>
              <a:t>repair.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room leading </a:t>
            </a:r>
            <a:r>
              <a:rPr dirty="0" sz="1450" spc="-15">
                <a:latin typeface="Times New Roman"/>
                <a:cs typeface="Times New Roman"/>
              </a:rPr>
              <a:t>off </a:t>
            </a:r>
            <a:r>
              <a:rPr dirty="0" sz="1450" spc="-5">
                <a:latin typeface="Times New Roman"/>
                <a:cs typeface="Times New Roman"/>
              </a:rPr>
              <a:t>on  one </a:t>
            </a:r>
            <a:r>
              <a:rPr dirty="0" sz="1450" spc="-10">
                <a:latin typeface="Times New Roman"/>
                <a:cs typeface="Times New Roman"/>
              </a:rPr>
              <a:t>side, and in it there was </a:t>
            </a:r>
            <a:r>
              <a:rPr dirty="0" sz="1450" spc="-5">
                <a:latin typeface="Times New Roman"/>
                <a:cs typeface="Times New Roman"/>
              </a:rPr>
              <a:t>a </a:t>
            </a:r>
            <a:r>
              <a:rPr dirty="0" sz="1450" spc="-10">
                <a:latin typeface="Times New Roman"/>
                <a:cs typeface="Times New Roman"/>
              </a:rPr>
              <a:t>man sitting with silver buckles </a:t>
            </a:r>
            <a:r>
              <a:rPr dirty="0" sz="1450" spc="-5">
                <a:latin typeface="Times New Roman"/>
                <a:cs typeface="Times New Roman"/>
              </a:rPr>
              <a:t>on </a:t>
            </a:r>
            <a:r>
              <a:rPr dirty="0" sz="1450" spc="-10">
                <a:latin typeface="Times New Roman"/>
                <a:cs typeface="Times New Roman"/>
              </a:rPr>
              <a:t>his shoes. He  looked very foreign, </a:t>
            </a:r>
            <a:r>
              <a:rPr dirty="0" sz="1450" spc="-5">
                <a:latin typeface="Times New Roman"/>
                <a:cs typeface="Times New Roman"/>
              </a:rPr>
              <a:t>a </a:t>
            </a:r>
            <a:r>
              <a:rPr dirty="0" sz="1450" spc="-10">
                <a:latin typeface="Times New Roman"/>
                <a:cs typeface="Times New Roman"/>
              </a:rPr>
              <a:t>type that </a:t>
            </a:r>
            <a:r>
              <a:rPr dirty="0" sz="1450" spc="-5">
                <a:latin typeface="Times New Roman"/>
                <a:cs typeface="Times New Roman"/>
              </a:rPr>
              <a:t>I </a:t>
            </a:r>
            <a:r>
              <a:rPr dirty="0" sz="1450" spc="-10">
                <a:latin typeface="Times New Roman"/>
                <a:cs typeface="Times New Roman"/>
              </a:rPr>
              <a:t>have never seen before, with </a:t>
            </a:r>
            <a:r>
              <a:rPr dirty="0" sz="1450" spc="-5">
                <a:latin typeface="Times New Roman"/>
                <a:cs typeface="Times New Roman"/>
              </a:rPr>
              <a:t>a </a:t>
            </a:r>
            <a:r>
              <a:rPr dirty="0" sz="1450" spc="-10">
                <a:latin typeface="Times New Roman"/>
                <a:cs typeface="Times New Roman"/>
              </a:rPr>
              <a:t>yellow  complexion and slanting eyes. He was leaning forward and seemed to </a:t>
            </a:r>
            <a:r>
              <a:rPr dirty="0" sz="1450" spc="-5">
                <a:latin typeface="Times New Roman"/>
                <a:cs typeface="Times New Roman"/>
              </a:rPr>
              <a:t>be  </a:t>
            </a:r>
            <a:r>
              <a:rPr dirty="0" sz="1450" spc="-10">
                <a:latin typeface="Times New Roman"/>
                <a:cs typeface="Times New Roman"/>
              </a:rPr>
              <a:t>waiting for something. For instructions,</a:t>
            </a:r>
            <a:r>
              <a:rPr dirty="0" sz="1450" spc="20">
                <a:latin typeface="Times New Roman"/>
                <a:cs typeface="Times New Roman"/>
              </a:rPr>
              <a:t> </a:t>
            </a:r>
            <a:r>
              <a:rPr dirty="0" sz="1450" spc="-10">
                <a:latin typeface="Times New Roman"/>
                <a:cs typeface="Times New Roman"/>
              </a:rPr>
              <a:t>perhaps."</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"A</a:t>
            </a:r>
            <a:r>
              <a:rPr dirty="0" sz="1450" spc="50">
                <a:latin typeface="Times New Roman"/>
                <a:cs typeface="Times New Roman"/>
              </a:rPr>
              <a:t> </a:t>
            </a:r>
            <a:r>
              <a:rPr dirty="0" sz="1450" spc="-5">
                <a:latin typeface="Times New Roman"/>
                <a:cs typeface="Times New Roman"/>
              </a:rPr>
              <a:t>book,</a:t>
            </a:r>
            <a:r>
              <a:rPr dirty="0" sz="1450" spc="135">
                <a:latin typeface="Times New Roman"/>
                <a:cs typeface="Times New Roman"/>
              </a:rPr>
              <a:t> </a:t>
            </a:r>
            <a:r>
              <a:rPr dirty="0" sz="1450" spc="-5">
                <a:latin typeface="Times New Roman"/>
                <a:cs typeface="Times New Roman"/>
              </a:rPr>
              <a:t>a</a:t>
            </a:r>
            <a:r>
              <a:rPr dirty="0" sz="1450" spc="140">
                <a:latin typeface="Times New Roman"/>
                <a:cs typeface="Times New Roman"/>
              </a:rPr>
              <a:t> </a:t>
            </a:r>
            <a:r>
              <a:rPr dirty="0" sz="1450" spc="-5">
                <a:latin typeface="Times New Roman"/>
                <a:cs typeface="Times New Roman"/>
              </a:rPr>
              <a:t>big,</a:t>
            </a:r>
            <a:r>
              <a:rPr dirty="0" sz="1450" spc="135">
                <a:latin typeface="Times New Roman"/>
                <a:cs typeface="Times New Roman"/>
              </a:rPr>
              <a:t> </a:t>
            </a:r>
            <a:r>
              <a:rPr dirty="0" sz="1450" spc="-10">
                <a:latin typeface="Times New Roman"/>
                <a:cs typeface="Times New Roman"/>
              </a:rPr>
              <a:t>old</a:t>
            </a:r>
            <a:r>
              <a:rPr dirty="0" sz="1450" spc="135">
                <a:latin typeface="Times New Roman"/>
                <a:cs typeface="Times New Roman"/>
              </a:rPr>
              <a:t> </a:t>
            </a:r>
            <a:r>
              <a:rPr dirty="0" sz="1450" spc="-5">
                <a:latin typeface="Times New Roman"/>
                <a:cs typeface="Times New Roman"/>
              </a:rPr>
              <a:t>book?</a:t>
            </a:r>
            <a:r>
              <a:rPr dirty="0" sz="1450" spc="135">
                <a:latin typeface="Times New Roman"/>
                <a:cs typeface="Times New Roman"/>
              </a:rPr>
              <a:t> </a:t>
            </a:r>
            <a:r>
              <a:rPr dirty="0" sz="1450" spc="-60">
                <a:latin typeface="Times New Roman"/>
                <a:cs typeface="Times New Roman"/>
              </a:rPr>
              <a:t>You</a:t>
            </a:r>
            <a:r>
              <a:rPr dirty="0" sz="1450" spc="135">
                <a:latin typeface="Times New Roman"/>
                <a:cs typeface="Times New Roman"/>
              </a:rPr>
              <a:t> </a:t>
            </a:r>
            <a:r>
              <a:rPr dirty="0" sz="1450" spc="-10">
                <a:latin typeface="Times New Roman"/>
                <a:cs typeface="Times New Roman"/>
              </a:rPr>
              <a:t>didn't</a:t>
            </a:r>
            <a:r>
              <a:rPr dirty="0" sz="1450" spc="130">
                <a:latin typeface="Times New Roman"/>
                <a:cs typeface="Times New Roman"/>
              </a:rPr>
              <a:t> </a:t>
            </a:r>
            <a:r>
              <a:rPr dirty="0" sz="1450" spc="-10">
                <a:latin typeface="Times New Roman"/>
                <a:cs typeface="Times New Roman"/>
              </a:rPr>
              <a:t>see</a:t>
            </a:r>
            <a:r>
              <a:rPr dirty="0" sz="1450" spc="135">
                <a:latin typeface="Times New Roman"/>
                <a:cs typeface="Times New Roman"/>
              </a:rPr>
              <a:t> </a:t>
            </a:r>
            <a:r>
              <a:rPr dirty="0" sz="1450" spc="-10">
                <a:latin typeface="Times New Roman"/>
                <a:cs typeface="Times New Roman"/>
              </a:rPr>
              <a:t>anything</a:t>
            </a:r>
            <a:r>
              <a:rPr dirty="0" sz="1450" spc="135">
                <a:latin typeface="Times New Roman"/>
                <a:cs typeface="Times New Roman"/>
              </a:rPr>
              <a:t> </a:t>
            </a:r>
            <a:r>
              <a:rPr dirty="0" sz="1450" spc="-10">
                <a:latin typeface="Times New Roman"/>
                <a:cs typeface="Times New Roman"/>
              </a:rPr>
              <a:t>like</a:t>
            </a:r>
            <a:r>
              <a:rPr dirty="0" sz="1450" spc="135">
                <a:latin typeface="Times New Roman"/>
                <a:cs typeface="Times New Roman"/>
              </a:rPr>
              <a:t> </a:t>
            </a:r>
            <a:r>
              <a:rPr dirty="0" sz="1450" spc="-10">
                <a:latin typeface="Times New Roman"/>
                <a:cs typeface="Times New Roman"/>
              </a:rPr>
              <a:t>that</a:t>
            </a:r>
            <a:r>
              <a:rPr dirty="0" sz="1450" spc="130">
                <a:latin typeface="Times New Roman"/>
                <a:cs typeface="Times New Roman"/>
              </a:rPr>
              <a:t> </a:t>
            </a:r>
            <a:r>
              <a:rPr dirty="0" sz="1450" spc="-10">
                <a:latin typeface="Times New Roman"/>
                <a:cs typeface="Times New Roman"/>
              </a:rPr>
              <a:t>anywhere?"</a:t>
            </a:r>
            <a:r>
              <a:rPr dirty="0" sz="1450" spc="13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71635"/>
          </a:xfrm>
          <a:prstGeom prst="rect">
            <a:avLst/>
          </a:prstGeom>
        </p:spPr>
        <p:txBody>
          <a:bodyPr wrap="square" lIns="0" tIns="20955" rIns="0" bIns="0" rtlCol="0" vert="horz">
            <a:spAutoFit/>
          </a:bodyPr>
          <a:lstStyle/>
          <a:p>
            <a:pPr algn="just" marL="12700" marR="13335">
              <a:lnSpc>
                <a:spcPts val="1720"/>
              </a:lnSpc>
              <a:spcBef>
                <a:spcPts val="165"/>
              </a:spcBef>
            </a:pPr>
            <a:r>
              <a:rPr dirty="0" sz="1450" spc="-10">
                <a:latin typeface="Times New Roman"/>
                <a:cs typeface="Times New Roman"/>
              </a:rPr>
              <a:t>the street </a:t>
            </a:r>
            <a:r>
              <a:rPr dirty="0" sz="1450" spc="-5">
                <a:latin typeface="Times New Roman"/>
                <a:cs typeface="Times New Roman"/>
              </a:rPr>
              <a:t>on </a:t>
            </a:r>
            <a:r>
              <a:rPr dirty="0" sz="1450" spc="-10">
                <a:latin typeface="Times New Roman"/>
                <a:cs typeface="Times New Roman"/>
              </a:rPr>
              <a:t>an autumn evening, partly concealing the changing expressions  that flit across their</a:t>
            </a:r>
            <a:r>
              <a:rPr dirty="0" sz="1450" spc="5">
                <a:latin typeface="Times New Roman"/>
                <a:cs typeface="Times New Roman"/>
              </a:rPr>
              <a:t> </a:t>
            </a:r>
            <a:r>
              <a:rPr dirty="0" sz="1450" spc="-10">
                <a:latin typeface="Times New Roman"/>
                <a:cs typeface="Times New Roman"/>
              </a:rPr>
              <a:t>faces.</a:t>
            </a:r>
            <a:endParaRPr sz="1450">
              <a:latin typeface="Times New Roman"/>
              <a:cs typeface="Times New Roman"/>
            </a:endParaRPr>
          </a:p>
          <a:p>
            <a:pPr algn="just" marL="12700" marR="5715" indent="255904">
              <a:lnSpc>
                <a:spcPts val="1730"/>
              </a:lnSpc>
              <a:spcBef>
                <a:spcPts val="790"/>
              </a:spcBef>
            </a:pPr>
            <a:r>
              <a:rPr dirty="0" sz="1450" spc="-5">
                <a:latin typeface="Times New Roman"/>
                <a:cs typeface="Times New Roman"/>
              </a:rPr>
              <a:t>I </a:t>
            </a:r>
            <a:r>
              <a:rPr dirty="0" sz="1450" spc="-10">
                <a:latin typeface="Times New Roman"/>
                <a:cs typeface="Times New Roman"/>
              </a:rPr>
              <a:t>have lived here for </a:t>
            </a:r>
            <a:r>
              <a:rPr dirty="0" sz="1450" spc="-5">
                <a:latin typeface="Times New Roman"/>
                <a:cs typeface="Times New Roman"/>
              </a:rPr>
              <a:t>a </a:t>
            </a:r>
            <a:r>
              <a:rPr dirty="0" sz="1450" spc="-10">
                <a:latin typeface="Times New Roman"/>
                <a:cs typeface="Times New Roman"/>
              </a:rPr>
              <a:t>generation and in that time </a:t>
            </a:r>
            <a:r>
              <a:rPr dirty="0" sz="1450" spc="-5">
                <a:latin typeface="Times New Roman"/>
                <a:cs typeface="Times New Roman"/>
              </a:rPr>
              <a:t>I </a:t>
            </a:r>
            <a:r>
              <a:rPr dirty="0" sz="1450" spc="-10">
                <a:latin typeface="Times New Roman"/>
                <a:cs typeface="Times New Roman"/>
              </a:rPr>
              <a:t>have formed the  impression, which </a:t>
            </a:r>
            <a:r>
              <a:rPr dirty="0" sz="1450" spc="-5">
                <a:latin typeface="Times New Roman"/>
                <a:cs typeface="Times New Roman"/>
              </a:rPr>
              <a:t>I </a:t>
            </a:r>
            <a:r>
              <a:rPr dirty="0" sz="1450" spc="-10">
                <a:latin typeface="Times New Roman"/>
                <a:cs typeface="Times New Roman"/>
              </a:rPr>
              <a:t>cannot shake </a:t>
            </a:r>
            <a:r>
              <a:rPr dirty="0" sz="1450" spc="-15">
                <a:latin typeface="Times New Roman"/>
                <a:cs typeface="Times New Roman"/>
              </a:rPr>
              <a:t>off, </a:t>
            </a:r>
            <a:r>
              <a:rPr dirty="0" sz="1450" spc="-10">
                <a:latin typeface="Times New Roman"/>
                <a:cs typeface="Times New Roman"/>
              </a:rPr>
              <a:t>that there are certain hours </a:t>
            </a:r>
            <a:r>
              <a:rPr dirty="0" sz="1450" spc="-5">
                <a:latin typeface="Times New Roman"/>
                <a:cs typeface="Times New Roman"/>
              </a:rPr>
              <a:t>of </a:t>
            </a:r>
            <a:r>
              <a:rPr dirty="0" sz="1450" spc="-10">
                <a:latin typeface="Times New Roman"/>
                <a:cs typeface="Times New Roman"/>
              </a:rPr>
              <a:t>the night,  </a:t>
            </a:r>
            <a:r>
              <a:rPr dirty="0" sz="1450" spc="-5">
                <a:latin typeface="Times New Roman"/>
                <a:cs typeface="Times New Roman"/>
              </a:rPr>
              <a:t>or </a:t>
            </a:r>
            <a:r>
              <a:rPr dirty="0" sz="1450" spc="-10">
                <a:latin typeface="Times New Roman"/>
                <a:cs typeface="Times New Roman"/>
              </a:rPr>
              <a:t>in the first light </a:t>
            </a:r>
            <a:r>
              <a:rPr dirty="0" sz="1450" spc="-5">
                <a:latin typeface="Times New Roman"/>
                <a:cs typeface="Times New Roman"/>
              </a:rPr>
              <a:t>of </a:t>
            </a:r>
            <a:r>
              <a:rPr dirty="0" sz="1450" spc="-10">
                <a:latin typeface="Times New Roman"/>
                <a:cs typeface="Times New Roman"/>
              </a:rPr>
              <a:t>dawn, when they confer </a:t>
            </a:r>
            <a:r>
              <a:rPr dirty="0" sz="1450" spc="-15">
                <a:latin typeface="Times New Roman"/>
                <a:cs typeface="Times New Roman"/>
              </a:rPr>
              <a:t>together, </a:t>
            </a:r>
            <a:r>
              <a:rPr dirty="0" sz="1450" spc="-10">
                <a:latin typeface="Times New Roman"/>
                <a:cs typeface="Times New Roman"/>
              </a:rPr>
              <a:t>in mysterious,  noiseless agitation. And sometimes </a:t>
            </a:r>
            <a:r>
              <a:rPr dirty="0" sz="1450" spc="-5">
                <a:latin typeface="Times New Roman"/>
                <a:cs typeface="Times New Roman"/>
              </a:rPr>
              <a:t>a </a:t>
            </a:r>
            <a:r>
              <a:rPr dirty="0" sz="1450" spc="-10">
                <a:latin typeface="Times New Roman"/>
                <a:cs typeface="Times New Roman"/>
              </a:rPr>
              <a:t>faint, inexplicable quiver goes through  their walls, noises scurry across the roof and drop into the </a:t>
            </a:r>
            <a:r>
              <a:rPr dirty="0" sz="1450" spc="-15">
                <a:latin typeface="Times New Roman"/>
                <a:cs typeface="Times New Roman"/>
              </a:rPr>
              <a:t>gutter, </a:t>
            </a:r>
            <a:r>
              <a:rPr dirty="0" sz="1450" spc="-10">
                <a:latin typeface="Times New Roman"/>
                <a:cs typeface="Times New Roman"/>
              </a:rPr>
              <a:t>and with </a:t>
            </a:r>
            <a:r>
              <a:rPr dirty="0" sz="1450" spc="-5">
                <a:latin typeface="Times New Roman"/>
                <a:cs typeface="Times New Roman"/>
              </a:rPr>
              <a:t>our  </a:t>
            </a:r>
            <a:r>
              <a:rPr dirty="0" sz="1450" spc="-10">
                <a:latin typeface="Times New Roman"/>
                <a:cs typeface="Times New Roman"/>
              </a:rPr>
              <a:t>dulled senses we accept them </a:t>
            </a:r>
            <a:r>
              <a:rPr dirty="0" sz="1450" spc="-20">
                <a:latin typeface="Times New Roman"/>
                <a:cs typeface="Times New Roman"/>
              </a:rPr>
              <a:t>heedlessly, </a:t>
            </a:r>
            <a:r>
              <a:rPr dirty="0" sz="1450" spc="-10">
                <a:latin typeface="Times New Roman"/>
                <a:cs typeface="Times New Roman"/>
              </a:rPr>
              <a:t>without looking for what causes  them.</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Often </a:t>
            </a:r>
            <a:r>
              <a:rPr dirty="0" sz="1450" spc="-5">
                <a:latin typeface="Times New Roman"/>
                <a:cs typeface="Times New Roman"/>
              </a:rPr>
              <a:t>I </a:t>
            </a:r>
            <a:r>
              <a:rPr dirty="0" sz="1450" spc="-10">
                <a:latin typeface="Times New Roman"/>
                <a:cs typeface="Times New Roman"/>
              </a:rPr>
              <a:t>dreamt </a:t>
            </a:r>
            <a:r>
              <a:rPr dirty="0" sz="1450" spc="-5">
                <a:latin typeface="Times New Roman"/>
                <a:cs typeface="Times New Roman"/>
              </a:rPr>
              <a:t>I </a:t>
            </a:r>
            <a:r>
              <a:rPr dirty="0" sz="1450" spc="-10">
                <a:latin typeface="Times New Roman"/>
                <a:cs typeface="Times New Roman"/>
              </a:rPr>
              <a:t>had eavesdropped </a:t>
            </a:r>
            <a:r>
              <a:rPr dirty="0" sz="1450" spc="-5">
                <a:latin typeface="Times New Roman"/>
                <a:cs typeface="Times New Roman"/>
              </a:rPr>
              <a:t>on </a:t>
            </a:r>
            <a:r>
              <a:rPr dirty="0" sz="1450" spc="-10">
                <a:latin typeface="Times New Roman"/>
                <a:cs typeface="Times New Roman"/>
              </a:rPr>
              <a:t>these houses in their spectral  communion and discovered to my horrified surprise that in secret they are the  true masters </a:t>
            </a:r>
            <a:r>
              <a:rPr dirty="0" sz="1450" spc="-5">
                <a:latin typeface="Times New Roman"/>
                <a:cs typeface="Times New Roman"/>
              </a:rPr>
              <a:t>of </a:t>
            </a:r>
            <a:r>
              <a:rPr dirty="0" sz="1450" spc="-10">
                <a:latin typeface="Times New Roman"/>
                <a:cs typeface="Times New Roman"/>
              </a:rPr>
              <a:t>the street, that they can divest themselves </a:t>
            </a:r>
            <a:r>
              <a:rPr dirty="0" sz="1450" spc="-5">
                <a:latin typeface="Times New Roman"/>
                <a:cs typeface="Times New Roman"/>
              </a:rPr>
              <a:t>of </a:t>
            </a:r>
            <a:r>
              <a:rPr dirty="0" sz="1450" spc="-10">
                <a:latin typeface="Times New Roman"/>
                <a:cs typeface="Times New Roman"/>
              </a:rPr>
              <a:t>their vital force,  and suck it back in again at will, lending it to the inhabitants during the day to  demand it back at extortionate interest as </a:t>
            </a:r>
            <a:r>
              <a:rPr dirty="0" sz="1450" spc="-5">
                <a:latin typeface="Times New Roman"/>
                <a:cs typeface="Times New Roman"/>
              </a:rPr>
              <a:t>night</a:t>
            </a:r>
            <a:r>
              <a:rPr dirty="0" sz="1450" spc="35">
                <a:latin typeface="Times New Roman"/>
                <a:cs typeface="Times New Roman"/>
              </a:rPr>
              <a:t> </a:t>
            </a:r>
            <a:r>
              <a:rPr dirty="0" sz="1450" spc="-10">
                <a:latin typeface="Times New Roman"/>
                <a:cs typeface="Times New Roman"/>
              </a:rPr>
              <a:t>returns.</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review in my mind all the strange people who live in them,  like phantoms, like people </a:t>
            </a:r>
            <a:r>
              <a:rPr dirty="0" sz="1450" spc="-5">
                <a:latin typeface="Times New Roman"/>
                <a:cs typeface="Times New Roman"/>
              </a:rPr>
              <a:t>not </a:t>
            </a:r>
            <a:r>
              <a:rPr dirty="0" sz="1450" spc="-10">
                <a:latin typeface="Times New Roman"/>
                <a:cs typeface="Times New Roman"/>
              </a:rPr>
              <a:t>born </a:t>
            </a:r>
            <a:r>
              <a:rPr dirty="0" sz="1450" spc="-5">
                <a:latin typeface="Times New Roman"/>
                <a:cs typeface="Times New Roman"/>
              </a:rPr>
              <a:t>of </a:t>
            </a:r>
            <a:r>
              <a:rPr dirty="0" sz="1450" spc="-10">
                <a:latin typeface="Times New Roman"/>
                <a:cs typeface="Times New Roman"/>
              </a:rPr>
              <a:t>woman who, in all their being and  </a:t>
            </a:r>
            <a:r>
              <a:rPr dirty="0" sz="1450" spc="-5">
                <a:latin typeface="Times New Roman"/>
                <a:cs typeface="Times New Roman"/>
              </a:rPr>
              <a:t>doing, </a:t>
            </a:r>
            <a:r>
              <a:rPr dirty="0" sz="1450" spc="-10">
                <a:latin typeface="Times New Roman"/>
                <a:cs typeface="Times New Roman"/>
              </a:rPr>
              <a:t>seem to have been </a:t>
            </a:r>
            <a:r>
              <a:rPr dirty="0" sz="1450" spc="-5">
                <a:latin typeface="Times New Roman"/>
                <a:cs typeface="Times New Roman"/>
              </a:rPr>
              <a:t>put</a:t>
            </a:r>
            <a:r>
              <a:rPr dirty="0" sz="1450" spc="10">
                <a:latin typeface="Times New Roman"/>
                <a:cs typeface="Times New Roman"/>
              </a:rPr>
              <a:t> </a:t>
            </a:r>
            <a:r>
              <a:rPr dirty="0" sz="1450" spc="-10">
                <a:latin typeface="Times New Roman"/>
                <a:cs typeface="Times New Roman"/>
              </a:rPr>
              <a:t>together</a:t>
            </a:r>
            <a:endParaRPr sz="1450">
              <a:latin typeface="Times New Roman"/>
              <a:cs typeface="Times New Roman"/>
            </a:endParaRPr>
          </a:p>
          <a:p>
            <a:pPr algn="just" marL="12700" marR="5080" indent="255904">
              <a:lnSpc>
                <a:spcPts val="1730"/>
              </a:lnSpc>
              <a:spcBef>
                <a:spcPts val="790"/>
              </a:spcBef>
            </a:pPr>
            <a:r>
              <a:rPr dirty="0" sz="1450" spc="-15">
                <a:latin typeface="Times New Roman"/>
                <a:cs typeface="Times New Roman"/>
              </a:rPr>
              <a:t>haphazardly, </a:t>
            </a:r>
            <a:r>
              <a:rPr dirty="0" sz="1450" spc="-5">
                <a:latin typeface="Times New Roman"/>
                <a:cs typeface="Times New Roman"/>
              </a:rPr>
              <a:t>out of odds </a:t>
            </a:r>
            <a:r>
              <a:rPr dirty="0" sz="1450" spc="-10">
                <a:latin typeface="Times New Roman"/>
                <a:cs typeface="Times New Roman"/>
              </a:rPr>
              <a:t>and ends, then </a:t>
            </a:r>
            <a:r>
              <a:rPr dirty="0" sz="1450" spc="-5">
                <a:latin typeface="Times New Roman"/>
                <a:cs typeface="Times New Roman"/>
              </a:rPr>
              <a:t>I </a:t>
            </a:r>
            <a:r>
              <a:rPr dirty="0" sz="1450" spc="-10">
                <a:latin typeface="Times New Roman"/>
                <a:cs typeface="Times New Roman"/>
              </a:rPr>
              <a:t>am more than ever inclined to  believe that such dreams carry within them dark truths which, when </a:t>
            </a:r>
            <a:r>
              <a:rPr dirty="0" sz="1450" spc="-5">
                <a:latin typeface="Times New Roman"/>
                <a:cs typeface="Times New Roman"/>
              </a:rPr>
              <a:t>I </a:t>
            </a:r>
            <a:r>
              <a:rPr dirty="0" sz="1450" spc="-10">
                <a:latin typeface="Times New Roman"/>
                <a:cs typeface="Times New Roman"/>
              </a:rPr>
              <a:t>am  awake, glimmer faintly in the depths </a:t>
            </a:r>
            <a:r>
              <a:rPr dirty="0" sz="1450" spc="-5">
                <a:latin typeface="Times New Roman"/>
                <a:cs typeface="Times New Roman"/>
              </a:rPr>
              <a:t>of </a:t>
            </a:r>
            <a:r>
              <a:rPr dirty="0" sz="1450" spc="-10">
                <a:latin typeface="Times New Roman"/>
                <a:cs typeface="Times New Roman"/>
              </a:rPr>
              <a:t>my soul like the afterimages </a:t>
            </a:r>
            <a:r>
              <a:rPr dirty="0" sz="1450" spc="-5">
                <a:latin typeface="Times New Roman"/>
                <a:cs typeface="Times New Roman"/>
              </a:rPr>
              <a:t>of  </a:t>
            </a:r>
            <a:r>
              <a:rPr dirty="0" sz="1450" spc="-10">
                <a:latin typeface="Times New Roman"/>
                <a:cs typeface="Times New Roman"/>
              </a:rPr>
              <a:t>brightly coloured</a:t>
            </a:r>
            <a:r>
              <a:rPr dirty="0" sz="1450" spc="-5">
                <a:latin typeface="Times New Roman"/>
                <a:cs typeface="Times New Roman"/>
              </a:rPr>
              <a:t> </a:t>
            </a:r>
            <a:r>
              <a:rPr dirty="0" sz="1450" spc="-10">
                <a:latin typeface="Times New Roman"/>
                <a:cs typeface="Times New Roman"/>
              </a:rPr>
              <a:t>fairy-tales.</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Then it is that </a:t>
            </a:r>
            <a:r>
              <a:rPr dirty="0" sz="1450" spc="-5">
                <a:latin typeface="Times New Roman"/>
                <a:cs typeface="Times New Roman"/>
              </a:rPr>
              <a:t>a </a:t>
            </a:r>
            <a:r>
              <a:rPr dirty="0" sz="1450" spc="-10">
                <a:latin typeface="Times New Roman"/>
                <a:cs typeface="Times New Roman"/>
              </a:rPr>
              <a:t>ghostly legend wakes to new life in the hidden recesses </a:t>
            </a:r>
            <a:r>
              <a:rPr dirty="0" sz="1450" spc="-5">
                <a:latin typeface="Times New Roman"/>
                <a:cs typeface="Times New Roman"/>
              </a:rPr>
              <a:t>of  </a:t>
            </a:r>
            <a:r>
              <a:rPr dirty="0" sz="1450" spc="-10">
                <a:latin typeface="Times New Roman"/>
                <a:cs typeface="Times New Roman"/>
              </a:rPr>
              <a:t>my mind, the legend </a:t>
            </a:r>
            <a:r>
              <a:rPr dirty="0" sz="1450" spc="-5">
                <a:latin typeface="Times New Roman"/>
                <a:cs typeface="Times New Roman"/>
              </a:rPr>
              <a:t>of </a:t>
            </a:r>
            <a:r>
              <a:rPr dirty="0" sz="1450" spc="-10">
                <a:latin typeface="Times New Roman"/>
                <a:cs typeface="Times New Roman"/>
              </a:rPr>
              <a:t>the Golem, that man-made being that long ago </a:t>
            </a:r>
            <a:r>
              <a:rPr dirty="0" sz="1450" spc="-5">
                <a:latin typeface="Times New Roman"/>
                <a:cs typeface="Times New Roman"/>
              </a:rPr>
              <a:t>a </a:t>
            </a:r>
            <a:r>
              <a:rPr dirty="0" sz="1450" spc="-10">
                <a:latin typeface="Times New Roman"/>
                <a:cs typeface="Times New Roman"/>
              </a:rPr>
              <a:t>rabbi  versed in the lore </a:t>
            </a:r>
            <a:r>
              <a:rPr dirty="0" sz="1450" spc="-5">
                <a:latin typeface="Times New Roman"/>
                <a:cs typeface="Times New Roman"/>
              </a:rPr>
              <a:t>of </a:t>
            </a:r>
            <a:r>
              <a:rPr dirty="0" sz="1450" spc="-10">
                <a:latin typeface="Times New Roman"/>
                <a:cs typeface="Times New Roman"/>
              </a:rPr>
              <a:t>the Cabbala formed from elemental matter and invested  with mindless, automatic life </a:t>
            </a:r>
            <a:r>
              <a:rPr dirty="0" sz="1450" spc="-5">
                <a:latin typeface="Times New Roman"/>
                <a:cs typeface="Times New Roman"/>
              </a:rPr>
              <a:t>by </a:t>
            </a:r>
            <a:r>
              <a:rPr dirty="0" sz="1450" spc="-10">
                <a:latin typeface="Times New Roman"/>
                <a:cs typeface="Times New Roman"/>
              </a:rPr>
              <a:t>placing </a:t>
            </a:r>
            <a:r>
              <a:rPr dirty="0" sz="1450" spc="-5">
                <a:latin typeface="Times New Roman"/>
                <a:cs typeface="Times New Roman"/>
              </a:rPr>
              <a:t>a </a:t>
            </a:r>
            <a:r>
              <a:rPr dirty="0" sz="1450" spc="-10">
                <a:latin typeface="Times New Roman"/>
                <a:cs typeface="Times New Roman"/>
              </a:rPr>
              <a:t>magic formula behind its teeth. And  just as the Golem returned to inert clay immediately the arcane formula was  removed from its mouth, so, </a:t>
            </a:r>
            <a:r>
              <a:rPr dirty="0" sz="1450" spc="-5">
                <a:latin typeface="Times New Roman"/>
                <a:cs typeface="Times New Roman"/>
              </a:rPr>
              <a:t>I </a:t>
            </a:r>
            <a:r>
              <a:rPr dirty="0" sz="1450" spc="-10">
                <a:latin typeface="Times New Roman"/>
                <a:cs typeface="Times New Roman"/>
              </a:rPr>
              <a:t>imagine, must all these people fall lifeless to the  ground the very second </a:t>
            </a:r>
            <a:r>
              <a:rPr dirty="0" sz="1450" spc="-5">
                <a:latin typeface="Times New Roman"/>
                <a:cs typeface="Times New Roman"/>
              </a:rPr>
              <a:t>a </a:t>
            </a:r>
            <a:r>
              <a:rPr dirty="0" sz="1450" spc="-10">
                <a:latin typeface="Times New Roman"/>
                <a:cs typeface="Times New Roman"/>
              </a:rPr>
              <a:t>minuscule something is erased in their brains—in  some the glimmer </a:t>
            </a:r>
            <a:r>
              <a:rPr dirty="0" sz="1450" spc="-5">
                <a:latin typeface="Times New Roman"/>
                <a:cs typeface="Times New Roman"/>
              </a:rPr>
              <a:t>of </a:t>
            </a:r>
            <a:r>
              <a:rPr dirty="0" sz="1450" spc="-10">
                <a:latin typeface="Times New Roman"/>
                <a:cs typeface="Times New Roman"/>
              </a:rPr>
              <a:t>an idea, </a:t>
            </a:r>
            <a:r>
              <a:rPr dirty="0" sz="1450" spc="-5">
                <a:latin typeface="Times New Roman"/>
                <a:cs typeface="Times New Roman"/>
              </a:rPr>
              <a:t>a </a:t>
            </a:r>
            <a:r>
              <a:rPr dirty="0" sz="1450" spc="-10">
                <a:latin typeface="Times New Roman"/>
                <a:cs typeface="Times New Roman"/>
              </a:rPr>
              <a:t>trivial ambition, </a:t>
            </a:r>
            <a:r>
              <a:rPr dirty="0" sz="1450" spc="-5">
                <a:latin typeface="Times New Roman"/>
                <a:cs typeface="Times New Roman"/>
              </a:rPr>
              <a:t>a </a:t>
            </a:r>
            <a:r>
              <a:rPr dirty="0" sz="1450" spc="-10">
                <a:latin typeface="Times New Roman"/>
                <a:cs typeface="Times New Roman"/>
              </a:rPr>
              <a:t>pointless habit perhaps, in  others merely </a:t>
            </a:r>
            <a:r>
              <a:rPr dirty="0" sz="1450" spc="-5">
                <a:latin typeface="Times New Roman"/>
                <a:cs typeface="Times New Roman"/>
              </a:rPr>
              <a:t>a dull </a:t>
            </a:r>
            <a:r>
              <a:rPr dirty="0" sz="1450" spc="-10">
                <a:latin typeface="Times New Roman"/>
                <a:cs typeface="Times New Roman"/>
              </a:rPr>
              <a:t>expectation </a:t>
            </a:r>
            <a:r>
              <a:rPr dirty="0" sz="1450" spc="-5">
                <a:latin typeface="Times New Roman"/>
                <a:cs typeface="Times New Roman"/>
              </a:rPr>
              <a:t>of </a:t>
            </a:r>
            <a:r>
              <a:rPr dirty="0" sz="1450" spc="-10">
                <a:latin typeface="Times New Roman"/>
                <a:cs typeface="Times New Roman"/>
              </a:rPr>
              <a:t>something vague and</a:t>
            </a:r>
            <a:r>
              <a:rPr dirty="0" sz="1450" spc="40">
                <a:latin typeface="Times New Roman"/>
                <a:cs typeface="Times New Roman"/>
              </a:rPr>
              <a:t> </a:t>
            </a:r>
            <a:r>
              <a:rPr dirty="0" sz="1450" spc="-10">
                <a:latin typeface="Times New Roman"/>
                <a:cs typeface="Times New Roman"/>
              </a:rPr>
              <a:t>indefinite.</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And the constant furtive look in their eyes! </a:t>
            </a:r>
            <a:r>
              <a:rPr dirty="0" sz="1450" spc="-60">
                <a:latin typeface="Times New Roman"/>
                <a:cs typeface="Times New Roman"/>
              </a:rPr>
              <a:t>You </a:t>
            </a:r>
            <a:r>
              <a:rPr dirty="0" sz="1450" spc="-10">
                <a:latin typeface="Times New Roman"/>
                <a:cs typeface="Times New Roman"/>
              </a:rPr>
              <a:t>never see them work, these  creatures, and yet they are </a:t>
            </a:r>
            <a:r>
              <a:rPr dirty="0" sz="1450" spc="-5">
                <a:latin typeface="Times New Roman"/>
                <a:cs typeface="Times New Roman"/>
              </a:rPr>
              <a:t>up </a:t>
            </a:r>
            <a:r>
              <a:rPr dirty="0" sz="1450" spc="-25">
                <a:latin typeface="Times New Roman"/>
                <a:cs typeface="Times New Roman"/>
              </a:rPr>
              <a:t>early, </a:t>
            </a:r>
            <a:r>
              <a:rPr dirty="0" sz="1450" spc="-10">
                <a:latin typeface="Times New Roman"/>
                <a:cs typeface="Times New Roman"/>
              </a:rPr>
              <a:t>at the first flicker </a:t>
            </a:r>
            <a:r>
              <a:rPr dirty="0" sz="1450" spc="-5">
                <a:latin typeface="Times New Roman"/>
                <a:cs typeface="Times New Roman"/>
              </a:rPr>
              <a:t>of </a:t>
            </a:r>
            <a:r>
              <a:rPr dirty="0" sz="1450" spc="-10">
                <a:latin typeface="Times New Roman"/>
                <a:cs typeface="Times New Roman"/>
              </a:rPr>
              <a:t>dawn, waiting with  bated breath, as if for </a:t>
            </a:r>
            <a:r>
              <a:rPr dirty="0" sz="1450" spc="-5">
                <a:latin typeface="Times New Roman"/>
                <a:cs typeface="Times New Roman"/>
              </a:rPr>
              <a:t>a </a:t>
            </a:r>
            <a:r>
              <a:rPr dirty="0" sz="1450" spc="-10">
                <a:latin typeface="Times New Roman"/>
                <a:cs typeface="Times New Roman"/>
              </a:rPr>
              <a:t>victim that never comes. If it ever happens that  someone enters their </a:t>
            </a:r>
            <a:r>
              <a:rPr dirty="0" sz="1450" spc="-20">
                <a:latin typeface="Times New Roman"/>
                <a:cs typeface="Times New Roman"/>
              </a:rPr>
              <a:t>territory, </a:t>
            </a:r>
            <a:r>
              <a:rPr dirty="0" sz="1450" spc="-10">
                <a:latin typeface="Times New Roman"/>
                <a:cs typeface="Times New Roman"/>
              </a:rPr>
              <a:t>someone defenceless they can fleece, then they  are immediately paralysed </a:t>
            </a:r>
            <a:r>
              <a:rPr dirty="0" sz="1450" spc="-5">
                <a:latin typeface="Times New Roman"/>
                <a:cs typeface="Times New Roman"/>
              </a:rPr>
              <a:t>by a </a:t>
            </a:r>
            <a:r>
              <a:rPr dirty="0" sz="1450" spc="-10">
                <a:latin typeface="Times New Roman"/>
                <a:cs typeface="Times New Roman"/>
              </a:rPr>
              <a:t>fear which sends them scuttling back into their  holes, trembling, discarding all their skulking designs. There seems to </a:t>
            </a:r>
            <a:r>
              <a:rPr dirty="0" sz="1450" spc="-5">
                <a:latin typeface="Times New Roman"/>
                <a:cs typeface="Times New Roman"/>
              </a:rPr>
              <a:t>be no  one </a:t>
            </a:r>
            <a:r>
              <a:rPr dirty="0" sz="1450" spc="-10">
                <a:latin typeface="Times New Roman"/>
                <a:cs typeface="Times New Roman"/>
              </a:rPr>
              <a:t>so weak that they have the courage to seize</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"Degenerate, toothless predators, who've lost their strength and their  claws", said Charousek, </a:t>
            </a:r>
            <a:r>
              <a:rPr dirty="0" sz="1450" spc="-20">
                <a:latin typeface="Times New Roman"/>
                <a:cs typeface="Times New Roman"/>
              </a:rPr>
              <a:t>hesitantly, </a:t>
            </a:r>
            <a:r>
              <a:rPr dirty="0" sz="1450" spc="-10">
                <a:latin typeface="Times New Roman"/>
                <a:cs typeface="Times New Roman"/>
              </a:rPr>
              <a:t>looking at</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6060"/>
            <a:ext cx="5807710" cy="9394825"/>
          </a:xfrm>
          <a:prstGeom prst="rect">
            <a:avLst/>
          </a:prstGeom>
        </p:spPr>
        <p:txBody>
          <a:bodyPr wrap="square" lIns="0" tIns="113664" rIns="0" bIns="0" rtlCol="0" vert="horz">
            <a:spAutoFit/>
          </a:bodyPr>
          <a:lstStyle/>
          <a:p>
            <a:pPr marL="12700">
              <a:lnSpc>
                <a:spcPct val="100000"/>
              </a:lnSpc>
              <a:spcBef>
                <a:spcPts val="894"/>
              </a:spcBef>
            </a:pPr>
            <a:r>
              <a:rPr dirty="0" sz="1450" spc="-10">
                <a:latin typeface="Times New Roman"/>
                <a:cs typeface="Times New Roman"/>
              </a:rPr>
              <a:t>asked.</a:t>
            </a:r>
            <a:endParaRPr sz="1450">
              <a:latin typeface="Times New Roman"/>
              <a:cs typeface="Times New Roman"/>
            </a:endParaRPr>
          </a:p>
          <a:p>
            <a:pPr algn="just" marL="12700" marR="5715" indent="255904">
              <a:lnSpc>
                <a:spcPts val="1730"/>
              </a:lnSpc>
              <a:spcBef>
                <a:spcPts val="860"/>
              </a:spcBef>
            </a:pPr>
            <a:r>
              <a:rPr dirty="0" sz="1450" spc="-10">
                <a:latin typeface="Times New Roman"/>
                <a:cs typeface="Times New Roman"/>
              </a:rPr>
              <a:t>He rubbed his forehead. "A </a:t>
            </a:r>
            <a:r>
              <a:rPr dirty="0" sz="1450" spc="-5">
                <a:latin typeface="Times New Roman"/>
                <a:cs typeface="Times New Roman"/>
              </a:rPr>
              <a:t>book, you </a:t>
            </a:r>
            <a:r>
              <a:rPr dirty="0" sz="1450" spc="-10">
                <a:latin typeface="Times New Roman"/>
                <a:cs typeface="Times New Roman"/>
              </a:rPr>
              <a:t>say? </a:t>
            </a:r>
            <a:r>
              <a:rPr dirty="0" sz="1450" spc="-45">
                <a:latin typeface="Times New Roman"/>
                <a:cs typeface="Times New Roman"/>
              </a:rPr>
              <a:t>Yes, </a:t>
            </a:r>
            <a:r>
              <a:rPr dirty="0" sz="1450" spc="-10">
                <a:latin typeface="Times New Roman"/>
                <a:cs typeface="Times New Roman"/>
              </a:rPr>
              <a:t>that's right. There was </a:t>
            </a:r>
            <a:r>
              <a:rPr dirty="0" sz="1450" spc="-5">
                <a:latin typeface="Times New Roman"/>
                <a:cs typeface="Times New Roman"/>
              </a:rPr>
              <a:t>a  book on </a:t>
            </a:r>
            <a:r>
              <a:rPr dirty="0" sz="1450" spc="-10">
                <a:latin typeface="Times New Roman"/>
                <a:cs typeface="Times New Roman"/>
              </a:rPr>
              <a:t>the </a:t>
            </a:r>
            <a:r>
              <a:rPr dirty="0" sz="1450" spc="-20">
                <a:latin typeface="Times New Roman"/>
                <a:cs typeface="Times New Roman"/>
              </a:rPr>
              <a:t>floor. </a:t>
            </a:r>
            <a:r>
              <a:rPr dirty="0" sz="1450" spc="-10">
                <a:latin typeface="Times New Roman"/>
                <a:cs typeface="Times New Roman"/>
              </a:rPr>
              <a:t>It was made </a:t>
            </a:r>
            <a:r>
              <a:rPr dirty="0" sz="1450" spc="-5">
                <a:latin typeface="Times New Roman"/>
                <a:cs typeface="Times New Roman"/>
              </a:rPr>
              <a:t>of </a:t>
            </a:r>
            <a:r>
              <a:rPr dirty="0" sz="1450" spc="-10">
                <a:latin typeface="Times New Roman"/>
                <a:cs typeface="Times New Roman"/>
              </a:rPr>
              <a:t>parchment. It was open and the page began  with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letter 'A' painted in</a:t>
            </a:r>
            <a:r>
              <a:rPr dirty="0" sz="1450" spc="20">
                <a:latin typeface="Times New Roman"/>
                <a:cs typeface="Times New Roman"/>
              </a:rPr>
              <a:t> </a:t>
            </a:r>
            <a:r>
              <a:rPr dirty="0" sz="1450" spc="-5">
                <a:latin typeface="Times New Roman"/>
                <a:cs typeface="Times New Roman"/>
              </a:rPr>
              <a:t>gold."</a:t>
            </a:r>
            <a:endParaRPr sz="1450">
              <a:latin typeface="Times New Roman"/>
              <a:cs typeface="Times New Roman"/>
            </a:endParaRPr>
          </a:p>
          <a:p>
            <a:pPr marL="268605" marR="3392170">
              <a:lnSpc>
                <a:spcPts val="2520"/>
              </a:lnSpc>
              <a:spcBef>
                <a:spcPts val="85"/>
              </a:spcBef>
            </a:pPr>
            <a:r>
              <a:rPr dirty="0" sz="1450" spc="-10">
                <a:latin typeface="Times New Roman"/>
                <a:cs typeface="Times New Roman"/>
              </a:rPr>
              <a:t>"Don't </a:t>
            </a:r>
            <a:r>
              <a:rPr dirty="0" sz="1450" spc="-5">
                <a:latin typeface="Times New Roman"/>
                <a:cs typeface="Times New Roman"/>
              </a:rPr>
              <a:t>you </a:t>
            </a:r>
            <a:r>
              <a:rPr dirty="0" sz="1450" spc="-10">
                <a:latin typeface="Times New Roman"/>
                <a:cs typeface="Times New Roman"/>
              </a:rPr>
              <a:t>mean with an T?"  "No, with an</a:t>
            </a:r>
            <a:r>
              <a:rPr dirty="0" sz="1450" spc="-5">
                <a:latin typeface="Times New Roman"/>
                <a:cs typeface="Times New Roman"/>
              </a:rPr>
              <a:t> </a:t>
            </a:r>
            <a:r>
              <a:rPr dirty="0" sz="1450" spc="-10">
                <a:latin typeface="Times New Roman"/>
                <a:cs typeface="Times New Roman"/>
              </a:rPr>
              <a:t>'A'."</a:t>
            </a:r>
            <a:endParaRPr sz="1450">
              <a:latin typeface="Times New Roman"/>
              <a:cs typeface="Times New Roman"/>
            </a:endParaRPr>
          </a:p>
          <a:p>
            <a:pPr marL="268605" marR="2701290">
              <a:lnSpc>
                <a:spcPts val="2450"/>
              </a:lnSpc>
              <a:spcBef>
                <a:spcPts val="5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sure </a:t>
            </a:r>
            <a:r>
              <a:rPr dirty="0" sz="1450" spc="-5">
                <a:latin typeface="Times New Roman"/>
                <a:cs typeface="Times New Roman"/>
              </a:rPr>
              <a:t>of </a:t>
            </a:r>
            <a:r>
              <a:rPr dirty="0" sz="1450" spc="-10">
                <a:latin typeface="Times New Roman"/>
                <a:cs typeface="Times New Roman"/>
              </a:rPr>
              <a:t>that? </a:t>
            </a:r>
            <a:r>
              <a:rPr dirty="0" sz="1450" spc="-30">
                <a:latin typeface="Times New Roman"/>
                <a:cs typeface="Times New Roman"/>
              </a:rPr>
              <a:t>Wasn't </a:t>
            </a:r>
            <a:r>
              <a:rPr dirty="0" sz="1450" spc="-10">
                <a:latin typeface="Times New Roman"/>
                <a:cs typeface="Times New Roman"/>
              </a:rPr>
              <a:t>it an T?"  "No, it was definitely an</a:t>
            </a:r>
            <a:r>
              <a:rPr dirty="0" sz="1450" spc="10">
                <a:latin typeface="Times New Roman"/>
                <a:cs typeface="Times New Roman"/>
              </a:rPr>
              <a:t> </a:t>
            </a:r>
            <a:r>
              <a:rPr dirty="0" sz="1450" spc="-10">
                <a:latin typeface="Times New Roman"/>
                <a:cs typeface="Times New Roman"/>
              </a:rPr>
              <a:t>'A'."</a:t>
            </a:r>
            <a:endParaRPr sz="1450">
              <a:latin typeface="Times New Roman"/>
              <a:cs typeface="Times New Roman"/>
            </a:endParaRPr>
          </a:p>
          <a:p>
            <a:pPr algn="just" marL="12700" marR="8890" indent="255904">
              <a:lnSpc>
                <a:spcPts val="1730"/>
              </a:lnSpc>
              <a:spcBef>
                <a:spcPts val="645"/>
              </a:spcBef>
            </a:pPr>
            <a:r>
              <a:rPr dirty="0" sz="1450" spc="-5">
                <a:latin typeface="Times New Roman"/>
                <a:cs typeface="Times New Roman"/>
              </a:rPr>
              <a:t>I </a:t>
            </a:r>
            <a:r>
              <a:rPr dirty="0" sz="1450" spc="-10">
                <a:latin typeface="Times New Roman"/>
                <a:cs typeface="Times New Roman"/>
              </a:rPr>
              <a:t>shook my head and began to have my doubts. It was clear that in his  trance Laponder had read what was in my mind, </a:t>
            </a:r>
            <a:r>
              <a:rPr dirty="0" sz="1450" spc="-5">
                <a:latin typeface="Times New Roman"/>
                <a:cs typeface="Times New Roman"/>
              </a:rPr>
              <a:t>but </a:t>
            </a:r>
            <a:r>
              <a:rPr dirty="0" sz="1450" spc="-10">
                <a:latin typeface="Times New Roman"/>
                <a:cs typeface="Times New Roman"/>
              </a:rPr>
              <a:t>had confused everything:  Hillel, Miriam, the Golem, the Book </a:t>
            </a:r>
            <a:r>
              <a:rPr dirty="0" sz="1450" spc="-5">
                <a:latin typeface="Times New Roman"/>
                <a:cs typeface="Times New Roman"/>
              </a:rPr>
              <a:t>of Ibbur </a:t>
            </a:r>
            <a:r>
              <a:rPr dirty="0" sz="1450" spc="-10">
                <a:latin typeface="Times New Roman"/>
                <a:cs typeface="Times New Roman"/>
              </a:rPr>
              <a:t>and the subterranean</a:t>
            </a:r>
            <a:r>
              <a:rPr dirty="0" sz="1450" spc="75">
                <a:latin typeface="Times New Roman"/>
                <a:cs typeface="Times New Roman"/>
              </a:rPr>
              <a:t> </a:t>
            </a:r>
            <a:r>
              <a:rPr dirty="0" sz="1450" spc="-10">
                <a:latin typeface="Times New Roman"/>
                <a:cs typeface="Times New Roman"/>
              </a:rPr>
              <a:t>passage.</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had this gift </a:t>
            </a:r>
            <a:r>
              <a:rPr dirty="0" sz="1450" spc="-5">
                <a:latin typeface="Times New Roman"/>
                <a:cs typeface="Times New Roman"/>
              </a:rPr>
              <a:t>of </a:t>
            </a:r>
            <a:r>
              <a:rPr dirty="0" sz="1450" spc="-10">
                <a:latin typeface="Times New Roman"/>
                <a:cs typeface="Times New Roman"/>
              </a:rPr>
              <a:t>being able to 'roam', as </a:t>
            </a:r>
            <a:r>
              <a:rPr dirty="0" sz="1450" spc="-5">
                <a:latin typeface="Times New Roman"/>
                <a:cs typeface="Times New Roman"/>
              </a:rPr>
              <a:t>you </a:t>
            </a:r>
            <a:r>
              <a:rPr dirty="0" sz="1450" spc="-10">
                <a:latin typeface="Times New Roman"/>
                <a:cs typeface="Times New Roman"/>
              </a:rPr>
              <a:t>call it, for long?" </a:t>
            </a:r>
            <a:r>
              <a:rPr dirty="0" sz="1450" spc="-5">
                <a:latin typeface="Times New Roman"/>
                <a:cs typeface="Times New Roman"/>
              </a:rPr>
              <a:t>I  </a:t>
            </a:r>
            <a:r>
              <a:rPr dirty="0" sz="1450" spc="-10">
                <a:latin typeface="Times New Roman"/>
                <a:cs typeface="Times New Roman"/>
              </a:rPr>
              <a:t>asked.</a:t>
            </a:r>
            <a:endParaRPr sz="1450">
              <a:latin typeface="Times New Roman"/>
              <a:cs typeface="Times New Roman"/>
            </a:endParaRPr>
          </a:p>
          <a:p>
            <a:pPr marL="12700" marR="22225" indent="255904">
              <a:lnSpc>
                <a:spcPts val="1730"/>
              </a:lnSpc>
              <a:spcBef>
                <a:spcPts val="715"/>
              </a:spcBef>
            </a:pPr>
            <a:r>
              <a:rPr dirty="0" sz="1450" spc="-10">
                <a:latin typeface="Times New Roman"/>
                <a:cs typeface="Times New Roman"/>
              </a:rPr>
              <a:t>"Since </a:t>
            </a:r>
            <a:r>
              <a:rPr dirty="0" sz="1450" spc="-5">
                <a:latin typeface="Times New Roman"/>
                <a:cs typeface="Times New Roman"/>
              </a:rPr>
              <a:t>I </a:t>
            </a:r>
            <a:r>
              <a:rPr dirty="0" sz="1450" spc="-10">
                <a:latin typeface="Times New Roman"/>
                <a:cs typeface="Times New Roman"/>
              </a:rPr>
              <a:t>was twenty-one—-" </a:t>
            </a:r>
            <a:r>
              <a:rPr dirty="0" sz="1450" spc="-5">
                <a:latin typeface="Times New Roman"/>
                <a:cs typeface="Times New Roman"/>
              </a:rPr>
              <a:t>he </a:t>
            </a:r>
            <a:r>
              <a:rPr dirty="0" sz="1450" spc="-10">
                <a:latin typeface="Times New Roman"/>
                <a:cs typeface="Times New Roman"/>
              </a:rPr>
              <a:t>broke </a:t>
            </a:r>
            <a:r>
              <a:rPr dirty="0" sz="1450" spc="-15">
                <a:latin typeface="Times New Roman"/>
                <a:cs typeface="Times New Roman"/>
              </a:rPr>
              <a:t>off </a:t>
            </a:r>
            <a:r>
              <a:rPr dirty="0" sz="1450" spc="-10">
                <a:latin typeface="Times New Roman"/>
                <a:cs typeface="Times New Roman"/>
              </a:rPr>
              <a:t>and seemed unwilling to talk  about it. Then an expression </a:t>
            </a:r>
            <a:r>
              <a:rPr dirty="0" sz="1450" spc="-5">
                <a:latin typeface="Times New Roman"/>
                <a:cs typeface="Times New Roman"/>
              </a:rPr>
              <a:t>of </a:t>
            </a:r>
            <a:r>
              <a:rPr dirty="0" sz="1450" spc="-10">
                <a:latin typeface="Times New Roman"/>
                <a:cs typeface="Times New Roman"/>
              </a:rPr>
              <a:t>utter astonishment spread across his face and  </a:t>
            </a:r>
            <a:r>
              <a:rPr dirty="0" sz="1450" spc="-5">
                <a:latin typeface="Times New Roman"/>
                <a:cs typeface="Times New Roman"/>
              </a:rPr>
              <a:t>he </a:t>
            </a:r>
            <a:r>
              <a:rPr dirty="0" sz="1450" spc="-10">
                <a:latin typeface="Times New Roman"/>
                <a:cs typeface="Times New Roman"/>
              </a:rPr>
              <a:t>stared at my chest as if </a:t>
            </a:r>
            <a:r>
              <a:rPr dirty="0" sz="1450" spc="-5">
                <a:latin typeface="Times New Roman"/>
                <a:cs typeface="Times New Roman"/>
              </a:rPr>
              <a:t>he </a:t>
            </a:r>
            <a:r>
              <a:rPr dirty="0" sz="1450" spc="-10">
                <a:latin typeface="Times New Roman"/>
                <a:cs typeface="Times New Roman"/>
              </a:rPr>
              <a:t>could see something there. Ignoring my  puzzlement, </a:t>
            </a:r>
            <a:r>
              <a:rPr dirty="0" sz="1450" spc="-5">
                <a:latin typeface="Times New Roman"/>
                <a:cs typeface="Times New Roman"/>
              </a:rPr>
              <a:t>he </a:t>
            </a:r>
            <a:r>
              <a:rPr dirty="0" sz="1450" spc="-10">
                <a:latin typeface="Times New Roman"/>
                <a:cs typeface="Times New Roman"/>
              </a:rPr>
              <a:t>hastily grasped my hand and begged me, almost pleading, "For  heaven's sake, tell me everything. </a:t>
            </a:r>
            <a:r>
              <a:rPr dirty="0" sz="1450" spc="-30">
                <a:latin typeface="Times New Roman"/>
                <a:cs typeface="Times New Roman"/>
              </a:rPr>
              <a:t>Today </a:t>
            </a:r>
            <a:r>
              <a:rPr dirty="0" sz="1450" spc="-10">
                <a:latin typeface="Times New Roman"/>
                <a:cs typeface="Times New Roman"/>
              </a:rPr>
              <a:t>is the last day </a:t>
            </a:r>
            <a:r>
              <a:rPr dirty="0" sz="1450" spc="-5">
                <a:latin typeface="Times New Roman"/>
                <a:cs typeface="Times New Roman"/>
              </a:rPr>
              <a:t>I </a:t>
            </a:r>
            <a:r>
              <a:rPr dirty="0" sz="1450" spc="-10">
                <a:latin typeface="Times New Roman"/>
                <a:cs typeface="Times New Roman"/>
              </a:rPr>
              <a:t>can spend with </a:t>
            </a:r>
            <a:r>
              <a:rPr dirty="0" sz="1450" spc="-5">
                <a:latin typeface="Times New Roman"/>
                <a:cs typeface="Times New Roman"/>
              </a:rPr>
              <a:t>you.  </a:t>
            </a:r>
            <a:r>
              <a:rPr dirty="0" sz="1450" spc="-10">
                <a:latin typeface="Times New Roman"/>
                <a:cs typeface="Times New Roman"/>
              </a:rPr>
              <a:t>They'll </a:t>
            </a:r>
            <a:r>
              <a:rPr dirty="0" sz="1450" spc="-5">
                <a:latin typeface="Times New Roman"/>
                <a:cs typeface="Times New Roman"/>
              </a:rPr>
              <a:t>be </a:t>
            </a:r>
            <a:r>
              <a:rPr dirty="0" sz="1450" spc="-10">
                <a:latin typeface="Times New Roman"/>
                <a:cs typeface="Times New Roman"/>
              </a:rPr>
              <a:t>coming to fetch me </a:t>
            </a:r>
            <a:r>
              <a:rPr dirty="0" sz="1450" spc="-5">
                <a:latin typeface="Times New Roman"/>
                <a:cs typeface="Times New Roman"/>
              </a:rPr>
              <a:t>soon, </a:t>
            </a:r>
            <a:r>
              <a:rPr dirty="0" sz="1450" spc="-10">
                <a:latin typeface="Times New Roman"/>
                <a:cs typeface="Times New Roman"/>
              </a:rPr>
              <a:t>within the </a:t>
            </a:r>
            <a:r>
              <a:rPr dirty="0" sz="1450" spc="-5">
                <a:latin typeface="Times New Roman"/>
                <a:cs typeface="Times New Roman"/>
              </a:rPr>
              <a:t>hour </a:t>
            </a:r>
            <a:r>
              <a:rPr dirty="0" sz="1450" spc="-10">
                <a:latin typeface="Times New Roman"/>
                <a:cs typeface="Times New Roman"/>
              </a:rPr>
              <a:t>perhaps, to hear the death  sentence read—"</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Appalled, </a:t>
            </a:r>
            <a:r>
              <a:rPr dirty="0" sz="1450" spc="-5">
                <a:latin typeface="Times New Roman"/>
                <a:cs typeface="Times New Roman"/>
              </a:rPr>
              <a:t>I </a:t>
            </a:r>
            <a:r>
              <a:rPr dirty="0" sz="1450" spc="-10">
                <a:latin typeface="Times New Roman"/>
                <a:cs typeface="Times New Roman"/>
              </a:rPr>
              <a:t>interrupted him. "Then </a:t>
            </a:r>
            <a:r>
              <a:rPr dirty="0" sz="1450" spc="-5">
                <a:latin typeface="Times New Roman"/>
                <a:cs typeface="Times New Roman"/>
              </a:rPr>
              <a:t>you </a:t>
            </a:r>
            <a:r>
              <a:rPr dirty="0" sz="1450" spc="-10">
                <a:latin typeface="Times New Roman"/>
                <a:cs typeface="Times New Roman"/>
              </a:rPr>
              <a:t>must take me with </a:t>
            </a:r>
            <a:r>
              <a:rPr dirty="0" sz="1450" spc="-5">
                <a:latin typeface="Times New Roman"/>
                <a:cs typeface="Times New Roman"/>
              </a:rPr>
              <a:t>you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witness! </a:t>
            </a:r>
            <a:r>
              <a:rPr dirty="0" sz="1450" spc="-5">
                <a:latin typeface="Times New Roman"/>
                <a:cs typeface="Times New Roman"/>
              </a:rPr>
              <a:t>I </a:t>
            </a:r>
            <a:r>
              <a:rPr dirty="0" sz="1450" spc="-10">
                <a:latin typeface="Times New Roman"/>
                <a:cs typeface="Times New Roman"/>
              </a:rPr>
              <a:t>will testify that </a:t>
            </a:r>
            <a:r>
              <a:rPr dirty="0" sz="1450" spc="-5">
                <a:latin typeface="Times New Roman"/>
                <a:cs typeface="Times New Roman"/>
              </a:rPr>
              <a:t>you </a:t>
            </a:r>
            <a:r>
              <a:rPr dirty="0" sz="1450" spc="-10">
                <a:latin typeface="Times New Roman"/>
                <a:cs typeface="Times New Roman"/>
              </a:rPr>
              <a:t>are ill. </a:t>
            </a:r>
            <a:r>
              <a:rPr dirty="0" sz="1450" spc="-60">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somnambulist, </a:t>
            </a:r>
            <a:r>
              <a:rPr dirty="0" sz="1450" spc="-5">
                <a:latin typeface="Times New Roman"/>
                <a:cs typeface="Times New Roman"/>
              </a:rPr>
              <a:t>a </a:t>
            </a:r>
            <a:r>
              <a:rPr dirty="0" sz="1450" spc="-15">
                <a:latin typeface="Times New Roman"/>
                <a:cs typeface="Times New Roman"/>
              </a:rPr>
              <a:t>sleep-walker.  </a:t>
            </a:r>
            <a:r>
              <a:rPr dirty="0" sz="1450" spc="-10">
                <a:latin typeface="Times New Roman"/>
                <a:cs typeface="Times New Roman"/>
              </a:rPr>
              <a:t>They mustn't </a:t>
            </a:r>
            <a:r>
              <a:rPr dirty="0" sz="1450" spc="-5">
                <a:latin typeface="Times New Roman"/>
                <a:cs typeface="Times New Roman"/>
              </a:rPr>
              <a:t>be </a:t>
            </a:r>
            <a:r>
              <a:rPr dirty="0" sz="1450" spc="-10">
                <a:latin typeface="Times New Roman"/>
                <a:cs typeface="Times New Roman"/>
              </a:rPr>
              <a:t>allowed to execute </a:t>
            </a:r>
            <a:r>
              <a:rPr dirty="0" sz="1450" spc="-5">
                <a:latin typeface="Times New Roman"/>
                <a:cs typeface="Times New Roman"/>
              </a:rPr>
              <a:t>you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psychiatrist's report. </a:t>
            </a:r>
            <a:r>
              <a:rPr dirty="0" sz="1450" spc="-60">
                <a:latin typeface="Times New Roman"/>
                <a:cs typeface="Times New Roman"/>
              </a:rPr>
              <a:t>You  </a:t>
            </a:r>
            <a:r>
              <a:rPr dirty="0" sz="1450" spc="-10">
                <a:latin typeface="Times New Roman"/>
                <a:cs typeface="Times New Roman"/>
              </a:rPr>
              <a:t>must see</a:t>
            </a:r>
            <a:r>
              <a:rPr dirty="0" sz="1450" spc="-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268605">
              <a:lnSpc>
                <a:spcPts val="1735"/>
              </a:lnSpc>
              <a:spcBef>
                <a:spcPts val="720"/>
              </a:spcBef>
            </a:pPr>
            <a:r>
              <a:rPr dirty="0" sz="1450" spc="-10">
                <a:latin typeface="Times New Roman"/>
                <a:cs typeface="Times New Roman"/>
              </a:rPr>
              <a:t>In</a:t>
            </a:r>
            <a:r>
              <a:rPr dirty="0" sz="1450" spc="114">
                <a:latin typeface="Times New Roman"/>
                <a:cs typeface="Times New Roman"/>
              </a:rPr>
              <a:t> </a:t>
            </a:r>
            <a:r>
              <a:rPr dirty="0" sz="1450" spc="-10">
                <a:latin typeface="Times New Roman"/>
                <a:cs typeface="Times New Roman"/>
              </a:rPr>
              <a:t>some</a:t>
            </a:r>
            <a:r>
              <a:rPr dirty="0" sz="1450" spc="120">
                <a:latin typeface="Times New Roman"/>
                <a:cs typeface="Times New Roman"/>
              </a:rPr>
              <a:t> </a:t>
            </a:r>
            <a:r>
              <a:rPr dirty="0" sz="1450" spc="-10">
                <a:latin typeface="Times New Roman"/>
                <a:cs typeface="Times New Roman"/>
              </a:rPr>
              <a:t>agitation</a:t>
            </a:r>
            <a:r>
              <a:rPr dirty="0" sz="1450" spc="120">
                <a:latin typeface="Times New Roman"/>
                <a:cs typeface="Times New Roman"/>
              </a:rPr>
              <a:t> </a:t>
            </a:r>
            <a:r>
              <a:rPr dirty="0" sz="1450" spc="-5">
                <a:latin typeface="Times New Roman"/>
                <a:cs typeface="Times New Roman"/>
              </a:rPr>
              <a:t>he</a:t>
            </a:r>
            <a:r>
              <a:rPr dirty="0" sz="1450" spc="120">
                <a:latin typeface="Times New Roman"/>
                <a:cs typeface="Times New Roman"/>
              </a:rPr>
              <a:t> </a:t>
            </a:r>
            <a:r>
              <a:rPr dirty="0" sz="1450" spc="-10">
                <a:latin typeface="Times New Roman"/>
                <a:cs typeface="Times New Roman"/>
              </a:rPr>
              <a:t>waved</a:t>
            </a:r>
            <a:r>
              <a:rPr dirty="0" sz="1450" spc="120">
                <a:latin typeface="Times New Roman"/>
                <a:cs typeface="Times New Roman"/>
              </a:rPr>
              <a:t> </a:t>
            </a:r>
            <a:r>
              <a:rPr dirty="0" sz="1450" spc="-10">
                <a:latin typeface="Times New Roman"/>
                <a:cs typeface="Times New Roman"/>
              </a:rPr>
              <a:t>away</a:t>
            </a:r>
            <a:r>
              <a:rPr dirty="0" sz="1450" spc="120">
                <a:latin typeface="Times New Roman"/>
                <a:cs typeface="Times New Roman"/>
              </a:rPr>
              <a:t> </a:t>
            </a:r>
            <a:r>
              <a:rPr dirty="0" sz="1450" spc="-10">
                <a:latin typeface="Times New Roman"/>
                <a:cs typeface="Times New Roman"/>
              </a:rPr>
              <a:t>my</a:t>
            </a:r>
            <a:r>
              <a:rPr dirty="0" sz="1450" spc="120">
                <a:latin typeface="Times New Roman"/>
                <a:cs typeface="Times New Roman"/>
              </a:rPr>
              <a:t> </a:t>
            </a:r>
            <a:r>
              <a:rPr dirty="0" sz="1450" spc="-10">
                <a:latin typeface="Times New Roman"/>
                <a:cs typeface="Times New Roman"/>
              </a:rPr>
              <a:t>objections.</a:t>
            </a:r>
            <a:r>
              <a:rPr dirty="0" sz="1450" spc="120">
                <a:latin typeface="Times New Roman"/>
                <a:cs typeface="Times New Roman"/>
              </a:rPr>
              <a:t> </a:t>
            </a:r>
            <a:r>
              <a:rPr dirty="0" sz="1450" spc="-10">
                <a:latin typeface="Times New Roman"/>
                <a:cs typeface="Times New Roman"/>
              </a:rPr>
              <a:t>"That's</a:t>
            </a:r>
            <a:r>
              <a:rPr dirty="0" sz="1450" spc="120">
                <a:latin typeface="Times New Roman"/>
                <a:cs typeface="Times New Roman"/>
              </a:rPr>
              <a:t> </a:t>
            </a:r>
            <a:r>
              <a:rPr dirty="0" sz="1450" spc="-10">
                <a:latin typeface="Times New Roman"/>
                <a:cs typeface="Times New Roman"/>
              </a:rPr>
              <a:t>all</a:t>
            </a:r>
            <a:r>
              <a:rPr dirty="0" sz="1450" spc="120">
                <a:latin typeface="Times New Roman"/>
                <a:cs typeface="Times New Roman"/>
              </a:rPr>
              <a:t> </a:t>
            </a:r>
            <a:r>
              <a:rPr dirty="0" sz="1450" spc="-10">
                <a:latin typeface="Times New Roman"/>
                <a:cs typeface="Times New Roman"/>
              </a:rPr>
              <a:t>so</a:t>
            </a:r>
            <a:r>
              <a:rPr dirty="0" sz="1450" spc="114">
                <a:latin typeface="Times New Roman"/>
                <a:cs typeface="Times New Roman"/>
              </a:rPr>
              <a:t> </a:t>
            </a:r>
            <a:r>
              <a:rPr dirty="0" sz="1450" spc="-10">
                <a:latin typeface="Times New Roman"/>
                <a:cs typeface="Times New Roman"/>
              </a:rPr>
              <a:t>irrelevant.</a:t>
            </a:r>
            <a:endParaRPr sz="1450">
              <a:latin typeface="Times New Roman"/>
              <a:cs typeface="Times New Roman"/>
            </a:endParaRPr>
          </a:p>
          <a:p>
            <a:pPr algn="just" marL="12700">
              <a:lnSpc>
                <a:spcPts val="1735"/>
              </a:lnSpc>
            </a:pPr>
            <a:r>
              <a:rPr dirty="0" sz="1450" spc="-10">
                <a:latin typeface="Times New Roman"/>
                <a:cs typeface="Times New Roman"/>
              </a:rPr>
              <a:t>Please, tell me</a:t>
            </a:r>
            <a:r>
              <a:rPr dirty="0" sz="1450">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"But what is there to tell </a:t>
            </a:r>
            <a:r>
              <a:rPr dirty="0" sz="1450" spc="-5">
                <a:latin typeface="Times New Roman"/>
                <a:cs typeface="Times New Roman"/>
              </a:rPr>
              <a:t>you? </a:t>
            </a:r>
            <a:r>
              <a:rPr dirty="0" sz="1450" spc="-10">
                <a:latin typeface="Times New Roman"/>
                <a:cs typeface="Times New Roman"/>
              </a:rPr>
              <a:t>Let's talk about </a:t>
            </a:r>
            <a:r>
              <a:rPr dirty="0" sz="1450" spc="-5">
                <a:latin typeface="Times New Roman"/>
                <a:cs typeface="Times New Roman"/>
              </a:rPr>
              <a:t>you </a:t>
            </a:r>
            <a:r>
              <a:rPr dirty="0" sz="1450" spc="-10">
                <a:latin typeface="Times New Roman"/>
                <a:cs typeface="Times New Roman"/>
              </a:rPr>
              <a:t>instead</a:t>
            </a:r>
            <a:r>
              <a:rPr dirty="0" sz="1450" spc="70">
                <a:latin typeface="Times New Roman"/>
                <a:cs typeface="Times New Roman"/>
              </a:rPr>
              <a:t> </a:t>
            </a:r>
            <a:r>
              <a:rPr dirty="0" sz="1450" spc="-10">
                <a:latin typeface="Times New Roman"/>
                <a:cs typeface="Times New Roman"/>
              </a:rPr>
              <a:t>and—"</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 realise now that </a:t>
            </a:r>
            <a:r>
              <a:rPr dirty="0" sz="1450" spc="-5">
                <a:latin typeface="Times New Roman"/>
                <a:cs typeface="Times New Roman"/>
              </a:rPr>
              <a:t>you </a:t>
            </a:r>
            <a:r>
              <a:rPr dirty="0" sz="1450" spc="-10">
                <a:latin typeface="Times New Roman"/>
                <a:cs typeface="Times New Roman"/>
              </a:rPr>
              <a:t>must have had certain strange experiences that  concern me </a:t>
            </a:r>
            <a:r>
              <a:rPr dirty="0" sz="1450" spc="-20">
                <a:latin typeface="Times New Roman"/>
                <a:cs typeface="Times New Roman"/>
              </a:rPr>
              <a:t>closely, </a:t>
            </a:r>
            <a:r>
              <a:rPr dirty="0" sz="1450" spc="-10">
                <a:latin typeface="Times New Roman"/>
                <a:cs typeface="Times New Roman"/>
              </a:rPr>
              <a:t>more closely than </a:t>
            </a:r>
            <a:r>
              <a:rPr dirty="0" sz="1450" spc="-5">
                <a:latin typeface="Times New Roman"/>
                <a:cs typeface="Times New Roman"/>
              </a:rPr>
              <a:t>you </a:t>
            </a:r>
            <a:r>
              <a:rPr dirty="0" sz="1450" spc="-10">
                <a:latin typeface="Times New Roman"/>
                <a:cs typeface="Times New Roman"/>
              </a:rPr>
              <a:t>can ever imagine; please,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 </a:t>
            </a:r>
            <a:r>
              <a:rPr dirty="0" sz="1450" spc="-10">
                <a:latin typeface="Times New Roman"/>
                <a:cs typeface="Times New Roman"/>
              </a:rPr>
              <a:t>tell me everything!" </a:t>
            </a:r>
            <a:r>
              <a:rPr dirty="0" sz="1450" spc="-5">
                <a:latin typeface="Times New Roman"/>
                <a:cs typeface="Times New Roman"/>
              </a:rPr>
              <a:t>he</a:t>
            </a:r>
            <a:r>
              <a:rPr dirty="0" sz="1450" spc="5">
                <a:latin typeface="Times New Roman"/>
                <a:cs typeface="Times New Roman"/>
              </a:rPr>
              <a:t> </a:t>
            </a:r>
            <a:r>
              <a:rPr dirty="0" sz="1450" spc="-10">
                <a:latin typeface="Times New Roman"/>
                <a:cs typeface="Times New Roman"/>
              </a:rPr>
              <a:t>pleaded.</a:t>
            </a:r>
            <a:endParaRPr sz="1450">
              <a:latin typeface="Times New Roman"/>
              <a:cs typeface="Times New Roman"/>
            </a:endParaRPr>
          </a:p>
          <a:p>
            <a:pPr algn="just" marL="12700" marR="7620" indent="255904">
              <a:lnSpc>
                <a:spcPts val="1730"/>
              </a:lnSpc>
              <a:spcBef>
                <a:spcPts val="790"/>
              </a:spcBef>
            </a:pP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why my life should interest him more than his own  </a:t>
            </a:r>
            <a:r>
              <a:rPr dirty="0" sz="1450" spc="-15">
                <a:latin typeface="Times New Roman"/>
                <a:cs typeface="Times New Roman"/>
              </a:rPr>
              <a:t>affairs </a:t>
            </a:r>
            <a:r>
              <a:rPr dirty="0" sz="1450" spc="-10">
                <a:latin typeface="Times New Roman"/>
                <a:cs typeface="Times New Roman"/>
              </a:rPr>
              <a:t>which, at the moment were, in all truth, urgent </a:t>
            </a:r>
            <a:r>
              <a:rPr dirty="0" sz="1450" spc="-5">
                <a:latin typeface="Times New Roman"/>
                <a:cs typeface="Times New Roman"/>
              </a:rPr>
              <a:t>enough, but </a:t>
            </a:r>
            <a:r>
              <a:rPr dirty="0" sz="1450" spc="-10">
                <a:latin typeface="Times New Roman"/>
                <a:cs typeface="Times New Roman"/>
              </a:rPr>
              <a:t>to calm him  down </a:t>
            </a:r>
            <a:r>
              <a:rPr dirty="0" sz="1450" spc="-5">
                <a:latin typeface="Times New Roman"/>
                <a:cs typeface="Times New Roman"/>
              </a:rPr>
              <a:t>I </a:t>
            </a:r>
            <a:r>
              <a:rPr dirty="0" sz="1450" spc="-10">
                <a:latin typeface="Times New Roman"/>
                <a:cs typeface="Times New Roman"/>
              </a:rPr>
              <a:t>told him all the incomprehensible things that had happened to me.  After each incident, </a:t>
            </a:r>
            <a:r>
              <a:rPr dirty="0" sz="1450" spc="-5">
                <a:latin typeface="Times New Roman"/>
                <a:cs typeface="Times New Roman"/>
              </a:rPr>
              <a:t>he </a:t>
            </a:r>
            <a:r>
              <a:rPr dirty="0" sz="1450" spc="-10">
                <a:latin typeface="Times New Roman"/>
                <a:cs typeface="Times New Roman"/>
              </a:rPr>
              <a:t>nodded with </a:t>
            </a:r>
            <a:r>
              <a:rPr dirty="0" sz="1450" spc="-5">
                <a:latin typeface="Times New Roman"/>
                <a:cs typeface="Times New Roman"/>
              </a:rPr>
              <a:t>a </a:t>
            </a:r>
            <a:r>
              <a:rPr dirty="0" sz="1450" spc="-10">
                <a:latin typeface="Times New Roman"/>
                <a:cs typeface="Times New Roman"/>
              </a:rPr>
              <a:t>satisfied </a:t>
            </a:r>
            <a:r>
              <a:rPr dirty="0" sz="1450" spc="-25">
                <a:latin typeface="Times New Roman"/>
                <a:cs typeface="Times New Roman"/>
              </a:rPr>
              <a:t>air,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person who has seen  to the bottom </a:t>
            </a:r>
            <a:r>
              <a:rPr dirty="0" sz="1450" spc="-5">
                <a:latin typeface="Times New Roman"/>
                <a:cs typeface="Times New Roman"/>
              </a:rPr>
              <a:t>of </a:t>
            </a:r>
            <a:r>
              <a:rPr dirty="0" sz="1450" spc="-10">
                <a:latin typeface="Times New Roman"/>
                <a:cs typeface="Times New Roman"/>
              </a:rPr>
              <a:t>some</a:t>
            </a:r>
            <a:r>
              <a:rPr dirty="0" sz="1450" spc="5">
                <a:latin typeface="Times New Roman"/>
                <a:cs typeface="Times New Roman"/>
              </a:rPr>
              <a:t> </a:t>
            </a:r>
            <a:r>
              <a:rPr dirty="0" sz="1450" spc="-20">
                <a:latin typeface="Times New Roman"/>
                <a:cs typeface="Times New Roman"/>
              </a:rPr>
              <a:t>matter.</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When</a:t>
            </a:r>
            <a:r>
              <a:rPr dirty="0" sz="1450" spc="95">
                <a:latin typeface="Times New Roman"/>
                <a:cs typeface="Times New Roman"/>
              </a:rPr>
              <a:t> </a:t>
            </a:r>
            <a:r>
              <a:rPr dirty="0" sz="1450" spc="-5">
                <a:latin typeface="Times New Roman"/>
                <a:cs typeface="Times New Roman"/>
              </a:rPr>
              <a:t>I</a:t>
            </a:r>
            <a:r>
              <a:rPr dirty="0" sz="1450" spc="100">
                <a:latin typeface="Times New Roman"/>
                <a:cs typeface="Times New Roman"/>
              </a:rPr>
              <a:t> </a:t>
            </a:r>
            <a:r>
              <a:rPr dirty="0" sz="1450" spc="-10">
                <a:latin typeface="Times New Roman"/>
                <a:cs typeface="Times New Roman"/>
              </a:rPr>
              <a:t>came</a:t>
            </a:r>
            <a:r>
              <a:rPr dirty="0" sz="1450" spc="100">
                <a:latin typeface="Times New Roman"/>
                <a:cs typeface="Times New Roman"/>
              </a:rPr>
              <a:t> </a:t>
            </a:r>
            <a:r>
              <a:rPr dirty="0" sz="1450" spc="-10">
                <a:latin typeface="Times New Roman"/>
                <a:cs typeface="Times New Roman"/>
              </a:rPr>
              <a:t>to</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part</a:t>
            </a:r>
            <a:r>
              <a:rPr dirty="0" sz="1450" spc="100">
                <a:latin typeface="Times New Roman"/>
                <a:cs typeface="Times New Roman"/>
              </a:rPr>
              <a:t> </a:t>
            </a:r>
            <a:r>
              <a:rPr dirty="0" sz="1450" spc="-10">
                <a:latin typeface="Times New Roman"/>
                <a:cs typeface="Times New Roman"/>
              </a:rPr>
              <a:t>where</a:t>
            </a:r>
            <a:r>
              <a:rPr dirty="0" sz="1450" spc="95">
                <a:latin typeface="Times New Roman"/>
                <a:cs typeface="Times New Roman"/>
              </a:rPr>
              <a:t> </a:t>
            </a:r>
            <a:r>
              <a:rPr dirty="0" sz="1450" spc="-10">
                <a:latin typeface="Times New Roman"/>
                <a:cs typeface="Times New Roman"/>
              </a:rPr>
              <a:t>the</a:t>
            </a:r>
            <a:r>
              <a:rPr dirty="0" sz="1450" spc="100">
                <a:latin typeface="Times New Roman"/>
                <a:cs typeface="Times New Roman"/>
              </a:rPr>
              <a:t> </a:t>
            </a:r>
            <a:r>
              <a:rPr dirty="0" sz="1450" spc="-10">
                <a:latin typeface="Times New Roman"/>
                <a:cs typeface="Times New Roman"/>
              </a:rPr>
              <a:t>headless</a:t>
            </a:r>
            <a:r>
              <a:rPr dirty="0" sz="1450" spc="100">
                <a:latin typeface="Times New Roman"/>
                <a:cs typeface="Times New Roman"/>
              </a:rPr>
              <a:t> </a:t>
            </a:r>
            <a:r>
              <a:rPr dirty="0" sz="1450" spc="-10">
                <a:latin typeface="Times New Roman"/>
                <a:cs typeface="Times New Roman"/>
              </a:rPr>
              <a:t>apparition</a:t>
            </a:r>
            <a:r>
              <a:rPr dirty="0" sz="1450" spc="95">
                <a:latin typeface="Times New Roman"/>
                <a:cs typeface="Times New Roman"/>
              </a:rPr>
              <a:t> </a:t>
            </a:r>
            <a:r>
              <a:rPr dirty="0" sz="1450" spc="-10">
                <a:latin typeface="Times New Roman"/>
                <a:cs typeface="Times New Roman"/>
              </a:rPr>
              <a:t>had</a:t>
            </a:r>
            <a:r>
              <a:rPr dirty="0" sz="1450" spc="100">
                <a:latin typeface="Times New Roman"/>
                <a:cs typeface="Times New Roman"/>
              </a:rPr>
              <a:t> </a:t>
            </a:r>
            <a:r>
              <a:rPr dirty="0" sz="1450" spc="-10">
                <a:latin typeface="Times New Roman"/>
                <a:cs typeface="Times New Roman"/>
              </a:rPr>
              <a:t>stood,</a:t>
            </a:r>
            <a:r>
              <a:rPr dirty="0" sz="1450" spc="100">
                <a:latin typeface="Times New Roman"/>
                <a:cs typeface="Times New Roman"/>
              </a:rPr>
              <a:t> </a:t>
            </a:r>
            <a:r>
              <a:rPr dirty="0" sz="1450" spc="-10">
                <a:latin typeface="Times New Roman"/>
                <a:cs typeface="Times New Roman"/>
              </a:rPr>
              <a:t>holding</a:t>
            </a:r>
            <a:endParaRPr sz="1450">
              <a:latin typeface="Times New Roman"/>
              <a:cs typeface="Times New Roman"/>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219565"/>
          </a:xfrm>
          <a:prstGeom prst="rect">
            <a:avLst/>
          </a:prstGeom>
        </p:spPr>
        <p:txBody>
          <a:bodyPr wrap="square" lIns="0" tIns="11430" rIns="0" bIns="0" rtlCol="0" vert="horz">
            <a:spAutoFit/>
          </a:bodyPr>
          <a:lstStyle/>
          <a:p>
            <a:pPr algn="just" marL="12700" marR="6985">
              <a:lnSpc>
                <a:spcPct val="100000"/>
              </a:lnSpc>
              <a:spcBef>
                <a:spcPts val="90"/>
              </a:spcBef>
            </a:pPr>
            <a:r>
              <a:rPr dirty="0" sz="1450" spc="-5">
                <a:latin typeface="Times New Roman"/>
                <a:cs typeface="Times New Roman"/>
              </a:rPr>
              <a:t>out </a:t>
            </a:r>
            <a:r>
              <a:rPr dirty="0" sz="1450" spc="-10">
                <a:latin typeface="Times New Roman"/>
                <a:cs typeface="Times New Roman"/>
              </a:rPr>
              <a:t>the red beans with black spots towards me, </a:t>
            </a:r>
            <a:r>
              <a:rPr dirty="0" sz="1450" spc="-5">
                <a:latin typeface="Times New Roman"/>
                <a:cs typeface="Times New Roman"/>
              </a:rPr>
              <a:t>he </a:t>
            </a:r>
            <a:r>
              <a:rPr dirty="0" sz="1450" spc="-10">
                <a:latin typeface="Times New Roman"/>
                <a:cs typeface="Times New Roman"/>
              </a:rPr>
              <a:t>could hardly wait for me to  finish.</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"So </a:t>
            </a:r>
            <a:r>
              <a:rPr dirty="0" sz="1450" spc="-5">
                <a:latin typeface="Times New Roman"/>
                <a:cs typeface="Times New Roman"/>
              </a:rPr>
              <a:t>you </a:t>
            </a:r>
            <a:r>
              <a:rPr dirty="0" sz="1450" spc="-10">
                <a:latin typeface="Times New Roman"/>
                <a:cs typeface="Times New Roman"/>
              </a:rPr>
              <a:t>knocked them </a:t>
            </a:r>
            <a:r>
              <a:rPr dirty="0" sz="1450" spc="-5">
                <a:latin typeface="Times New Roman"/>
                <a:cs typeface="Times New Roman"/>
              </a:rPr>
              <a:t>out of </a:t>
            </a:r>
            <a:r>
              <a:rPr dirty="0" sz="1450" spc="-10">
                <a:latin typeface="Times New Roman"/>
                <a:cs typeface="Times New Roman"/>
              </a:rPr>
              <a:t>his hand", </a:t>
            </a:r>
            <a:r>
              <a:rPr dirty="0" sz="1450" spc="-5">
                <a:latin typeface="Times New Roman"/>
                <a:cs typeface="Times New Roman"/>
              </a:rPr>
              <a:t>he </a:t>
            </a:r>
            <a:r>
              <a:rPr dirty="0" sz="1450" spc="-10">
                <a:latin typeface="Times New Roman"/>
                <a:cs typeface="Times New Roman"/>
              </a:rPr>
              <a:t>muttered </a:t>
            </a:r>
            <a:r>
              <a:rPr dirty="0" sz="1450" spc="-15">
                <a:latin typeface="Times New Roman"/>
                <a:cs typeface="Times New Roman"/>
              </a:rPr>
              <a:t>reflectively. </a:t>
            </a:r>
            <a:r>
              <a:rPr dirty="0" sz="1450" spc="-10">
                <a:latin typeface="Times New Roman"/>
                <a:cs typeface="Times New Roman"/>
              </a:rPr>
              <a:t>"I never  </a:t>
            </a:r>
            <a:r>
              <a:rPr dirty="0" sz="1450" spc="-5">
                <a:latin typeface="Times New Roman"/>
                <a:cs typeface="Times New Roman"/>
              </a:rPr>
              <a:t>thought </a:t>
            </a:r>
            <a:r>
              <a:rPr dirty="0" sz="1450" spc="-10">
                <a:latin typeface="Times New Roman"/>
                <a:cs typeface="Times New Roman"/>
              </a:rPr>
              <a:t>there could </a:t>
            </a:r>
            <a:r>
              <a:rPr dirty="0" sz="1450" spc="-5">
                <a:latin typeface="Times New Roman"/>
                <a:cs typeface="Times New Roman"/>
              </a:rPr>
              <a:t>be a </a:t>
            </a:r>
            <a:r>
              <a:rPr dirty="0" sz="1450" spc="-10">
                <a:latin typeface="Times New Roman"/>
                <a:cs typeface="Times New Roman"/>
              </a:rPr>
              <a:t>third</a:t>
            </a:r>
            <a:r>
              <a:rPr dirty="0" sz="1450">
                <a:latin typeface="Times New Roman"/>
                <a:cs typeface="Times New Roman"/>
              </a:rPr>
              <a:t> </a:t>
            </a:r>
            <a:r>
              <a:rPr dirty="0" sz="1450" spc="-10">
                <a:latin typeface="Times New Roman"/>
                <a:cs typeface="Times New Roman"/>
              </a:rPr>
              <a:t>'path'."</a:t>
            </a:r>
            <a:endParaRPr sz="1450">
              <a:latin typeface="Times New Roman"/>
              <a:cs typeface="Times New Roman"/>
            </a:endParaRPr>
          </a:p>
          <a:p>
            <a:pPr algn="just" marL="12700" marR="13335" indent="255904">
              <a:lnSpc>
                <a:spcPts val="1730"/>
              </a:lnSpc>
              <a:spcBef>
                <a:spcPts val="720"/>
              </a:spcBef>
            </a:pPr>
            <a:r>
              <a:rPr dirty="0" sz="1450" spc="-10">
                <a:latin typeface="Times New Roman"/>
                <a:cs typeface="Times New Roman"/>
              </a:rPr>
              <a:t>"That wasn't </a:t>
            </a:r>
            <a:r>
              <a:rPr dirty="0" sz="1450" spc="-5">
                <a:latin typeface="Times New Roman"/>
                <a:cs typeface="Times New Roman"/>
              </a:rPr>
              <a:t>a </a:t>
            </a:r>
            <a:r>
              <a:rPr dirty="0" sz="1450" spc="-10">
                <a:latin typeface="Times New Roman"/>
                <a:cs typeface="Times New Roman"/>
              </a:rPr>
              <a:t>third path", </a:t>
            </a:r>
            <a:r>
              <a:rPr dirty="0" sz="1450" spc="-5">
                <a:latin typeface="Times New Roman"/>
                <a:cs typeface="Times New Roman"/>
              </a:rPr>
              <a:t>I </a:t>
            </a:r>
            <a:r>
              <a:rPr dirty="0" sz="1450" spc="-10">
                <a:latin typeface="Times New Roman"/>
                <a:cs typeface="Times New Roman"/>
              </a:rPr>
              <a:t>said. "It was the same as if </a:t>
            </a:r>
            <a:r>
              <a:rPr dirty="0" sz="1450" spc="-5">
                <a:latin typeface="Times New Roman"/>
                <a:cs typeface="Times New Roman"/>
              </a:rPr>
              <a:t>I </a:t>
            </a:r>
            <a:r>
              <a:rPr dirty="0" sz="1450" spc="-10">
                <a:latin typeface="Times New Roman"/>
                <a:cs typeface="Times New Roman"/>
              </a:rPr>
              <a:t>had rejected the  seeds."</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He smiled.</a:t>
            </a:r>
            <a:endParaRPr sz="1450">
              <a:latin typeface="Times New Roman"/>
              <a:cs typeface="Times New Roman"/>
            </a:endParaRPr>
          </a:p>
          <a:p>
            <a:pPr algn="just" marL="268605">
              <a:lnSpc>
                <a:spcPct val="100000"/>
              </a:lnSpc>
              <a:spcBef>
                <a:spcPts val="780"/>
              </a:spcBef>
            </a:pPr>
            <a:r>
              <a:rPr dirty="0" sz="1450" spc="-45">
                <a:latin typeface="Times New Roman"/>
                <a:cs typeface="Times New Roman"/>
              </a:rPr>
              <a:t>"You </a:t>
            </a:r>
            <a:r>
              <a:rPr dirty="0" sz="1450" spc="-5">
                <a:latin typeface="Times New Roman"/>
                <a:cs typeface="Times New Roman"/>
              </a:rPr>
              <a:t>don't </a:t>
            </a:r>
            <a:r>
              <a:rPr dirty="0" sz="1450" spc="-10">
                <a:latin typeface="Times New Roman"/>
                <a:cs typeface="Times New Roman"/>
              </a:rPr>
              <a:t>think so, Herr</a:t>
            </a:r>
            <a:r>
              <a:rPr dirty="0" sz="1450" spc="40">
                <a:latin typeface="Times New Roman"/>
                <a:cs typeface="Times New Roman"/>
              </a:rPr>
              <a:t> </a:t>
            </a:r>
            <a:r>
              <a:rPr dirty="0" sz="1450" spc="-10">
                <a:latin typeface="Times New Roman"/>
                <a:cs typeface="Times New Roman"/>
              </a:rPr>
              <a:t>Laponder?"</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had rejected them, </a:t>
            </a:r>
            <a:r>
              <a:rPr dirty="0" sz="1450" spc="-5">
                <a:latin typeface="Times New Roman"/>
                <a:cs typeface="Times New Roman"/>
              </a:rPr>
              <a:t>you </a:t>
            </a:r>
            <a:r>
              <a:rPr dirty="0" sz="1450" spc="-10">
                <a:latin typeface="Times New Roman"/>
                <a:cs typeface="Times New Roman"/>
              </a:rPr>
              <a:t>would presumably also have followed the  'Path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but </a:t>
            </a:r>
            <a:r>
              <a:rPr dirty="0" sz="1450" spc="-10">
                <a:latin typeface="Times New Roman"/>
                <a:cs typeface="Times New Roman"/>
              </a:rPr>
              <a:t>the seeds, which represent magic powers, would </a:t>
            </a:r>
            <a:r>
              <a:rPr dirty="0" sz="1450" spc="-5">
                <a:latin typeface="Times New Roman"/>
                <a:cs typeface="Times New Roman"/>
              </a:rPr>
              <a:t>not </a:t>
            </a:r>
            <a:r>
              <a:rPr dirty="0" sz="1450" spc="-10">
                <a:latin typeface="Times New Roman"/>
                <a:cs typeface="Times New Roman"/>
              </a:rPr>
              <a:t>have  remained behind. As it is, they rolled onto the </a:t>
            </a:r>
            <a:r>
              <a:rPr dirty="0" sz="1450" spc="-5">
                <a:latin typeface="Times New Roman"/>
                <a:cs typeface="Times New Roman"/>
              </a:rPr>
              <a:t>ground, you </a:t>
            </a:r>
            <a:r>
              <a:rPr dirty="0" sz="1450" spc="-10">
                <a:latin typeface="Times New Roman"/>
                <a:cs typeface="Times New Roman"/>
              </a:rPr>
              <a:t>said. That means  that they have remained here and will </a:t>
            </a:r>
            <a:r>
              <a:rPr dirty="0" sz="1450" spc="-5">
                <a:latin typeface="Times New Roman"/>
                <a:cs typeface="Times New Roman"/>
              </a:rPr>
              <a:t>be </a:t>
            </a:r>
            <a:r>
              <a:rPr dirty="0" sz="1450" spc="-10">
                <a:latin typeface="Times New Roman"/>
                <a:cs typeface="Times New Roman"/>
              </a:rPr>
              <a:t>guarded </a:t>
            </a:r>
            <a:r>
              <a:rPr dirty="0" sz="1450" spc="-5">
                <a:latin typeface="Times New Roman"/>
                <a:cs typeface="Times New Roman"/>
              </a:rPr>
              <a:t>by your </a:t>
            </a:r>
            <a:r>
              <a:rPr dirty="0" sz="1450" spc="-10">
                <a:latin typeface="Times New Roman"/>
                <a:cs typeface="Times New Roman"/>
              </a:rPr>
              <a:t>ancestors until the  time </a:t>
            </a:r>
            <a:r>
              <a:rPr dirty="0" sz="1450" spc="-5">
                <a:latin typeface="Times New Roman"/>
                <a:cs typeface="Times New Roman"/>
              </a:rPr>
              <a:t>of </a:t>
            </a:r>
            <a:r>
              <a:rPr dirty="0" sz="1450" spc="-10">
                <a:latin typeface="Times New Roman"/>
                <a:cs typeface="Times New Roman"/>
              </a:rPr>
              <a:t>germination comes. Then the powers, which at the moment slumber  within them, will come to</a:t>
            </a:r>
            <a:r>
              <a:rPr dirty="0" sz="1450" spc="1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268605">
              <a:lnSpc>
                <a:spcPct val="100000"/>
              </a:lnSpc>
              <a:spcBef>
                <a:spcPts val="715"/>
              </a:spcBef>
            </a:pPr>
            <a:r>
              <a:rPr dirty="0" sz="1450" spc="-5">
                <a:latin typeface="Times New Roman"/>
                <a:cs typeface="Times New Roman"/>
              </a:rPr>
              <a:t>I </a:t>
            </a:r>
            <a:r>
              <a:rPr dirty="0" sz="1450" spc="-10">
                <a:latin typeface="Times New Roman"/>
                <a:cs typeface="Times New Roman"/>
              </a:rPr>
              <a:t>didn't </a:t>
            </a:r>
            <a:r>
              <a:rPr dirty="0" sz="1450" spc="-20">
                <a:latin typeface="Times New Roman"/>
                <a:cs typeface="Times New Roman"/>
              </a:rPr>
              <a:t>follow. </a:t>
            </a:r>
            <a:r>
              <a:rPr dirty="0" sz="1450" spc="-10">
                <a:latin typeface="Times New Roman"/>
                <a:cs typeface="Times New Roman"/>
              </a:rPr>
              <a:t>"The seeds will </a:t>
            </a:r>
            <a:r>
              <a:rPr dirty="0" sz="1450" spc="-5">
                <a:latin typeface="Times New Roman"/>
                <a:cs typeface="Times New Roman"/>
              </a:rPr>
              <a:t>be </a:t>
            </a:r>
            <a:r>
              <a:rPr dirty="0" sz="1450" spc="-10">
                <a:latin typeface="Times New Roman"/>
                <a:cs typeface="Times New Roman"/>
              </a:rPr>
              <a:t>guarded </a:t>
            </a:r>
            <a:r>
              <a:rPr dirty="0" sz="1450" spc="-5">
                <a:latin typeface="Times New Roman"/>
                <a:cs typeface="Times New Roman"/>
              </a:rPr>
              <a:t>by </a:t>
            </a:r>
            <a:r>
              <a:rPr dirty="0" sz="1450" spc="-10">
                <a:latin typeface="Times New Roman"/>
                <a:cs typeface="Times New Roman"/>
              </a:rPr>
              <a:t>my</a:t>
            </a:r>
            <a:r>
              <a:rPr dirty="0" sz="1450" spc="40">
                <a:latin typeface="Times New Roman"/>
                <a:cs typeface="Times New Roman"/>
              </a:rPr>
              <a:t> </a:t>
            </a:r>
            <a:r>
              <a:rPr dirty="0" sz="1450" spc="-10">
                <a:latin typeface="Times New Roman"/>
                <a:cs typeface="Times New Roman"/>
              </a:rPr>
              <a:t>ancestors?"</a:t>
            </a:r>
            <a:endParaRPr sz="1450">
              <a:latin typeface="Times New Roman"/>
              <a:cs typeface="Times New Roman"/>
            </a:endParaRPr>
          </a:p>
          <a:p>
            <a:pPr algn="just" marL="12700" marR="5080" indent="255904">
              <a:lnSpc>
                <a:spcPts val="1730"/>
              </a:lnSpc>
              <a:spcBef>
                <a:spcPts val="844"/>
              </a:spcBef>
            </a:pPr>
            <a:r>
              <a:rPr dirty="0" sz="1450" spc="-45">
                <a:latin typeface="Times New Roman"/>
                <a:cs typeface="Times New Roman"/>
              </a:rPr>
              <a:t>"To </a:t>
            </a:r>
            <a:r>
              <a:rPr dirty="0" sz="1450" spc="-5">
                <a:latin typeface="Times New Roman"/>
                <a:cs typeface="Times New Roman"/>
              </a:rPr>
              <a:t>a </a:t>
            </a:r>
            <a:r>
              <a:rPr dirty="0" sz="1450" spc="-10">
                <a:latin typeface="Times New Roman"/>
                <a:cs typeface="Times New Roman"/>
              </a:rPr>
              <a:t>certain extent </a:t>
            </a:r>
            <a:r>
              <a:rPr dirty="0" sz="1450" spc="-5">
                <a:latin typeface="Times New Roman"/>
                <a:cs typeface="Times New Roman"/>
              </a:rPr>
              <a:t>you </a:t>
            </a:r>
            <a:r>
              <a:rPr dirty="0" sz="1450" spc="-10">
                <a:latin typeface="Times New Roman"/>
                <a:cs typeface="Times New Roman"/>
              </a:rPr>
              <a:t>have to understand </a:t>
            </a:r>
            <a:r>
              <a:rPr dirty="0" sz="1450" spc="-5">
                <a:latin typeface="Times New Roman"/>
                <a:cs typeface="Times New Roman"/>
              </a:rPr>
              <a:t>your </a:t>
            </a:r>
            <a:r>
              <a:rPr dirty="0" sz="1450" spc="-10">
                <a:latin typeface="Times New Roman"/>
                <a:cs typeface="Times New Roman"/>
              </a:rPr>
              <a:t>experiences  symbolically", explained </a:t>
            </a:r>
            <a:r>
              <a:rPr dirty="0" sz="1450" spc="-20">
                <a:latin typeface="Times New Roman"/>
                <a:cs typeface="Times New Roman"/>
              </a:rPr>
              <a:t>Laponder.</a:t>
            </a:r>
            <a:r>
              <a:rPr dirty="0" sz="1450" spc="320">
                <a:latin typeface="Times New Roman"/>
                <a:cs typeface="Times New Roman"/>
              </a:rPr>
              <a:t> </a:t>
            </a:r>
            <a:r>
              <a:rPr dirty="0" sz="1450" spc="-10">
                <a:latin typeface="Times New Roman"/>
                <a:cs typeface="Times New Roman"/>
              </a:rPr>
              <a:t>"The circle </a:t>
            </a:r>
            <a:r>
              <a:rPr dirty="0" sz="1450" spc="-5">
                <a:latin typeface="Times New Roman"/>
                <a:cs typeface="Times New Roman"/>
              </a:rPr>
              <a:t>of </a:t>
            </a:r>
            <a:r>
              <a:rPr dirty="0" sz="1450" spc="-10">
                <a:latin typeface="Times New Roman"/>
                <a:cs typeface="Times New Roman"/>
              </a:rPr>
              <a:t>blue luminous beings  around </a:t>
            </a:r>
            <a:r>
              <a:rPr dirty="0" sz="1450" spc="-5">
                <a:latin typeface="Times New Roman"/>
                <a:cs typeface="Times New Roman"/>
              </a:rPr>
              <a:t>you </a:t>
            </a:r>
            <a:r>
              <a:rPr dirty="0" sz="1450" spc="-10">
                <a:latin typeface="Times New Roman"/>
                <a:cs typeface="Times New Roman"/>
              </a:rPr>
              <a:t>was the chain </a:t>
            </a:r>
            <a:r>
              <a:rPr dirty="0" sz="1450" spc="-5">
                <a:latin typeface="Times New Roman"/>
                <a:cs typeface="Times New Roman"/>
              </a:rPr>
              <a:t>of </a:t>
            </a:r>
            <a:r>
              <a:rPr dirty="0" sz="1450" spc="-10">
                <a:latin typeface="Times New Roman"/>
                <a:cs typeface="Times New Roman"/>
              </a:rPr>
              <a:t>inherited 'selves' which all those born </a:t>
            </a:r>
            <a:r>
              <a:rPr dirty="0" sz="1450" spc="-5">
                <a:latin typeface="Times New Roman"/>
                <a:cs typeface="Times New Roman"/>
              </a:rPr>
              <a:t>of </a:t>
            </a:r>
            <a:r>
              <a:rPr dirty="0" sz="1450" spc="-10">
                <a:latin typeface="Times New Roman"/>
                <a:cs typeface="Times New Roman"/>
              </a:rPr>
              <a:t>woman  carry with them. The soul is </a:t>
            </a:r>
            <a:r>
              <a:rPr dirty="0" sz="1450" spc="-5">
                <a:latin typeface="Times New Roman"/>
                <a:cs typeface="Times New Roman"/>
              </a:rPr>
              <a:t>not a </a:t>
            </a:r>
            <a:r>
              <a:rPr dirty="0" sz="1450" spc="-10">
                <a:latin typeface="Times New Roman"/>
                <a:cs typeface="Times New Roman"/>
              </a:rPr>
              <a:t>single unity; that is what it is destined to  become, and that is what we call 'immortality'. </a:t>
            </a:r>
            <a:r>
              <a:rPr dirty="0" sz="1450" spc="-45">
                <a:latin typeface="Times New Roman"/>
                <a:cs typeface="Times New Roman"/>
              </a:rPr>
              <a:t>Your </a:t>
            </a:r>
            <a:r>
              <a:rPr dirty="0" sz="1450" spc="-10">
                <a:latin typeface="Times New Roman"/>
                <a:cs typeface="Times New Roman"/>
              </a:rPr>
              <a:t>soul is still composed </a:t>
            </a:r>
            <a:r>
              <a:rPr dirty="0" sz="1450" spc="-5">
                <a:latin typeface="Times New Roman"/>
                <a:cs typeface="Times New Roman"/>
              </a:rPr>
              <a:t>of  </a:t>
            </a:r>
            <a:r>
              <a:rPr dirty="0" sz="1450" spc="-10">
                <a:latin typeface="Times New Roman"/>
                <a:cs typeface="Times New Roman"/>
              </a:rPr>
              <a:t>many</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'selves', just as </a:t>
            </a:r>
            <a:r>
              <a:rPr dirty="0" sz="1450" spc="-5">
                <a:latin typeface="Times New Roman"/>
                <a:cs typeface="Times New Roman"/>
              </a:rPr>
              <a:t>a </a:t>
            </a:r>
            <a:r>
              <a:rPr dirty="0" sz="1450" spc="-10">
                <a:latin typeface="Times New Roman"/>
                <a:cs typeface="Times New Roman"/>
              </a:rPr>
              <a:t>colony </a:t>
            </a:r>
            <a:r>
              <a:rPr dirty="0" sz="1450" spc="-5">
                <a:latin typeface="Times New Roman"/>
                <a:cs typeface="Times New Roman"/>
              </a:rPr>
              <a:t>of </a:t>
            </a:r>
            <a:r>
              <a:rPr dirty="0" sz="1450" spc="-10">
                <a:latin typeface="Times New Roman"/>
                <a:cs typeface="Times New Roman"/>
              </a:rPr>
              <a:t>ants is composed </a:t>
            </a:r>
            <a:r>
              <a:rPr dirty="0" sz="1450" spc="-5">
                <a:latin typeface="Times New Roman"/>
                <a:cs typeface="Times New Roman"/>
              </a:rPr>
              <a:t>of </a:t>
            </a:r>
            <a:r>
              <a:rPr dirty="0" sz="1450" spc="-10">
                <a:latin typeface="Times New Roman"/>
                <a:cs typeface="Times New Roman"/>
              </a:rPr>
              <a:t>many single ants. </a:t>
            </a:r>
            <a:r>
              <a:rPr dirty="0" sz="1450" spc="-60">
                <a:latin typeface="Times New Roman"/>
                <a:cs typeface="Times New Roman"/>
              </a:rPr>
              <a:t>You </a:t>
            </a:r>
            <a:r>
              <a:rPr dirty="0" sz="1450" spc="-10">
                <a:latin typeface="Times New Roman"/>
                <a:cs typeface="Times New Roman"/>
              </a:rPr>
              <a:t>bear  within </a:t>
            </a:r>
            <a:r>
              <a:rPr dirty="0" sz="1450" spc="-5">
                <a:latin typeface="Times New Roman"/>
                <a:cs typeface="Times New Roman"/>
              </a:rPr>
              <a:t>you </a:t>
            </a:r>
            <a:r>
              <a:rPr dirty="0" sz="1450" spc="-10">
                <a:latin typeface="Times New Roman"/>
                <a:cs typeface="Times New Roman"/>
              </a:rPr>
              <a:t>the spiritual remains </a:t>
            </a:r>
            <a:r>
              <a:rPr dirty="0" sz="1450" spc="-5">
                <a:latin typeface="Times New Roman"/>
                <a:cs typeface="Times New Roman"/>
              </a:rPr>
              <a:t>of </a:t>
            </a:r>
            <a:r>
              <a:rPr dirty="0" sz="1450" spc="-10">
                <a:latin typeface="Times New Roman"/>
                <a:cs typeface="Times New Roman"/>
              </a:rPr>
              <a:t>many thousand ancestors, the heads </a:t>
            </a:r>
            <a:r>
              <a:rPr dirty="0" sz="1450" spc="-5">
                <a:latin typeface="Times New Roman"/>
                <a:cs typeface="Times New Roman"/>
              </a:rPr>
              <a:t>of your  </a:t>
            </a:r>
            <a:r>
              <a:rPr dirty="0" sz="1450" spc="-10">
                <a:latin typeface="Times New Roman"/>
                <a:cs typeface="Times New Roman"/>
              </a:rPr>
              <a:t>line. It is the same with all creatures. How could </a:t>
            </a:r>
            <a:r>
              <a:rPr dirty="0" sz="1450" spc="-5">
                <a:latin typeface="Times New Roman"/>
                <a:cs typeface="Times New Roman"/>
              </a:rPr>
              <a:t>a </a:t>
            </a:r>
            <a:r>
              <a:rPr dirty="0" sz="1450" spc="-10">
                <a:latin typeface="Times New Roman"/>
                <a:cs typeface="Times New Roman"/>
              </a:rPr>
              <a:t>chicken that is artificially  hatched in an incubator immediately look for the right </a:t>
            </a:r>
            <a:r>
              <a:rPr dirty="0" sz="1450" spc="-5">
                <a:latin typeface="Times New Roman"/>
                <a:cs typeface="Times New Roman"/>
              </a:rPr>
              <a:t>food, </a:t>
            </a:r>
            <a:r>
              <a:rPr dirty="0" sz="1450" spc="-10">
                <a:latin typeface="Times New Roman"/>
                <a:cs typeface="Times New Roman"/>
              </a:rPr>
              <a:t>if the experience  </a:t>
            </a:r>
            <a:r>
              <a:rPr dirty="0" sz="1450" spc="-5">
                <a:latin typeface="Times New Roman"/>
                <a:cs typeface="Times New Roman"/>
              </a:rPr>
              <a:t>of </a:t>
            </a:r>
            <a:r>
              <a:rPr dirty="0" sz="1450" spc="-10">
                <a:latin typeface="Times New Roman"/>
                <a:cs typeface="Times New Roman"/>
              </a:rPr>
              <a:t>millions </a:t>
            </a:r>
            <a:r>
              <a:rPr dirty="0" sz="1450" spc="-5">
                <a:latin typeface="Times New Roman"/>
                <a:cs typeface="Times New Roman"/>
              </a:rPr>
              <a:t>of </a:t>
            </a:r>
            <a:r>
              <a:rPr dirty="0" sz="1450" spc="-10">
                <a:latin typeface="Times New Roman"/>
                <a:cs typeface="Times New Roman"/>
              </a:rPr>
              <a:t>years were </a:t>
            </a:r>
            <a:r>
              <a:rPr dirty="0" sz="1450" spc="-5">
                <a:latin typeface="Times New Roman"/>
                <a:cs typeface="Times New Roman"/>
              </a:rPr>
              <a:t>not </a:t>
            </a:r>
            <a:r>
              <a:rPr dirty="0" sz="1450" spc="-10">
                <a:latin typeface="Times New Roman"/>
                <a:cs typeface="Times New Roman"/>
              </a:rPr>
              <a:t>stored inside it? The existence </a:t>
            </a:r>
            <a:r>
              <a:rPr dirty="0" sz="1450" spc="-5">
                <a:latin typeface="Times New Roman"/>
                <a:cs typeface="Times New Roman"/>
              </a:rPr>
              <a:t>of </a:t>
            </a:r>
            <a:r>
              <a:rPr dirty="0" sz="1450" spc="-10">
                <a:latin typeface="Times New Roman"/>
                <a:cs typeface="Times New Roman"/>
              </a:rPr>
              <a:t>'instinct'  indicates the presence </a:t>
            </a:r>
            <a:r>
              <a:rPr dirty="0" sz="1450" spc="-5">
                <a:latin typeface="Times New Roman"/>
                <a:cs typeface="Times New Roman"/>
              </a:rPr>
              <a:t>of our </a:t>
            </a:r>
            <a:r>
              <a:rPr dirty="0" sz="1450" spc="-10">
                <a:latin typeface="Times New Roman"/>
                <a:cs typeface="Times New Roman"/>
              </a:rPr>
              <a:t>ancestors in </a:t>
            </a:r>
            <a:r>
              <a:rPr dirty="0" sz="1450" spc="-5">
                <a:latin typeface="Times New Roman"/>
                <a:cs typeface="Times New Roman"/>
              </a:rPr>
              <a:t>our </a:t>
            </a:r>
            <a:r>
              <a:rPr dirty="0" sz="1450" spc="-10">
                <a:latin typeface="Times New Roman"/>
                <a:cs typeface="Times New Roman"/>
              </a:rPr>
              <a:t>bodies and in </a:t>
            </a:r>
            <a:r>
              <a:rPr dirty="0" sz="1450" spc="-5">
                <a:latin typeface="Times New Roman"/>
                <a:cs typeface="Times New Roman"/>
              </a:rPr>
              <a:t>our </a:t>
            </a:r>
            <a:r>
              <a:rPr dirty="0" sz="1450" spc="-10">
                <a:latin typeface="Times New Roman"/>
                <a:cs typeface="Times New Roman"/>
              </a:rPr>
              <a:t>souls. I'm  </a:t>
            </a:r>
            <a:r>
              <a:rPr dirty="0" sz="1450" spc="-25">
                <a:latin typeface="Times New Roman"/>
                <a:cs typeface="Times New Roman"/>
              </a:rPr>
              <a:t>sorry, </a:t>
            </a:r>
            <a:r>
              <a:rPr dirty="0" sz="1450" spc="-5">
                <a:latin typeface="Times New Roman"/>
                <a:cs typeface="Times New Roman"/>
              </a:rPr>
              <a:t>I </a:t>
            </a:r>
            <a:r>
              <a:rPr dirty="0" sz="1450" spc="-10">
                <a:latin typeface="Times New Roman"/>
                <a:cs typeface="Times New Roman"/>
              </a:rPr>
              <a:t>didn't mean to interrupt</a:t>
            </a:r>
            <a:r>
              <a:rPr dirty="0" sz="1450" spc="3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finished my account. </a:t>
            </a:r>
            <a:r>
              <a:rPr dirty="0" sz="1450" spc="-5">
                <a:latin typeface="Times New Roman"/>
                <a:cs typeface="Times New Roman"/>
              </a:rPr>
              <a:t>I </a:t>
            </a:r>
            <a:r>
              <a:rPr dirty="0" sz="1450" spc="-10">
                <a:latin typeface="Times New Roman"/>
                <a:cs typeface="Times New Roman"/>
              </a:rPr>
              <a:t>told him everything, even the things Miriam had  said about</a:t>
            </a:r>
            <a:r>
              <a:rPr dirty="0" sz="1450" spc="-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'hermaphrodite'. When </a:t>
            </a:r>
            <a:r>
              <a:rPr dirty="0" sz="1450" spc="-5">
                <a:latin typeface="Times New Roman"/>
                <a:cs typeface="Times New Roman"/>
              </a:rPr>
              <a:t>I </a:t>
            </a:r>
            <a:r>
              <a:rPr dirty="0" sz="1450" spc="-10">
                <a:latin typeface="Times New Roman"/>
                <a:cs typeface="Times New Roman"/>
              </a:rPr>
              <a:t>stopped and looked </a:t>
            </a:r>
            <a:r>
              <a:rPr dirty="0" sz="1450" spc="-5">
                <a:latin typeface="Times New Roman"/>
                <a:cs typeface="Times New Roman"/>
              </a:rPr>
              <a:t>up, I </a:t>
            </a:r>
            <a:r>
              <a:rPr dirty="0" sz="1450" spc="-10">
                <a:latin typeface="Times New Roman"/>
                <a:cs typeface="Times New Roman"/>
              </a:rPr>
              <a:t>noticed that Laponder  had turned as white as </a:t>
            </a:r>
            <a:r>
              <a:rPr dirty="0" sz="1450" spc="-5">
                <a:latin typeface="Times New Roman"/>
                <a:cs typeface="Times New Roman"/>
              </a:rPr>
              <a:t>a </a:t>
            </a:r>
            <a:r>
              <a:rPr dirty="0" sz="1450" spc="-10">
                <a:latin typeface="Times New Roman"/>
                <a:cs typeface="Times New Roman"/>
              </a:rPr>
              <a:t>sheet and that the tears were running down his face.  Quickly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and pretended </a:t>
            </a:r>
            <a:r>
              <a:rPr dirty="0" sz="1450" spc="-5">
                <a:latin typeface="Times New Roman"/>
                <a:cs typeface="Times New Roman"/>
              </a:rPr>
              <a:t>I </a:t>
            </a:r>
            <a:r>
              <a:rPr dirty="0" sz="1450" spc="-10">
                <a:latin typeface="Times New Roman"/>
                <a:cs typeface="Times New Roman"/>
              </a:rPr>
              <a:t>hadn't noticed, walking </a:t>
            </a:r>
            <a:r>
              <a:rPr dirty="0" sz="1450" spc="-5">
                <a:latin typeface="Times New Roman"/>
                <a:cs typeface="Times New Roman"/>
              </a:rPr>
              <a:t>up </a:t>
            </a:r>
            <a:r>
              <a:rPr dirty="0" sz="1450" spc="-10">
                <a:latin typeface="Times New Roman"/>
                <a:cs typeface="Times New Roman"/>
              </a:rPr>
              <a:t>and down in the  cell until </a:t>
            </a:r>
            <a:r>
              <a:rPr dirty="0" sz="1450" spc="-5">
                <a:latin typeface="Times New Roman"/>
                <a:cs typeface="Times New Roman"/>
              </a:rPr>
              <a:t>he </a:t>
            </a:r>
            <a:r>
              <a:rPr dirty="0" sz="1450" spc="-10">
                <a:latin typeface="Times New Roman"/>
                <a:cs typeface="Times New Roman"/>
              </a:rPr>
              <a:t>was calm again. Then </a:t>
            </a:r>
            <a:r>
              <a:rPr dirty="0" sz="1450" spc="-5">
                <a:latin typeface="Times New Roman"/>
                <a:cs typeface="Times New Roman"/>
              </a:rPr>
              <a:t>I </a:t>
            </a:r>
            <a:r>
              <a:rPr dirty="0" sz="1450" spc="-10">
                <a:latin typeface="Times New Roman"/>
                <a:cs typeface="Times New Roman"/>
              </a:rPr>
              <a:t>sat down opposite him and summoned </a:t>
            </a:r>
            <a:r>
              <a:rPr dirty="0" sz="1450" spc="-5">
                <a:latin typeface="Times New Roman"/>
                <a:cs typeface="Times New Roman"/>
              </a:rPr>
              <a:t>up  </a:t>
            </a:r>
            <a:r>
              <a:rPr dirty="0" sz="1450" spc="-10">
                <a:latin typeface="Times New Roman"/>
                <a:cs typeface="Times New Roman"/>
              </a:rPr>
              <a:t>all my persuasive powers to try and convince him how important it was to  inform his judges </a:t>
            </a:r>
            <a:r>
              <a:rPr dirty="0" sz="1450" spc="-5">
                <a:latin typeface="Times New Roman"/>
                <a:cs typeface="Times New Roman"/>
              </a:rPr>
              <a:t>of </a:t>
            </a:r>
            <a:r>
              <a:rPr dirty="0" sz="1450" spc="-10">
                <a:latin typeface="Times New Roman"/>
                <a:cs typeface="Times New Roman"/>
              </a:rPr>
              <a:t>his psychological</a:t>
            </a:r>
            <a:r>
              <a:rPr dirty="0" sz="1450" spc="20">
                <a:latin typeface="Times New Roman"/>
                <a:cs typeface="Times New Roman"/>
              </a:rPr>
              <a:t> </a:t>
            </a:r>
            <a:r>
              <a:rPr dirty="0" sz="1450" spc="-10">
                <a:latin typeface="Times New Roman"/>
                <a:cs typeface="Times New Roman"/>
              </a:rPr>
              <a:t>condition.</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"If only </a:t>
            </a:r>
            <a:r>
              <a:rPr dirty="0" sz="1450" spc="-5">
                <a:latin typeface="Times New Roman"/>
                <a:cs typeface="Times New Roman"/>
              </a:rPr>
              <a:t>you </a:t>
            </a:r>
            <a:r>
              <a:rPr dirty="0" sz="1450" spc="-10">
                <a:latin typeface="Times New Roman"/>
                <a:cs typeface="Times New Roman"/>
              </a:rPr>
              <a:t>hadn't confessed to the murder!" were my final</a:t>
            </a:r>
            <a:r>
              <a:rPr dirty="0" sz="1450" spc="70">
                <a:latin typeface="Times New Roman"/>
                <a:cs typeface="Times New Roman"/>
              </a:rPr>
              <a:t> </a:t>
            </a:r>
            <a:r>
              <a:rPr dirty="0" sz="1450" spc="-10">
                <a:latin typeface="Times New Roman"/>
                <a:cs typeface="Times New Roman"/>
              </a:rPr>
              <a:t>words.</a:t>
            </a:r>
            <a:endParaRPr sz="1450">
              <a:latin typeface="Times New Roman"/>
              <a:cs typeface="Times New Roman"/>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45930"/>
          </a:xfrm>
          <a:prstGeom prst="rect">
            <a:avLst/>
          </a:prstGeom>
        </p:spPr>
        <p:txBody>
          <a:bodyPr wrap="square" lIns="0" tIns="111760" rIns="0" bIns="0" rtlCol="0" vert="horz">
            <a:spAutoFit/>
          </a:bodyPr>
          <a:lstStyle/>
          <a:p>
            <a:pPr marL="268605">
              <a:lnSpc>
                <a:spcPct val="100000"/>
              </a:lnSpc>
              <a:spcBef>
                <a:spcPts val="880"/>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had to! They asked me </a:t>
            </a:r>
            <a:r>
              <a:rPr dirty="0" sz="1450" spc="-5">
                <a:latin typeface="Times New Roman"/>
                <a:cs typeface="Times New Roman"/>
              </a:rPr>
              <a:t>on </a:t>
            </a:r>
            <a:r>
              <a:rPr dirty="0" sz="1450" spc="-10">
                <a:latin typeface="Times New Roman"/>
                <a:cs typeface="Times New Roman"/>
              </a:rPr>
              <a:t>my honour", </a:t>
            </a:r>
            <a:r>
              <a:rPr dirty="0" sz="1450" spc="-5">
                <a:latin typeface="Times New Roman"/>
                <a:cs typeface="Times New Roman"/>
              </a:rPr>
              <a:t>he </a:t>
            </a:r>
            <a:r>
              <a:rPr dirty="0" sz="1450" spc="-10">
                <a:latin typeface="Times New Roman"/>
                <a:cs typeface="Times New Roman"/>
              </a:rPr>
              <a:t>said</a:t>
            </a:r>
            <a:r>
              <a:rPr dirty="0" sz="1450" spc="45">
                <a:latin typeface="Times New Roman"/>
                <a:cs typeface="Times New Roman"/>
              </a:rPr>
              <a:t> </a:t>
            </a:r>
            <a:r>
              <a:rPr dirty="0" sz="1450" spc="-20">
                <a:latin typeface="Times New Roman"/>
                <a:cs typeface="Times New Roman"/>
              </a:rPr>
              <a:t>naively.</a:t>
            </a:r>
            <a:endParaRPr sz="1450">
              <a:latin typeface="Times New Roman"/>
              <a:cs typeface="Times New Roman"/>
            </a:endParaRPr>
          </a:p>
          <a:p>
            <a:pPr marL="12700" marR="7620" indent="255904">
              <a:lnSpc>
                <a:spcPts val="1730"/>
              </a:lnSpc>
              <a:spcBef>
                <a:spcPts val="850"/>
              </a:spcBef>
            </a:pPr>
            <a:r>
              <a:rPr dirty="0" sz="1450" spc="-10">
                <a:latin typeface="Times New Roman"/>
                <a:cs typeface="Times New Roman"/>
              </a:rPr>
              <a:t>Somewhat puzzled, </a:t>
            </a:r>
            <a:r>
              <a:rPr dirty="0" sz="1450" spc="-5">
                <a:latin typeface="Times New Roman"/>
                <a:cs typeface="Times New Roman"/>
              </a:rPr>
              <a:t>I </a:t>
            </a:r>
            <a:r>
              <a:rPr dirty="0" sz="1450" spc="-10">
                <a:latin typeface="Times New Roman"/>
                <a:cs typeface="Times New Roman"/>
              </a:rPr>
              <a:t>asked, "Do </a:t>
            </a:r>
            <a:r>
              <a:rPr dirty="0" sz="1450" spc="-5">
                <a:latin typeface="Times New Roman"/>
                <a:cs typeface="Times New Roman"/>
              </a:rPr>
              <a:t>you </a:t>
            </a:r>
            <a:r>
              <a:rPr dirty="0" sz="1450" spc="-10">
                <a:latin typeface="Times New Roman"/>
                <a:cs typeface="Times New Roman"/>
              </a:rPr>
              <a:t>think </a:t>
            </a:r>
            <a:r>
              <a:rPr dirty="0" sz="1450" spc="-5">
                <a:latin typeface="Times New Roman"/>
                <a:cs typeface="Times New Roman"/>
              </a:rPr>
              <a:t>a </a:t>
            </a:r>
            <a:r>
              <a:rPr dirty="0" sz="1450" spc="-10">
                <a:latin typeface="Times New Roman"/>
                <a:cs typeface="Times New Roman"/>
              </a:rPr>
              <a:t>lie is worse than </a:t>
            </a:r>
            <a:r>
              <a:rPr dirty="0" sz="1450" spc="-5">
                <a:latin typeface="Times New Roman"/>
                <a:cs typeface="Times New Roman"/>
              </a:rPr>
              <a:t>. . . </a:t>
            </a:r>
            <a:r>
              <a:rPr dirty="0" sz="1450" spc="-10">
                <a:latin typeface="Times New Roman"/>
                <a:cs typeface="Times New Roman"/>
              </a:rPr>
              <a:t>than rape  and murder?"</a:t>
            </a:r>
            <a:endParaRPr sz="1450">
              <a:latin typeface="Times New Roman"/>
              <a:cs typeface="Times New Roman"/>
            </a:endParaRPr>
          </a:p>
          <a:p>
            <a:pPr marL="12700" marR="26670" indent="255904">
              <a:lnSpc>
                <a:spcPts val="1730"/>
              </a:lnSpc>
              <a:spcBef>
                <a:spcPts val="715"/>
              </a:spcBef>
            </a:pP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general principle probably </a:t>
            </a:r>
            <a:r>
              <a:rPr dirty="0" sz="1450" spc="-5">
                <a:latin typeface="Times New Roman"/>
                <a:cs typeface="Times New Roman"/>
              </a:rPr>
              <a:t>not, but </a:t>
            </a:r>
            <a:r>
              <a:rPr dirty="0" sz="1450" spc="-10">
                <a:latin typeface="Times New Roman"/>
                <a:cs typeface="Times New Roman"/>
              </a:rPr>
              <a:t>in my case yes, </a:t>
            </a:r>
            <a:r>
              <a:rPr dirty="0" sz="1450" spc="-20">
                <a:latin typeface="Times New Roman"/>
                <a:cs typeface="Times New Roman"/>
              </a:rPr>
              <a:t>definitely. </a:t>
            </a:r>
            <a:r>
              <a:rPr dirty="0" sz="1450" spc="-60">
                <a:latin typeface="Times New Roman"/>
                <a:cs typeface="Times New Roman"/>
              </a:rPr>
              <a:t>You  </a:t>
            </a:r>
            <a:r>
              <a:rPr dirty="0" sz="1450" spc="-10">
                <a:latin typeface="Times New Roman"/>
                <a:cs typeface="Times New Roman"/>
              </a:rPr>
              <a:t>see, when the examining magistrate asked me if </a:t>
            </a:r>
            <a:r>
              <a:rPr dirty="0" sz="1450" spc="-5">
                <a:latin typeface="Times New Roman"/>
                <a:cs typeface="Times New Roman"/>
              </a:rPr>
              <a:t>I </a:t>
            </a:r>
            <a:r>
              <a:rPr dirty="0" sz="1450" spc="-10">
                <a:latin typeface="Times New Roman"/>
                <a:cs typeface="Times New Roman"/>
              </a:rPr>
              <a:t>admitted the crime, </a:t>
            </a:r>
            <a:r>
              <a:rPr dirty="0" sz="1450" spc="-5">
                <a:latin typeface="Times New Roman"/>
                <a:cs typeface="Times New Roman"/>
              </a:rPr>
              <a:t>I </a:t>
            </a:r>
            <a:r>
              <a:rPr dirty="0" sz="1450" spc="-10">
                <a:latin typeface="Times New Roman"/>
                <a:cs typeface="Times New Roman"/>
              </a:rPr>
              <a:t>had the  strength to tell the truth. That is, it was in my power to lie </a:t>
            </a:r>
            <a:r>
              <a:rPr dirty="0" sz="1450" spc="-5">
                <a:latin typeface="Times New Roman"/>
                <a:cs typeface="Times New Roman"/>
              </a:rPr>
              <a:t>or not </a:t>
            </a:r>
            <a:r>
              <a:rPr dirty="0" sz="1450" spc="-10">
                <a:latin typeface="Times New Roman"/>
                <a:cs typeface="Times New Roman"/>
              </a:rPr>
              <a:t>to lie. When </a:t>
            </a:r>
            <a:r>
              <a:rPr dirty="0" sz="1450" spc="-5">
                <a:latin typeface="Times New Roman"/>
                <a:cs typeface="Times New Roman"/>
              </a:rPr>
              <a:t>I  </a:t>
            </a:r>
            <a:r>
              <a:rPr dirty="0" sz="1450" spc="-10">
                <a:latin typeface="Times New Roman"/>
                <a:cs typeface="Times New Roman"/>
              </a:rPr>
              <a:t>committed the rape and the murder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choice. Even though </a:t>
            </a:r>
            <a:r>
              <a:rPr dirty="0" sz="1450" spc="-5">
                <a:latin typeface="Times New Roman"/>
                <a:cs typeface="Times New Roman"/>
              </a:rPr>
              <a:t>I </a:t>
            </a:r>
            <a:r>
              <a:rPr dirty="0" sz="1450" spc="-10">
                <a:latin typeface="Times New Roman"/>
                <a:cs typeface="Times New Roman"/>
              </a:rPr>
              <a:t>was fully  aware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doing, I </a:t>
            </a:r>
            <a:r>
              <a:rPr dirty="0" sz="1450" spc="-10">
                <a:latin typeface="Times New Roman"/>
                <a:cs typeface="Times New Roman"/>
              </a:rPr>
              <a:t>still had </a:t>
            </a:r>
            <a:r>
              <a:rPr dirty="0" sz="1450" spc="-5">
                <a:latin typeface="Times New Roman"/>
                <a:cs typeface="Times New Roman"/>
              </a:rPr>
              <a:t>no </a:t>
            </a:r>
            <a:r>
              <a:rPr dirty="0" sz="1450" spc="-10">
                <a:latin typeface="Times New Roman"/>
                <a:cs typeface="Times New Roman"/>
              </a:rPr>
              <a:t>choice. There was something inside  me, the presence </a:t>
            </a:r>
            <a:r>
              <a:rPr dirty="0" sz="1450" spc="-5">
                <a:latin typeface="Times New Roman"/>
                <a:cs typeface="Times New Roman"/>
              </a:rPr>
              <a:t>of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until then never suspected, that woke </a:t>
            </a:r>
            <a:r>
              <a:rPr dirty="0" sz="1450" spc="-5">
                <a:latin typeface="Times New Roman"/>
                <a:cs typeface="Times New Roman"/>
              </a:rPr>
              <a:t>up </a:t>
            </a:r>
            <a:r>
              <a:rPr dirty="0" sz="1450" spc="-10">
                <a:latin typeface="Times New Roman"/>
                <a:cs typeface="Times New Roman"/>
              </a:rPr>
              <a:t>and  was stronger than I. Do </a:t>
            </a:r>
            <a:r>
              <a:rPr dirty="0" sz="1450" spc="-5">
                <a:latin typeface="Times New Roman"/>
                <a:cs typeface="Times New Roman"/>
              </a:rPr>
              <a:t>you </a:t>
            </a:r>
            <a:r>
              <a:rPr dirty="0" sz="1450" spc="-10">
                <a:latin typeface="Times New Roman"/>
                <a:cs typeface="Times New Roman"/>
              </a:rPr>
              <a:t>imagine </a:t>
            </a:r>
            <a:r>
              <a:rPr dirty="0" sz="1450" spc="-5">
                <a:latin typeface="Times New Roman"/>
                <a:cs typeface="Times New Roman"/>
              </a:rPr>
              <a:t>I </a:t>
            </a:r>
            <a:r>
              <a:rPr dirty="0" sz="1450" spc="-10">
                <a:latin typeface="Times New Roman"/>
                <a:cs typeface="Times New Roman"/>
              </a:rPr>
              <a:t>would have murdered someone if </a:t>
            </a:r>
            <a:r>
              <a:rPr dirty="0" sz="1450" spc="-5">
                <a:latin typeface="Times New Roman"/>
                <a:cs typeface="Times New Roman"/>
              </a:rPr>
              <a:t>I </a:t>
            </a:r>
            <a:r>
              <a:rPr dirty="0" sz="1450" spc="-10">
                <a:latin typeface="Times New Roman"/>
                <a:cs typeface="Times New Roman"/>
              </a:rPr>
              <a:t>had  had the choice? </a:t>
            </a:r>
            <a:r>
              <a:rPr dirty="0" sz="1450" spc="-5">
                <a:latin typeface="Times New Roman"/>
                <a:cs typeface="Times New Roman"/>
              </a:rPr>
              <a:t>I </a:t>
            </a:r>
            <a:r>
              <a:rPr dirty="0" sz="1450" spc="-10">
                <a:latin typeface="Times New Roman"/>
                <a:cs typeface="Times New Roman"/>
              </a:rPr>
              <a:t>have never killed anything, </a:t>
            </a:r>
            <a:r>
              <a:rPr dirty="0" sz="1450" spc="-5">
                <a:latin typeface="Times New Roman"/>
                <a:cs typeface="Times New Roman"/>
              </a:rPr>
              <a:t>not </a:t>
            </a:r>
            <a:r>
              <a:rPr dirty="0" sz="1450" spc="-10">
                <a:latin typeface="Times New Roman"/>
                <a:cs typeface="Times New Roman"/>
              </a:rPr>
              <a:t>even the smallest animal;  now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absolutely incapable </a:t>
            </a:r>
            <a:r>
              <a:rPr dirty="0" sz="1450" spc="-5">
                <a:latin typeface="Times New Roman"/>
                <a:cs typeface="Times New Roman"/>
              </a:rPr>
              <a:t>of </a:t>
            </a:r>
            <a:r>
              <a:rPr dirty="0" sz="1450" spc="-10">
                <a:latin typeface="Times New Roman"/>
                <a:cs typeface="Times New Roman"/>
              </a:rPr>
              <a:t>doing</a:t>
            </a:r>
            <a:r>
              <a:rPr dirty="0" sz="1450" spc="20">
                <a:latin typeface="Times New Roman"/>
                <a:cs typeface="Times New Roman"/>
              </a:rPr>
              <a:t> </a:t>
            </a:r>
            <a:r>
              <a:rPr dirty="0" sz="1450" spc="-10">
                <a:latin typeface="Times New Roman"/>
                <a:cs typeface="Times New Roman"/>
              </a:rPr>
              <a:t>so.</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Just assume for the moment it was the law that </a:t>
            </a:r>
            <a:r>
              <a:rPr dirty="0" sz="1450" spc="-5">
                <a:latin typeface="Times New Roman"/>
                <a:cs typeface="Times New Roman"/>
              </a:rPr>
              <a:t>you </a:t>
            </a:r>
            <a:r>
              <a:rPr dirty="0" sz="1450" spc="-10">
                <a:latin typeface="Times New Roman"/>
                <a:cs typeface="Times New Roman"/>
              </a:rPr>
              <a:t>had to murder people,  and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do </a:t>
            </a:r>
            <a:r>
              <a:rPr dirty="0" sz="1450" spc="-10">
                <a:latin typeface="Times New Roman"/>
                <a:cs typeface="Times New Roman"/>
              </a:rPr>
              <a:t>so would incur the death </a:t>
            </a:r>
            <a:r>
              <a:rPr dirty="0" sz="1450" spc="-20">
                <a:latin typeface="Times New Roman"/>
                <a:cs typeface="Times New Roman"/>
              </a:rPr>
              <a:t>penalty, </a:t>
            </a:r>
            <a:r>
              <a:rPr dirty="0" sz="1450" spc="-10">
                <a:latin typeface="Times New Roman"/>
                <a:cs typeface="Times New Roman"/>
              </a:rPr>
              <a:t>as is the case in wartime; at  this very moment </a:t>
            </a:r>
            <a:r>
              <a:rPr dirty="0" sz="1450" spc="-5">
                <a:latin typeface="Times New Roman"/>
                <a:cs typeface="Times New Roman"/>
              </a:rPr>
              <a:t>I </a:t>
            </a:r>
            <a:r>
              <a:rPr dirty="0" sz="1450" spc="-10">
                <a:latin typeface="Times New Roman"/>
                <a:cs typeface="Times New Roman"/>
              </a:rPr>
              <a:t>would deserve to </a:t>
            </a:r>
            <a:r>
              <a:rPr dirty="0" sz="1450" spc="-5">
                <a:latin typeface="Times New Roman"/>
                <a:cs typeface="Times New Roman"/>
              </a:rPr>
              <a:t>be </a:t>
            </a:r>
            <a:r>
              <a:rPr dirty="0" sz="1450" spc="-10">
                <a:latin typeface="Times New Roman"/>
                <a:cs typeface="Times New Roman"/>
              </a:rPr>
              <a:t>condemned to death. </a:t>
            </a:r>
            <a:r>
              <a:rPr dirty="0" sz="1450" spc="-5">
                <a:latin typeface="Times New Roman"/>
                <a:cs typeface="Times New Roman"/>
              </a:rPr>
              <a:t>I </a:t>
            </a:r>
            <a:r>
              <a:rPr dirty="0" sz="1450" spc="-10">
                <a:latin typeface="Times New Roman"/>
                <a:cs typeface="Times New Roman"/>
              </a:rPr>
              <a:t>just could </a:t>
            </a:r>
            <a:r>
              <a:rPr dirty="0" sz="1450" spc="-5">
                <a:latin typeface="Times New Roman"/>
                <a:cs typeface="Times New Roman"/>
              </a:rPr>
              <a:t>not  </a:t>
            </a:r>
            <a:r>
              <a:rPr dirty="0" sz="1450" spc="-10">
                <a:latin typeface="Times New Roman"/>
                <a:cs typeface="Times New Roman"/>
              </a:rPr>
              <a:t>commit </a:t>
            </a:r>
            <a:r>
              <a:rPr dirty="0" sz="1450" spc="-5">
                <a:latin typeface="Times New Roman"/>
                <a:cs typeface="Times New Roman"/>
              </a:rPr>
              <a:t>a </a:t>
            </a:r>
            <a:r>
              <a:rPr dirty="0" sz="1450" spc="-20">
                <a:latin typeface="Times New Roman"/>
                <a:cs typeface="Times New Roman"/>
              </a:rPr>
              <a:t>murder.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committed my crime, it was the other way</a:t>
            </a:r>
            <a:r>
              <a:rPr dirty="0" sz="1450" spc="70">
                <a:latin typeface="Times New Roman"/>
                <a:cs typeface="Times New Roman"/>
              </a:rPr>
              <a:t> </a:t>
            </a:r>
            <a:r>
              <a:rPr dirty="0" sz="1450" spc="-5">
                <a:latin typeface="Times New Roman"/>
                <a:cs typeface="Times New Roman"/>
              </a:rPr>
              <a:t>round."</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"But all the more, now that </a:t>
            </a:r>
            <a:r>
              <a:rPr dirty="0" sz="1450" spc="-5">
                <a:latin typeface="Times New Roman"/>
                <a:cs typeface="Times New Roman"/>
              </a:rPr>
              <a:t>you </a:t>
            </a:r>
            <a:r>
              <a:rPr dirty="0" sz="1450" spc="-10">
                <a:latin typeface="Times New Roman"/>
                <a:cs typeface="Times New Roman"/>
              </a:rPr>
              <a:t>feel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a </a:t>
            </a:r>
            <a:r>
              <a:rPr dirty="0" sz="1450" spc="-10">
                <a:latin typeface="Times New Roman"/>
                <a:cs typeface="Times New Roman"/>
              </a:rPr>
              <a:t>different person, </a:t>
            </a:r>
            <a:r>
              <a:rPr dirty="0" sz="1450" spc="-5">
                <a:latin typeface="Times New Roman"/>
                <a:cs typeface="Times New Roman"/>
              </a:rPr>
              <a:t>you </a:t>
            </a:r>
            <a:r>
              <a:rPr dirty="0" sz="1450" spc="-10">
                <a:latin typeface="Times New Roman"/>
                <a:cs typeface="Times New Roman"/>
              </a:rPr>
              <a:t>should  </a:t>
            </a:r>
            <a:r>
              <a:rPr dirty="0" sz="1450" spc="-5">
                <a:latin typeface="Times New Roman"/>
                <a:cs typeface="Times New Roman"/>
              </a:rPr>
              <a:t>do </a:t>
            </a:r>
            <a:r>
              <a:rPr dirty="0" sz="1450" spc="-10">
                <a:latin typeface="Times New Roman"/>
                <a:cs typeface="Times New Roman"/>
              </a:rPr>
              <a:t>everything in </a:t>
            </a:r>
            <a:r>
              <a:rPr dirty="0" sz="1450" spc="-5">
                <a:latin typeface="Times New Roman"/>
                <a:cs typeface="Times New Roman"/>
              </a:rPr>
              <a:t>your </a:t>
            </a:r>
            <a:r>
              <a:rPr dirty="0" sz="1450" spc="-10">
                <a:latin typeface="Times New Roman"/>
                <a:cs typeface="Times New Roman"/>
              </a:rPr>
              <a:t>power to avoid the sentence", </a:t>
            </a:r>
            <a:r>
              <a:rPr dirty="0" sz="1450" spc="-5">
                <a:latin typeface="Times New Roman"/>
                <a:cs typeface="Times New Roman"/>
              </a:rPr>
              <a:t>I </a:t>
            </a:r>
            <a:r>
              <a:rPr dirty="0" sz="1450" spc="-10">
                <a:latin typeface="Times New Roman"/>
                <a:cs typeface="Times New Roman"/>
              </a:rPr>
              <a:t>objected, </a:t>
            </a:r>
            <a:r>
              <a:rPr dirty="0" sz="1450" spc="-5">
                <a:latin typeface="Times New Roman"/>
                <a:cs typeface="Times New Roman"/>
              </a:rPr>
              <a:t>but </a:t>
            </a:r>
            <a:r>
              <a:rPr dirty="0" sz="1450" spc="-10">
                <a:latin typeface="Times New Roman"/>
                <a:cs typeface="Times New Roman"/>
              </a:rPr>
              <a:t>Laponder  waved my argument </a:t>
            </a:r>
            <a:r>
              <a:rPr dirty="0" sz="1450" spc="-30">
                <a:latin typeface="Times New Roman"/>
                <a:cs typeface="Times New Roman"/>
              </a:rPr>
              <a:t>away. </a:t>
            </a:r>
            <a:r>
              <a:rPr dirty="0" sz="1450" spc="-10">
                <a:latin typeface="Times New Roman"/>
                <a:cs typeface="Times New Roman"/>
              </a:rPr>
              <a:t>"That is where </a:t>
            </a:r>
            <a:r>
              <a:rPr dirty="0" sz="1450" spc="-5">
                <a:latin typeface="Times New Roman"/>
                <a:cs typeface="Times New Roman"/>
              </a:rPr>
              <a:t>you </a:t>
            </a:r>
            <a:r>
              <a:rPr dirty="0" sz="1450" spc="-10">
                <a:latin typeface="Times New Roman"/>
                <a:cs typeface="Times New Roman"/>
              </a:rPr>
              <a:t>are wrong! From their </a:t>
            </a:r>
            <a:r>
              <a:rPr dirty="0" sz="1450" spc="-5">
                <a:latin typeface="Times New Roman"/>
                <a:cs typeface="Times New Roman"/>
              </a:rPr>
              <a:t>point of  </a:t>
            </a:r>
            <a:r>
              <a:rPr dirty="0" sz="1450" spc="-10">
                <a:latin typeface="Times New Roman"/>
                <a:cs typeface="Times New Roman"/>
              </a:rPr>
              <a:t>view the judges' decision was quite correct. Should they let someone like me  to </a:t>
            </a:r>
            <a:r>
              <a:rPr dirty="0" sz="1450" spc="-5">
                <a:latin typeface="Times New Roman"/>
                <a:cs typeface="Times New Roman"/>
              </a:rPr>
              <a:t>go </a:t>
            </a:r>
            <a:r>
              <a:rPr dirty="0" sz="1450" spc="-10">
                <a:latin typeface="Times New Roman"/>
                <a:cs typeface="Times New Roman"/>
              </a:rPr>
              <a:t>around free? </a:t>
            </a:r>
            <a:r>
              <a:rPr dirty="0" sz="1450" spc="-60">
                <a:latin typeface="Times New Roman"/>
                <a:cs typeface="Times New Roman"/>
              </a:rPr>
              <a:t>To </a:t>
            </a:r>
            <a:r>
              <a:rPr dirty="0" sz="1450" spc="-10">
                <a:latin typeface="Times New Roman"/>
                <a:cs typeface="Times New Roman"/>
              </a:rPr>
              <a:t>commit another crime tomorrow </a:t>
            </a:r>
            <a:r>
              <a:rPr dirty="0" sz="1450" spc="-5">
                <a:latin typeface="Times New Roman"/>
                <a:cs typeface="Times New Roman"/>
              </a:rPr>
              <a:t>or </a:t>
            </a:r>
            <a:r>
              <a:rPr dirty="0" sz="1450" spc="-10">
                <a:latin typeface="Times New Roman"/>
                <a:cs typeface="Times New Roman"/>
              </a:rPr>
              <a:t>the day</a:t>
            </a:r>
            <a:r>
              <a:rPr dirty="0" sz="1450" spc="120">
                <a:latin typeface="Times New Roman"/>
                <a:cs typeface="Times New Roman"/>
              </a:rPr>
              <a:t> </a:t>
            </a:r>
            <a:r>
              <a:rPr dirty="0" sz="1450" spc="-10">
                <a:latin typeface="Times New Roman"/>
                <a:cs typeface="Times New Roman"/>
              </a:rPr>
              <a:t>after?"</a:t>
            </a:r>
            <a:endParaRPr sz="1450">
              <a:latin typeface="Times New Roman"/>
              <a:cs typeface="Times New Roman"/>
            </a:endParaRPr>
          </a:p>
          <a:p>
            <a:pPr algn="just" marL="12700" marR="10795" indent="255904">
              <a:lnSpc>
                <a:spcPts val="1730"/>
              </a:lnSpc>
              <a:spcBef>
                <a:spcPts val="710"/>
              </a:spcBef>
            </a:pPr>
            <a:r>
              <a:rPr dirty="0" sz="1450" spc="-10">
                <a:latin typeface="Times New Roman"/>
                <a:cs typeface="Times New Roman"/>
              </a:rPr>
              <a:t>"No. But they should intern </a:t>
            </a:r>
            <a:r>
              <a:rPr dirty="0" sz="1450" spc="-5">
                <a:latin typeface="Times New Roman"/>
                <a:cs typeface="Times New Roman"/>
              </a:rPr>
              <a:t>you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hospital for the mentally ill, that's  what </a:t>
            </a:r>
            <a:r>
              <a:rPr dirty="0" sz="1450" spc="-5">
                <a:latin typeface="Times New Roman"/>
                <a:cs typeface="Times New Roman"/>
              </a:rPr>
              <a:t>I </a:t>
            </a:r>
            <a:r>
              <a:rPr dirty="0" sz="1450" spc="-10">
                <a:latin typeface="Times New Roman"/>
                <a:cs typeface="Times New Roman"/>
              </a:rPr>
              <a:t>am</a:t>
            </a:r>
            <a:r>
              <a:rPr dirty="0" sz="1450" spc="-5">
                <a:latin typeface="Times New Roman"/>
                <a:cs typeface="Times New Roman"/>
              </a:rPr>
              <a:t> </a:t>
            </a:r>
            <a:r>
              <a:rPr dirty="0" sz="1450" spc="-10">
                <a:latin typeface="Times New Roman"/>
                <a:cs typeface="Times New Roman"/>
              </a:rPr>
              <a:t>saying!"</a:t>
            </a:r>
            <a:endParaRPr sz="1450">
              <a:latin typeface="Times New Roman"/>
              <a:cs typeface="Times New Roman"/>
            </a:endParaRPr>
          </a:p>
          <a:p>
            <a:pPr marL="12700" marR="71755" indent="255904">
              <a:lnSpc>
                <a:spcPts val="1730"/>
              </a:lnSpc>
              <a:spcBef>
                <a:spcPts val="79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mad, then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right", replied </a:t>
            </a:r>
            <a:r>
              <a:rPr dirty="0" sz="1450" spc="-15">
                <a:latin typeface="Times New Roman"/>
                <a:cs typeface="Times New Roman"/>
              </a:rPr>
              <a:t>Laponder, </a:t>
            </a:r>
            <a:r>
              <a:rPr dirty="0" sz="1450" spc="-10">
                <a:latin typeface="Times New Roman"/>
                <a:cs typeface="Times New Roman"/>
              </a:rPr>
              <a:t>unconcerned.  "But I'm </a:t>
            </a:r>
            <a:r>
              <a:rPr dirty="0" sz="1450" spc="-5">
                <a:latin typeface="Times New Roman"/>
                <a:cs typeface="Times New Roman"/>
              </a:rPr>
              <a:t>not </a:t>
            </a:r>
            <a:r>
              <a:rPr dirty="0" sz="1450" spc="-10">
                <a:latin typeface="Times New Roman"/>
                <a:cs typeface="Times New Roman"/>
              </a:rPr>
              <a:t>mad. </a:t>
            </a:r>
            <a:r>
              <a:rPr dirty="0" sz="1450" spc="-5">
                <a:latin typeface="Times New Roman"/>
                <a:cs typeface="Times New Roman"/>
              </a:rPr>
              <a:t>I </a:t>
            </a:r>
            <a:r>
              <a:rPr dirty="0" sz="1450" spc="-10">
                <a:latin typeface="Times New Roman"/>
                <a:cs typeface="Times New Roman"/>
              </a:rPr>
              <a:t>am something quite different, something that might look  very much like madness, </a:t>
            </a:r>
            <a:r>
              <a:rPr dirty="0" sz="1450" spc="-5">
                <a:latin typeface="Times New Roman"/>
                <a:cs typeface="Times New Roman"/>
              </a:rPr>
              <a:t>but </a:t>
            </a:r>
            <a:r>
              <a:rPr dirty="0" sz="1450" spc="-10">
                <a:latin typeface="Times New Roman"/>
                <a:cs typeface="Times New Roman"/>
              </a:rPr>
              <a:t>is, in fact, the opposite. Listen to me, please, and  </a:t>
            </a:r>
            <a:r>
              <a:rPr dirty="0" sz="1450" spc="-5">
                <a:latin typeface="Times New Roman"/>
                <a:cs typeface="Times New Roman"/>
              </a:rPr>
              <a:t>you </a:t>
            </a:r>
            <a:r>
              <a:rPr dirty="0" sz="1450" spc="-10">
                <a:latin typeface="Times New Roman"/>
                <a:cs typeface="Times New Roman"/>
              </a:rPr>
              <a:t>will understand at once. </a:t>
            </a:r>
            <a:r>
              <a:rPr dirty="0" sz="1450" spc="-60">
                <a:latin typeface="Times New Roman"/>
                <a:cs typeface="Times New Roman"/>
              </a:rPr>
              <a:t>You </a:t>
            </a:r>
            <a:r>
              <a:rPr dirty="0" sz="1450" spc="-10">
                <a:latin typeface="Times New Roman"/>
                <a:cs typeface="Times New Roman"/>
              </a:rPr>
              <a:t>remember </a:t>
            </a:r>
            <a:r>
              <a:rPr dirty="0" sz="1450" spc="-5">
                <a:latin typeface="Times New Roman"/>
                <a:cs typeface="Times New Roman"/>
              </a:rPr>
              <a:t>you </a:t>
            </a:r>
            <a:r>
              <a:rPr dirty="0" sz="1450" spc="-10">
                <a:latin typeface="Times New Roman"/>
                <a:cs typeface="Times New Roman"/>
              </a:rPr>
              <a:t>told me about the apparition  </a:t>
            </a:r>
            <a:r>
              <a:rPr dirty="0" sz="1450" spc="-5">
                <a:latin typeface="Times New Roman"/>
                <a:cs typeface="Times New Roman"/>
              </a:rPr>
              <a:t>of </a:t>
            </a:r>
            <a:r>
              <a:rPr dirty="0" sz="1450" spc="-10">
                <a:latin typeface="Times New Roman"/>
                <a:cs typeface="Times New Roman"/>
              </a:rPr>
              <a:t>the headless phantom—which is,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a </a:t>
            </a:r>
            <a:r>
              <a:rPr dirty="0" sz="1450" spc="-10">
                <a:latin typeface="Times New Roman"/>
                <a:cs typeface="Times New Roman"/>
              </a:rPr>
              <a:t>symbol, </a:t>
            </a:r>
            <a:r>
              <a:rPr dirty="0" sz="1450" spc="-5">
                <a:latin typeface="Times New Roman"/>
                <a:cs typeface="Times New Roman"/>
              </a:rPr>
              <a:t>you </a:t>
            </a:r>
            <a:r>
              <a:rPr dirty="0" sz="1450" spc="-10">
                <a:latin typeface="Times New Roman"/>
                <a:cs typeface="Times New Roman"/>
              </a:rPr>
              <a:t>can easily find  the key if </a:t>
            </a:r>
            <a:r>
              <a:rPr dirty="0" sz="1450" spc="-5">
                <a:latin typeface="Times New Roman"/>
                <a:cs typeface="Times New Roman"/>
              </a:rPr>
              <a:t>you </a:t>
            </a:r>
            <a:r>
              <a:rPr dirty="0" sz="1450" spc="-10">
                <a:latin typeface="Times New Roman"/>
                <a:cs typeface="Times New Roman"/>
              </a:rPr>
              <a:t>think about it. </a:t>
            </a:r>
            <a:r>
              <a:rPr dirty="0" sz="1450" spc="-35">
                <a:latin typeface="Times New Roman"/>
                <a:cs typeface="Times New Roman"/>
              </a:rPr>
              <a:t>Well, </a:t>
            </a:r>
            <a:r>
              <a:rPr dirty="0" sz="1450" spc="-10">
                <a:latin typeface="Times New Roman"/>
                <a:cs typeface="Times New Roman"/>
              </a:rPr>
              <a:t>it appeared to me as well. Only </a:t>
            </a:r>
            <a:r>
              <a:rPr dirty="0" sz="1450" spc="-5">
                <a:latin typeface="Times New Roman"/>
                <a:cs typeface="Times New Roman"/>
              </a:rPr>
              <a:t>I </a:t>
            </a:r>
            <a:r>
              <a:rPr dirty="0" sz="1450" spc="-10">
                <a:latin typeface="Times New Roman"/>
                <a:cs typeface="Times New Roman"/>
              </a:rPr>
              <a:t>took the  seeds! That means </a:t>
            </a:r>
            <a:r>
              <a:rPr dirty="0" sz="1450" spc="-5">
                <a:latin typeface="Times New Roman"/>
                <a:cs typeface="Times New Roman"/>
              </a:rPr>
              <a:t>I </a:t>
            </a:r>
            <a:r>
              <a:rPr dirty="0" sz="1450" spc="-10">
                <a:latin typeface="Times New Roman"/>
                <a:cs typeface="Times New Roman"/>
              </a:rPr>
              <a:t>am following the 'Path </a:t>
            </a:r>
            <a:r>
              <a:rPr dirty="0" sz="1450" spc="-5">
                <a:latin typeface="Times New Roman"/>
                <a:cs typeface="Times New Roman"/>
              </a:rPr>
              <a:t>of </a:t>
            </a:r>
            <a:r>
              <a:rPr dirty="0" sz="1450" spc="-10">
                <a:latin typeface="Times New Roman"/>
                <a:cs typeface="Times New Roman"/>
              </a:rPr>
              <a:t>Death'. For me, the most sacred  thing imaginable is to allow my steps to </a:t>
            </a:r>
            <a:r>
              <a:rPr dirty="0" sz="1450" spc="-5">
                <a:latin typeface="Times New Roman"/>
                <a:cs typeface="Times New Roman"/>
              </a:rPr>
              <a:t>be </a:t>
            </a:r>
            <a:r>
              <a:rPr dirty="0" sz="1450" spc="-10">
                <a:latin typeface="Times New Roman"/>
                <a:cs typeface="Times New Roman"/>
              </a:rPr>
              <a:t>guided </a:t>
            </a:r>
            <a:r>
              <a:rPr dirty="0" sz="1450" spc="-5">
                <a:latin typeface="Times New Roman"/>
                <a:cs typeface="Times New Roman"/>
              </a:rPr>
              <a:t>by </a:t>
            </a:r>
            <a:r>
              <a:rPr dirty="0" sz="1450" spc="-10">
                <a:latin typeface="Times New Roman"/>
                <a:cs typeface="Times New Roman"/>
              </a:rPr>
              <a:t>the spirit within me,  </a:t>
            </a:r>
            <a:r>
              <a:rPr dirty="0" sz="1450" spc="-20">
                <a:latin typeface="Times New Roman"/>
                <a:cs typeface="Times New Roman"/>
              </a:rPr>
              <a:t>blindly, </a:t>
            </a:r>
            <a:r>
              <a:rPr dirty="0" sz="1450" spc="-10">
                <a:latin typeface="Times New Roman"/>
                <a:cs typeface="Times New Roman"/>
              </a:rPr>
              <a:t>wholly trusting in it wherever the path may lead, to poverty </a:t>
            </a:r>
            <a:r>
              <a:rPr dirty="0" sz="1450" spc="-5">
                <a:latin typeface="Times New Roman"/>
                <a:cs typeface="Times New Roman"/>
              </a:rPr>
              <a:t>or </a:t>
            </a:r>
            <a:r>
              <a:rPr dirty="0" sz="1450" spc="-10">
                <a:latin typeface="Times New Roman"/>
                <a:cs typeface="Times New Roman"/>
              </a:rPr>
              <a:t>riches,  to the gallows </a:t>
            </a:r>
            <a:r>
              <a:rPr dirty="0" sz="1450" spc="-5">
                <a:latin typeface="Times New Roman"/>
                <a:cs typeface="Times New Roman"/>
              </a:rPr>
              <a:t>or a </a:t>
            </a:r>
            <a:r>
              <a:rPr dirty="0" sz="1450" spc="-10">
                <a:latin typeface="Times New Roman"/>
                <a:cs typeface="Times New Roman"/>
              </a:rPr>
              <a:t>throne. </a:t>
            </a:r>
            <a:r>
              <a:rPr dirty="0" sz="1450" spc="-5">
                <a:latin typeface="Times New Roman"/>
                <a:cs typeface="Times New Roman"/>
              </a:rPr>
              <a:t>I </a:t>
            </a:r>
            <a:r>
              <a:rPr dirty="0" sz="1450" spc="-10">
                <a:latin typeface="Times New Roman"/>
                <a:cs typeface="Times New Roman"/>
              </a:rPr>
              <a:t>have never hesitated when the choice was</a:t>
            </a:r>
            <a:r>
              <a:rPr dirty="0" sz="1450" spc="125">
                <a:latin typeface="Times New Roman"/>
                <a:cs typeface="Times New Roman"/>
              </a:rPr>
              <a:t> </a:t>
            </a:r>
            <a:r>
              <a:rPr dirty="0" sz="1450" spc="-10">
                <a:latin typeface="Times New Roman"/>
                <a:cs typeface="Times New Roman"/>
              </a:rPr>
              <a:t>mine.</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That is why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lie, when the choice was</a:t>
            </a:r>
            <a:r>
              <a:rPr dirty="0" sz="1450" spc="4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marL="12700" marR="8255" indent="255904">
              <a:lnSpc>
                <a:spcPts val="1730"/>
              </a:lnSpc>
              <a:spcBef>
                <a:spcPts val="775"/>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the words </a:t>
            </a:r>
            <a:r>
              <a:rPr dirty="0" sz="1450" spc="-5">
                <a:latin typeface="Times New Roman"/>
                <a:cs typeface="Times New Roman"/>
              </a:rPr>
              <a:t>of </a:t>
            </a:r>
            <a:r>
              <a:rPr dirty="0" sz="1450" spc="-10">
                <a:latin typeface="Times New Roman"/>
                <a:cs typeface="Times New Roman"/>
              </a:rPr>
              <a:t>the Prophet Micah, 'He hath shewed thee, O  man, what is </a:t>
            </a:r>
            <a:r>
              <a:rPr dirty="0" sz="1450" spc="-5">
                <a:latin typeface="Times New Roman"/>
                <a:cs typeface="Times New Roman"/>
              </a:rPr>
              <a:t>good; </a:t>
            </a:r>
            <a:r>
              <a:rPr dirty="0" sz="1450" spc="-10">
                <a:latin typeface="Times New Roman"/>
                <a:cs typeface="Times New Roman"/>
              </a:rPr>
              <a:t>and what the Lord doth require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thee'?</a:t>
            </a:r>
            <a:endParaRPr sz="1450">
              <a:latin typeface="Times New Roman"/>
              <a:cs typeface="Times New Roman"/>
            </a:endParaRPr>
          </a:p>
          <a:p>
            <a:pPr marL="12700" marR="150495" indent="255904">
              <a:lnSpc>
                <a:spcPts val="1730"/>
              </a:lnSpc>
              <a:spcBef>
                <a:spcPts val="790"/>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had lied, </a:t>
            </a:r>
            <a:r>
              <a:rPr dirty="0" sz="1450" spc="-5">
                <a:latin typeface="Times New Roman"/>
                <a:cs typeface="Times New Roman"/>
              </a:rPr>
              <a:t>I </a:t>
            </a:r>
            <a:r>
              <a:rPr dirty="0" sz="1450" spc="-10">
                <a:latin typeface="Times New Roman"/>
                <a:cs typeface="Times New Roman"/>
              </a:rPr>
              <a:t>would have created an ultimate cause, because </a:t>
            </a:r>
            <a:r>
              <a:rPr dirty="0" sz="1450" spc="-5">
                <a:latin typeface="Times New Roman"/>
                <a:cs typeface="Times New Roman"/>
              </a:rPr>
              <a:t>I </a:t>
            </a:r>
            <a:r>
              <a:rPr dirty="0" sz="1450" spc="-10">
                <a:latin typeface="Times New Roman"/>
                <a:cs typeface="Times New Roman"/>
              </a:rPr>
              <a:t>had the  choice. When </a:t>
            </a:r>
            <a:r>
              <a:rPr dirty="0" sz="1450" spc="-5">
                <a:latin typeface="Times New Roman"/>
                <a:cs typeface="Times New Roman"/>
              </a:rPr>
              <a:t>I </a:t>
            </a:r>
            <a:r>
              <a:rPr dirty="0" sz="1450" spc="-10">
                <a:latin typeface="Times New Roman"/>
                <a:cs typeface="Times New Roman"/>
              </a:rPr>
              <a:t>committed the </a:t>
            </a:r>
            <a:r>
              <a:rPr dirty="0" sz="1450" spc="-15">
                <a:latin typeface="Times New Roman"/>
                <a:cs typeface="Times New Roman"/>
              </a:rPr>
              <a:t>murder,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create </a:t>
            </a:r>
            <a:r>
              <a:rPr dirty="0" sz="1450" spc="-5">
                <a:latin typeface="Times New Roman"/>
                <a:cs typeface="Times New Roman"/>
              </a:rPr>
              <a:t>a </a:t>
            </a:r>
            <a:r>
              <a:rPr dirty="0" sz="1450" spc="-10">
                <a:latin typeface="Times New Roman"/>
                <a:cs typeface="Times New Roman"/>
              </a:rPr>
              <a:t>cause. It was</a:t>
            </a:r>
            <a:r>
              <a:rPr dirty="0" sz="1450" spc="80">
                <a:latin typeface="Times New Roman"/>
                <a:cs typeface="Times New Roman"/>
              </a:rPr>
              <a:t> </a:t>
            </a:r>
            <a:r>
              <a:rPr dirty="0" sz="1450" spc="-10">
                <a:latin typeface="Times New Roman"/>
                <a:cs typeface="Times New Roman"/>
              </a:rPr>
              <a:t>merely</a:t>
            </a:r>
            <a:endParaRPr sz="1450">
              <a:latin typeface="Times New Roman"/>
              <a:cs typeface="Times New Roman"/>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44330"/>
          </a:xfrm>
          <a:prstGeom prst="rect">
            <a:avLst/>
          </a:prstGeom>
        </p:spPr>
        <p:txBody>
          <a:bodyPr wrap="square" lIns="0" tIns="20955" rIns="0" bIns="0" rtlCol="0" vert="horz">
            <a:spAutoFit/>
          </a:bodyPr>
          <a:lstStyle/>
          <a:p>
            <a:pPr algn="just" marL="12700" marR="19685">
              <a:lnSpc>
                <a:spcPts val="1720"/>
              </a:lnSpc>
              <a:spcBef>
                <a:spcPts val="165"/>
              </a:spcBef>
            </a:pPr>
            <a:r>
              <a:rPr dirty="0" sz="1450" spc="-10">
                <a:latin typeface="Times New Roman"/>
                <a:cs typeface="Times New Roman"/>
              </a:rPr>
              <a:t>the </a:t>
            </a:r>
            <a:r>
              <a:rPr dirty="0" sz="1450" spc="-15">
                <a:latin typeface="Times New Roman"/>
                <a:cs typeface="Times New Roman"/>
              </a:rPr>
              <a:t>effect </a:t>
            </a:r>
            <a:r>
              <a:rPr dirty="0" sz="1450" spc="-5">
                <a:latin typeface="Times New Roman"/>
                <a:cs typeface="Times New Roman"/>
              </a:rPr>
              <a:t>of a </a:t>
            </a:r>
            <a:r>
              <a:rPr dirty="0" sz="1450" spc="-10">
                <a:latin typeface="Times New Roman"/>
                <a:cs typeface="Times New Roman"/>
              </a:rPr>
              <a:t>cause that had long been slumbering within me, and over which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control, that was</a:t>
            </a:r>
            <a:r>
              <a:rPr dirty="0" sz="1450" spc="5">
                <a:latin typeface="Times New Roman"/>
                <a:cs typeface="Times New Roman"/>
              </a:rPr>
              <a:t> </a:t>
            </a:r>
            <a:r>
              <a:rPr dirty="0" sz="1450" spc="-10">
                <a:latin typeface="Times New Roman"/>
                <a:cs typeface="Times New Roman"/>
              </a:rPr>
              <a:t>released.</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That is why my hands are</a:t>
            </a:r>
            <a:r>
              <a:rPr dirty="0" sz="1450" spc="15">
                <a:latin typeface="Times New Roman"/>
                <a:cs typeface="Times New Roman"/>
              </a:rPr>
              <a:t> </a:t>
            </a:r>
            <a:r>
              <a:rPr dirty="0" sz="1450" spc="-10">
                <a:latin typeface="Times New Roman"/>
                <a:cs typeface="Times New Roman"/>
              </a:rPr>
              <a:t>clean.</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By making me into </a:t>
            </a:r>
            <a:r>
              <a:rPr dirty="0" sz="1450" spc="-5">
                <a:latin typeface="Times New Roman"/>
                <a:cs typeface="Times New Roman"/>
              </a:rPr>
              <a:t>a </a:t>
            </a:r>
            <a:r>
              <a:rPr dirty="0" sz="1450" spc="-15">
                <a:latin typeface="Times New Roman"/>
                <a:cs typeface="Times New Roman"/>
              </a:rPr>
              <a:t>murderer, </a:t>
            </a:r>
            <a:r>
              <a:rPr dirty="0" sz="1450" spc="-10">
                <a:latin typeface="Times New Roman"/>
                <a:cs typeface="Times New Roman"/>
              </a:rPr>
              <a:t>the spirit within me has carried </a:t>
            </a:r>
            <a:r>
              <a:rPr dirty="0" sz="1450" spc="-5">
                <a:latin typeface="Times New Roman"/>
                <a:cs typeface="Times New Roman"/>
              </a:rPr>
              <a:t>out </a:t>
            </a:r>
            <a:r>
              <a:rPr dirty="0" sz="1450" spc="-10">
                <a:latin typeface="Times New Roman"/>
                <a:cs typeface="Times New Roman"/>
              </a:rPr>
              <a:t>an  execution </a:t>
            </a:r>
            <a:r>
              <a:rPr dirty="0" sz="1450" spc="-5">
                <a:latin typeface="Times New Roman"/>
                <a:cs typeface="Times New Roman"/>
              </a:rPr>
              <a:t>on </a:t>
            </a:r>
            <a:r>
              <a:rPr dirty="0" sz="1450" spc="-10">
                <a:latin typeface="Times New Roman"/>
                <a:cs typeface="Times New Roman"/>
              </a:rPr>
              <a:t>me; </a:t>
            </a:r>
            <a:r>
              <a:rPr dirty="0" sz="1450" spc="-5">
                <a:latin typeface="Times New Roman"/>
                <a:cs typeface="Times New Roman"/>
              </a:rPr>
              <a:t>by </a:t>
            </a:r>
            <a:r>
              <a:rPr dirty="0" sz="1450" spc="-10">
                <a:latin typeface="Times New Roman"/>
                <a:cs typeface="Times New Roman"/>
              </a:rPr>
              <a:t>stringing me </a:t>
            </a:r>
            <a:r>
              <a:rPr dirty="0" sz="1450" spc="-5">
                <a:latin typeface="Times New Roman"/>
                <a:cs typeface="Times New Roman"/>
              </a:rPr>
              <a:t>up on </a:t>
            </a:r>
            <a:r>
              <a:rPr dirty="0" sz="1450" spc="-10">
                <a:latin typeface="Times New Roman"/>
                <a:cs typeface="Times New Roman"/>
              </a:rPr>
              <a:t>the gallows, men will detach my fate  from theirs: </a:t>
            </a:r>
            <a:r>
              <a:rPr dirty="0" sz="1450" spc="-5">
                <a:latin typeface="Times New Roman"/>
                <a:cs typeface="Times New Roman"/>
              </a:rPr>
              <a:t>I </a:t>
            </a:r>
            <a:r>
              <a:rPr dirty="0" sz="1450" spc="-10">
                <a:latin typeface="Times New Roman"/>
                <a:cs typeface="Times New Roman"/>
              </a:rPr>
              <a:t>will reach</a:t>
            </a:r>
            <a:r>
              <a:rPr dirty="0" sz="1450" spc="5">
                <a:latin typeface="Times New Roman"/>
                <a:cs typeface="Times New Roman"/>
              </a:rPr>
              <a:t> </a:t>
            </a:r>
            <a:r>
              <a:rPr dirty="0" sz="1450" spc="-10">
                <a:latin typeface="Times New Roman"/>
                <a:cs typeface="Times New Roman"/>
              </a:rPr>
              <a:t>freedom."</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This man is </a:t>
            </a:r>
            <a:r>
              <a:rPr dirty="0" sz="1450" spc="-5">
                <a:latin typeface="Times New Roman"/>
                <a:cs typeface="Times New Roman"/>
              </a:rPr>
              <a:t>a </a:t>
            </a:r>
            <a:r>
              <a:rPr dirty="0" sz="1450" spc="-10">
                <a:latin typeface="Times New Roman"/>
                <a:cs typeface="Times New Roman"/>
              </a:rPr>
              <a:t>saint, </a:t>
            </a:r>
            <a:r>
              <a:rPr dirty="0" sz="1450" spc="-5">
                <a:latin typeface="Times New Roman"/>
                <a:cs typeface="Times New Roman"/>
              </a:rPr>
              <a:t>I thought </a:t>
            </a:r>
            <a:r>
              <a:rPr dirty="0" sz="1450" spc="-10">
                <a:latin typeface="Times New Roman"/>
                <a:cs typeface="Times New Roman"/>
              </a:rPr>
              <a:t>to myself, and my hair stood </a:t>
            </a:r>
            <a:r>
              <a:rPr dirty="0" sz="1450" spc="-5">
                <a:latin typeface="Times New Roman"/>
                <a:cs typeface="Times New Roman"/>
              </a:rPr>
              <a:t>on </a:t>
            </a:r>
            <a:r>
              <a:rPr dirty="0" sz="1450" spc="-10">
                <a:latin typeface="Times New Roman"/>
                <a:cs typeface="Times New Roman"/>
              </a:rPr>
              <a:t>end as </a:t>
            </a:r>
            <a:r>
              <a:rPr dirty="0" sz="1450" spc="-5">
                <a:latin typeface="Times New Roman"/>
                <a:cs typeface="Times New Roman"/>
              </a:rPr>
              <a:t>I  </a:t>
            </a:r>
            <a:r>
              <a:rPr dirty="0" sz="1450" spc="-10">
                <a:latin typeface="Times New Roman"/>
                <a:cs typeface="Times New Roman"/>
              </a:rPr>
              <a:t>shuddered at my own</a:t>
            </a:r>
            <a:r>
              <a:rPr dirty="0" sz="1450" spc="5">
                <a:latin typeface="Times New Roman"/>
                <a:cs typeface="Times New Roman"/>
              </a:rPr>
              <a:t> </a:t>
            </a:r>
            <a:r>
              <a:rPr dirty="0" sz="1450" spc="-10">
                <a:latin typeface="Times New Roman"/>
                <a:cs typeface="Times New Roman"/>
              </a:rPr>
              <a:t>insignificance.</a:t>
            </a:r>
            <a:endParaRPr sz="1450">
              <a:latin typeface="Times New Roman"/>
              <a:cs typeface="Times New Roman"/>
            </a:endParaRPr>
          </a:p>
          <a:p>
            <a:pPr marL="12700" marR="28575" indent="255904">
              <a:lnSpc>
                <a:spcPts val="1730"/>
              </a:lnSpc>
              <a:spcBef>
                <a:spcPts val="785"/>
              </a:spcBef>
            </a:pPr>
            <a:r>
              <a:rPr dirty="0" sz="1450" spc="-45">
                <a:latin typeface="Times New Roman"/>
                <a:cs typeface="Times New Roman"/>
              </a:rPr>
              <a:t>"You </a:t>
            </a:r>
            <a:r>
              <a:rPr dirty="0" sz="1450" spc="-10">
                <a:latin typeface="Times New Roman"/>
                <a:cs typeface="Times New Roman"/>
              </a:rPr>
              <a:t>told me that </a:t>
            </a:r>
            <a:r>
              <a:rPr dirty="0" sz="1450" spc="-5">
                <a:latin typeface="Times New Roman"/>
                <a:cs typeface="Times New Roman"/>
              </a:rPr>
              <a:t>a </a:t>
            </a:r>
            <a:r>
              <a:rPr dirty="0" sz="1450" spc="-10">
                <a:latin typeface="Times New Roman"/>
                <a:cs typeface="Times New Roman"/>
              </a:rPr>
              <a:t>doctor used hypnotism to treat </a:t>
            </a:r>
            <a:r>
              <a:rPr dirty="0" sz="1450" spc="-5">
                <a:latin typeface="Times New Roman"/>
                <a:cs typeface="Times New Roman"/>
              </a:rPr>
              <a:t>you, </a:t>
            </a:r>
            <a:r>
              <a:rPr dirty="0" sz="1450" spc="-10">
                <a:latin typeface="Times New Roman"/>
                <a:cs typeface="Times New Roman"/>
              </a:rPr>
              <a:t>with the result that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you </a:t>
            </a:r>
            <a:r>
              <a:rPr dirty="0" sz="1450" spc="-10">
                <a:latin typeface="Times New Roman"/>
                <a:cs typeface="Times New Roman"/>
              </a:rPr>
              <a:t>lost the memory </a:t>
            </a:r>
            <a:r>
              <a:rPr dirty="0" sz="1450" spc="-5">
                <a:latin typeface="Times New Roman"/>
                <a:cs typeface="Times New Roman"/>
              </a:rPr>
              <a:t>of your </a:t>
            </a:r>
            <a:r>
              <a:rPr dirty="0" sz="1450" spc="-10">
                <a:latin typeface="Times New Roman"/>
                <a:cs typeface="Times New Roman"/>
              </a:rPr>
              <a:t>childhood and youth", </a:t>
            </a:r>
            <a:r>
              <a:rPr dirty="0" sz="1450" spc="-5">
                <a:latin typeface="Times New Roman"/>
                <a:cs typeface="Times New Roman"/>
              </a:rPr>
              <a:t>he  </a:t>
            </a:r>
            <a:r>
              <a:rPr dirty="0" sz="1450" spc="-10">
                <a:latin typeface="Times New Roman"/>
                <a:cs typeface="Times New Roman"/>
              </a:rPr>
              <a:t>continued. "That is the characteristic—the stigma—of all those who have been  'bitten </a:t>
            </a:r>
            <a:r>
              <a:rPr dirty="0" sz="1450" spc="-5">
                <a:latin typeface="Times New Roman"/>
                <a:cs typeface="Times New Roman"/>
              </a:rPr>
              <a:t>by </a:t>
            </a:r>
            <a:r>
              <a:rPr dirty="0" sz="1450" spc="-10">
                <a:latin typeface="Times New Roman"/>
                <a:cs typeface="Times New Roman"/>
              </a:rPr>
              <a:t>the snake </a:t>
            </a:r>
            <a:r>
              <a:rPr dirty="0" sz="1450" spc="-5">
                <a:latin typeface="Times New Roman"/>
                <a:cs typeface="Times New Roman"/>
              </a:rPr>
              <a:t>of </a:t>
            </a:r>
            <a:r>
              <a:rPr dirty="0" sz="1450" spc="-10">
                <a:latin typeface="Times New Roman"/>
                <a:cs typeface="Times New Roman"/>
              </a:rPr>
              <a:t>the spiritual realm'. It seems almost as if, inside us, </a:t>
            </a:r>
            <a:r>
              <a:rPr dirty="0" sz="1450" spc="-5">
                <a:latin typeface="Times New Roman"/>
                <a:cs typeface="Times New Roman"/>
              </a:rPr>
              <a:t>one  </a:t>
            </a:r>
            <a:r>
              <a:rPr dirty="0" sz="1450" spc="-10">
                <a:latin typeface="Times New Roman"/>
                <a:cs typeface="Times New Roman"/>
              </a:rPr>
              <a:t>life has to </a:t>
            </a:r>
            <a:r>
              <a:rPr dirty="0" sz="1450" spc="-5">
                <a:latin typeface="Times New Roman"/>
                <a:cs typeface="Times New Roman"/>
              </a:rPr>
              <a:t>be </a:t>
            </a:r>
            <a:r>
              <a:rPr dirty="0" sz="1450" spc="-10">
                <a:latin typeface="Times New Roman"/>
                <a:cs typeface="Times New Roman"/>
              </a:rPr>
              <a:t>grafted onto </a:t>
            </a:r>
            <a:r>
              <a:rPr dirty="0" sz="1450" spc="-15">
                <a:latin typeface="Times New Roman"/>
                <a:cs typeface="Times New Roman"/>
              </a:rPr>
              <a:t>another,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scion is grafted onto </a:t>
            </a:r>
            <a:r>
              <a:rPr dirty="0" sz="1450" spc="-5">
                <a:latin typeface="Times New Roman"/>
                <a:cs typeface="Times New Roman"/>
              </a:rPr>
              <a:t>a </a:t>
            </a:r>
            <a:r>
              <a:rPr dirty="0" sz="1450" spc="-10">
                <a:latin typeface="Times New Roman"/>
                <a:cs typeface="Times New Roman"/>
              </a:rPr>
              <a:t>wild tree, before  the miracle </a:t>
            </a:r>
            <a:r>
              <a:rPr dirty="0" sz="1450" spc="-5">
                <a:latin typeface="Times New Roman"/>
                <a:cs typeface="Times New Roman"/>
              </a:rPr>
              <a:t>of </a:t>
            </a:r>
            <a:r>
              <a:rPr dirty="0" sz="1450" spc="-10">
                <a:latin typeface="Times New Roman"/>
                <a:cs typeface="Times New Roman"/>
              </a:rPr>
              <a:t>awakening can </a:t>
            </a:r>
            <a:r>
              <a:rPr dirty="0" sz="1450" spc="-20">
                <a:latin typeface="Times New Roman"/>
                <a:cs typeface="Times New Roman"/>
              </a:rPr>
              <a:t>occur. </a:t>
            </a:r>
            <a:r>
              <a:rPr dirty="0" sz="1450" spc="-10">
                <a:latin typeface="Times New Roman"/>
                <a:cs typeface="Times New Roman"/>
              </a:rPr>
              <a:t>The separation that usually comes with  death is in </a:t>
            </a:r>
            <a:r>
              <a:rPr dirty="0" sz="1450" spc="-5">
                <a:latin typeface="Times New Roman"/>
                <a:cs typeface="Times New Roman"/>
              </a:rPr>
              <a:t>our </a:t>
            </a:r>
            <a:r>
              <a:rPr dirty="0" sz="1450" spc="-10">
                <a:latin typeface="Times New Roman"/>
                <a:cs typeface="Times New Roman"/>
              </a:rPr>
              <a:t>case achieved </a:t>
            </a:r>
            <a:r>
              <a:rPr dirty="0" sz="1450" spc="-5">
                <a:latin typeface="Times New Roman"/>
                <a:cs typeface="Times New Roman"/>
              </a:rPr>
              <a:t>by </a:t>
            </a:r>
            <a:r>
              <a:rPr dirty="0" sz="1450" spc="-10">
                <a:latin typeface="Times New Roman"/>
                <a:cs typeface="Times New Roman"/>
              </a:rPr>
              <a:t>erasing the </a:t>
            </a:r>
            <a:r>
              <a:rPr dirty="0" sz="1450" spc="-25">
                <a:latin typeface="Times New Roman"/>
                <a:cs typeface="Times New Roman"/>
              </a:rPr>
              <a:t>memory, </a:t>
            </a:r>
            <a:r>
              <a:rPr dirty="0" sz="1450" spc="-10">
                <a:latin typeface="Times New Roman"/>
                <a:cs typeface="Times New Roman"/>
              </a:rPr>
              <a:t>sometimes just </a:t>
            </a:r>
            <a:r>
              <a:rPr dirty="0" sz="1450" spc="-5">
                <a:latin typeface="Times New Roman"/>
                <a:cs typeface="Times New Roman"/>
              </a:rPr>
              <a:t>by a  </a:t>
            </a:r>
            <a:r>
              <a:rPr dirty="0" sz="1450" spc="-10">
                <a:latin typeface="Times New Roman"/>
                <a:cs typeface="Times New Roman"/>
              </a:rPr>
              <a:t>sudden spiritual</a:t>
            </a:r>
            <a:r>
              <a:rPr dirty="0" sz="1450" spc="-5">
                <a:latin typeface="Times New Roman"/>
                <a:cs typeface="Times New Roman"/>
              </a:rPr>
              <a:t> </a:t>
            </a:r>
            <a:r>
              <a:rPr dirty="0" sz="1450" spc="-10">
                <a:latin typeface="Times New Roman"/>
                <a:cs typeface="Times New Roman"/>
              </a:rPr>
              <a:t>about-turn.</a:t>
            </a:r>
            <a:endParaRPr sz="1450">
              <a:latin typeface="Times New Roman"/>
              <a:cs typeface="Times New Roman"/>
            </a:endParaRPr>
          </a:p>
          <a:p>
            <a:pPr marL="12700" marR="37465" indent="255904">
              <a:lnSpc>
                <a:spcPts val="1730"/>
              </a:lnSpc>
              <a:spcBef>
                <a:spcPts val="710"/>
              </a:spcBef>
            </a:pPr>
            <a:r>
              <a:rPr dirty="0" sz="1450" spc="-10">
                <a:latin typeface="Times New Roman"/>
                <a:cs typeface="Times New Roman"/>
              </a:rPr>
              <a:t>In my case, there was </a:t>
            </a:r>
            <a:r>
              <a:rPr dirty="0" sz="1450" spc="-5">
                <a:latin typeface="Times New Roman"/>
                <a:cs typeface="Times New Roman"/>
              </a:rPr>
              <a:t>no obvious </a:t>
            </a:r>
            <a:r>
              <a:rPr dirty="0" sz="1450" spc="-10">
                <a:latin typeface="Times New Roman"/>
                <a:cs typeface="Times New Roman"/>
              </a:rPr>
              <a:t>external cause. </a:t>
            </a:r>
            <a:r>
              <a:rPr dirty="0" sz="1450" spc="-5">
                <a:latin typeface="Times New Roman"/>
                <a:cs typeface="Times New Roman"/>
              </a:rPr>
              <a:t>I </a:t>
            </a:r>
            <a:r>
              <a:rPr dirty="0" sz="1450" spc="-10">
                <a:latin typeface="Times New Roman"/>
                <a:cs typeface="Times New Roman"/>
              </a:rPr>
              <a:t>just woke </a:t>
            </a:r>
            <a:r>
              <a:rPr dirty="0" sz="1450" spc="-5">
                <a:latin typeface="Times New Roman"/>
                <a:cs typeface="Times New Roman"/>
              </a:rPr>
              <a:t>up one  </a:t>
            </a:r>
            <a:r>
              <a:rPr dirty="0" sz="1450" spc="-10">
                <a:latin typeface="Times New Roman"/>
                <a:cs typeface="Times New Roman"/>
              </a:rPr>
              <a:t>morning in my twenty-first year </a:t>
            </a:r>
            <a:r>
              <a:rPr dirty="0" sz="1450" spc="-5">
                <a:latin typeface="Times New Roman"/>
                <a:cs typeface="Times New Roman"/>
              </a:rPr>
              <a:t>a </a:t>
            </a:r>
            <a:r>
              <a:rPr dirty="0" sz="1450" spc="-10">
                <a:latin typeface="Times New Roman"/>
                <a:cs typeface="Times New Roman"/>
              </a:rPr>
              <a:t>different person. All at once </a:t>
            </a:r>
            <a:r>
              <a:rPr dirty="0" sz="1450" spc="-5">
                <a:latin typeface="Times New Roman"/>
                <a:cs typeface="Times New Roman"/>
              </a:rPr>
              <a:t>I </a:t>
            </a:r>
            <a:r>
              <a:rPr dirty="0" sz="1450" spc="-10">
                <a:latin typeface="Times New Roman"/>
                <a:cs typeface="Times New Roman"/>
              </a:rPr>
              <a:t>was  completely indifferent to everything that </a:t>
            </a:r>
            <a:r>
              <a:rPr dirty="0" sz="1450" spc="-5">
                <a:latin typeface="Times New Roman"/>
                <a:cs typeface="Times New Roman"/>
              </a:rPr>
              <a:t>I </a:t>
            </a:r>
            <a:r>
              <a:rPr dirty="0" sz="1450" spc="-10">
                <a:latin typeface="Times New Roman"/>
                <a:cs typeface="Times New Roman"/>
              </a:rPr>
              <a:t>had cared for until then. Life  seemed nothing more than </a:t>
            </a:r>
            <a:r>
              <a:rPr dirty="0" sz="1450" spc="-5">
                <a:latin typeface="Times New Roman"/>
                <a:cs typeface="Times New Roman"/>
              </a:rPr>
              <a:t>a </a:t>
            </a:r>
            <a:r>
              <a:rPr dirty="0" sz="1450" spc="-10">
                <a:latin typeface="Times New Roman"/>
                <a:cs typeface="Times New Roman"/>
              </a:rPr>
              <a:t>silly story </a:t>
            </a:r>
            <a:r>
              <a:rPr dirty="0" sz="1450" spc="-5">
                <a:latin typeface="Times New Roman"/>
                <a:cs typeface="Times New Roman"/>
              </a:rPr>
              <a:t>of </a:t>
            </a:r>
            <a:r>
              <a:rPr dirty="0" sz="1450" spc="-10">
                <a:latin typeface="Times New Roman"/>
                <a:cs typeface="Times New Roman"/>
              </a:rPr>
              <a:t>cowboys and indians and lost its  reality; dreams became absolute certainty—and </a:t>
            </a:r>
            <a:r>
              <a:rPr dirty="0" sz="1450" spc="-5">
                <a:latin typeface="Times New Roman"/>
                <a:cs typeface="Times New Roman"/>
              </a:rPr>
              <a:t>I </a:t>
            </a:r>
            <a:r>
              <a:rPr dirty="0" sz="1450" spc="-10">
                <a:latin typeface="Times New Roman"/>
                <a:cs typeface="Times New Roman"/>
              </a:rPr>
              <a:t>mean true and demonstrable  certainty—and everyday life became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dream.</a:t>
            </a:r>
            <a:endParaRPr sz="1450">
              <a:latin typeface="Times New Roman"/>
              <a:cs typeface="Times New Roman"/>
            </a:endParaRPr>
          </a:p>
          <a:p>
            <a:pPr marL="12700" marR="59690" indent="255904">
              <a:lnSpc>
                <a:spcPts val="1730"/>
              </a:lnSpc>
              <a:spcBef>
                <a:spcPts val="785"/>
              </a:spcBef>
            </a:pPr>
            <a:r>
              <a:rPr dirty="0" sz="1450" spc="-10">
                <a:latin typeface="Times New Roman"/>
                <a:cs typeface="Times New Roman"/>
              </a:rPr>
              <a:t>Everyone could </a:t>
            </a:r>
            <a:r>
              <a:rPr dirty="0" sz="1450" spc="-5">
                <a:latin typeface="Times New Roman"/>
                <a:cs typeface="Times New Roman"/>
              </a:rPr>
              <a:t>do </a:t>
            </a:r>
            <a:r>
              <a:rPr dirty="0" sz="1450" spc="-10">
                <a:latin typeface="Times New Roman"/>
                <a:cs typeface="Times New Roman"/>
              </a:rPr>
              <a:t>that if they had the </a:t>
            </a:r>
            <a:r>
              <a:rPr dirty="0" sz="1450" spc="-30">
                <a:latin typeface="Times New Roman"/>
                <a:cs typeface="Times New Roman"/>
              </a:rPr>
              <a:t>key. </a:t>
            </a:r>
            <a:r>
              <a:rPr dirty="0" sz="1450" spc="-10">
                <a:latin typeface="Times New Roman"/>
                <a:cs typeface="Times New Roman"/>
              </a:rPr>
              <a:t>And that key lies solely in  becoming aware, while asleep, </a:t>
            </a:r>
            <a:r>
              <a:rPr dirty="0" sz="1450" spc="-5">
                <a:latin typeface="Times New Roman"/>
                <a:cs typeface="Times New Roman"/>
              </a:rPr>
              <a:t>of </a:t>
            </a:r>
            <a:r>
              <a:rPr dirty="0" sz="1450" spc="-10">
                <a:latin typeface="Times New Roman"/>
                <a:cs typeface="Times New Roman"/>
              </a:rPr>
              <a:t>the 'form' </a:t>
            </a:r>
            <a:r>
              <a:rPr dirty="0" sz="1450" spc="-5">
                <a:latin typeface="Times New Roman"/>
                <a:cs typeface="Times New Roman"/>
              </a:rPr>
              <a:t>of </a:t>
            </a:r>
            <a:r>
              <a:rPr dirty="0" sz="1450" spc="-10">
                <a:latin typeface="Times New Roman"/>
                <a:cs typeface="Times New Roman"/>
              </a:rPr>
              <a:t>one's 'self—of one's skin, so to  speak—and finding the narrow slit through which </a:t>
            </a:r>
            <a:r>
              <a:rPr dirty="0" sz="1450" spc="-5">
                <a:latin typeface="Times New Roman"/>
                <a:cs typeface="Times New Roman"/>
              </a:rPr>
              <a:t>our </a:t>
            </a:r>
            <a:r>
              <a:rPr dirty="0" sz="1450" spc="-10">
                <a:latin typeface="Times New Roman"/>
                <a:cs typeface="Times New Roman"/>
              </a:rPr>
              <a:t>consciousness slips  between wakefulness and deep sleep. That is why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roam', and </a:t>
            </a:r>
            <a:r>
              <a:rPr dirty="0" sz="1450" spc="-5">
                <a:latin typeface="Times New Roman"/>
                <a:cs typeface="Times New Roman"/>
              </a:rPr>
              <a:t>not 'I  </a:t>
            </a:r>
            <a:r>
              <a:rPr dirty="0" sz="1450" spc="-10">
                <a:latin typeface="Times New Roman"/>
                <a:cs typeface="Times New Roman"/>
              </a:rPr>
              <a:t>dream'.</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The struggle for immortality is </a:t>
            </a:r>
            <a:r>
              <a:rPr dirty="0" sz="1450" spc="-5">
                <a:latin typeface="Times New Roman"/>
                <a:cs typeface="Times New Roman"/>
              </a:rPr>
              <a:t>a </a:t>
            </a:r>
            <a:r>
              <a:rPr dirty="0" sz="1450" spc="-10">
                <a:latin typeface="Times New Roman"/>
                <a:cs typeface="Times New Roman"/>
              </a:rPr>
              <a:t>battle for the sceptre against the ghosts  and sounds within us, and waiting for </a:t>
            </a:r>
            <a:r>
              <a:rPr dirty="0" sz="1450" spc="-5">
                <a:latin typeface="Times New Roman"/>
                <a:cs typeface="Times New Roman"/>
              </a:rPr>
              <a:t>our </a:t>
            </a:r>
            <a:r>
              <a:rPr dirty="0" sz="1450" spc="-10">
                <a:latin typeface="Times New Roman"/>
                <a:cs typeface="Times New Roman"/>
              </a:rPr>
              <a:t>own self to </a:t>
            </a:r>
            <a:r>
              <a:rPr dirty="0" sz="1450" spc="-5">
                <a:latin typeface="Times New Roman"/>
                <a:cs typeface="Times New Roman"/>
              </a:rPr>
              <a:t>be </a:t>
            </a:r>
            <a:r>
              <a:rPr dirty="0" sz="1450" spc="-10">
                <a:latin typeface="Times New Roman"/>
                <a:cs typeface="Times New Roman"/>
              </a:rPr>
              <a:t>crowned king is  waiting for the</a:t>
            </a:r>
            <a:r>
              <a:rPr dirty="0" sz="1450">
                <a:latin typeface="Times New Roman"/>
                <a:cs typeface="Times New Roman"/>
              </a:rPr>
              <a:t> </a:t>
            </a:r>
            <a:r>
              <a:rPr dirty="0" sz="1450" spc="-10">
                <a:latin typeface="Times New Roman"/>
                <a:cs typeface="Times New Roman"/>
              </a:rPr>
              <a:t>Messiah.</a:t>
            </a:r>
            <a:endParaRPr sz="1450">
              <a:latin typeface="Times New Roman"/>
              <a:cs typeface="Times New Roman"/>
            </a:endParaRPr>
          </a:p>
          <a:p>
            <a:pPr marL="12700" marR="67310" indent="255904">
              <a:lnSpc>
                <a:spcPts val="1730"/>
              </a:lnSpc>
              <a:spcBef>
                <a:spcPts val="720"/>
              </a:spcBef>
            </a:pPr>
            <a:r>
              <a:rPr dirty="0" sz="1450" spc="-10">
                <a:latin typeface="Times New Roman"/>
                <a:cs typeface="Times New Roman"/>
              </a:rPr>
              <a:t>The spectral Habal Gamin which </a:t>
            </a:r>
            <a:r>
              <a:rPr dirty="0" sz="1450" spc="-5">
                <a:latin typeface="Times New Roman"/>
                <a:cs typeface="Times New Roman"/>
              </a:rPr>
              <a:t>you </a:t>
            </a:r>
            <a:r>
              <a:rPr dirty="0" sz="1450" spc="-35">
                <a:latin typeface="Times New Roman"/>
                <a:cs typeface="Times New Roman"/>
              </a:rPr>
              <a:t>saw, </a:t>
            </a:r>
            <a:r>
              <a:rPr dirty="0" sz="1450" spc="-10">
                <a:latin typeface="Times New Roman"/>
                <a:cs typeface="Times New Roman"/>
              </a:rPr>
              <a:t>the 'Breath </a:t>
            </a:r>
            <a:r>
              <a:rPr dirty="0" sz="1450" spc="-5">
                <a:latin typeface="Times New Roman"/>
                <a:cs typeface="Times New Roman"/>
              </a:rPr>
              <a:t>of </a:t>
            </a:r>
            <a:r>
              <a:rPr dirty="0" sz="1450" spc="-10">
                <a:latin typeface="Times New Roman"/>
                <a:cs typeface="Times New Roman"/>
              </a:rPr>
              <a:t>the Bones' </a:t>
            </a:r>
            <a:r>
              <a:rPr dirty="0" sz="1450" spc="-5">
                <a:latin typeface="Times New Roman"/>
                <a:cs typeface="Times New Roman"/>
              </a:rPr>
              <a:t>of </a:t>
            </a:r>
            <a:r>
              <a:rPr dirty="0" sz="1450" spc="-10">
                <a:latin typeface="Times New Roman"/>
                <a:cs typeface="Times New Roman"/>
              </a:rPr>
              <a:t>the  Cabbala, that was the </a:t>
            </a:r>
            <a:r>
              <a:rPr dirty="0" sz="1450" spc="-5">
                <a:latin typeface="Times New Roman"/>
                <a:cs typeface="Times New Roman"/>
              </a:rPr>
              <a:t>king. </a:t>
            </a:r>
            <a:r>
              <a:rPr dirty="0" sz="1450" spc="-10">
                <a:latin typeface="Times New Roman"/>
                <a:cs typeface="Times New Roman"/>
              </a:rPr>
              <a:t>At the moment when </a:t>
            </a:r>
            <a:r>
              <a:rPr dirty="0" sz="1450" spc="-5">
                <a:latin typeface="Times New Roman"/>
                <a:cs typeface="Times New Roman"/>
              </a:rPr>
              <a:t>he </a:t>
            </a:r>
            <a:r>
              <a:rPr dirty="0" sz="1450" spc="-10">
                <a:latin typeface="Times New Roman"/>
                <a:cs typeface="Times New Roman"/>
              </a:rPr>
              <a:t>is crowned, the thread,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bound </a:t>
            </a:r>
            <a:r>
              <a:rPr dirty="0" sz="1450" spc="-10">
                <a:latin typeface="Times New Roman"/>
                <a:cs typeface="Times New Roman"/>
              </a:rPr>
              <a:t>to the world through </a:t>
            </a:r>
            <a:r>
              <a:rPr dirty="0" sz="1450" spc="-5">
                <a:latin typeface="Times New Roman"/>
                <a:cs typeface="Times New Roman"/>
              </a:rPr>
              <a:t>your </a:t>
            </a:r>
            <a:r>
              <a:rPr dirty="0" sz="1450" spc="-10">
                <a:latin typeface="Times New Roman"/>
                <a:cs typeface="Times New Roman"/>
              </a:rPr>
              <a:t>physical senses and </a:t>
            </a:r>
            <a:r>
              <a:rPr dirty="0" sz="1450" spc="-5">
                <a:latin typeface="Times New Roman"/>
                <a:cs typeface="Times New Roman"/>
              </a:rPr>
              <a:t>your  </a:t>
            </a:r>
            <a:r>
              <a:rPr dirty="0" sz="1450" spc="-10">
                <a:latin typeface="Times New Roman"/>
                <a:cs typeface="Times New Roman"/>
              </a:rPr>
              <a:t>reason, will tear</a:t>
            </a:r>
            <a:r>
              <a:rPr dirty="0" sz="1450">
                <a:latin typeface="Times New Roman"/>
                <a:cs typeface="Times New Roman"/>
              </a:rPr>
              <a:t> </a:t>
            </a:r>
            <a:r>
              <a:rPr dirty="0" sz="1450" spc="-10">
                <a:latin typeface="Times New Roman"/>
                <a:cs typeface="Times New Roman"/>
              </a:rPr>
              <a:t>apart.</a:t>
            </a:r>
            <a:endParaRPr sz="1450">
              <a:latin typeface="Times New Roman"/>
              <a:cs typeface="Times New Roman"/>
            </a:endParaRPr>
          </a:p>
          <a:p>
            <a:pPr algn="just" marL="12700" marR="5080" indent="255904">
              <a:lnSpc>
                <a:spcPts val="1730"/>
              </a:lnSpc>
              <a:spcBef>
                <a:spcPts val="785"/>
              </a:spcBef>
            </a:pPr>
            <a:r>
              <a:rPr dirty="0" sz="1450" spc="-60">
                <a:latin typeface="Times New Roman"/>
                <a:cs typeface="Times New Roman"/>
              </a:rPr>
              <a:t>You </a:t>
            </a:r>
            <a:r>
              <a:rPr dirty="0" sz="1450" spc="-10">
                <a:latin typeface="Times New Roman"/>
                <a:cs typeface="Times New Roman"/>
              </a:rPr>
              <a:t>will ask how it could happen that I, in spite </a:t>
            </a:r>
            <a:r>
              <a:rPr dirty="0" sz="1450" spc="-5">
                <a:latin typeface="Times New Roman"/>
                <a:cs typeface="Times New Roman"/>
              </a:rPr>
              <a:t>of </a:t>
            </a:r>
            <a:r>
              <a:rPr dirty="0" sz="1450" spc="-10">
                <a:latin typeface="Times New Roman"/>
                <a:cs typeface="Times New Roman"/>
              </a:rPr>
              <a:t>my detachment from  the world, could turn into </a:t>
            </a:r>
            <a:r>
              <a:rPr dirty="0" sz="1450" spc="-5">
                <a:latin typeface="Times New Roman"/>
                <a:cs typeface="Times New Roman"/>
              </a:rPr>
              <a:t>a </a:t>
            </a:r>
            <a:r>
              <a:rPr dirty="0" sz="1450" spc="-10">
                <a:latin typeface="Times New Roman"/>
                <a:cs typeface="Times New Roman"/>
              </a:rPr>
              <a:t>rapist and murderer over night? Human beings are  like glass tubes with coloured balls running along them. In most cases there is  only </a:t>
            </a:r>
            <a:r>
              <a:rPr dirty="0" sz="1450" spc="-5">
                <a:latin typeface="Times New Roman"/>
                <a:cs typeface="Times New Roman"/>
              </a:rPr>
              <a:t>one </a:t>
            </a:r>
            <a:r>
              <a:rPr dirty="0" sz="1450" spc="-10">
                <a:latin typeface="Times New Roman"/>
                <a:cs typeface="Times New Roman"/>
              </a:rPr>
              <a:t>ball during </a:t>
            </a:r>
            <a:r>
              <a:rPr dirty="0" sz="1450" spc="-5">
                <a:latin typeface="Times New Roman"/>
                <a:cs typeface="Times New Roman"/>
              </a:rPr>
              <a:t>a </a:t>
            </a:r>
            <a:r>
              <a:rPr dirty="0" sz="1450" spc="-10">
                <a:latin typeface="Times New Roman"/>
                <a:cs typeface="Times New Roman"/>
              </a:rPr>
              <a:t>whole lifetime: if the ball is red, then the person is</a:t>
            </a:r>
            <a:r>
              <a:rPr dirty="0" sz="1450" spc="5">
                <a:latin typeface="Times New Roman"/>
                <a:cs typeface="Times New Roman"/>
              </a:rPr>
              <a:t> </a:t>
            </a:r>
            <a:r>
              <a:rPr dirty="0" sz="1450" spc="-10">
                <a:latin typeface="Times New Roman"/>
                <a:cs typeface="Times New Roman"/>
              </a:rPr>
              <a:t>'bad';</a:t>
            </a:r>
            <a:endParaRPr sz="1450">
              <a:latin typeface="Times New Roman"/>
              <a:cs typeface="Times New Roman"/>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436100"/>
          </a:xfrm>
          <a:prstGeom prst="rect">
            <a:avLst/>
          </a:prstGeom>
        </p:spPr>
        <p:txBody>
          <a:bodyPr wrap="square" lIns="0" tIns="12700" rIns="0" bIns="0" rtlCol="0" vert="horz">
            <a:spAutoFit/>
          </a:bodyPr>
          <a:lstStyle/>
          <a:p>
            <a:pPr algn="just" marL="12700" marR="5715">
              <a:lnSpc>
                <a:spcPct val="99300"/>
              </a:lnSpc>
              <a:spcBef>
                <a:spcPts val="100"/>
              </a:spcBef>
            </a:pPr>
            <a:r>
              <a:rPr dirty="0" sz="1450" spc="-10">
                <a:latin typeface="Times New Roman"/>
                <a:cs typeface="Times New Roman"/>
              </a:rPr>
              <a:t>if it is </a:t>
            </a:r>
            <a:r>
              <a:rPr dirty="0" sz="1450" spc="-20">
                <a:latin typeface="Times New Roman"/>
                <a:cs typeface="Times New Roman"/>
              </a:rPr>
              <a:t>yellow, </a:t>
            </a:r>
            <a:r>
              <a:rPr dirty="0" sz="1450" spc="-10">
                <a:latin typeface="Times New Roman"/>
                <a:cs typeface="Times New Roman"/>
              </a:rPr>
              <a:t>the person is </a:t>
            </a:r>
            <a:r>
              <a:rPr dirty="0" sz="1450" spc="-5">
                <a:latin typeface="Times New Roman"/>
                <a:cs typeface="Times New Roman"/>
              </a:rPr>
              <a:t>'good'. </a:t>
            </a:r>
            <a:r>
              <a:rPr dirty="0" sz="1450" spc="-10">
                <a:latin typeface="Times New Roman"/>
                <a:cs typeface="Times New Roman"/>
              </a:rPr>
              <a:t>If there are two, </a:t>
            </a:r>
            <a:r>
              <a:rPr dirty="0" sz="1450" spc="-5">
                <a:latin typeface="Times New Roman"/>
                <a:cs typeface="Times New Roman"/>
              </a:rPr>
              <a:t>one </a:t>
            </a:r>
            <a:r>
              <a:rPr dirty="0" sz="1450" spc="-10">
                <a:latin typeface="Times New Roman"/>
                <a:cs typeface="Times New Roman"/>
              </a:rPr>
              <a:t>red and </a:t>
            </a:r>
            <a:r>
              <a:rPr dirty="0" sz="1450" spc="-5">
                <a:latin typeface="Times New Roman"/>
                <a:cs typeface="Times New Roman"/>
              </a:rPr>
              <a:t>one </a:t>
            </a:r>
            <a:r>
              <a:rPr dirty="0" sz="1450" spc="-20">
                <a:latin typeface="Times New Roman"/>
                <a:cs typeface="Times New Roman"/>
              </a:rPr>
              <a:t>yellow,  </a:t>
            </a:r>
            <a:r>
              <a:rPr dirty="0" sz="1450" spc="-10">
                <a:latin typeface="Times New Roman"/>
                <a:cs typeface="Times New Roman"/>
              </a:rPr>
              <a:t>then 'one' has an 'unstable character'. </a:t>
            </a:r>
            <a:r>
              <a:rPr dirty="0" sz="1450" spc="-70">
                <a:latin typeface="Times New Roman"/>
                <a:cs typeface="Times New Roman"/>
              </a:rPr>
              <a:t>We </a:t>
            </a:r>
            <a:r>
              <a:rPr dirty="0" sz="1450" spc="-10">
                <a:latin typeface="Times New Roman"/>
                <a:cs typeface="Times New Roman"/>
              </a:rPr>
              <a:t>who have been 'bitten </a:t>
            </a:r>
            <a:r>
              <a:rPr dirty="0" sz="1450" spc="-5">
                <a:latin typeface="Times New Roman"/>
                <a:cs typeface="Times New Roman"/>
              </a:rPr>
              <a:t>by </a:t>
            </a:r>
            <a:r>
              <a:rPr dirty="0" sz="1450" spc="-10">
                <a:latin typeface="Times New Roman"/>
                <a:cs typeface="Times New Roman"/>
              </a:rPr>
              <a:t>the snake'  </a:t>
            </a:r>
            <a:r>
              <a:rPr dirty="0" sz="1450" spc="-5">
                <a:latin typeface="Times New Roman"/>
                <a:cs typeface="Times New Roman"/>
              </a:rPr>
              <a:t>go </a:t>
            </a:r>
            <a:r>
              <a:rPr dirty="0" sz="1450" spc="-10">
                <a:latin typeface="Times New Roman"/>
                <a:cs typeface="Times New Roman"/>
              </a:rPr>
              <a:t>through as much in </a:t>
            </a:r>
            <a:r>
              <a:rPr dirty="0" sz="1450" spc="-5">
                <a:latin typeface="Times New Roman"/>
                <a:cs typeface="Times New Roman"/>
              </a:rPr>
              <a:t>one </a:t>
            </a:r>
            <a:r>
              <a:rPr dirty="0" sz="1450" spc="-10">
                <a:latin typeface="Times New Roman"/>
                <a:cs typeface="Times New Roman"/>
              </a:rPr>
              <a:t>lifetime as the whole </a:t>
            </a:r>
            <a:r>
              <a:rPr dirty="0" sz="1450" spc="-5">
                <a:latin typeface="Times New Roman"/>
                <a:cs typeface="Times New Roman"/>
              </a:rPr>
              <a:t>of </a:t>
            </a:r>
            <a:r>
              <a:rPr dirty="0" sz="1450" spc="-10">
                <a:latin typeface="Times New Roman"/>
                <a:cs typeface="Times New Roman"/>
              </a:rPr>
              <a:t>mankind goes through in  an epoch. The red and yellow balls </a:t>
            </a:r>
            <a:r>
              <a:rPr dirty="0" sz="1450" spc="-5">
                <a:latin typeface="Times New Roman"/>
                <a:cs typeface="Times New Roman"/>
              </a:rPr>
              <a:t>shoot </a:t>
            </a:r>
            <a:r>
              <a:rPr dirty="0" sz="1450" spc="-10">
                <a:latin typeface="Times New Roman"/>
                <a:cs typeface="Times New Roman"/>
              </a:rPr>
              <a:t>along the glass tube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10">
                <a:latin typeface="Times New Roman"/>
                <a:cs typeface="Times New Roman"/>
              </a:rPr>
              <a:t>and when they are finished, then we will have become prophets, will </a:t>
            </a:r>
            <a:r>
              <a:rPr dirty="0" sz="1450" spc="-5">
                <a:latin typeface="Times New Roman"/>
                <a:cs typeface="Times New Roman"/>
              </a:rPr>
              <a:t>be  </a:t>
            </a:r>
            <a:r>
              <a:rPr dirty="0" sz="1450" spc="-10">
                <a:latin typeface="Times New Roman"/>
                <a:cs typeface="Times New Roman"/>
              </a:rPr>
              <a:t>the mirrors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God."</a:t>
            </a:r>
            <a:endParaRPr sz="1450">
              <a:latin typeface="Times New Roman"/>
              <a:cs typeface="Times New Roman"/>
            </a:endParaRPr>
          </a:p>
          <a:p>
            <a:pPr marL="12700" marR="8890" indent="255904">
              <a:lnSpc>
                <a:spcPts val="1730"/>
              </a:lnSpc>
              <a:spcBef>
                <a:spcPts val="850"/>
              </a:spcBef>
            </a:pPr>
            <a:r>
              <a:rPr dirty="0" sz="1450" spc="-10">
                <a:latin typeface="Times New Roman"/>
                <a:cs typeface="Times New Roman"/>
              </a:rPr>
              <a:t>Laponder was silent.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I </a:t>
            </a:r>
            <a:r>
              <a:rPr dirty="0" sz="1450" spc="-10">
                <a:latin typeface="Times New Roman"/>
                <a:cs typeface="Times New Roman"/>
              </a:rPr>
              <a:t>found it impossible to say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I  </a:t>
            </a:r>
            <a:r>
              <a:rPr dirty="0" sz="1450" spc="-10">
                <a:latin typeface="Times New Roman"/>
                <a:cs typeface="Times New Roman"/>
              </a:rPr>
              <a:t>was dazed from what </a:t>
            </a:r>
            <a:r>
              <a:rPr dirty="0" sz="1450" spc="-5">
                <a:latin typeface="Times New Roman"/>
                <a:cs typeface="Times New Roman"/>
              </a:rPr>
              <a:t>he </a:t>
            </a:r>
            <a:r>
              <a:rPr dirty="0" sz="1450" spc="-10">
                <a:latin typeface="Times New Roman"/>
                <a:cs typeface="Times New Roman"/>
              </a:rPr>
              <a:t>had told</a:t>
            </a:r>
            <a:r>
              <a:rPr dirty="0" sz="1450" spc="1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32080" indent="255904">
              <a:lnSpc>
                <a:spcPts val="1730"/>
              </a:lnSpc>
              <a:spcBef>
                <a:spcPts val="715"/>
              </a:spcBef>
            </a:pPr>
            <a:r>
              <a:rPr dirty="0" sz="1450" spc="-10">
                <a:latin typeface="Times New Roman"/>
                <a:cs typeface="Times New Roman"/>
              </a:rPr>
              <a:t>"Why were </a:t>
            </a:r>
            <a:r>
              <a:rPr dirty="0" sz="1450" spc="-5">
                <a:latin typeface="Times New Roman"/>
                <a:cs typeface="Times New Roman"/>
              </a:rPr>
              <a:t>you </a:t>
            </a:r>
            <a:r>
              <a:rPr dirty="0" sz="1450" spc="-10">
                <a:latin typeface="Times New Roman"/>
                <a:cs typeface="Times New Roman"/>
              </a:rPr>
              <a:t>so concerned to ask me about my experiences, when </a:t>
            </a:r>
            <a:r>
              <a:rPr dirty="0" sz="1450" spc="-5">
                <a:latin typeface="Times New Roman"/>
                <a:cs typeface="Times New Roman"/>
              </a:rPr>
              <a:t>you  </a:t>
            </a:r>
            <a:r>
              <a:rPr dirty="0" sz="1450" spc="-10">
                <a:latin typeface="Times New Roman"/>
                <a:cs typeface="Times New Roman"/>
              </a:rPr>
              <a:t>are so far above me?" </a:t>
            </a:r>
            <a:r>
              <a:rPr dirty="0" sz="1450" spc="-5">
                <a:latin typeface="Times New Roman"/>
                <a:cs typeface="Times New Roman"/>
              </a:rPr>
              <a:t>I </a:t>
            </a:r>
            <a:r>
              <a:rPr dirty="0" sz="1450" spc="-10">
                <a:latin typeface="Times New Roman"/>
                <a:cs typeface="Times New Roman"/>
              </a:rPr>
              <a:t>asked</a:t>
            </a:r>
            <a:r>
              <a:rPr dirty="0" sz="1450" spc="20">
                <a:latin typeface="Times New Roman"/>
                <a:cs typeface="Times New Roman"/>
              </a:rPr>
              <a:t> </a:t>
            </a:r>
            <a:r>
              <a:rPr dirty="0" sz="1450" spc="-20">
                <a:latin typeface="Times New Roman"/>
                <a:cs typeface="Times New Roman"/>
              </a:rPr>
              <a:t>eventually.</a:t>
            </a:r>
            <a:endParaRPr sz="1450">
              <a:latin typeface="Times New Roman"/>
              <a:cs typeface="Times New Roman"/>
            </a:endParaRPr>
          </a:p>
          <a:p>
            <a:pPr marL="12700" marR="16510" indent="255904">
              <a:lnSpc>
                <a:spcPts val="1730"/>
              </a:lnSpc>
              <a:spcBef>
                <a:spcPts val="790"/>
              </a:spcBef>
            </a:pPr>
            <a:r>
              <a:rPr dirty="0" sz="1450" spc="-45">
                <a:latin typeface="Times New Roman"/>
                <a:cs typeface="Times New Roman"/>
              </a:rPr>
              <a:t>"You </a:t>
            </a:r>
            <a:r>
              <a:rPr dirty="0" sz="1450" spc="-10">
                <a:latin typeface="Times New Roman"/>
                <a:cs typeface="Times New Roman"/>
              </a:rPr>
              <a:t>are wrong", said </a:t>
            </a:r>
            <a:r>
              <a:rPr dirty="0" sz="1450" spc="-20">
                <a:latin typeface="Times New Roman"/>
                <a:cs typeface="Times New Roman"/>
              </a:rPr>
              <a:t>Laponder. </a:t>
            </a:r>
            <a:r>
              <a:rPr dirty="0" sz="1450" spc="-10">
                <a:latin typeface="Times New Roman"/>
                <a:cs typeface="Times New Roman"/>
              </a:rPr>
              <a:t>"I am far below </a:t>
            </a:r>
            <a:r>
              <a:rPr dirty="0" sz="1450" spc="-5">
                <a:latin typeface="Times New Roman"/>
                <a:cs typeface="Times New Roman"/>
              </a:rPr>
              <a:t>you. I </a:t>
            </a:r>
            <a:r>
              <a:rPr dirty="0" sz="1450" spc="-10">
                <a:latin typeface="Times New Roman"/>
                <a:cs typeface="Times New Roman"/>
              </a:rPr>
              <a:t>asked </a:t>
            </a:r>
            <a:r>
              <a:rPr dirty="0" sz="1450" spc="-5">
                <a:latin typeface="Times New Roman"/>
                <a:cs typeface="Times New Roman"/>
              </a:rPr>
              <a:t>you </a:t>
            </a:r>
            <a:r>
              <a:rPr dirty="0" sz="1450" spc="-10">
                <a:latin typeface="Times New Roman"/>
                <a:cs typeface="Times New Roman"/>
              </a:rPr>
              <a:t>because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you </a:t>
            </a:r>
            <a:r>
              <a:rPr dirty="0" sz="1450" spc="-10">
                <a:latin typeface="Times New Roman"/>
                <a:cs typeface="Times New Roman"/>
              </a:rPr>
              <a:t>were in possession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key </a:t>
            </a:r>
            <a:r>
              <a:rPr dirty="0" sz="1450" spc="-5">
                <a:latin typeface="Times New Roman"/>
                <a:cs typeface="Times New Roman"/>
              </a:rPr>
              <a:t>I </a:t>
            </a:r>
            <a:r>
              <a:rPr dirty="0" sz="1450" spc="-10">
                <a:latin typeface="Times New Roman"/>
                <a:cs typeface="Times New Roman"/>
              </a:rPr>
              <a:t>still</a:t>
            </a:r>
            <a:r>
              <a:rPr dirty="0" sz="1450" spc="30">
                <a:latin typeface="Times New Roman"/>
                <a:cs typeface="Times New Roman"/>
              </a:rPr>
              <a:t> </a:t>
            </a:r>
            <a:r>
              <a:rPr dirty="0" sz="1450" spc="-10">
                <a:latin typeface="Times New Roman"/>
                <a:cs typeface="Times New Roman"/>
              </a:rPr>
              <a:t>lacked."</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"Me? In possession </a:t>
            </a:r>
            <a:r>
              <a:rPr dirty="0" sz="1450" spc="-5">
                <a:latin typeface="Times New Roman"/>
                <a:cs typeface="Times New Roman"/>
              </a:rPr>
              <a:t>of a </a:t>
            </a:r>
            <a:r>
              <a:rPr dirty="0" sz="1450" spc="-10">
                <a:latin typeface="Times New Roman"/>
                <a:cs typeface="Times New Roman"/>
              </a:rPr>
              <a:t>key? Good</a:t>
            </a:r>
            <a:r>
              <a:rPr dirty="0" sz="1450" spc="10">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66675" indent="255904">
              <a:lnSpc>
                <a:spcPts val="1730"/>
              </a:lnSpc>
              <a:spcBef>
                <a:spcPts val="775"/>
              </a:spcBef>
            </a:pPr>
            <a:r>
              <a:rPr dirty="0" sz="1450" spc="-40">
                <a:latin typeface="Times New Roman"/>
                <a:cs typeface="Times New Roman"/>
              </a:rPr>
              <a:t>"Yes, </a:t>
            </a:r>
            <a:r>
              <a:rPr dirty="0" sz="1450" spc="-5">
                <a:latin typeface="Times New Roman"/>
                <a:cs typeface="Times New Roman"/>
              </a:rPr>
              <a:t>you.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gave it to me. </a:t>
            </a:r>
            <a:r>
              <a:rPr dirty="0" sz="1450" spc="-5">
                <a:latin typeface="Times New Roman"/>
                <a:cs typeface="Times New Roman"/>
              </a:rPr>
              <a:t>I don't </a:t>
            </a:r>
            <a:r>
              <a:rPr dirty="0" sz="1450" spc="-10">
                <a:latin typeface="Times New Roman"/>
                <a:cs typeface="Times New Roman"/>
              </a:rPr>
              <a:t>think there can </a:t>
            </a:r>
            <a:r>
              <a:rPr dirty="0" sz="1450" spc="-5">
                <a:latin typeface="Times New Roman"/>
                <a:cs typeface="Times New Roman"/>
              </a:rPr>
              <a:t>be a </a:t>
            </a:r>
            <a:r>
              <a:rPr dirty="0" sz="1450" spc="-10">
                <a:latin typeface="Times New Roman"/>
                <a:cs typeface="Times New Roman"/>
              </a:rPr>
              <a:t>happier man  </a:t>
            </a:r>
            <a:r>
              <a:rPr dirty="0" sz="1450" spc="-5">
                <a:latin typeface="Times New Roman"/>
                <a:cs typeface="Times New Roman"/>
              </a:rPr>
              <a:t>on </a:t>
            </a:r>
            <a:r>
              <a:rPr dirty="0" sz="1450" spc="-10">
                <a:latin typeface="Times New Roman"/>
                <a:cs typeface="Times New Roman"/>
              </a:rPr>
              <a:t>earth than </a:t>
            </a:r>
            <a:r>
              <a:rPr dirty="0" sz="1450" spc="-5">
                <a:latin typeface="Times New Roman"/>
                <a:cs typeface="Times New Roman"/>
              </a:rPr>
              <a:t>I </a:t>
            </a:r>
            <a:r>
              <a:rPr dirty="0" sz="1450" spc="-10">
                <a:latin typeface="Times New Roman"/>
                <a:cs typeface="Times New Roman"/>
              </a:rPr>
              <a:t>am</a:t>
            </a:r>
            <a:r>
              <a:rPr dirty="0" sz="1450">
                <a:latin typeface="Times New Roman"/>
                <a:cs typeface="Times New Roman"/>
              </a:rPr>
              <a:t> </a:t>
            </a:r>
            <a:r>
              <a:rPr dirty="0" sz="1450" spc="-20">
                <a:latin typeface="Times New Roman"/>
                <a:cs typeface="Times New Roman"/>
              </a:rPr>
              <a:t>today."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Outside there was the noise </a:t>
            </a:r>
            <a:r>
              <a:rPr dirty="0" sz="1450" spc="-5">
                <a:latin typeface="Times New Roman"/>
                <a:cs typeface="Times New Roman"/>
              </a:rPr>
              <a:t>of </a:t>
            </a:r>
            <a:r>
              <a:rPr dirty="0" sz="1450" spc="-10">
                <a:latin typeface="Times New Roman"/>
                <a:cs typeface="Times New Roman"/>
              </a:rPr>
              <a:t>the bars being pulled back; Laponder paid  </a:t>
            </a:r>
            <a:r>
              <a:rPr dirty="0" sz="1450" spc="-5">
                <a:latin typeface="Times New Roman"/>
                <a:cs typeface="Times New Roman"/>
              </a:rPr>
              <a:t>no </a:t>
            </a:r>
            <a:r>
              <a:rPr dirty="0" sz="1450" spc="-10">
                <a:latin typeface="Times New Roman"/>
                <a:cs typeface="Times New Roman"/>
              </a:rPr>
              <a:t>attention to</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"What </a:t>
            </a:r>
            <a:r>
              <a:rPr dirty="0" sz="1450" spc="-5">
                <a:latin typeface="Times New Roman"/>
                <a:cs typeface="Times New Roman"/>
              </a:rPr>
              <a:t>you </a:t>
            </a:r>
            <a:r>
              <a:rPr dirty="0" sz="1450" spc="-10">
                <a:latin typeface="Times New Roman"/>
                <a:cs typeface="Times New Roman"/>
              </a:rPr>
              <a:t>said about the hermaphrodite, that was the </a:t>
            </a:r>
            <a:r>
              <a:rPr dirty="0" sz="1450" spc="-30">
                <a:latin typeface="Times New Roman"/>
                <a:cs typeface="Times New Roman"/>
              </a:rPr>
              <a:t>key. </a:t>
            </a:r>
            <a:r>
              <a:rPr dirty="0" sz="1450" spc="-10">
                <a:latin typeface="Times New Roman"/>
                <a:cs typeface="Times New Roman"/>
              </a:rPr>
              <a:t>Now </a:t>
            </a:r>
            <a:r>
              <a:rPr dirty="0" sz="1450" spc="-5">
                <a:latin typeface="Times New Roman"/>
                <a:cs typeface="Times New Roman"/>
              </a:rPr>
              <a:t>I </a:t>
            </a:r>
            <a:r>
              <a:rPr dirty="0" sz="1450" spc="-10">
                <a:latin typeface="Times New Roman"/>
                <a:cs typeface="Times New Roman"/>
              </a:rPr>
              <a:t>possess  </a:t>
            </a:r>
            <a:r>
              <a:rPr dirty="0" sz="1450" spc="-20">
                <a:latin typeface="Times New Roman"/>
                <a:cs typeface="Times New Roman"/>
              </a:rPr>
              <a:t>certainty. </a:t>
            </a:r>
            <a:r>
              <a:rPr dirty="0" sz="1450" spc="-10">
                <a:latin typeface="Times New Roman"/>
                <a:cs typeface="Times New Roman"/>
              </a:rPr>
              <a:t>That is why </a:t>
            </a:r>
            <a:r>
              <a:rPr dirty="0" sz="1450" spc="-5">
                <a:latin typeface="Times New Roman"/>
                <a:cs typeface="Times New Roman"/>
              </a:rPr>
              <a:t>I </a:t>
            </a:r>
            <a:r>
              <a:rPr dirty="0" sz="1450" spc="-10">
                <a:latin typeface="Times New Roman"/>
                <a:cs typeface="Times New Roman"/>
              </a:rPr>
              <a:t>am glad that they are coming for me, for soon </a:t>
            </a:r>
            <a:r>
              <a:rPr dirty="0" sz="1450" spc="-5">
                <a:latin typeface="Times New Roman"/>
                <a:cs typeface="Times New Roman"/>
              </a:rPr>
              <a:t>I </a:t>
            </a:r>
            <a:r>
              <a:rPr dirty="0" sz="1450" spc="-10">
                <a:latin typeface="Times New Roman"/>
                <a:cs typeface="Times New Roman"/>
              </a:rPr>
              <a:t>will  reach my</a:t>
            </a:r>
            <a:r>
              <a:rPr dirty="0" sz="1450" spc="-5">
                <a:latin typeface="Times New Roman"/>
                <a:cs typeface="Times New Roman"/>
              </a:rPr>
              <a:t> </a:t>
            </a:r>
            <a:r>
              <a:rPr dirty="0" sz="1450" spc="-10">
                <a:latin typeface="Times New Roman"/>
                <a:cs typeface="Times New Roman"/>
              </a:rPr>
              <a:t>goal."</a:t>
            </a:r>
            <a:endParaRPr sz="1450">
              <a:latin typeface="Times New Roman"/>
              <a:cs typeface="Times New Roman"/>
            </a:endParaRPr>
          </a:p>
          <a:p>
            <a:pPr algn="just" marL="12700" marR="152400" indent="255904">
              <a:lnSpc>
                <a:spcPts val="1730"/>
              </a:lnSpc>
              <a:spcBef>
                <a:spcPts val="715"/>
              </a:spcBef>
            </a:pP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Laponder's face for tears, </a:t>
            </a:r>
            <a:r>
              <a:rPr dirty="0" sz="1450" spc="-5">
                <a:latin typeface="Times New Roman"/>
                <a:cs typeface="Times New Roman"/>
              </a:rPr>
              <a:t>but I </a:t>
            </a:r>
            <a:r>
              <a:rPr dirty="0" sz="1450" spc="-10">
                <a:latin typeface="Times New Roman"/>
                <a:cs typeface="Times New Roman"/>
              </a:rPr>
              <a:t>could hear the smile in his  voice. "And </a:t>
            </a:r>
            <a:r>
              <a:rPr dirty="0" sz="1450" spc="-30">
                <a:latin typeface="Times New Roman"/>
                <a:cs typeface="Times New Roman"/>
              </a:rPr>
              <a:t>now, </a:t>
            </a:r>
            <a:r>
              <a:rPr dirty="0" sz="1450" spc="-10">
                <a:latin typeface="Times New Roman"/>
                <a:cs typeface="Times New Roman"/>
              </a:rPr>
              <a:t>farewell, Herr Pernath, and remember: what they will hang  tomorrow is only my outer</a:t>
            </a:r>
            <a:r>
              <a:rPr dirty="0" sz="1450" spc="10">
                <a:latin typeface="Times New Roman"/>
                <a:cs typeface="Times New Roman"/>
              </a:rPr>
              <a:t> </a:t>
            </a:r>
            <a:r>
              <a:rPr dirty="0" sz="1450" spc="-10">
                <a:latin typeface="Times New Roman"/>
                <a:cs typeface="Times New Roman"/>
              </a:rPr>
              <a:t>garments.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It is </a:t>
            </a:r>
            <a:r>
              <a:rPr dirty="0" sz="1450" spc="-5">
                <a:latin typeface="Times New Roman"/>
                <a:cs typeface="Times New Roman"/>
              </a:rPr>
              <a:t>you </a:t>
            </a:r>
            <a:r>
              <a:rPr dirty="0" sz="1450" spc="-10">
                <a:latin typeface="Times New Roman"/>
                <a:cs typeface="Times New Roman"/>
              </a:rPr>
              <a:t>who have revealed to me the ultimate beauty; now the mystical  marriage can take place." He stood </a:t>
            </a:r>
            <a:r>
              <a:rPr dirty="0" sz="1450" spc="-5">
                <a:latin typeface="Times New Roman"/>
                <a:cs typeface="Times New Roman"/>
              </a:rPr>
              <a:t>up </a:t>
            </a:r>
            <a:r>
              <a:rPr dirty="0" sz="1450" spc="-10">
                <a:latin typeface="Times New Roman"/>
                <a:cs typeface="Times New Roman"/>
              </a:rPr>
              <a:t>and followed the </a:t>
            </a:r>
            <a:r>
              <a:rPr dirty="0" sz="1450" spc="-20">
                <a:latin typeface="Times New Roman"/>
                <a:cs typeface="Times New Roman"/>
              </a:rPr>
              <a:t>gaoler. </a:t>
            </a:r>
            <a:r>
              <a:rPr dirty="0" sz="1450" spc="-10">
                <a:latin typeface="Times New Roman"/>
                <a:cs typeface="Times New Roman"/>
              </a:rPr>
              <a:t>"It is connected  with the rape and murder", were the last words </a:t>
            </a:r>
            <a:r>
              <a:rPr dirty="0" sz="1450" spc="-5">
                <a:latin typeface="Times New Roman"/>
                <a:cs typeface="Times New Roman"/>
              </a:rPr>
              <a:t>I </a:t>
            </a:r>
            <a:r>
              <a:rPr dirty="0" sz="1450" spc="-10">
                <a:latin typeface="Times New Roman"/>
                <a:cs typeface="Times New Roman"/>
              </a:rPr>
              <a:t>heard, though </a:t>
            </a:r>
            <a:r>
              <a:rPr dirty="0" sz="1450" spc="-5">
                <a:latin typeface="Times New Roman"/>
                <a:cs typeface="Times New Roman"/>
              </a:rPr>
              <a:t>I </a:t>
            </a:r>
            <a:r>
              <a:rPr dirty="0" sz="1450" spc="-10">
                <a:latin typeface="Times New Roman"/>
                <a:cs typeface="Times New Roman"/>
              </a:rPr>
              <a:t>could only  dimly understand</a:t>
            </a:r>
            <a:r>
              <a:rPr dirty="0" sz="1450" spc="-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Every </a:t>
            </a:r>
            <a:r>
              <a:rPr dirty="0" sz="1450" spc="-5">
                <a:latin typeface="Times New Roman"/>
                <a:cs typeface="Times New Roman"/>
              </a:rPr>
              <a:t>night </a:t>
            </a:r>
            <a:r>
              <a:rPr dirty="0" sz="1450" spc="-10">
                <a:latin typeface="Times New Roman"/>
                <a:cs typeface="Times New Roman"/>
              </a:rPr>
              <a:t>after that when the full moon was in the </a:t>
            </a:r>
            <a:r>
              <a:rPr dirty="0" sz="1450" spc="-30">
                <a:latin typeface="Times New Roman"/>
                <a:cs typeface="Times New Roman"/>
              </a:rPr>
              <a:t>sky, </a:t>
            </a:r>
            <a:r>
              <a:rPr dirty="0" sz="1450" spc="-5">
                <a:latin typeface="Times New Roman"/>
                <a:cs typeface="Times New Roman"/>
              </a:rPr>
              <a:t>I </a:t>
            </a:r>
            <a:r>
              <a:rPr dirty="0" sz="1450" spc="-10">
                <a:latin typeface="Times New Roman"/>
                <a:cs typeface="Times New Roman"/>
              </a:rPr>
              <a:t>kept imagining </a:t>
            </a:r>
            <a:r>
              <a:rPr dirty="0" sz="1450" spc="-5">
                <a:latin typeface="Times New Roman"/>
                <a:cs typeface="Times New Roman"/>
              </a:rPr>
              <a:t>I  </a:t>
            </a:r>
            <a:r>
              <a:rPr dirty="0" sz="1450" spc="-10">
                <a:latin typeface="Times New Roman"/>
                <a:cs typeface="Times New Roman"/>
              </a:rPr>
              <a:t>could see Laponder's sleeping face </a:t>
            </a:r>
            <a:r>
              <a:rPr dirty="0" sz="1450" spc="-5">
                <a:latin typeface="Times New Roman"/>
                <a:cs typeface="Times New Roman"/>
              </a:rPr>
              <a:t>on </a:t>
            </a:r>
            <a:r>
              <a:rPr dirty="0" sz="1450" spc="-10">
                <a:latin typeface="Times New Roman"/>
                <a:cs typeface="Times New Roman"/>
              </a:rPr>
              <a:t>the grey linen </a:t>
            </a:r>
            <a:r>
              <a:rPr dirty="0" sz="1450" spc="-5">
                <a:latin typeface="Times New Roman"/>
                <a:cs typeface="Times New Roman"/>
              </a:rPr>
              <a:t>of </a:t>
            </a:r>
            <a:r>
              <a:rPr dirty="0" sz="1450" spc="-10">
                <a:latin typeface="Times New Roman"/>
                <a:cs typeface="Times New Roman"/>
              </a:rPr>
              <a:t>the bed. In the days  after </a:t>
            </a:r>
            <a:r>
              <a:rPr dirty="0" sz="1450" spc="-5">
                <a:latin typeface="Times New Roman"/>
                <a:cs typeface="Times New Roman"/>
              </a:rPr>
              <a:t>he </a:t>
            </a:r>
            <a:r>
              <a:rPr dirty="0" sz="1450" spc="-10">
                <a:latin typeface="Times New Roman"/>
                <a:cs typeface="Times New Roman"/>
              </a:rPr>
              <a:t>had been taken away </a:t>
            </a:r>
            <a:r>
              <a:rPr dirty="0" sz="1450" spc="-5">
                <a:latin typeface="Times New Roman"/>
                <a:cs typeface="Times New Roman"/>
              </a:rPr>
              <a:t>I </a:t>
            </a:r>
            <a:r>
              <a:rPr dirty="0" sz="1450" spc="-10">
                <a:latin typeface="Times New Roman"/>
                <a:cs typeface="Times New Roman"/>
              </a:rPr>
              <a:t>had heard the sound </a:t>
            </a:r>
            <a:r>
              <a:rPr dirty="0" sz="1450" spc="-5">
                <a:latin typeface="Times New Roman"/>
                <a:cs typeface="Times New Roman"/>
              </a:rPr>
              <a:t>of </a:t>
            </a:r>
            <a:r>
              <a:rPr dirty="0" sz="1450" spc="-10">
                <a:latin typeface="Times New Roman"/>
                <a:cs typeface="Times New Roman"/>
              </a:rPr>
              <a:t>thunderous hammering  and sawing from the execution yard, sometimes continuing through the </a:t>
            </a:r>
            <a:r>
              <a:rPr dirty="0" sz="1450" spc="-5">
                <a:latin typeface="Times New Roman"/>
                <a:cs typeface="Times New Roman"/>
              </a:rPr>
              <a:t>night  </a:t>
            </a:r>
            <a:r>
              <a:rPr dirty="0" sz="1450" spc="-10">
                <a:latin typeface="Times New Roman"/>
                <a:cs typeface="Times New Roman"/>
              </a:rPr>
              <a:t>until the dawn. </a:t>
            </a:r>
            <a:r>
              <a:rPr dirty="0" sz="1450" spc="-5">
                <a:latin typeface="Times New Roman"/>
                <a:cs typeface="Times New Roman"/>
              </a:rPr>
              <a:t>I </a:t>
            </a:r>
            <a:r>
              <a:rPr dirty="0" sz="1450" spc="-10">
                <a:latin typeface="Times New Roman"/>
                <a:cs typeface="Times New Roman"/>
              </a:rPr>
              <a:t>knew what it meant and sat for hours with my hands over my  ears in</a:t>
            </a:r>
            <a:r>
              <a:rPr dirty="0" sz="1450" spc="-5">
                <a:latin typeface="Times New Roman"/>
                <a:cs typeface="Times New Roman"/>
              </a:rPr>
              <a:t> </a:t>
            </a:r>
            <a:r>
              <a:rPr dirty="0" sz="1450" spc="-20">
                <a:latin typeface="Times New Roman"/>
                <a:cs typeface="Times New Roman"/>
              </a:rPr>
              <a:t>despair.</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Month after month passed. </a:t>
            </a:r>
            <a:r>
              <a:rPr dirty="0" sz="1450" spc="-5">
                <a:latin typeface="Times New Roman"/>
                <a:cs typeface="Times New Roman"/>
              </a:rPr>
              <a:t>I </a:t>
            </a:r>
            <a:r>
              <a:rPr dirty="0" sz="1450" spc="-10">
                <a:latin typeface="Times New Roman"/>
                <a:cs typeface="Times New Roman"/>
              </a:rPr>
              <a:t>could see how the summer was trickling away  in the sickly appearance </a:t>
            </a:r>
            <a:r>
              <a:rPr dirty="0" sz="1450" spc="-5">
                <a:latin typeface="Times New Roman"/>
                <a:cs typeface="Times New Roman"/>
              </a:rPr>
              <a:t>of </a:t>
            </a:r>
            <a:r>
              <a:rPr dirty="0" sz="1450" spc="-10">
                <a:latin typeface="Times New Roman"/>
                <a:cs typeface="Times New Roman"/>
              </a:rPr>
              <a:t>the sparse foliage in the exercise yard; </a:t>
            </a:r>
            <a:r>
              <a:rPr dirty="0" sz="1450" spc="-5">
                <a:latin typeface="Times New Roman"/>
                <a:cs typeface="Times New Roman"/>
              </a:rPr>
              <a:t>I </a:t>
            </a:r>
            <a:r>
              <a:rPr dirty="0" sz="1450" spc="-10">
                <a:latin typeface="Times New Roman"/>
                <a:cs typeface="Times New Roman"/>
              </a:rPr>
              <a:t>could  smell it in the mouldy air from the walls. Every time </a:t>
            </a:r>
            <a:r>
              <a:rPr dirty="0" sz="1450" spc="-5">
                <a:latin typeface="Times New Roman"/>
                <a:cs typeface="Times New Roman"/>
              </a:rPr>
              <a:t>I </a:t>
            </a:r>
            <a:r>
              <a:rPr dirty="0" sz="1450" spc="-10">
                <a:latin typeface="Times New Roman"/>
                <a:cs typeface="Times New Roman"/>
              </a:rPr>
              <a:t>noticed the dying tree  with the glass picture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Virgin </a:t>
            </a:r>
            <a:r>
              <a:rPr dirty="0" sz="1450" spc="-10">
                <a:latin typeface="Times New Roman"/>
                <a:cs typeface="Times New Roman"/>
              </a:rPr>
              <a:t>in its bark, </a:t>
            </a:r>
            <a:r>
              <a:rPr dirty="0" sz="1450" spc="-5">
                <a:latin typeface="Times New Roman"/>
                <a:cs typeface="Times New Roman"/>
              </a:rPr>
              <a:t>I </a:t>
            </a:r>
            <a:r>
              <a:rPr dirty="0" sz="1450" spc="-10">
                <a:latin typeface="Times New Roman"/>
                <a:cs typeface="Times New Roman"/>
              </a:rPr>
              <a:t>automatically saw it as an  image</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way</a:t>
            </a:r>
            <a:r>
              <a:rPr dirty="0" sz="1450" spc="135">
                <a:latin typeface="Times New Roman"/>
                <a:cs typeface="Times New Roman"/>
              </a:rPr>
              <a:t> </a:t>
            </a:r>
            <a:r>
              <a:rPr dirty="0" sz="1450" spc="-10">
                <a:latin typeface="Times New Roman"/>
                <a:cs typeface="Times New Roman"/>
              </a:rPr>
              <a:t>Laponder's</a:t>
            </a:r>
            <a:r>
              <a:rPr dirty="0" sz="1450" spc="135">
                <a:latin typeface="Times New Roman"/>
                <a:cs typeface="Times New Roman"/>
              </a:rPr>
              <a:t> </a:t>
            </a:r>
            <a:r>
              <a:rPr dirty="0" sz="1450" spc="-10">
                <a:latin typeface="Times New Roman"/>
                <a:cs typeface="Times New Roman"/>
              </a:rPr>
              <a:t>face</a:t>
            </a:r>
            <a:r>
              <a:rPr dirty="0" sz="1450" spc="135">
                <a:latin typeface="Times New Roman"/>
                <a:cs typeface="Times New Roman"/>
              </a:rPr>
              <a:t> </a:t>
            </a:r>
            <a:r>
              <a:rPr dirty="0" sz="1450" spc="-10">
                <a:latin typeface="Times New Roman"/>
                <a:cs typeface="Times New Roman"/>
              </a:rPr>
              <a:t>had</a:t>
            </a:r>
            <a:r>
              <a:rPr dirty="0" sz="1450" spc="135">
                <a:latin typeface="Times New Roman"/>
                <a:cs typeface="Times New Roman"/>
              </a:rPr>
              <a:t> </a:t>
            </a:r>
            <a:r>
              <a:rPr dirty="0" sz="1450" spc="-10">
                <a:latin typeface="Times New Roman"/>
                <a:cs typeface="Times New Roman"/>
              </a:rPr>
              <a:t>lodged</a:t>
            </a:r>
            <a:r>
              <a:rPr dirty="0" sz="1450" spc="135">
                <a:latin typeface="Times New Roman"/>
                <a:cs typeface="Times New Roman"/>
              </a:rPr>
              <a:t> </a:t>
            </a:r>
            <a:r>
              <a:rPr dirty="0" sz="1450" spc="-10">
                <a:latin typeface="Times New Roman"/>
                <a:cs typeface="Times New Roman"/>
              </a:rPr>
              <a:t>within</a:t>
            </a:r>
            <a:r>
              <a:rPr dirty="0" sz="1450" spc="135">
                <a:latin typeface="Times New Roman"/>
                <a:cs typeface="Times New Roman"/>
              </a:rPr>
              <a:t> </a:t>
            </a:r>
            <a:r>
              <a:rPr dirty="0" sz="1450" spc="-10">
                <a:latin typeface="Times New Roman"/>
                <a:cs typeface="Times New Roman"/>
              </a:rPr>
              <a:t>me.</a:t>
            </a:r>
            <a:r>
              <a:rPr dirty="0" sz="1450" spc="140">
                <a:latin typeface="Times New Roman"/>
                <a:cs typeface="Times New Roman"/>
              </a:rPr>
              <a:t> </a:t>
            </a:r>
            <a:r>
              <a:rPr dirty="0" sz="1450" spc="-10">
                <a:latin typeface="Times New Roman"/>
                <a:cs typeface="Times New Roman"/>
              </a:rPr>
              <a:t>It</a:t>
            </a:r>
            <a:r>
              <a:rPr dirty="0" sz="1450" spc="130">
                <a:latin typeface="Times New Roman"/>
                <a:cs typeface="Times New Roman"/>
              </a:rPr>
              <a:t> </a:t>
            </a:r>
            <a:r>
              <a:rPr dirty="0" sz="1450" spc="-10">
                <a:latin typeface="Times New Roman"/>
                <a:cs typeface="Times New Roman"/>
              </a:rPr>
              <a:t>was</a:t>
            </a:r>
            <a:r>
              <a:rPr dirty="0" sz="1450" spc="135">
                <a:latin typeface="Times New Roman"/>
                <a:cs typeface="Times New Roman"/>
              </a:rPr>
              <a:t> </a:t>
            </a:r>
            <a:r>
              <a:rPr dirty="0" sz="1450" spc="-10">
                <a:latin typeface="Times New Roman"/>
                <a:cs typeface="Times New Roman"/>
              </a:rPr>
              <a:t>always</a:t>
            </a:r>
            <a:r>
              <a:rPr dirty="0" sz="1450" spc="13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12155" cy="9542145"/>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me, his Buddha's face with its smooth skin and strange, constant</a:t>
            </a:r>
            <a:r>
              <a:rPr dirty="0" sz="1450" spc="85">
                <a:latin typeface="Times New Roman"/>
                <a:cs typeface="Times New Roman"/>
              </a:rPr>
              <a:t> </a:t>
            </a:r>
            <a:r>
              <a:rPr dirty="0" sz="1450" spc="-10">
                <a:latin typeface="Times New Roman"/>
                <a:cs typeface="Times New Roman"/>
              </a:rPr>
              <a:t>smile.</a:t>
            </a:r>
            <a:endParaRPr sz="1450">
              <a:latin typeface="Times New Roman"/>
              <a:cs typeface="Times New Roman"/>
            </a:endParaRPr>
          </a:p>
          <a:p>
            <a:pPr algn="just" marL="12700" marR="10160" indent="255904">
              <a:lnSpc>
                <a:spcPts val="1730"/>
              </a:lnSpc>
              <a:spcBef>
                <a:spcPts val="865"/>
              </a:spcBef>
            </a:pPr>
            <a:r>
              <a:rPr dirty="0" sz="1450" spc="-10">
                <a:latin typeface="Times New Roman"/>
                <a:cs typeface="Times New Roman"/>
              </a:rPr>
              <a:t>Only once, in </a:t>
            </a:r>
            <a:r>
              <a:rPr dirty="0" sz="1450" spc="-15">
                <a:latin typeface="Times New Roman"/>
                <a:cs typeface="Times New Roman"/>
              </a:rPr>
              <a:t>September, </a:t>
            </a:r>
            <a:r>
              <a:rPr dirty="0" sz="1450" spc="-10">
                <a:latin typeface="Times New Roman"/>
                <a:cs typeface="Times New Roman"/>
              </a:rPr>
              <a:t>had the examining magistrate sent for me and  asked me suspiciously what reason </a:t>
            </a:r>
            <a:r>
              <a:rPr dirty="0" sz="1450" spc="-5">
                <a:latin typeface="Times New Roman"/>
                <a:cs typeface="Times New Roman"/>
              </a:rPr>
              <a:t>I </a:t>
            </a:r>
            <a:r>
              <a:rPr dirty="0" sz="1450" spc="-10">
                <a:latin typeface="Times New Roman"/>
                <a:cs typeface="Times New Roman"/>
              </a:rPr>
              <a:t>could give for saying at the bank that </a:t>
            </a:r>
            <a:r>
              <a:rPr dirty="0" sz="1450" spc="-5">
                <a:latin typeface="Times New Roman"/>
                <a:cs typeface="Times New Roman"/>
              </a:rPr>
              <a:t>I  </a:t>
            </a:r>
            <a:r>
              <a:rPr dirty="0" sz="1450" spc="-10">
                <a:latin typeface="Times New Roman"/>
                <a:cs typeface="Times New Roman"/>
              </a:rPr>
              <a:t>had to leave the town </a:t>
            </a:r>
            <a:r>
              <a:rPr dirty="0" sz="1450" spc="-5">
                <a:latin typeface="Times New Roman"/>
                <a:cs typeface="Times New Roman"/>
              </a:rPr>
              <a:t>on </a:t>
            </a:r>
            <a:r>
              <a:rPr dirty="0" sz="1450" spc="-10">
                <a:latin typeface="Times New Roman"/>
                <a:cs typeface="Times New Roman"/>
              </a:rPr>
              <a:t>urgent business, and why in the hours before my  arrest </a:t>
            </a:r>
            <a:r>
              <a:rPr dirty="0" sz="1450" spc="-5">
                <a:latin typeface="Times New Roman"/>
                <a:cs typeface="Times New Roman"/>
              </a:rPr>
              <a:t>I </a:t>
            </a:r>
            <a:r>
              <a:rPr dirty="0" sz="1450" spc="-10">
                <a:latin typeface="Times New Roman"/>
                <a:cs typeface="Times New Roman"/>
              </a:rPr>
              <a:t>had been in such an uneasy mood, and why </a:t>
            </a:r>
            <a:r>
              <a:rPr dirty="0" sz="1450" spc="-5">
                <a:latin typeface="Times New Roman"/>
                <a:cs typeface="Times New Roman"/>
              </a:rPr>
              <a:t>I </a:t>
            </a:r>
            <a:r>
              <a:rPr dirty="0" sz="1450" spc="-10">
                <a:latin typeface="Times New Roman"/>
                <a:cs typeface="Times New Roman"/>
              </a:rPr>
              <a:t>had all my precious  stones </a:t>
            </a:r>
            <a:r>
              <a:rPr dirty="0" sz="1450" spc="-5">
                <a:latin typeface="Times New Roman"/>
                <a:cs typeface="Times New Roman"/>
              </a:rPr>
              <a:t>on </a:t>
            </a:r>
            <a:r>
              <a:rPr dirty="0" sz="1450" spc="-10">
                <a:latin typeface="Times New Roman"/>
                <a:cs typeface="Times New Roman"/>
              </a:rPr>
              <a:t>me?</a:t>
            </a:r>
            <a:endParaRPr sz="1450">
              <a:latin typeface="Times New Roman"/>
              <a:cs typeface="Times New Roman"/>
            </a:endParaRPr>
          </a:p>
          <a:p>
            <a:pPr algn="just" marL="12700" marR="17145" indent="255904">
              <a:lnSpc>
                <a:spcPts val="1730"/>
              </a:lnSpc>
              <a:spcBef>
                <a:spcPts val="71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replied that </a:t>
            </a:r>
            <a:r>
              <a:rPr dirty="0" sz="1450" spc="-5">
                <a:latin typeface="Times New Roman"/>
                <a:cs typeface="Times New Roman"/>
              </a:rPr>
              <a:t>I </a:t>
            </a:r>
            <a:r>
              <a:rPr dirty="0" sz="1450" spc="-10">
                <a:latin typeface="Times New Roman"/>
                <a:cs typeface="Times New Roman"/>
              </a:rPr>
              <a:t>had had the intention </a:t>
            </a:r>
            <a:r>
              <a:rPr dirty="0" sz="1450" spc="-5">
                <a:latin typeface="Times New Roman"/>
                <a:cs typeface="Times New Roman"/>
              </a:rPr>
              <a:t>of </a:t>
            </a:r>
            <a:r>
              <a:rPr dirty="0" sz="1450" spc="-10">
                <a:latin typeface="Times New Roman"/>
                <a:cs typeface="Times New Roman"/>
              </a:rPr>
              <a:t>committing suicide, there  again came the scornful cackle from behind the other</a:t>
            </a:r>
            <a:r>
              <a:rPr dirty="0" sz="1450" spc="50">
                <a:latin typeface="Times New Roman"/>
                <a:cs typeface="Times New Roman"/>
              </a:rPr>
              <a:t> </a:t>
            </a:r>
            <a:r>
              <a:rPr dirty="0" sz="1450" spc="-10">
                <a:latin typeface="Times New Roman"/>
                <a:cs typeface="Times New Roman"/>
              </a:rPr>
              <a:t>desk.</a:t>
            </a:r>
            <a:endParaRPr sz="1450">
              <a:latin typeface="Times New Roman"/>
              <a:cs typeface="Times New Roman"/>
            </a:endParaRPr>
          </a:p>
          <a:p>
            <a:pPr algn="just" marL="12700" marR="13970" indent="255904">
              <a:lnSpc>
                <a:spcPts val="1730"/>
              </a:lnSpc>
              <a:spcBef>
                <a:spcPts val="790"/>
              </a:spcBef>
            </a:pPr>
            <a:r>
              <a:rPr dirty="0" sz="1450" spc="-10">
                <a:latin typeface="Times New Roman"/>
                <a:cs typeface="Times New Roman"/>
              </a:rPr>
              <a:t>Until then </a:t>
            </a:r>
            <a:r>
              <a:rPr dirty="0" sz="1450" spc="-5">
                <a:latin typeface="Times New Roman"/>
                <a:cs typeface="Times New Roman"/>
              </a:rPr>
              <a:t>I </a:t>
            </a:r>
            <a:r>
              <a:rPr dirty="0" sz="1450" spc="-10">
                <a:latin typeface="Times New Roman"/>
                <a:cs typeface="Times New Roman"/>
              </a:rPr>
              <a:t>had been alone in the cell and could immerse myself in my  thoughts, in my grief for Charousek, whom </a:t>
            </a:r>
            <a:r>
              <a:rPr dirty="0" sz="1450" spc="-5">
                <a:latin typeface="Times New Roman"/>
                <a:cs typeface="Times New Roman"/>
              </a:rPr>
              <a:t>I </a:t>
            </a:r>
            <a:r>
              <a:rPr dirty="0" sz="1450" spc="-10">
                <a:latin typeface="Times New Roman"/>
                <a:cs typeface="Times New Roman"/>
              </a:rPr>
              <a:t>felt must </a:t>
            </a:r>
            <a:r>
              <a:rPr dirty="0" sz="1450" spc="-5">
                <a:latin typeface="Times New Roman"/>
                <a:cs typeface="Times New Roman"/>
              </a:rPr>
              <a:t>be </a:t>
            </a:r>
            <a:r>
              <a:rPr dirty="0" sz="1450" spc="-10">
                <a:latin typeface="Times New Roman"/>
                <a:cs typeface="Times New Roman"/>
              </a:rPr>
              <a:t>dead </a:t>
            </a:r>
            <a:r>
              <a:rPr dirty="0" sz="1450" spc="-5">
                <a:latin typeface="Times New Roman"/>
                <a:cs typeface="Times New Roman"/>
              </a:rPr>
              <a:t>by </a:t>
            </a:r>
            <a:r>
              <a:rPr dirty="0" sz="1450" spc="-30">
                <a:latin typeface="Times New Roman"/>
                <a:cs typeface="Times New Roman"/>
              </a:rPr>
              <a:t>now, </a:t>
            </a:r>
            <a:r>
              <a:rPr dirty="0" sz="1450" spc="-10">
                <a:latin typeface="Times New Roman"/>
                <a:cs typeface="Times New Roman"/>
              </a:rPr>
              <a:t>and  </a:t>
            </a:r>
            <a:r>
              <a:rPr dirty="0" sz="1450" spc="-15">
                <a:latin typeface="Times New Roman"/>
                <a:cs typeface="Times New Roman"/>
              </a:rPr>
              <a:t>Laponder, </a:t>
            </a:r>
            <a:r>
              <a:rPr dirty="0" sz="1450" spc="-10">
                <a:latin typeface="Times New Roman"/>
                <a:cs typeface="Times New Roman"/>
              </a:rPr>
              <a:t>and in my yearning for</a:t>
            </a:r>
            <a:r>
              <a:rPr dirty="0" sz="1450" spc="2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13970" indent="255904">
              <a:lnSpc>
                <a:spcPts val="1730"/>
              </a:lnSpc>
              <a:spcBef>
                <a:spcPts val="790"/>
              </a:spcBef>
            </a:pPr>
            <a:r>
              <a:rPr dirty="0" sz="1450" spc="-10">
                <a:latin typeface="Times New Roman"/>
                <a:cs typeface="Times New Roman"/>
              </a:rPr>
              <a:t>Then new prisoners came: thieving, dissipated-looking </a:t>
            </a:r>
            <a:r>
              <a:rPr dirty="0" sz="1450" spc="-15">
                <a:latin typeface="Times New Roman"/>
                <a:cs typeface="Times New Roman"/>
              </a:rPr>
              <a:t>office </a:t>
            </a:r>
            <a:r>
              <a:rPr dirty="0" sz="1450" spc="-10">
                <a:latin typeface="Times New Roman"/>
                <a:cs typeface="Times New Roman"/>
              </a:rPr>
              <a:t>workers, </a:t>
            </a:r>
            <a:r>
              <a:rPr dirty="0" sz="1450" spc="-5">
                <a:latin typeface="Times New Roman"/>
                <a:cs typeface="Times New Roman"/>
              </a:rPr>
              <a:t>pot-  </a:t>
            </a:r>
            <a:r>
              <a:rPr dirty="0" sz="1450" spc="-10">
                <a:latin typeface="Times New Roman"/>
                <a:cs typeface="Times New Roman"/>
              </a:rPr>
              <a:t>bellied bank</a:t>
            </a:r>
            <a:r>
              <a:rPr dirty="0" sz="1450" spc="-5">
                <a:latin typeface="Times New Roman"/>
                <a:cs typeface="Times New Roman"/>
              </a:rPr>
              <a:t> </a:t>
            </a:r>
            <a:r>
              <a:rPr dirty="0" sz="1450" spc="-10">
                <a:latin typeface="Times New Roman"/>
                <a:cs typeface="Times New Roman"/>
              </a:rPr>
              <a:t>clerks,</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'orphans' as Black </a:t>
            </a:r>
            <a:r>
              <a:rPr dirty="0" sz="1450" spc="-35">
                <a:latin typeface="Times New Roman"/>
                <a:cs typeface="Times New Roman"/>
              </a:rPr>
              <a:t>Vossatka </a:t>
            </a:r>
            <a:r>
              <a:rPr dirty="0" sz="1450" spc="-10">
                <a:latin typeface="Times New Roman"/>
                <a:cs typeface="Times New Roman"/>
              </a:rPr>
              <a:t>would have called them, ruining the air and my  mood. One day </a:t>
            </a:r>
            <a:r>
              <a:rPr dirty="0" sz="1450" spc="-5">
                <a:latin typeface="Times New Roman"/>
                <a:cs typeface="Times New Roman"/>
              </a:rPr>
              <a:t>one of </a:t>
            </a:r>
            <a:r>
              <a:rPr dirty="0" sz="1450" spc="-10">
                <a:latin typeface="Times New Roman"/>
                <a:cs typeface="Times New Roman"/>
              </a:rPr>
              <a:t>them told </a:t>
            </a:r>
            <a:r>
              <a:rPr dirty="0" sz="1450" spc="-5">
                <a:latin typeface="Times New Roman"/>
                <a:cs typeface="Times New Roman"/>
              </a:rPr>
              <a:t>us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indignation about </a:t>
            </a:r>
            <a:r>
              <a:rPr dirty="0" sz="1450" spc="-5">
                <a:latin typeface="Times New Roman"/>
                <a:cs typeface="Times New Roman"/>
              </a:rPr>
              <a:t>a </a:t>
            </a:r>
            <a:r>
              <a:rPr dirty="0" sz="1450" spc="-10">
                <a:latin typeface="Times New Roman"/>
                <a:cs typeface="Times New Roman"/>
              </a:rPr>
              <a:t>sex murder that  had taken place in the city some time ago. </a:t>
            </a:r>
            <a:r>
              <a:rPr dirty="0" sz="1450" spc="-15">
                <a:latin typeface="Times New Roman"/>
                <a:cs typeface="Times New Roman"/>
              </a:rPr>
              <a:t>Fortunately,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they had  caught the murderer straight away and soon made short work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"Laponder was 'is name, the evil-minded bastard!" shouted </a:t>
            </a:r>
            <a:r>
              <a:rPr dirty="0" sz="1450" spc="-5">
                <a:latin typeface="Times New Roman"/>
                <a:cs typeface="Times New Roman"/>
              </a:rPr>
              <a:t>out </a:t>
            </a:r>
            <a:r>
              <a:rPr dirty="0" sz="1450" spc="-15">
                <a:latin typeface="Times New Roman"/>
                <a:cs typeface="Times New Roman"/>
              </a:rPr>
              <a:t>another, </a:t>
            </a:r>
            <a:r>
              <a:rPr dirty="0" sz="1450" spc="-5">
                <a:latin typeface="Times New Roman"/>
                <a:cs typeface="Times New Roman"/>
              </a:rPr>
              <a:t>a  </a:t>
            </a:r>
            <a:r>
              <a:rPr dirty="0" sz="1450" spc="-15">
                <a:latin typeface="Times New Roman"/>
                <a:cs typeface="Times New Roman"/>
              </a:rPr>
              <a:t>ruffian </a:t>
            </a:r>
            <a:r>
              <a:rPr dirty="0" sz="1450" spc="-10">
                <a:latin typeface="Times New Roman"/>
                <a:cs typeface="Times New Roman"/>
              </a:rPr>
              <a:t>with predatory features who had been given the heavy sentence </a:t>
            </a:r>
            <a:r>
              <a:rPr dirty="0" sz="1450" spc="-5">
                <a:latin typeface="Times New Roman"/>
                <a:cs typeface="Times New Roman"/>
              </a:rPr>
              <a:t>of  </a:t>
            </a:r>
            <a:r>
              <a:rPr dirty="0" sz="1450" spc="-10">
                <a:latin typeface="Times New Roman"/>
                <a:cs typeface="Times New Roman"/>
              </a:rPr>
              <a:t>fourteen days in prison for child abuse. "They caught 'im in the act, they </a:t>
            </a:r>
            <a:r>
              <a:rPr dirty="0" sz="1450" spc="-5">
                <a:latin typeface="Times New Roman"/>
                <a:cs typeface="Times New Roman"/>
              </a:rPr>
              <a:t>did. </a:t>
            </a:r>
            <a:r>
              <a:rPr dirty="0" sz="1450" spc="-10">
                <a:latin typeface="Times New Roman"/>
                <a:cs typeface="Times New Roman"/>
              </a:rPr>
              <a:t>A  lamp fell over while they was fighting and the room </a:t>
            </a:r>
            <a:r>
              <a:rPr dirty="0" sz="1450" spc="-5">
                <a:latin typeface="Times New Roman"/>
                <a:cs typeface="Times New Roman"/>
              </a:rPr>
              <a:t>burnt </a:t>
            </a:r>
            <a:r>
              <a:rPr dirty="0" sz="1450" spc="-10">
                <a:latin typeface="Times New Roman"/>
                <a:cs typeface="Times New Roman"/>
              </a:rPr>
              <a:t>down. The girl's  corpse was so charred they still haven't been able to find </a:t>
            </a:r>
            <a:r>
              <a:rPr dirty="0" sz="1450" spc="-5">
                <a:latin typeface="Times New Roman"/>
                <a:cs typeface="Times New Roman"/>
              </a:rPr>
              <a:t>out </a:t>
            </a:r>
            <a:r>
              <a:rPr dirty="0" sz="1450" spc="-10">
                <a:latin typeface="Times New Roman"/>
                <a:cs typeface="Times New Roman"/>
              </a:rPr>
              <a:t>who she was. She  had black hair and </a:t>
            </a:r>
            <a:r>
              <a:rPr dirty="0" sz="1450" spc="-5">
                <a:latin typeface="Times New Roman"/>
                <a:cs typeface="Times New Roman"/>
              </a:rPr>
              <a:t>a </a:t>
            </a:r>
            <a:r>
              <a:rPr dirty="0" sz="1450" spc="-10">
                <a:latin typeface="Times New Roman"/>
                <a:cs typeface="Times New Roman"/>
              </a:rPr>
              <a:t>narrow face, and that's all what's known. And that  Laponder refused </a:t>
            </a:r>
            <a:r>
              <a:rPr dirty="0" sz="1450" spc="-5">
                <a:latin typeface="Times New Roman"/>
                <a:cs typeface="Times New Roman"/>
              </a:rPr>
              <a:t>point </a:t>
            </a:r>
            <a:r>
              <a:rPr dirty="0" sz="1450" spc="-10">
                <a:latin typeface="Times New Roman"/>
                <a:cs typeface="Times New Roman"/>
              </a:rPr>
              <a:t>blank to come </a:t>
            </a:r>
            <a:r>
              <a:rPr dirty="0" sz="1450" spc="-5">
                <a:latin typeface="Times New Roman"/>
                <a:cs typeface="Times New Roman"/>
              </a:rPr>
              <a:t>out </a:t>
            </a:r>
            <a:r>
              <a:rPr dirty="0" sz="1450" spc="-10">
                <a:latin typeface="Times New Roman"/>
                <a:cs typeface="Times New Roman"/>
              </a:rPr>
              <a:t>with 'er name. If I'd 've 'ad my </a:t>
            </a:r>
            <a:r>
              <a:rPr dirty="0" sz="1450" spc="-35">
                <a:latin typeface="Times New Roman"/>
                <a:cs typeface="Times New Roman"/>
              </a:rPr>
              <a:t>way,  </a:t>
            </a:r>
            <a:r>
              <a:rPr dirty="0" sz="1450" spc="-10">
                <a:latin typeface="Times New Roman"/>
                <a:cs typeface="Times New Roman"/>
              </a:rPr>
              <a:t>I'd </a:t>
            </a:r>
            <a:r>
              <a:rPr dirty="0" sz="1450" spc="-90">
                <a:latin typeface="Times New Roman"/>
                <a:cs typeface="Times New Roman"/>
              </a:rPr>
              <a:t>Ve </a:t>
            </a:r>
            <a:r>
              <a:rPr dirty="0" sz="1450" spc="-10">
                <a:latin typeface="Times New Roman"/>
                <a:cs typeface="Times New Roman"/>
              </a:rPr>
              <a:t>skinned 'im alive and sprayed pepper all over 'im, </a:t>
            </a:r>
            <a:r>
              <a:rPr dirty="0" sz="1450" spc="-5">
                <a:latin typeface="Times New Roman"/>
                <a:cs typeface="Times New Roman"/>
              </a:rPr>
              <a:t>but </a:t>
            </a:r>
            <a:r>
              <a:rPr dirty="0" sz="1450" spc="-10">
                <a:latin typeface="Times New Roman"/>
                <a:cs typeface="Times New Roman"/>
              </a:rPr>
              <a:t>then that's </a:t>
            </a:r>
            <a:r>
              <a:rPr dirty="0" sz="1450" spc="-5">
                <a:latin typeface="Times New Roman"/>
                <a:cs typeface="Times New Roman"/>
              </a:rPr>
              <a:t>your  </a:t>
            </a:r>
            <a:r>
              <a:rPr dirty="0" sz="1450" spc="-10">
                <a:latin typeface="Times New Roman"/>
                <a:cs typeface="Times New Roman"/>
              </a:rPr>
              <a:t>upper classes for </a:t>
            </a:r>
            <a:r>
              <a:rPr dirty="0" sz="1450" spc="-5">
                <a:latin typeface="Times New Roman"/>
                <a:cs typeface="Times New Roman"/>
              </a:rPr>
              <a:t>you, </a:t>
            </a:r>
            <a:r>
              <a:rPr dirty="0" sz="1450" spc="-10">
                <a:latin typeface="Times New Roman"/>
                <a:cs typeface="Times New Roman"/>
              </a:rPr>
              <a:t>innit? Murderers the 'ole </a:t>
            </a:r>
            <a:r>
              <a:rPr dirty="0" sz="1450" spc="-5">
                <a:latin typeface="Times New Roman"/>
                <a:cs typeface="Times New Roman"/>
              </a:rPr>
              <a:t>lot of</a:t>
            </a:r>
            <a:r>
              <a:rPr dirty="0" sz="1450" spc="35">
                <a:latin typeface="Times New Roman"/>
                <a:cs typeface="Times New Roman"/>
              </a:rPr>
              <a:t> </a:t>
            </a:r>
            <a:r>
              <a:rPr dirty="0" sz="1450" spc="-10">
                <a:latin typeface="Times New Roman"/>
                <a:cs typeface="Times New Roman"/>
              </a:rPr>
              <a:t>'em.</a:t>
            </a:r>
            <a:endParaRPr sz="1450">
              <a:latin typeface="Times New Roman"/>
              <a:cs typeface="Times New Roman"/>
            </a:endParaRPr>
          </a:p>
          <a:p>
            <a:pPr algn="just" marL="12700" marR="10795" indent="255904">
              <a:lnSpc>
                <a:spcPts val="1730"/>
              </a:lnSpc>
              <a:spcBef>
                <a:spcPts val="780"/>
              </a:spcBef>
            </a:pPr>
            <a:r>
              <a:rPr dirty="0" sz="1450" spc="-10">
                <a:latin typeface="Times New Roman"/>
                <a:cs typeface="Times New Roman"/>
              </a:rPr>
              <a:t>As if there wasn't plenty </a:t>
            </a:r>
            <a:r>
              <a:rPr dirty="0" sz="1450" spc="-5">
                <a:latin typeface="Times New Roman"/>
                <a:cs typeface="Times New Roman"/>
              </a:rPr>
              <a:t>of </a:t>
            </a:r>
            <a:r>
              <a:rPr dirty="0" sz="1450" spc="-10">
                <a:latin typeface="Times New Roman"/>
                <a:cs typeface="Times New Roman"/>
              </a:rPr>
              <a:t>other ways, if </a:t>
            </a:r>
            <a:r>
              <a:rPr dirty="0" sz="1450" spc="-5">
                <a:latin typeface="Times New Roman"/>
                <a:cs typeface="Times New Roman"/>
              </a:rPr>
              <a:t>you </a:t>
            </a:r>
            <a:r>
              <a:rPr dirty="0" sz="1450" spc="-10">
                <a:latin typeface="Times New Roman"/>
                <a:cs typeface="Times New Roman"/>
              </a:rPr>
              <a:t>want to get rid </a:t>
            </a:r>
            <a:r>
              <a:rPr dirty="0" sz="1450" spc="-5">
                <a:latin typeface="Times New Roman"/>
                <a:cs typeface="Times New Roman"/>
              </a:rPr>
              <a:t>of a </a:t>
            </a:r>
            <a:r>
              <a:rPr dirty="0" sz="1450" spc="-10">
                <a:latin typeface="Times New Roman"/>
                <a:cs typeface="Times New Roman"/>
              </a:rPr>
              <a:t>tart", </a:t>
            </a:r>
            <a:r>
              <a:rPr dirty="0" sz="1450" spc="-5">
                <a:latin typeface="Times New Roman"/>
                <a:cs typeface="Times New Roman"/>
              </a:rPr>
              <a:t>he  </a:t>
            </a:r>
            <a:r>
              <a:rPr dirty="0" sz="1450" spc="-10">
                <a:latin typeface="Times New Roman"/>
                <a:cs typeface="Times New Roman"/>
              </a:rPr>
              <a:t>added with </a:t>
            </a:r>
            <a:r>
              <a:rPr dirty="0" sz="1450" spc="-5">
                <a:latin typeface="Times New Roman"/>
                <a:cs typeface="Times New Roman"/>
              </a:rPr>
              <a:t>a </a:t>
            </a:r>
            <a:r>
              <a:rPr dirty="0" sz="1450" spc="-10">
                <a:latin typeface="Times New Roman"/>
                <a:cs typeface="Times New Roman"/>
              </a:rPr>
              <a:t>cynical</a:t>
            </a:r>
            <a:r>
              <a:rPr dirty="0" sz="1450">
                <a:latin typeface="Times New Roman"/>
                <a:cs typeface="Times New Roman"/>
              </a:rPr>
              <a:t> </a:t>
            </a:r>
            <a:r>
              <a:rPr dirty="0" sz="1450" spc="-10">
                <a:latin typeface="Times New Roman"/>
                <a:cs typeface="Times New Roman"/>
              </a:rPr>
              <a:t>grin.</a:t>
            </a:r>
            <a:endParaRPr sz="1450">
              <a:latin typeface="Times New Roman"/>
              <a:cs typeface="Times New Roman"/>
            </a:endParaRPr>
          </a:p>
          <a:p>
            <a:pPr algn="just" marL="12700" marR="12065" indent="255904">
              <a:lnSpc>
                <a:spcPts val="1730"/>
              </a:lnSpc>
              <a:spcBef>
                <a:spcPts val="715"/>
              </a:spcBef>
            </a:pPr>
            <a:r>
              <a:rPr dirty="0" sz="1450" spc="-5">
                <a:latin typeface="Times New Roman"/>
                <a:cs typeface="Times New Roman"/>
              </a:rPr>
              <a:t>I </a:t>
            </a:r>
            <a:r>
              <a:rPr dirty="0" sz="1450" spc="-10">
                <a:latin typeface="Times New Roman"/>
                <a:cs typeface="Times New Roman"/>
              </a:rPr>
              <a:t>was seething with rage; for two pins I'd have knocked the fellow to the  </a:t>
            </a:r>
            <a:r>
              <a:rPr dirty="0" sz="1450" spc="-5">
                <a:latin typeface="Times New Roman"/>
                <a:cs typeface="Times New Roman"/>
              </a:rPr>
              <a:t>ground. </a:t>
            </a:r>
            <a:r>
              <a:rPr dirty="0" sz="1450" spc="-10">
                <a:latin typeface="Times New Roman"/>
                <a:cs typeface="Times New Roman"/>
              </a:rPr>
              <a:t>Every </a:t>
            </a:r>
            <a:r>
              <a:rPr dirty="0" sz="1450" spc="-5">
                <a:latin typeface="Times New Roman"/>
                <a:cs typeface="Times New Roman"/>
              </a:rPr>
              <a:t>night he </a:t>
            </a:r>
            <a:r>
              <a:rPr dirty="0" sz="1450" spc="-10">
                <a:latin typeface="Times New Roman"/>
                <a:cs typeface="Times New Roman"/>
              </a:rPr>
              <a:t>snored in the bed where Laponder had lain. </a:t>
            </a:r>
            <a:r>
              <a:rPr dirty="0" sz="1450" spc="-5">
                <a:latin typeface="Times New Roman"/>
                <a:cs typeface="Times New Roman"/>
              </a:rPr>
              <a:t>I </a:t>
            </a:r>
            <a:r>
              <a:rPr dirty="0" sz="1450" spc="-10">
                <a:latin typeface="Times New Roman"/>
                <a:cs typeface="Times New Roman"/>
              </a:rPr>
              <a:t>breathed  </a:t>
            </a:r>
            <a:r>
              <a:rPr dirty="0" sz="1450" spc="-5">
                <a:latin typeface="Times New Roman"/>
                <a:cs typeface="Times New Roman"/>
              </a:rPr>
              <a:t>a </a:t>
            </a:r>
            <a:r>
              <a:rPr dirty="0" sz="1450" spc="-10">
                <a:latin typeface="Times New Roman"/>
                <a:cs typeface="Times New Roman"/>
              </a:rPr>
              <a:t>sigh </a:t>
            </a:r>
            <a:r>
              <a:rPr dirty="0" sz="1450" spc="-5">
                <a:latin typeface="Times New Roman"/>
                <a:cs typeface="Times New Roman"/>
              </a:rPr>
              <a:t>of </a:t>
            </a:r>
            <a:r>
              <a:rPr dirty="0" sz="1450" spc="-10">
                <a:latin typeface="Times New Roman"/>
                <a:cs typeface="Times New Roman"/>
              </a:rPr>
              <a:t>relief when </a:t>
            </a:r>
            <a:r>
              <a:rPr dirty="0" sz="1450" spc="-5">
                <a:latin typeface="Times New Roman"/>
                <a:cs typeface="Times New Roman"/>
              </a:rPr>
              <a:t>he </a:t>
            </a:r>
            <a:r>
              <a:rPr dirty="0" sz="1450" spc="-10">
                <a:latin typeface="Times New Roman"/>
                <a:cs typeface="Times New Roman"/>
              </a:rPr>
              <a:t>was finally</a:t>
            </a:r>
            <a:r>
              <a:rPr dirty="0" sz="1450" spc="10">
                <a:latin typeface="Times New Roman"/>
                <a:cs typeface="Times New Roman"/>
              </a:rPr>
              <a:t> </a:t>
            </a:r>
            <a:r>
              <a:rPr dirty="0" sz="1450" spc="-10">
                <a:latin typeface="Times New Roman"/>
                <a:cs typeface="Times New Roman"/>
              </a:rPr>
              <a:t>released.</a:t>
            </a:r>
            <a:endParaRPr sz="1450">
              <a:latin typeface="Times New Roman"/>
              <a:cs typeface="Times New Roman"/>
            </a:endParaRPr>
          </a:p>
          <a:p>
            <a:pPr algn="just" marL="12700" marR="18415" indent="255904">
              <a:lnSpc>
                <a:spcPts val="1730"/>
              </a:lnSpc>
              <a:spcBef>
                <a:spcPts val="790"/>
              </a:spcBef>
            </a:pPr>
            <a:r>
              <a:rPr dirty="0" sz="1450" spc="-10">
                <a:latin typeface="Times New Roman"/>
                <a:cs typeface="Times New Roman"/>
              </a:rPr>
              <a:t>But even then </a:t>
            </a:r>
            <a:r>
              <a:rPr dirty="0" sz="1450" spc="-5">
                <a:latin typeface="Times New Roman"/>
                <a:cs typeface="Times New Roman"/>
              </a:rPr>
              <a:t>I </a:t>
            </a:r>
            <a:r>
              <a:rPr dirty="0" sz="1450" spc="-10">
                <a:latin typeface="Times New Roman"/>
                <a:cs typeface="Times New Roman"/>
              </a:rPr>
              <a:t>wasn't free </a:t>
            </a:r>
            <a:r>
              <a:rPr dirty="0" sz="1450" spc="-5">
                <a:latin typeface="Times New Roman"/>
                <a:cs typeface="Times New Roman"/>
              </a:rPr>
              <a:t>of </a:t>
            </a:r>
            <a:r>
              <a:rPr dirty="0" sz="1450" spc="-10">
                <a:latin typeface="Times New Roman"/>
                <a:cs typeface="Times New Roman"/>
              </a:rPr>
              <a:t>him. What </a:t>
            </a:r>
            <a:r>
              <a:rPr dirty="0" sz="1450" spc="-5">
                <a:latin typeface="Times New Roman"/>
                <a:cs typeface="Times New Roman"/>
              </a:rPr>
              <a:t>he </a:t>
            </a:r>
            <a:r>
              <a:rPr dirty="0" sz="1450" spc="-10">
                <a:latin typeface="Times New Roman"/>
                <a:cs typeface="Times New Roman"/>
              </a:rPr>
              <a:t>had said stuck in me, like </a:t>
            </a:r>
            <a:r>
              <a:rPr dirty="0" sz="1450" spc="-5">
                <a:latin typeface="Times New Roman"/>
                <a:cs typeface="Times New Roman"/>
              </a:rPr>
              <a:t>a  </a:t>
            </a:r>
            <a:r>
              <a:rPr dirty="0" sz="1450" spc="-10">
                <a:latin typeface="Times New Roman"/>
                <a:cs typeface="Times New Roman"/>
              </a:rPr>
              <a:t>barbed </a:t>
            </a:r>
            <a:r>
              <a:rPr dirty="0" sz="1450" spc="-25">
                <a:latin typeface="Times New Roman"/>
                <a:cs typeface="Times New Roman"/>
              </a:rPr>
              <a:t>arrow.</a:t>
            </a:r>
            <a:endParaRPr sz="1450">
              <a:latin typeface="Times New Roman"/>
              <a:cs typeface="Times New Roman"/>
            </a:endParaRPr>
          </a:p>
          <a:p>
            <a:pPr algn="just" marL="12700" marR="10160" indent="255904">
              <a:lnSpc>
                <a:spcPts val="1730"/>
              </a:lnSpc>
              <a:spcBef>
                <a:spcPts val="790"/>
              </a:spcBef>
            </a:pPr>
            <a:r>
              <a:rPr dirty="0" sz="1450" spc="-20">
                <a:latin typeface="Times New Roman"/>
                <a:cs typeface="Times New Roman"/>
              </a:rPr>
              <a:t>Constantly, </a:t>
            </a:r>
            <a:r>
              <a:rPr dirty="0" sz="1450" spc="-10">
                <a:latin typeface="Times New Roman"/>
                <a:cs typeface="Times New Roman"/>
              </a:rPr>
              <a:t>especially during the dark, the awful suspicion gnawed at me  that Laponder's victim might have been Miriam. The more </a:t>
            </a:r>
            <a:r>
              <a:rPr dirty="0" sz="1450" spc="-5">
                <a:latin typeface="Times New Roman"/>
                <a:cs typeface="Times New Roman"/>
              </a:rPr>
              <a:t>I fought </a:t>
            </a:r>
            <a:r>
              <a:rPr dirty="0" sz="1450" spc="-10">
                <a:latin typeface="Times New Roman"/>
                <a:cs typeface="Times New Roman"/>
              </a:rPr>
              <a:t>against the  notion, the tighter it wrapped its tendrils round me, until it threatened to  become an</a:t>
            </a:r>
            <a:r>
              <a:rPr dirty="0" sz="1450" spc="-5">
                <a:latin typeface="Times New Roman"/>
                <a:cs typeface="Times New Roman"/>
              </a:rPr>
              <a:t> </a:t>
            </a:r>
            <a:r>
              <a:rPr dirty="0" sz="1450" spc="-10">
                <a:latin typeface="Times New Roman"/>
                <a:cs typeface="Times New Roman"/>
              </a:rPr>
              <a:t>obsession.</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Sometimes</a:t>
            </a:r>
            <a:r>
              <a:rPr dirty="0" sz="1450" spc="150">
                <a:latin typeface="Times New Roman"/>
                <a:cs typeface="Times New Roman"/>
              </a:rPr>
              <a:t> </a:t>
            </a:r>
            <a:r>
              <a:rPr dirty="0" sz="1450" spc="-5">
                <a:latin typeface="Times New Roman"/>
                <a:cs typeface="Times New Roman"/>
              </a:rPr>
              <a:t>though,</a:t>
            </a:r>
            <a:r>
              <a:rPr dirty="0" sz="1450" spc="155">
                <a:latin typeface="Times New Roman"/>
                <a:cs typeface="Times New Roman"/>
              </a:rPr>
              <a:t> </a:t>
            </a:r>
            <a:r>
              <a:rPr dirty="0" sz="1450" spc="-10">
                <a:latin typeface="Times New Roman"/>
                <a:cs typeface="Times New Roman"/>
              </a:rPr>
              <a:t>especially</a:t>
            </a:r>
            <a:r>
              <a:rPr dirty="0" sz="1450" spc="150">
                <a:latin typeface="Times New Roman"/>
                <a:cs typeface="Times New Roman"/>
              </a:rPr>
              <a:t> </a:t>
            </a:r>
            <a:r>
              <a:rPr dirty="0" sz="1450" spc="-10">
                <a:latin typeface="Times New Roman"/>
                <a:cs typeface="Times New Roman"/>
              </a:rPr>
              <a:t>when</a:t>
            </a:r>
            <a:r>
              <a:rPr dirty="0" sz="1450" spc="15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moon</a:t>
            </a:r>
            <a:r>
              <a:rPr dirty="0" sz="1450" spc="155">
                <a:latin typeface="Times New Roman"/>
                <a:cs typeface="Times New Roman"/>
              </a:rPr>
              <a:t> </a:t>
            </a:r>
            <a:r>
              <a:rPr dirty="0" sz="1450" spc="-10">
                <a:latin typeface="Times New Roman"/>
                <a:cs typeface="Times New Roman"/>
              </a:rPr>
              <a:t>shone</a:t>
            </a:r>
            <a:r>
              <a:rPr dirty="0" sz="1450" spc="150">
                <a:latin typeface="Times New Roman"/>
                <a:cs typeface="Times New Roman"/>
              </a:rPr>
              <a:t> </a:t>
            </a:r>
            <a:r>
              <a:rPr dirty="0" sz="1450" spc="-10">
                <a:latin typeface="Times New Roman"/>
                <a:cs typeface="Times New Roman"/>
              </a:rPr>
              <a:t>brightly</a:t>
            </a:r>
            <a:r>
              <a:rPr dirty="0" sz="1450" spc="155">
                <a:latin typeface="Times New Roman"/>
                <a:cs typeface="Times New Roman"/>
              </a:rPr>
              <a:t> </a:t>
            </a:r>
            <a:r>
              <a:rPr dirty="0" sz="1450" spc="-10">
                <a:latin typeface="Times New Roman"/>
                <a:cs typeface="Times New Roman"/>
              </a:rPr>
              <a:t>through</a:t>
            </a:r>
            <a:r>
              <a:rPr dirty="0" sz="1450" spc="16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92590"/>
          </a:xfrm>
          <a:prstGeom prst="rect">
            <a:avLst/>
          </a:prstGeom>
        </p:spPr>
        <p:txBody>
          <a:bodyPr wrap="square" lIns="0" tIns="12700" rIns="0" bIns="0" rtlCol="0" vert="horz">
            <a:spAutoFit/>
          </a:bodyPr>
          <a:lstStyle/>
          <a:p>
            <a:pPr algn="just" marL="12700" marR="5080">
              <a:lnSpc>
                <a:spcPct val="99500"/>
              </a:lnSpc>
              <a:spcBef>
                <a:spcPts val="100"/>
              </a:spcBef>
            </a:pPr>
            <a:r>
              <a:rPr dirty="0" sz="1450" spc="-10">
                <a:latin typeface="Times New Roman"/>
                <a:cs typeface="Times New Roman"/>
              </a:rPr>
              <a:t>bars, things were </a:t>
            </a:r>
            <a:r>
              <a:rPr dirty="0" sz="1450" spc="-20">
                <a:latin typeface="Times New Roman"/>
                <a:cs typeface="Times New Roman"/>
              </a:rPr>
              <a:t>better. </a:t>
            </a:r>
            <a:r>
              <a:rPr dirty="0" sz="1450" spc="-5">
                <a:latin typeface="Times New Roman"/>
                <a:cs typeface="Times New Roman"/>
              </a:rPr>
              <a:t>I </a:t>
            </a:r>
            <a:r>
              <a:rPr dirty="0" sz="1450" spc="-10">
                <a:latin typeface="Times New Roman"/>
                <a:cs typeface="Times New Roman"/>
              </a:rPr>
              <a:t>could relive the hours </a:t>
            </a:r>
            <a:r>
              <a:rPr dirty="0" sz="1450" spc="-5">
                <a:latin typeface="Times New Roman"/>
                <a:cs typeface="Times New Roman"/>
              </a:rPr>
              <a:t>I </a:t>
            </a:r>
            <a:r>
              <a:rPr dirty="0" sz="1450" spc="-10">
                <a:latin typeface="Times New Roman"/>
                <a:cs typeface="Times New Roman"/>
              </a:rPr>
              <a:t>had spent with </a:t>
            </a:r>
            <a:r>
              <a:rPr dirty="0" sz="1450" spc="-15">
                <a:latin typeface="Times New Roman"/>
                <a:cs typeface="Times New Roman"/>
              </a:rPr>
              <a:t>Laponder,  </a:t>
            </a:r>
            <a:r>
              <a:rPr dirty="0" sz="1450" spc="-10">
                <a:latin typeface="Times New Roman"/>
                <a:cs typeface="Times New Roman"/>
              </a:rPr>
              <a:t>and the feeling </a:t>
            </a:r>
            <a:r>
              <a:rPr dirty="0" sz="1450" spc="-5">
                <a:latin typeface="Times New Roman"/>
                <a:cs typeface="Times New Roman"/>
              </a:rPr>
              <a:t>he </a:t>
            </a:r>
            <a:r>
              <a:rPr dirty="0" sz="1450" spc="-10">
                <a:latin typeface="Times New Roman"/>
                <a:cs typeface="Times New Roman"/>
              </a:rPr>
              <a:t>aroused in me dispelled the torment. But all too often those  terrible moments would return in which </a:t>
            </a:r>
            <a:r>
              <a:rPr dirty="0" sz="1450" spc="-5">
                <a:latin typeface="Times New Roman"/>
                <a:cs typeface="Times New Roman"/>
              </a:rPr>
              <a:t>I </a:t>
            </a:r>
            <a:r>
              <a:rPr dirty="0" sz="1450" spc="-10">
                <a:latin typeface="Times New Roman"/>
                <a:cs typeface="Times New Roman"/>
              </a:rPr>
              <a:t>would see Miriam's charred corpse,  and feel that </a:t>
            </a:r>
            <a:r>
              <a:rPr dirty="0" sz="1450" spc="-5">
                <a:latin typeface="Times New Roman"/>
                <a:cs typeface="Times New Roman"/>
              </a:rPr>
              <a:t>I </a:t>
            </a:r>
            <a:r>
              <a:rPr dirty="0" sz="1450" spc="-10">
                <a:latin typeface="Times New Roman"/>
                <a:cs typeface="Times New Roman"/>
              </a:rPr>
              <a:t>was about to </a:t>
            </a:r>
            <a:r>
              <a:rPr dirty="0" sz="1450" spc="-5">
                <a:latin typeface="Times New Roman"/>
                <a:cs typeface="Times New Roman"/>
              </a:rPr>
              <a:t>go </a:t>
            </a:r>
            <a:r>
              <a:rPr dirty="0" sz="1450" spc="-10">
                <a:latin typeface="Times New Roman"/>
                <a:cs typeface="Times New Roman"/>
              </a:rPr>
              <a:t>mad with </a:t>
            </a:r>
            <a:r>
              <a:rPr dirty="0" sz="1450" spc="-20">
                <a:latin typeface="Times New Roman"/>
                <a:cs typeface="Times New Roman"/>
              </a:rPr>
              <a:t>anxiety. </a:t>
            </a:r>
            <a:r>
              <a:rPr dirty="0" sz="1450" spc="-10">
                <a:latin typeface="Times New Roman"/>
                <a:cs typeface="Times New Roman"/>
              </a:rPr>
              <a:t>At such moments the vague  suspicions </a:t>
            </a:r>
            <a:r>
              <a:rPr dirty="0" sz="1450" spc="-5">
                <a:latin typeface="Times New Roman"/>
                <a:cs typeface="Times New Roman"/>
              </a:rPr>
              <a:t>on </a:t>
            </a:r>
            <a:r>
              <a:rPr dirty="0" sz="1450" spc="-10">
                <a:latin typeface="Times New Roman"/>
                <a:cs typeface="Times New Roman"/>
              </a:rPr>
              <a:t>which my fear was based would harden into the firm conviction  revealed in </a:t>
            </a:r>
            <a:r>
              <a:rPr dirty="0" sz="1450" spc="-5">
                <a:latin typeface="Times New Roman"/>
                <a:cs typeface="Times New Roman"/>
              </a:rPr>
              <a:t>a </a:t>
            </a:r>
            <a:r>
              <a:rPr dirty="0" sz="1450" spc="-10">
                <a:latin typeface="Times New Roman"/>
                <a:cs typeface="Times New Roman"/>
              </a:rPr>
              <a:t>vivid picture full </a:t>
            </a:r>
            <a:r>
              <a:rPr dirty="0" sz="1450" spc="-5">
                <a:latin typeface="Times New Roman"/>
                <a:cs typeface="Times New Roman"/>
              </a:rPr>
              <a:t>of </a:t>
            </a:r>
            <a:r>
              <a:rPr dirty="0" sz="1450" spc="-10">
                <a:latin typeface="Times New Roman"/>
                <a:cs typeface="Times New Roman"/>
              </a:rPr>
              <a:t>indescribably horrific</a:t>
            </a:r>
            <a:r>
              <a:rPr dirty="0" sz="1450" spc="40">
                <a:latin typeface="Times New Roman"/>
                <a:cs typeface="Times New Roman"/>
              </a:rPr>
              <a:t> </a:t>
            </a:r>
            <a:r>
              <a:rPr dirty="0" sz="1450" spc="-10">
                <a:latin typeface="Times New Roman"/>
                <a:cs typeface="Times New Roman"/>
              </a:rPr>
              <a:t>detail.</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One November evening towards ten o'clock—it was already pitch-dark and  my despair had reached such </a:t>
            </a:r>
            <a:r>
              <a:rPr dirty="0" sz="1450" spc="-5">
                <a:latin typeface="Times New Roman"/>
                <a:cs typeface="Times New Roman"/>
              </a:rPr>
              <a:t>a point of </a:t>
            </a:r>
            <a:r>
              <a:rPr dirty="0" sz="1450" spc="-10">
                <a:latin typeface="Times New Roman"/>
                <a:cs typeface="Times New Roman"/>
              </a:rPr>
              <a:t>intensity that, like an animal dying </a:t>
            </a:r>
            <a:r>
              <a:rPr dirty="0" sz="1450" spc="-5">
                <a:latin typeface="Times New Roman"/>
                <a:cs typeface="Times New Roman"/>
              </a:rPr>
              <a:t>of  </a:t>
            </a:r>
            <a:r>
              <a:rPr dirty="0" sz="1450" spc="-10">
                <a:latin typeface="Times New Roman"/>
                <a:cs typeface="Times New Roman"/>
              </a:rPr>
              <a:t>thirst, </a:t>
            </a:r>
            <a:r>
              <a:rPr dirty="0" sz="1450" spc="-5">
                <a:latin typeface="Times New Roman"/>
                <a:cs typeface="Times New Roman"/>
              </a:rPr>
              <a:t>I </a:t>
            </a:r>
            <a:r>
              <a:rPr dirty="0" sz="1450" spc="-10">
                <a:latin typeface="Times New Roman"/>
                <a:cs typeface="Times New Roman"/>
              </a:rPr>
              <a:t>had to bite my straw mattress to stop myself from crying </a:t>
            </a:r>
            <a:r>
              <a:rPr dirty="0" sz="1450" spc="-5">
                <a:latin typeface="Times New Roman"/>
                <a:cs typeface="Times New Roman"/>
              </a:rPr>
              <a:t>out </a:t>
            </a:r>
            <a:r>
              <a:rPr dirty="0" sz="1450" spc="-10">
                <a:latin typeface="Times New Roman"/>
                <a:cs typeface="Times New Roman"/>
              </a:rPr>
              <a:t>loud—the  gaoler suddenly opened the </a:t>
            </a:r>
            <a:r>
              <a:rPr dirty="0" sz="1450" spc="-5">
                <a:latin typeface="Times New Roman"/>
                <a:cs typeface="Times New Roman"/>
              </a:rPr>
              <a:t>door </a:t>
            </a:r>
            <a:r>
              <a:rPr dirty="0" sz="1450" spc="-10">
                <a:latin typeface="Times New Roman"/>
                <a:cs typeface="Times New Roman"/>
              </a:rPr>
              <a:t>and ordered me to follow him to the  examining magistrate. </a:t>
            </a:r>
            <a:r>
              <a:rPr dirty="0" sz="1450" spc="-5">
                <a:latin typeface="Times New Roman"/>
                <a:cs typeface="Times New Roman"/>
              </a:rPr>
              <a:t>I </a:t>
            </a:r>
            <a:r>
              <a:rPr dirty="0" sz="1450" spc="-10">
                <a:latin typeface="Times New Roman"/>
                <a:cs typeface="Times New Roman"/>
              </a:rPr>
              <a:t>felt so weak that </a:t>
            </a:r>
            <a:r>
              <a:rPr dirty="0" sz="1450" spc="-5">
                <a:latin typeface="Times New Roman"/>
                <a:cs typeface="Times New Roman"/>
              </a:rPr>
              <a:t>I </a:t>
            </a:r>
            <a:r>
              <a:rPr dirty="0" sz="1450" spc="-10">
                <a:latin typeface="Times New Roman"/>
                <a:cs typeface="Times New Roman"/>
              </a:rPr>
              <a:t>staggered rather than</a:t>
            </a:r>
            <a:r>
              <a:rPr dirty="0" sz="1450" spc="70">
                <a:latin typeface="Times New Roman"/>
                <a:cs typeface="Times New Roman"/>
              </a:rPr>
              <a:t> </a:t>
            </a:r>
            <a:r>
              <a:rPr dirty="0" sz="1450" spc="-10">
                <a:latin typeface="Times New Roman"/>
                <a:cs typeface="Times New Roman"/>
              </a:rPr>
              <a:t>walked.</a:t>
            </a:r>
            <a:endParaRPr sz="1450">
              <a:latin typeface="Times New Roman"/>
              <a:cs typeface="Times New Roman"/>
            </a:endParaRPr>
          </a:p>
          <a:p>
            <a:pPr algn="just" marL="12700" marR="10795" indent="255904">
              <a:lnSpc>
                <a:spcPts val="1730"/>
              </a:lnSpc>
              <a:spcBef>
                <a:spcPts val="710"/>
              </a:spcBef>
            </a:pPr>
            <a:r>
              <a:rPr dirty="0" sz="1450" spc="-10">
                <a:latin typeface="Times New Roman"/>
                <a:cs typeface="Times New Roman"/>
              </a:rPr>
              <a:t>Any </a:t>
            </a:r>
            <a:r>
              <a:rPr dirty="0" sz="1450" spc="-5">
                <a:latin typeface="Times New Roman"/>
                <a:cs typeface="Times New Roman"/>
              </a:rPr>
              <a:t>hope I </a:t>
            </a:r>
            <a:r>
              <a:rPr dirty="0" sz="1450" spc="-10">
                <a:latin typeface="Times New Roman"/>
                <a:cs typeface="Times New Roman"/>
              </a:rPr>
              <a:t>had </a:t>
            </a:r>
            <a:r>
              <a:rPr dirty="0" sz="1450" spc="-5">
                <a:latin typeface="Times New Roman"/>
                <a:cs typeface="Times New Roman"/>
              </a:rPr>
              <a:t>of </a:t>
            </a:r>
            <a:r>
              <a:rPr dirty="0" sz="1450" spc="-10">
                <a:latin typeface="Times New Roman"/>
                <a:cs typeface="Times New Roman"/>
              </a:rPr>
              <a:t>ever leaving this awful place had long since died within  me.</a:t>
            </a:r>
            <a:endParaRPr sz="1450">
              <a:latin typeface="Times New Roman"/>
              <a:cs typeface="Times New Roman"/>
            </a:endParaRPr>
          </a:p>
          <a:p>
            <a:pPr algn="just" marL="12700" marR="6350" indent="255904">
              <a:lnSpc>
                <a:spcPts val="1730"/>
              </a:lnSpc>
              <a:spcBef>
                <a:spcPts val="790"/>
              </a:spcBef>
            </a:pPr>
            <a:r>
              <a:rPr dirty="0" sz="1450" spc="-5">
                <a:latin typeface="Times New Roman"/>
                <a:cs typeface="Times New Roman"/>
              </a:rPr>
              <a:t>I </a:t>
            </a:r>
            <a:r>
              <a:rPr dirty="0" sz="1450" spc="-10">
                <a:latin typeface="Times New Roman"/>
                <a:cs typeface="Times New Roman"/>
              </a:rPr>
              <a:t>prepared myself for the usual icy question followed </a:t>
            </a:r>
            <a:r>
              <a:rPr dirty="0" sz="1450" spc="-5">
                <a:latin typeface="Times New Roman"/>
                <a:cs typeface="Times New Roman"/>
              </a:rPr>
              <a:t>by </a:t>
            </a:r>
            <a:r>
              <a:rPr dirty="0" sz="1450" spc="-10">
                <a:latin typeface="Times New Roman"/>
                <a:cs typeface="Times New Roman"/>
              </a:rPr>
              <a:t>the usual cackling  from behind the desk, before </a:t>
            </a:r>
            <a:r>
              <a:rPr dirty="0" sz="1450" spc="-5">
                <a:latin typeface="Times New Roman"/>
                <a:cs typeface="Times New Roman"/>
              </a:rPr>
              <a:t>I </a:t>
            </a:r>
            <a:r>
              <a:rPr dirty="0" sz="1450" spc="-10">
                <a:latin typeface="Times New Roman"/>
                <a:cs typeface="Times New Roman"/>
              </a:rPr>
              <a:t>was sent back into the darkness. Baron  Leisetreter had already </a:t>
            </a:r>
            <a:r>
              <a:rPr dirty="0" sz="1450" spc="-5">
                <a:latin typeface="Times New Roman"/>
                <a:cs typeface="Times New Roman"/>
              </a:rPr>
              <a:t>gone </a:t>
            </a:r>
            <a:r>
              <a:rPr dirty="0" sz="1450" spc="-10">
                <a:latin typeface="Times New Roman"/>
                <a:cs typeface="Times New Roman"/>
              </a:rPr>
              <a:t>home and there was </a:t>
            </a:r>
            <a:r>
              <a:rPr dirty="0" sz="1450" spc="-5">
                <a:latin typeface="Times New Roman"/>
                <a:cs typeface="Times New Roman"/>
              </a:rPr>
              <a:t>no one </a:t>
            </a:r>
            <a:r>
              <a:rPr dirty="0" sz="1450" spc="-10">
                <a:latin typeface="Times New Roman"/>
                <a:cs typeface="Times New Roman"/>
              </a:rPr>
              <a:t>in the room </a:t>
            </a:r>
            <a:r>
              <a:rPr dirty="0" sz="1450" spc="-5">
                <a:latin typeface="Times New Roman"/>
                <a:cs typeface="Times New Roman"/>
              </a:rPr>
              <a:t>but </a:t>
            </a:r>
            <a:r>
              <a:rPr dirty="0" sz="1450" spc="-10">
                <a:latin typeface="Times New Roman"/>
                <a:cs typeface="Times New Roman"/>
              </a:rPr>
              <a:t>an  </a:t>
            </a:r>
            <a:r>
              <a:rPr dirty="0" sz="1450" spc="-5">
                <a:latin typeface="Times New Roman"/>
                <a:cs typeface="Times New Roman"/>
              </a:rPr>
              <a:t>old, </a:t>
            </a:r>
            <a:r>
              <a:rPr dirty="0" sz="1450" spc="-10">
                <a:latin typeface="Times New Roman"/>
                <a:cs typeface="Times New Roman"/>
              </a:rPr>
              <a:t>hunchbacked, spider-fingered clerk. </a:t>
            </a:r>
            <a:r>
              <a:rPr dirty="0" sz="1450" spc="-5">
                <a:latin typeface="Times New Roman"/>
                <a:cs typeface="Times New Roman"/>
              </a:rPr>
              <a:t>I </a:t>
            </a:r>
            <a:r>
              <a:rPr dirty="0" sz="1450" spc="-10">
                <a:latin typeface="Times New Roman"/>
                <a:cs typeface="Times New Roman"/>
              </a:rPr>
              <a:t>just stood there, dully waiting to see  what would come next. Then </a:t>
            </a:r>
            <a:r>
              <a:rPr dirty="0" sz="1450" spc="-5">
                <a:latin typeface="Times New Roman"/>
                <a:cs typeface="Times New Roman"/>
              </a:rPr>
              <a:t>I </a:t>
            </a:r>
            <a:r>
              <a:rPr dirty="0" sz="1450" spc="-10">
                <a:latin typeface="Times New Roman"/>
                <a:cs typeface="Times New Roman"/>
              </a:rPr>
              <a:t>noticed that the gaoler had stayed in the room  and was giving me encouraging winks, </a:t>
            </a:r>
            <a:r>
              <a:rPr dirty="0" sz="1450" spc="-5">
                <a:latin typeface="Times New Roman"/>
                <a:cs typeface="Times New Roman"/>
              </a:rPr>
              <a:t>but I </a:t>
            </a:r>
            <a:r>
              <a:rPr dirty="0" sz="1450" spc="-10">
                <a:latin typeface="Times New Roman"/>
                <a:cs typeface="Times New Roman"/>
              </a:rPr>
              <a:t>was much too downhearted to ask  myself what they might</a:t>
            </a:r>
            <a:r>
              <a:rPr dirty="0" sz="1450" spc="5">
                <a:latin typeface="Times New Roman"/>
                <a:cs typeface="Times New Roman"/>
              </a:rPr>
              <a:t> </a:t>
            </a:r>
            <a:r>
              <a:rPr dirty="0" sz="1450" spc="-10">
                <a:latin typeface="Times New Roman"/>
                <a:cs typeface="Times New Roman"/>
              </a:rPr>
              <a:t>mean.</a:t>
            </a:r>
            <a:endParaRPr sz="1450">
              <a:latin typeface="Times New Roman"/>
              <a:cs typeface="Times New Roman"/>
            </a:endParaRPr>
          </a:p>
          <a:p>
            <a:pPr algn="just" marL="268605">
              <a:lnSpc>
                <a:spcPts val="1735"/>
              </a:lnSpc>
              <a:spcBef>
                <a:spcPts val="715"/>
              </a:spcBef>
            </a:pP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investigation</a:t>
            </a:r>
            <a:r>
              <a:rPr dirty="0" sz="1450" spc="30">
                <a:latin typeface="Times New Roman"/>
                <a:cs typeface="Times New Roman"/>
              </a:rPr>
              <a:t> </a:t>
            </a:r>
            <a:r>
              <a:rPr dirty="0" sz="1450" spc="-10">
                <a:latin typeface="Times New Roman"/>
                <a:cs typeface="Times New Roman"/>
              </a:rPr>
              <a:t>into</a:t>
            </a:r>
            <a:r>
              <a:rPr dirty="0" sz="1450" spc="30">
                <a:latin typeface="Times New Roman"/>
                <a:cs typeface="Times New Roman"/>
              </a:rPr>
              <a:t>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case</a:t>
            </a:r>
            <a:r>
              <a:rPr dirty="0" sz="1450" spc="30">
                <a:latin typeface="Times New Roman"/>
                <a:cs typeface="Times New Roman"/>
              </a:rPr>
              <a:t>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Karl</a:t>
            </a:r>
            <a:r>
              <a:rPr dirty="0" sz="1450" spc="25">
                <a:latin typeface="Times New Roman"/>
                <a:cs typeface="Times New Roman"/>
              </a:rPr>
              <a:t> </a:t>
            </a:r>
            <a:r>
              <a:rPr dirty="0" sz="1450" spc="-10">
                <a:latin typeface="Times New Roman"/>
                <a:cs typeface="Times New Roman"/>
              </a:rPr>
              <a:t>Zottmann</a:t>
            </a:r>
            <a:r>
              <a:rPr dirty="0" sz="1450" spc="30">
                <a:latin typeface="Times New Roman"/>
                <a:cs typeface="Times New Roman"/>
              </a:rPr>
              <a:t> </a:t>
            </a:r>
            <a:r>
              <a:rPr dirty="0" sz="1450" spc="-10">
                <a:latin typeface="Times New Roman"/>
                <a:cs typeface="Times New Roman"/>
              </a:rPr>
              <a:t>has</a:t>
            </a:r>
            <a:r>
              <a:rPr dirty="0" sz="1450" spc="30">
                <a:latin typeface="Times New Roman"/>
                <a:cs typeface="Times New Roman"/>
              </a:rPr>
              <a:t> </a:t>
            </a:r>
            <a:r>
              <a:rPr dirty="0" sz="1450" spc="-10">
                <a:latin typeface="Times New Roman"/>
                <a:cs typeface="Times New Roman"/>
              </a:rPr>
              <a:t>led</a:t>
            </a:r>
            <a:r>
              <a:rPr dirty="0" sz="1450" spc="25">
                <a:latin typeface="Times New Roman"/>
                <a:cs typeface="Times New Roman"/>
              </a:rPr>
              <a:t> </a:t>
            </a:r>
            <a:r>
              <a:rPr dirty="0" sz="1450" spc="-10">
                <a:latin typeface="Times New Roman"/>
                <a:cs typeface="Times New Roman"/>
              </a:rPr>
              <a:t>to</a:t>
            </a:r>
            <a:r>
              <a:rPr dirty="0" sz="1450" spc="30">
                <a:latin typeface="Times New Roman"/>
                <a:cs typeface="Times New Roman"/>
              </a:rPr>
              <a:t> </a:t>
            </a:r>
            <a:r>
              <a:rPr dirty="0" sz="1450" spc="-10">
                <a:latin typeface="Times New Roman"/>
                <a:cs typeface="Times New Roman"/>
              </a:rPr>
              <a:t>the</a:t>
            </a:r>
            <a:r>
              <a:rPr dirty="0" sz="1450" spc="30">
                <a:latin typeface="Times New Roman"/>
                <a:cs typeface="Times New Roman"/>
              </a:rPr>
              <a:t> </a:t>
            </a:r>
            <a:r>
              <a:rPr dirty="0" sz="1450" spc="-10">
                <a:latin typeface="Times New Roman"/>
                <a:cs typeface="Times New Roman"/>
              </a:rPr>
              <a:t>conclusion</a:t>
            </a:r>
            <a:endParaRPr sz="1450">
              <a:latin typeface="Times New Roman"/>
              <a:cs typeface="Times New Roman"/>
            </a:endParaRPr>
          </a:p>
          <a:p>
            <a:pPr algn="just" marL="12700" marR="5080">
              <a:lnSpc>
                <a:spcPts val="1730"/>
              </a:lnSpc>
              <a:spcBef>
                <a:spcPts val="60"/>
              </a:spcBef>
            </a:pPr>
            <a:r>
              <a:rPr dirty="0" sz="1450" spc="-10">
                <a:latin typeface="Times New Roman"/>
                <a:cs typeface="Times New Roman"/>
              </a:rPr>
              <a:t>—", the clerk began, cackled, clambered onto </a:t>
            </a:r>
            <a:r>
              <a:rPr dirty="0" sz="1450" spc="-5">
                <a:latin typeface="Times New Roman"/>
                <a:cs typeface="Times New Roman"/>
              </a:rPr>
              <a:t>a </a:t>
            </a:r>
            <a:r>
              <a:rPr dirty="0" sz="1450" spc="-10">
                <a:latin typeface="Times New Roman"/>
                <a:cs typeface="Times New Roman"/>
              </a:rPr>
              <a:t>chair and rummaged around in  the papers </a:t>
            </a:r>
            <a:r>
              <a:rPr dirty="0" sz="1450" spc="-5">
                <a:latin typeface="Times New Roman"/>
                <a:cs typeface="Times New Roman"/>
              </a:rPr>
              <a:t>on </a:t>
            </a:r>
            <a:r>
              <a:rPr dirty="0" sz="1450" spc="-10">
                <a:latin typeface="Times New Roman"/>
                <a:cs typeface="Times New Roman"/>
              </a:rPr>
              <a:t>the shelf before </a:t>
            </a:r>
            <a:r>
              <a:rPr dirty="0" sz="1450" spc="-5">
                <a:latin typeface="Times New Roman"/>
                <a:cs typeface="Times New Roman"/>
              </a:rPr>
              <a:t>he </a:t>
            </a:r>
            <a:r>
              <a:rPr dirty="0" sz="1450" spc="-10">
                <a:latin typeface="Times New Roman"/>
                <a:cs typeface="Times New Roman"/>
              </a:rPr>
              <a:t>found the </a:t>
            </a:r>
            <a:r>
              <a:rPr dirty="0" sz="1450" spc="-5">
                <a:latin typeface="Times New Roman"/>
                <a:cs typeface="Times New Roman"/>
              </a:rPr>
              <a:t>one he </a:t>
            </a:r>
            <a:r>
              <a:rPr dirty="0" sz="1450" spc="-10">
                <a:latin typeface="Times New Roman"/>
                <a:cs typeface="Times New Roman"/>
              </a:rPr>
              <a:t>wanted, then continued, "—  the conclusion that prior to his death the aforementioned Zottmann, in the  course </a:t>
            </a:r>
            <a:r>
              <a:rPr dirty="0" sz="1450" spc="-5">
                <a:latin typeface="Times New Roman"/>
                <a:cs typeface="Times New Roman"/>
              </a:rPr>
              <a:t>of a </a:t>
            </a:r>
            <a:r>
              <a:rPr dirty="0" sz="1450" spc="-10">
                <a:latin typeface="Times New Roman"/>
                <a:cs typeface="Times New Roman"/>
              </a:rPr>
              <a:t>secret assignation with the former prostitute Rosina Metzeles,  </a:t>
            </a:r>
            <a:r>
              <a:rPr dirty="0" sz="1450" spc="-15">
                <a:latin typeface="Times New Roman"/>
                <a:cs typeface="Times New Roman"/>
              </a:rPr>
              <a:t>spinster, </a:t>
            </a:r>
            <a:r>
              <a:rPr dirty="0" sz="1450" spc="-10">
                <a:latin typeface="Times New Roman"/>
                <a:cs typeface="Times New Roman"/>
              </a:rPr>
              <a:t>generally known at the time as Rosie the Redhead, later procured for  an undisclosed sum from Kautsky's </a:t>
            </a:r>
            <a:r>
              <a:rPr dirty="0" sz="1450" spc="-25">
                <a:latin typeface="Times New Roman"/>
                <a:cs typeface="Times New Roman"/>
              </a:rPr>
              <a:t>Wine </a:t>
            </a:r>
            <a:r>
              <a:rPr dirty="0" sz="1450" spc="-10">
                <a:latin typeface="Times New Roman"/>
                <a:cs typeface="Times New Roman"/>
              </a:rPr>
              <a:t>Bar </a:t>
            </a:r>
            <a:r>
              <a:rPr dirty="0" sz="1450" spc="-5">
                <a:latin typeface="Times New Roman"/>
                <a:cs typeface="Times New Roman"/>
              </a:rPr>
              <a:t>by </a:t>
            </a:r>
            <a:r>
              <a:rPr dirty="0" sz="1450" spc="-10">
                <a:latin typeface="Times New Roman"/>
                <a:cs typeface="Times New Roman"/>
              </a:rPr>
              <a:t>the deaf-mute, Jaromir  Kwassnitschka, silhouette artist, now detained at His Imperial Majesty's  pleasure, and since April </a:t>
            </a:r>
            <a:r>
              <a:rPr dirty="0" sz="1450" spc="-5">
                <a:latin typeface="Times New Roman"/>
                <a:cs typeface="Times New Roman"/>
              </a:rPr>
              <a:t>of </a:t>
            </a:r>
            <a:r>
              <a:rPr dirty="0" sz="1450" spc="-10">
                <a:latin typeface="Times New Roman"/>
                <a:cs typeface="Times New Roman"/>
              </a:rPr>
              <a:t>this year living in </a:t>
            </a:r>
            <a:r>
              <a:rPr dirty="0" sz="1450" spc="-5">
                <a:latin typeface="Times New Roman"/>
                <a:cs typeface="Times New Roman"/>
              </a:rPr>
              <a:t>a </a:t>
            </a:r>
            <a:r>
              <a:rPr dirty="0" sz="1450" spc="-10">
                <a:latin typeface="Times New Roman"/>
                <a:cs typeface="Times New Roman"/>
              </a:rPr>
              <a:t>common-law marriage—Rosie  the</a:t>
            </a:r>
            <a:r>
              <a:rPr dirty="0" sz="1450" spc="80">
                <a:latin typeface="Times New Roman"/>
                <a:cs typeface="Times New Roman"/>
              </a:rPr>
              <a:t> </a:t>
            </a:r>
            <a:r>
              <a:rPr dirty="0" sz="1450" spc="-10">
                <a:latin typeface="Times New Roman"/>
                <a:cs typeface="Times New Roman"/>
              </a:rPr>
              <a:t>Redhead,</a:t>
            </a:r>
            <a:r>
              <a:rPr dirty="0" sz="1450" spc="85">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10">
                <a:latin typeface="Times New Roman"/>
                <a:cs typeface="Times New Roman"/>
              </a:rPr>
              <a:t>is—with</a:t>
            </a:r>
            <a:r>
              <a:rPr dirty="0" sz="1450" spc="80">
                <a:latin typeface="Times New Roman"/>
                <a:cs typeface="Times New Roman"/>
              </a:rPr>
              <a:t> </a:t>
            </a:r>
            <a:r>
              <a:rPr dirty="0" sz="1450" spc="-10">
                <a:latin typeface="Times New Roman"/>
                <a:cs typeface="Times New Roman"/>
              </a:rPr>
              <a:t>His</a:t>
            </a:r>
            <a:r>
              <a:rPr dirty="0" sz="1450" spc="85">
                <a:latin typeface="Times New Roman"/>
                <a:cs typeface="Times New Roman"/>
              </a:rPr>
              <a:t> </a:t>
            </a:r>
            <a:r>
              <a:rPr dirty="0" sz="1450" spc="-10">
                <a:latin typeface="Times New Roman"/>
                <a:cs typeface="Times New Roman"/>
              </a:rPr>
              <a:t>Highness</a:t>
            </a:r>
            <a:r>
              <a:rPr dirty="0" sz="1450" spc="85">
                <a:latin typeface="Times New Roman"/>
                <a:cs typeface="Times New Roman"/>
              </a:rPr>
              <a:t> </a:t>
            </a:r>
            <a:r>
              <a:rPr dirty="0" sz="1450" spc="-10">
                <a:latin typeface="Times New Roman"/>
                <a:cs typeface="Times New Roman"/>
              </a:rPr>
              <a:t>Prince</a:t>
            </a:r>
            <a:r>
              <a:rPr dirty="0" sz="1450" spc="85">
                <a:latin typeface="Times New Roman"/>
                <a:cs typeface="Times New Roman"/>
              </a:rPr>
              <a:t> </a:t>
            </a:r>
            <a:r>
              <a:rPr dirty="0" sz="1450" spc="-10">
                <a:latin typeface="Times New Roman"/>
                <a:cs typeface="Times New Roman"/>
              </a:rPr>
              <a:t>Ferri</a:t>
            </a:r>
            <a:r>
              <a:rPr dirty="0" sz="1450" spc="80">
                <a:latin typeface="Times New Roman"/>
                <a:cs typeface="Times New Roman"/>
              </a:rPr>
              <a:t> </a:t>
            </a:r>
            <a:r>
              <a:rPr dirty="0" sz="1450" spc="-10">
                <a:latin typeface="Times New Roman"/>
                <a:cs typeface="Times New Roman"/>
              </a:rPr>
              <a:t>Athenstadt,</a:t>
            </a:r>
            <a:r>
              <a:rPr dirty="0" sz="1450" spc="85">
                <a:latin typeface="Times New Roman"/>
                <a:cs typeface="Times New Roman"/>
              </a:rPr>
              <a:t> </a:t>
            </a:r>
            <a:r>
              <a:rPr dirty="0" sz="1450" spc="-10">
                <a:latin typeface="Times New Roman"/>
                <a:cs typeface="Times New Roman"/>
              </a:rPr>
              <a:t>was</a:t>
            </a:r>
            <a:r>
              <a:rPr dirty="0" sz="1450" spc="85">
                <a:latin typeface="Times New Roman"/>
                <a:cs typeface="Times New Roman"/>
              </a:rPr>
              <a:t> </a:t>
            </a:r>
            <a:r>
              <a:rPr dirty="0" sz="1450" spc="-10">
                <a:latin typeface="Times New Roman"/>
                <a:cs typeface="Times New Roman"/>
              </a:rPr>
              <a:t>enticed</a:t>
            </a:r>
            <a:endParaRPr sz="1450">
              <a:latin typeface="Times New Roman"/>
              <a:cs typeface="Times New Roman"/>
            </a:endParaRPr>
          </a:p>
          <a:p>
            <a:pPr algn="just" marL="12700">
              <a:lnSpc>
                <a:spcPts val="1655"/>
              </a:lnSpc>
            </a:pP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aforementioned</a:t>
            </a:r>
            <a:r>
              <a:rPr dirty="0" sz="1450" spc="210">
                <a:latin typeface="Times New Roman"/>
                <a:cs typeface="Times New Roman"/>
              </a:rPr>
              <a:t> </a:t>
            </a:r>
            <a:r>
              <a:rPr dirty="0" sz="1450" spc="-10">
                <a:latin typeface="Times New Roman"/>
                <a:cs typeface="Times New Roman"/>
              </a:rPr>
              <a:t>Zottmann,</a:t>
            </a:r>
            <a:r>
              <a:rPr dirty="0" sz="1450" spc="215">
                <a:latin typeface="Times New Roman"/>
                <a:cs typeface="Times New Roman"/>
              </a:rPr>
              <a:t> </a:t>
            </a:r>
            <a:r>
              <a:rPr dirty="0" sz="1450" spc="-10">
                <a:latin typeface="Times New Roman"/>
                <a:cs typeface="Times New Roman"/>
              </a:rPr>
              <a:t>that</a:t>
            </a:r>
            <a:r>
              <a:rPr dirty="0" sz="1450" spc="210">
                <a:latin typeface="Times New Roman"/>
                <a:cs typeface="Times New Roman"/>
              </a:rPr>
              <a:t> </a:t>
            </a:r>
            <a:r>
              <a:rPr dirty="0" sz="1450" spc="-10">
                <a:latin typeface="Times New Roman"/>
                <a:cs typeface="Times New Roman"/>
              </a:rPr>
              <a:t>is—into</a:t>
            </a:r>
            <a:r>
              <a:rPr dirty="0" sz="1450" spc="210">
                <a:latin typeface="Times New Roman"/>
                <a:cs typeface="Times New Roman"/>
              </a:rPr>
              <a:t> </a:t>
            </a:r>
            <a:r>
              <a:rPr dirty="0" sz="1450" spc="-5">
                <a:latin typeface="Times New Roman"/>
                <a:cs typeface="Times New Roman"/>
              </a:rPr>
              <a:t>a</a:t>
            </a:r>
            <a:r>
              <a:rPr dirty="0" sz="1450" spc="215">
                <a:latin typeface="Times New Roman"/>
                <a:cs typeface="Times New Roman"/>
              </a:rPr>
              <a:t> </a:t>
            </a:r>
            <a:r>
              <a:rPr dirty="0" sz="1450" spc="-10">
                <a:latin typeface="Times New Roman"/>
                <a:cs typeface="Times New Roman"/>
              </a:rPr>
              <a:t>disused</a:t>
            </a:r>
            <a:r>
              <a:rPr dirty="0" sz="1450" spc="210">
                <a:latin typeface="Times New Roman"/>
                <a:cs typeface="Times New Roman"/>
              </a:rPr>
              <a:t> </a:t>
            </a:r>
            <a:r>
              <a:rPr dirty="0" sz="1450" spc="-10">
                <a:latin typeface="Times New Roman"/>
                <a:cs typeface="Times New Roman"/>
              </a:rPr>
              <a:t>cellar</a:t>
            </a:r>
            <a:r>
              <a:rPr dirty="0" sz="1450" spc="215">
                <a:latin typeface="Times New Roman"/>
                <a:cs typeface="Times New Roman"/>
              </a:rPr>
              <a:t> </a:t>
            </a:r>
            <a:r>
              <a:rPr dirty="0" sz="1450" spc="-5">
                <a:latin typeface="Times New Roman"/>
                <a:cs typeface="Times New Roman"/>
              </a:rPr>
              <a:t>of</a:t>
            </a:r>
            <a:r>
              <a:rPr dirty="0" sz="1450" spc="210">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7620">
              <a:lnSpc>
                <a:spcPts val="1730"/>
              </a:lnSpc>
              <a:spcBef>
                <a:spcPts val="60"/>
              </a:spcBef>
            </a:pPr>
            <a:r>
              <a:rPr dirty="0" sz="1450" spc="-10">
                <a:latin typeface="Times New Roman"/>
                <a:cs typeface="Times New Roman"/>
              </a:rPr>
              <a:t>cadastral number </a:t>
            </a:r>
            <a:r>
              <a:rPr dirty="0" sz="1450" spc="-5">
                <a:latin typeface="Times New Roman"/>
                <a:cs typeface="Times New Roman"/>
              </a:rPr>
              <a:t>21,873, </a:t>
            </a:r>
            <a:r>
              <a:rPr dirty="0" sz="1450" spc="-10">
                <a:latin typeface="Times New Roman"/>
                <a:cs typeface="Times New Roman"/>
              </a:rPr>
              <a:t>stroke Roman III, commonly referred to as  Hahnpassgasse </a:t>
            </a:r>
            <a:r>
              <a:rPr dirty="0" sz="1450" spc="-5">
                <a:latin typeface="Times New Roman"/>
                <a:cs typeface="Times New Roman"/>
              </a:rPr>
              <a:t>no. 7,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was incarcerated against his will and left to  starve </a:t>
            </a:r>
            <a:r>
              <a:rPr dirty="0" sz="1450" spc="-5">
                <a:latin typeface="Times New Roman"/>
                <a:cs typeface="Times New Roman"/>
              </a:rPr>
              <a:t>or </a:t>
            </a:r>
            <a:r>
              <a:rPr dirty="0" sz="1450" spc="-10">
                <a:latin typeface="Times New Roman"/>
                <a:cs typeface="Times New Roman"/>
              </a:rPr>
              <a:t>freeze to death." The clerk peered at me over his spectacles and  leafed through several pages </a:t>
            </a:r>
            <a:r>
              <a:rPr dirty="0" sz="1450" spc="-5">
                <a:latin typeface="Times New Roman"/>
                <a:cs typeface="Times New Roman"/>
              </a:rPr>
              <a:t>of </a:t>
            </a:r>
            <a:r>
              <a:rPr dirty="0" sz="1450" spc="-10">
                <a:latin typeface="Times New Roman"/>
                <a:cs typeface="Times New Roman"/>
              </a:rPr>
              <a:t>the document before</a:t>
            </a:r>
            <a:r>
              <a:rPr dirty="0" sz="1450" spc="45">
                <a:latin typeface="Times New Roman"/>
                <a:cs typeface="Times New Roman"/>
              </a:rPr>
              <a:t> </a:t>
            </a:r>
            <a:r>
              <a:rPr dirty="0" sz="1450" spc="-10">
                <a:latin typeface="Times New Roman"/>
                <a:cs typeface="Times New Roman"/>
              </a:rPr>
              <a:t>continuing.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investigation led to the further conclusion that subsequent to his  decease the aforementioned Karl Zottmann was, in all </a:t>
            </a:r>
            <a:r>
              <a:rPr dirty="0" sz="1450" spc="-15">
                <a:latin typeface="Times New Roman"/>
                <a:cs typeface="Times New Roman"/>
              </a:rPr>
              <a:t>probability, </a:t>
            </a:r>
            <a:r>
              <a:rPr dirty="0" sz="1450" spc="-10">
                <a:latin typeface="Times New Roman"/>
                <a:cs typeface="Times New Roman"/>
              </a:rPr>
              <a:t>robbed </a:t>
            </a:r>
            <a:r>
              <a:rPr dirty="0" sz="1450" spc="-5">
                <a:latin typeface="Times New Roman"/>
                <a:cs typeface="Times New Roman"/>
              </a:rPr>
              <a:t>of  </a:t>
            </a:r>
            <a:r>
              <a:rPr dirty="0" sz="1450" spc="-10">
                <a:latin typeface="Times New Roman"/>
                <a:cs typeface="Times New Roman"/>
              </a:rPr>
              <a:t>all the possessions </a:t>
            </a:r>
            <a:r>
              <a:rPr dirty="0" sz="1450" spc="-5">
                <a:latin typeface="Times New Roman"/>
                <a:cs typeface="Times New Roman"/>
              </a:rPr>
              <a:t>he </a:t>
            </a:r>
            <a:r>
              <a:rPr dirty="0" sz="1450" spc="-10">
                <a:latin typeface="Times New Roman"/>
                <a:cs typeface="Times New Roman"/>
              </a:rPr>
              <a:t>carried </a:t>
            </a:r>
            <a:r>
              <a:rPr dirty="0" sz="1450" spc="-5">
                <a:latin typeface="Times New Roman"/>
                <a:cs typeface="Times New Roman"/>
              </a:rPr>
              <a:t>on </a:t>
            </a:r>
            <a:r>
              <a:rPr dirty="0" sz="1450" spc="-10">
                <a:latin typeface="Times New Roman"/>
                <a:cs typeface="Times New Roman"/>
              </a:rPr>
              <a:t>his person, in particular </a:t>
            </a:r>
            <a:r>
              <a:rPr dirty="0" sz="1450" spc="-5">
                <a:latin typeface="Times New Roman"/>
                <a:cs typeface="Times New Roman"/>
              </a:rPr>
              <a:t>of </a:t>
            </a:r>
            <a:r>
              <a:rPr dirty="0" sz="1450" spc="-10">
                <a:latin typeface="Times New Roman"/>
                <a:cs typeface="Times New Roman"/>
              </a:rPr>
              <a:t>the double-cased  pocket-watch"—the clerk held </a:t>
            </a:r>
            <a:r>
              <a:rPr dirty="0" sz="1450" spc="-5">
                <a:latin typeface="Times New Roman"/>
                <a:cs typeface="Times New Roman"/>
              </a:rPr>
              <a:t>up </a:t>
            </a:r>
            <a:r>
              <a:rPr dirty="0" sz="1450" spc="-10">
                <a:latin typeface="Times New Roman"/>
                <a:cs typeface="Times New Roman"/>
              </a:rPr>
              <a:t>the watch </a:t>
            </a:r>
            <a:r>
              <a:rPr dirty="0" sz="1450" spc="-5">
                <a:latin typeface="Times New Roman"/>
                <a:cs typeface="Times New Roman"/>
              </a:rPr>
              <a:t>by </a:t>
            </a:r>
            <a:r>
              <a:rPr dirty="0" sz="1450" spc="-10">
                <a:latin typeface="Times New Roman"/>
                <a:cs typeface="Times New Roman"/>
              </a:rPr>
              <a:t>its chain—"enclosed under  section capital </a:t>
            </a:r>
            <a:r>
              <a:rPr dirty="0" sz="1450" spc="-90">
                <a:latin typeface="Times New Roman"/>
                <a:cs typeface="Times New Roman"/>
              </a:rPr>
              <a:t>P, </a:t>
            </a:r>
            <a:r>
              <a:rPr dirty="0" sz="1450" spc="-10">
                <a:latin typeface="Times New Roman"/>
                <a:cs typeface="Times New Roman"/>
              </a:rPr>
              <a:t>stroke </a:t>
            </a:r>
            <a:r>
              <a:rPr dirty="0" sz="1450" spc="-5">
                <a:latin typeface="Times New Roman"/>
                <a:cs typeface="Times New Roman"/>
              </a:rPr>
              <a:t>b. </a:t>
            </a:r>
            <a:r>
              <a:rPr dirty="0" sz="1450" spc="-10">
                <a:latin typeface="Times New Roman"/>
                <a:cs typeface="Times New Roman"/>
              </a:rPr>
              <a:t>The testimony </a:t>
            </a:r>
            <a:r>
              <a:rPr dirty="0" sz="1450" spc="-5">
                <a:latin typeface="Times New Roman"/>
                <a:cs typeface="Times New Roman"/>
              </a:rPr>
              <a:t>of </a:t>
            </a:r>
            <a:r>
              <a:rPr dirty="0" sz="1450" spc="-10">
                <a:latin typeface="Times New Roman"/>
                <a:cs typeface="Times New Roman"/>
              </a:rPr>
              <a:t>Jaromir Kwassnitschka,</a:t>
            </a:r>
            <a:r>
              <a:rPr dirty="0" sz="1450" spc="220">
                <a:latin typeface="Times New Roman"/>
                <a:cs typeface="Times New Roman"/>
              </a:rPr>
              <a:t> </a:t>
            </a:r>
            <a:r>
              <a:rPr dirty="0" sz="1450" spc="-10">
                <a:latin typeface="Times New Roman"/>
                <a:cs typeface="Times New Roman"/>
              </a:rPr>
              <a:t>silhouette</a:t>
            </a:r>
            <a:endParaRPr sz="1450">
              <a:latin typeface="Times New Roman"/>
              <a:cs typeface="Times New Roman"/>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710" cy="9275445"/>
          </a:xfrm>
          <a:prstGeom prst="rect">
            <a:avLst/>
          </a:prstGeom>
        </p:spPr>
        <p:txBody>
          <a:bodyPr wrap="square" lIns="0" tIns="12065" rIns="0" bIns="0" rtlCol="0" vert="horz">
            <a:spAutoFit/>
          </a:bodyPr>
          <a:lstStyle/>
          <a:p>
            <a:pPr algn="just" marL="12700" marR="5080">
              <a:lnSpc>
                <a:spcPct val="99600"/>
              </a:lnSpc>
              <a:spcBef>
                <a:spcPts val="95"/>
              </a:spcBef>
            </a:pPr>
            <a:r>
              <a:rPr dirty="0" sz="1450" spc="-10">
                <a:latin typeface="Times New Roman"/>
                <a:cs typeface="Times New Roman"/>
              </a:rPr>
              <a:t>artist, orphan </a:t>
            </a:r>
            <a:r>
              <a:rPr dirty="0" sz="1450" spc="-5">
                <a:latin typeface="Times New Roman"/>
                <a:cs typeface="Times New Roman"/>
              </a:rPr>
              <a:t>of </a:t>
            </a:r>
            <a:r>
              <a:rPr dirty="0" sz="1450" spc="-10">
                <a:latin typeface="Times New Roman"/>
                <a:cs typeface="Times New Roman"/>
              </a:rPr>
              <a:t>the late manufacturer </a:t>
            </a:r>
            <a:r>
              <a:rPr dirty="0" sz="1450" spc="-5">
                <a:latin typeface="Times New Roman"/>
                <a:cs typeface="Times New Roman"/>
              </a:rPr>
              <a:t>of </a:t>
            </a:r>
            <a:r>
              <a:rPr dirty="0" sz="1450" spc="-10">
                <a:latin typeface="Times New Roman"/>
                <a:cs typeface="Times New Roman"/>
              </a:rPr>
              <a:t>communion wafers </a:t>
            </a:r>
            <a:r>
              <a:rPr dirty="0" sz="1450" spc="-5">
                <a:latin typeface="Times New Roman"/>
                <a:cs typeface="Times New Roman"/>
              </a:rPr>
              <a:t>of </a:t>
            </a:r>
            <a:r>
              <a:rPr dirty="0" sz="1450" spc="-10">
                <a:latin typeface="Times New Roman"/>
                <a:cs typeface="Times New Roman"/>
              </a:rPr>
              <a:t>the same  name, in which </a:t>
            </a:r>
            <a:r>
              <a:rPr dirty="0" sz="1450" spc="-5">
                <a:latin typeface="Times New Roman"/>
                <a:cs typeface="Times New Roman"/>
              </a:rPr>
              <a:t>he </a:t>
            </a:r>
            <a:r>
              <a:rPr dirty="0" sz="1450" spc="-10">
                <a:latin typeface="Times New Roman"/>
                <a:cs typeface="Times New Roman"/>
              </a:rPr>
              <a:t>claimed to have found the above-mentioned watch in the  bed </a:t>
            </a:r>
            <a:r>
              <a:rPr dirty="0" sz="1450" spc="-5">
                <a:latin typeface="Times New Roman"/>
                <a:cs typeface="Times New Roman"/>
              </a:rPr>
              <a:t>of </a:t>
            </a:r>
            <a:r>
              <a:rPr dirty="0" sz="1450" spc="-10">
                <a:latin typeface="Times New Roman"/>
                <a:cs typeface="Times New Roman"/>
              </a:rPr>
              <a:t>his </a:t>
            </a:r>
            <a:r>
              <a:rPr dirty="0" sz="1450" spc="-15">
                <a:latin typeface="Times New Roman"/>
                <a:cs typeface="Times New Roman"/>
              </a:rPr>
              <a:t>brother, </a:t>
            </a:r>
            <a:r>
              <a:rPr dirty="0" sz="1450" spc="-10">
                <a:latin typeface="Times New Roman"/>
                <a:cs typeface="Times New Roman"/>
              </a:rPr>
              <a:t>Loisa, who has since absconded, and disposed </a:t>
            </a:r>
            <a:r>
              <a:rPr dirty="0" sz="1450" spc="-5">
                <a:latin typeface="Times New Roman"/>
                <a:cs typeface="Times New Roman"/>
              </a:rPr>
              <a:t>of </a:t>
            </a:r>
            <a:r>
              <a:rPr dirty="0" sz="1450" spc="-10">
                <a:latin typeface="Times New Roman"/>
                <a:cs typeface="Times New Roman"/>
              </a:rPr>
              <a:t>it to  Aaron </a:t>
            </a:r>
            <a:r>
              <a:rPr dirty="0" sz="1450" spc="-20">
                <a:latin typeface="Times New Roman"/>
                <a:cs typeface="Times New Roman"/>
              </a:rPr>
              <a:t>Wassertrum,</a:t>
            </a:r>
            <a:r>
              <a:rPr dirty="0" sz="1450" spc="320">
                <a:latin typeface="Times New Roman"/>
                <a:cs typeface="Times New Roman"/>
              </a:rPr>
              <a:t> </a:t>
            </a:r>
            <a:r>
              <a:rPr dirty="0" sz="1450" spc="-10">
                <a:latin typeface="Times New Roman"/>
                <a:cs typeface="Times New Roman"/>
              </a:rPr>
              <a:t>dealer in second-hand </a:t>
            </a:r>
            <a:r>
              <a:rPr dirty="0" sz="1450" spc="-5">
                <a:latin typeface="Times New Roman"/>
                <a:cs typeface="Times New Roman"/>
              </a:rPr>
              <a:t>goods </a:t>
            </a:r>
            <a:r>
              <a:rPr dirty="0" sz="1450" spc="-10">
                <a:latin typeface="Times New Roman"/>
                <a:cs typeface="Times New Roman"/>
              </a:rPr>
              <a:t>and owner </a:t>
            </a:r>
            <a:r>
              <a:rPr dirty="0" sz="1450" spc="-5">
                <a:latin typeface="Times New Roman"/>
                <a:cs typeface="Times New Roman"/>
              </a:rPr>
              <a:t>of </a:t>
            </a:r>
            <a:r>
              <a:rPr dirty="0" sz="1450" spc="-10">
                <a:latin typeface="Times New Roman"/>
                <a:cs typeface="Times New Roman"/>
              </a:rPr>
              <a:t>several  properties subsequently deceased, for an agreed sum, was rejected </a:t>
            </a:r>
            <a:r>
              <a:rPr dirty="0" sz="1450" spc="-5">
                <a:latin typeface="Times New Roman"/>
                <a:cs typeface="Times New Roman"/>
              </a:rPr>
              <a:t>due </a:t>
            </a:r>
            <a:r>
              <a:rPr dirty="0" sz="1450" spc="-10">
                <a:latin typeface="Times New Roman"/>
                <a:cs typeface="Times New Roman"/>
              </a:rPr>
              <a:t>to the  unreliable character </a:t>
            </a:r>
            <a:r>
              <a:rPr dirty="0" sz="1450" spc="-5">
                <a:latin typeface="Times New Roman"/>
                <a:cs typeface="Times New Roman"/>
              </a:rPr>
              <a:t>of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deponent.</a:t>
            </a:r>
            <a:endParaRPr sz="1450">
              <a:latin typeface="Times New Roman"/>
              <a:cs typeface="Times New Roman"/>
            </a:endParaRPr>
          </a:p>
          <a:p>
            <a:pPr marL="12700" marR="6350" indent="255904">
              <a:lnSpc>
                <a:spcPts val="1730"/>
              </a:lnSpc>
              <a:spcBef>
                <a:spcPts val="844"/>
              </a:spcBef>
            </a:pPr>
            <a:r>
              <a:rPr dirty="0" sz="1450" spc="-10">
                <a:latin typeface="Times New Roman"/>
                <a:cs typeface="Times New Roman"/>
              </a:rPr>
              <a:t>The investigation also established that the corpse </a:t>
            </a:r>
            <a:r>
              <a:rPr dirty="0" sz="1450" spc="-5">
                <a:latin typeface="Times New Roman"/>
                <a:cs typeface="Times New Roman"/>
              </a:rPr>
              <a:t>of </a:t>
            </a:r>
            <a:r>
              <a:rPr dirty="0" sz="1450" spc="-10">
                <a:latin typeface="Times New Roman"/>
                <a:cs typeface="Times New Roman"/>
              </a:rPr>
              <a:t>the aforementioned  Karl Zottmann contained, at the time </a:t>
            </a:r>
            <a:r>
              <a:rPr dirty="0" sz="1450" spc="-5">
                <a:latin typeface="Times New Roman"/>
                <a:cs typeface="Times New Roman"/>
              </a:rPr>
              <a:t>of </a:t>
            </a:r>
            <a:r>
              <a:rPr dirty="0" sz="1450" spc="-10">
                <a:latin typeface="Times New Roman"/>
                <a:cs typeface="Times New Roman"/>
              </a:rPr>
              <a:t>its </a:t>
            </a:r>
            <a:r>
              <a:rPr dirty="0" sz="1450" spc="-20">
                <a:latin typeface="Times New Roman"/>
                <a:cs typeface="Times New Roman"/>
              </a:rPr>
              <a:t>discovery, </a:t>
            </a:r>
            <a:r>
              <a:rPr dirty="0" sz="1450" spc="-5">
                <a:latin typeface="Times New Roman"/>
                <a:cs typeface="Times New Roman"/>
              </a:rPr>
              <a:t>a </a:t>
            </a:r>
            <a:r>
              <a:rPr dirty="0" sz="1450" spc="-10">
                <a:latin typeface="Times New Roman"/>
                <a:cs typeface="Times New Roman"/>
              </a:rPr>
              <a:t>notebook in its rear  trousers pocket in which it had made, presumably some time before its demise,  several entries relevant to the case and which assisted the Imperial and Royal  authorities in identifying the criminal. The testimony </a:t>
            </a:r>
            <a:r>
              <a:rPr dirty="0" sz="1450" spc="-5">
                <a:latin typeface="Times New Roman"/>
                <a:cs typeface="Times New Roman"/>
              </a:rPr>
              <a:t>of </a:t>
            </a:r>
            <a:r>
              <a:rPr dirty="0" sz="1450" spc="-10">
                <a:latin typeface="Times New Roman"/>
                <a:cs typeface="Times New Roman"/>
              </a:rPr>
              <a:t>the entries in the  deceased's notebook casts strong suspicion </a:t>
            </a:r>
            <a:r>
              <a:rPr dirty="0" sz="1450" spc="-5">
                <a:latin typeface="Times New Roman"/>
                <a:cs typeface="Times New Roman"/>
              </a:rPr>
              <a:t>on </a:t>
            </a:r>
            <a:r>
              <a:rPr dirty="0" sz="1450" spc="-10">
                <a:latin typeface="Times New Roman"/>
                <a:cs typeface="Times New Roman"/>
              </a:rPr>
              <a:t>Loisa Kwassnitschka, at  present </a:t>
            </a:r>
            <a:r>
              <a:rPr dirty="0" sz="1450" spc="-5">
                <a:latin typeface="Times New Roman"/>
                <a:cs typeface="Times New Roman"/>
              </a:rPr>
              <a:t>a </a:t>
            </a:r>
            <a:r>
              <a:rPr dirty="0" sz="1450" spc="-10">
                <a:latin typeface="Times New Roman"/>
                <a:cs typeface="Times New Roman"/>
              </a:rPr>
              <a:t>fugitive from justice, to whom the Imperial and Royal state  prosecution service has accordingly turned its attention. In consideration </a:t>
            </a:r>
            <a:r>
              <a:rPr dirty="0" sz="1450" spc="-5">
                <a:latin typeface="Times New Roman"/>
                <a:cs typeface="Times New Roman"/>
              </a:rPr>
              <a:t>of </a:t>
            </a:r>
            <a:r>
              <a:rPr dirty="0" sz="1450" spc="-10">
                <a:latin typeface="Times New Roman"/>
                <a:cs typeface="Times New Roman"/>
              </a:rPr>
              <a:t>the  new material evidence detailed above, the detention order against Athanasius  Pernath, gem engraver with </a:t>
            </a:r>
            <a:r>
              <a:rPr dirty="0" sz="1450" spc="-5">
                <a:latin typeface="Times New Roman"/>
                <a:cs typeface="Times New Roman"/>
              </a:rPr>
              <a:t>no </a:t>
            </a:r>
            <a:r>
              <a:rPr dirty="0" sz="1450" spc="-10">
                <a:latin typeface="Times New Roman"/>
                <a:cs typeface="Times New Roman"/>
              </a:rPr>
              <a:t>previous convictions at present, is therefore to  </a:t>
            </a:r>
            <a:r>
              <a:rPr dirty="0" sz="1450" spc="-5">
                <a:latin typeface="Times New Roman"/>
                <a:cs typeface="Times New Roman"/>
              </a:rPr>
              <a:t>be </a:t>
            </a:r>
            <a:r>
              <a:rPr dirty="0" sz="1450" spc="-10">
                <a:latin typeface="Times New Roman"/>
                <a:cs typeface="Times New Roman"/>
              </a:rPr>
              <a:t>revoked and the proceedings against him</a:t>
            </a:r>
            <a:r>
              <a:rPr dirty="0" sz="1450" spc="25">
                <a:latin typeface="Times New Roman"/>
                <a:cs typeface="Times New Roman"/>
              </a:rPr>
              <a:t> </a:t>
            </a:r>
            <a:r>
              <a:rPr dirty="0" sz="1450" spc="-10">
                <a:latin typeface="Times New Roman"/>
                <a:cs typeface="Times New Roman"/>
              </a:rPr>
              <a:t>withdrawn.</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The ground seemed to give way under my feet, and for </a:t>
            </a:r>
            <a:r>
              <a:rPr dirty="0" sz="1450" spc="-5">
                <a:latin typeface="Times New Roman"/>
                <a:cs typeface="Times New Roman"/>
              </a:rPr>
              <a:t>a </a:t>
            </a:r>
            <a:r>
              <a:rPr dirty="0" sz="1450" spc="-10">
                <a:latin typeface="Times New Roman"/>
                <a:cs typeface="Times New Roman"/>
              </a:rPr>
              <a:t>few minutes </a:t>
            </a:r>
            <a:r>
              <a:rPr dirty="0" sz="1450" spc="-5">
                <a:latin typeface="Times New Roman"/>
                <a:cs typeface="Times New Roman"/>
              </a:rPr>
              <a:t>I </a:t>
            </a:r>
            <a:r>
              <a:rPr dirty="0" sz="1450" spc="-10">
                <a:latin typeface="Times New Roman"/>
                <a:cs typeface="Times New Roman"/>
              </a:rPr>
              <a:t>lost  consciousness. When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to, I </a:t>
            </a:r>
            <a:r>
              <a:rPr dirty="0" sz="1450" spc="-10">
                <a:latin typeface="Times New Roman"/>
                <a:cs typeface="Times New Roman"/>
              </a:rPr>
              <a:t>was sitting </a:t>
            </a:r>
            <a:r>
              <a:rPr dirty="0" sz="1450" spc="-5">
                <a:latin typeface="Times New Roman"/>
                <a:cs typeface="Times New Roman"/>
              </a:rPr>
              <a:t>on a </a:t>
            </a:r>
            <a:r>
              <a:rPr dirty="0" sz="1450" spc="-10">
                <a:latin typeface="Times New Roman"/>
                <a:cs typeface="Times New Roman"/>
              </a:rPr>
              <a:t>chair and the gaoler was  giving me </a:t>
            </a:r>
            <a:r>
              <a:rPr dirty="0" sz="1450" spc="-5">
                <a:latin typeface="Times New Roman"/>
                <a:cs typeface="Times New Roman"/>
              </a:rPr>
              <a:t>a </a:t>
            </a:r>
            <a:r>
              <a:rPr dirty="0" sz="1450" spc="-10">
                <a:latin typeface="Times New Roman"/>
                <a:cs typeface="Times New Roman"/>
              </a:rPr>
              <a:t>friendly pat </a:t>
            </a:r>
            <a:r>
              <a:rPr dirty="0" sz="1450" spc="-5">
                <a:latin typeface="Times New Roman"/>
                <a:cs typeface="Times New Roman"/>
              </a:rPr>
              <a:t>on </a:t>
            </a:r>
            <a:r>
              <a:rPr dirty="0" sz="1450" spc="-10">
                <a:latin typeface="Times New Roman"/>
                <a:cs typeface="Times New Roman"/>
              </a:rPr>
              <a:t>the</a:t>
            </a:r>
            <a:r>
              <a:rPr dirty="0" sz="1450" spc="10">
                <a:latin typeface="Times New Roman"/>
                <a:cs typeface="Times New Roman"/>
              </a:rPr>
              <a:t> </a:t>
            </a:r>
            <a:r>
              <a:rPr dirty="0" sz="1450" spc="-15">
                <a:latin typeface="Times New Roman"/>
                <a:cs typeface="Times New Roman"/>
              </a:rPr>
              <a:t>shoulder.</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The clerk remained utterly impassive, sniffed, blew his nose and then said,  "Notification </a:t>
            </a:r>
            <a:r>
              <a:rPr dirty="0" sz="1450" spc="-5">
                <a:latin typeface="Times New Roman"/>
                <a:cs typeface="Times New Roman"/>
              </a:rPr>
              <a:t>of </a:t>
            </a:r>
            <a:r>
              <a:rPr dirty="0" sz="1450" spc="-10">
                <a:latin typeface="Times New Roman"/>
                <a:cs typeface="Times New Roman"/>
              </a:rPr>
              <a:t>the decision could </a:t>
            </a:r>
            <a:r>
              <a:rPr dirty="0" sz="1450" spc="-5">
                <a:latin typeface="Times New Roman"/>
                <a:cs typeface="Times New Roman"/>
              </a:rPr>
              <a:t>not </a:t>
            </a:r>
            <a:r>
              <a:rPr dirty="0" sz="1450" spc="-10">
                <a:latin typeface="Times New Roman"/>
                <a:cs typeface="Times New Roman"/>
              </a:rPr>
              <a:t>take place before today </a:t>
            </a:r>
            <a:r>
              <a:rPr dirty="0" sz="1450" spc="-5">
                <a:latin typeface="Times New Roman"/>
                <a:cs typeface="Times New Roman"/>
              </a:rPr>
              <a:t>due </a:t>
            </a:r>
            <a:r>
              <a:rPr dirty="0" sz="1450" spc="-10">
                <a:latin typeface="Times New Roman"/>
                <a:cs typeface="Times New Roman"/>
              </a:rPr>
              <a:t>to the fact  that </a:t>
            </a:r>
            <a:r>
              <a:rPr dirty="0" sz="1450" spc="-5">
                <a:latin typeface="Times New Roman"/>
                <a:cs typeface="Times New Roman"/>
              </a:rPr>
              <a:t>your </a:t>
            </a:r>
            <a:r>
              <a:rPr dirty="0" sz="1450" spc="-10">
                <a:latin typeface="Times New Roman"/>
                <a:cs typeface="Times New Roman"/>
              </a:rPr>
              <a:t>name begins with </a:t>
            </a:r>
            <a:r>
              <a:rPr dirty="0" sz="1450" spc="-5">
                <a:latin typeface="Times New Roman"/>
                <a:cs typeface="Times New Roman"/>
              </a:rPr>
              <a:t>a </a:t>
            </a:r>
            <a:r>
              <a:rPr dirty="0" sz="1450" spc="-10">
                <a:latin typeface="Times New Roman"/>
                <a:cs typeface="Times New Roman"/>
              </a:rPr>
              <a:t>'P' and must therefore naturally come towards the  end </a:t>
            </a:r>
            <a:r>
              <a:rPr dirty="0" sz="1450" spc="-5">
                <a:latin typeface="Times New Roman"/>
                <a:cs typeface="Times New Roman"/>
              </a:rPr>
              <a:t>of </a:t>
            </a:r>
            <a:r>
              <a:rPr dirty="0" sz="1450" spc="-10">
                <a:latin typeface="Times New Roman"/>
                <a:cs typeface="Times New Roman"/>
              </a:rPr>
              <a:t>the alphabetical </a:t>
            </a:r>
            <a:r>
              <a:rPr dirty="0" sz="1450" spc="-20">
                <a:latin typeface="Times New Roman"/>
                <a:cs typeface="Times New Roman"/>
              </a:rPr>
              <a:t>order."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continued</a:t>
            </a:r>
            <a:r>
              <a:rPr dirty="0" sz="1450" spc="40">
                <a:latin typeface="Times New Roman"/>
                <a:cs typeface="Times New Roman"/>
              </a:rPr>
              <a:t> </a:t>
            </a:r>
            <a:r>
              <a:rPr dirty="0" sz="1450" spc="-10">
                <a:latin typeface="Times New Roman"/>
                <a:cs typeface="Times New Roman"/>
              </a:rPr>
              <a:t>reading:</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"In addition, Athanasius Pernath, gem </a:t>
            </a:r>
            <a:r>
              <a:rPr dirty="0" sz="1450" spc="-15">
                <a:latin typeface="Times New Roman"/>
                <a:cs typeface="Times New Roman"/>
              </a:rPr>
              <a:t>engraver, </a:t>
            </a:r>
            <a:r>
              <a:rPr dirty="0" sz="1450" spc="-10">
                <a:latin typeface="Times New Roman"/>
                <a:cs typeface="Times New Roman"/>
              </a:rPr>
              <a:t>is to </a:t>
            </a:r>
            <a:r>
              <a:rPr dirty="0" sz="1450" spc="-5">
                <a:latin typeface="Times New Roman"/>
                <a:cs typeface="Times New Roman"/>
              </a:rPr>
              <a:t>be </a:t>
            </a:r>
            <a:r>
              <a:rPr dirty="0" sz="1450" spc="-10">
                <a:latin typeface="Times New Roman"/>
                <a:cs typeface="Times New Roman"/>
              </a:rPr>
              <a:t>apprised </a:t>
            </a:r>
            <a:r>
              <a:rPr dirty="0" sz="1450" spc="-5">
                <a:latin typeface="Times New Roman"/>
                <a:cs typeface="Times New Roman"/>
              </a:rPr>
              <a:t>of </a:t>
            </a:r>
            <a:r>
              <a:rPr dirty="0" sz="1450" spc="-10">
                <a:latin typeface="Times New Roman"/>
                <a:cs typeface="Times New Roman"/>
              </a:rPr>
              <a:t>the  fact that, </a:t>
            </a:r>
            <a:r>
              <a:rPr dirty="0" sz="1450" spc="-5">
                <a:latin typeface="Times New Roman"/>
                <a:cs typeface="Times New Roman"/>
              </a:rPr>
              <a:t>by </a:t>
            </a:r>
            <a:r>
              <a:rPr dirty="0" sz="1450" spc="-10">
                <a:latin typeface="Times New Roman"/>
                <a:cs typeface="Times New Roman"/>
              </a:rPr>
              <a:t>the terms </a:t>
            </a:r>
            <a:r>
              <a:rPr dirty="0" sz="1450" spc="-5">
                <a:latin typeface="Times New Roman"/>
                <a:cs typeface="Times New Roman"/>
              </a:rPr>
              <a:t>of </a:t>
            </a:r>
            <a:r>
              <a:rPr dirty="0" sz="1450" spc="-10">
                <a:latin typeface="Times New Roman"/>
                <a:cs typeface="Times New Roman"/>
              </a:rPr>
              <a:t>the last will and testament </a:t>
            </a:r>
            <a:r>
              <a:rPr dirty="0" sz="1450" spc="-5">
                <a:latin typeface="Times New Roman"/>
                <a:cs typeface="Times New Roman"/>
              </a:rPr>
              <a:t>of </a:t>
            </a:r>
            <a:r>
              <a:rPr dirty="0" sz="1450" spc="-10">
                <a:latin typeface="Times New Roman"/>
                <a:cs typeface="Times New Roman"/>
              </a:rPr>
              <a:t>Innocence Charousek,  medical student </a:t>
            </a:r>
            <a:r>
              <a:rPr dirty="0" sz="1450" spc="-5">
                <a:latin typeface="Times New Roman"/>
                <a:cs typeface="Times New Roman"/>
              </a:rPr>
              <a:t>of </a:t>
            </a:r>
            <a:r>
              <a:rPr dirty="0" sz="1450" spc="-10">
                <a:latin typeface="Times New Roman"/>
                <a:cs typeface="Times New Roman"/>
              </a:rPr>
              <a:t>this </a:t>
            </a:r>
            <a:r>
              <a:rPr dirty="0" sz="1450" spc="-30">
                <a:latin typeface="Times New Roman"/>
                <a:cs typeface="Times New Roman"/>
              </a:rPr>
              <a:t>city, </a:t>
            </a:r>
            <a:r>
              <a:rPr dirty="0" sz="1450" spc="-10">
                <a:latin typeface="Times New Roman"/>
                <a:cs typeface="Times New Roman"/>
              </a:rPr>
              <a:t>who died in May </a:t>
            </a:r>
            <a:r>
              <a:rPr dirty="0" sz="1450" spc="-5">
                <a:latin typeface="Times New Roman"/>
                <a:cs typeface="Times New Roman"/>
              </a:rPr>
              <a:t>of </a:t>
            </a:r>
            <a:r>
              <a:rPr dirty="0" sz="1450" spc="-10">
                <a:latin typeface="Times New Roman"/>
                <a:cs typeface="Times New Roman"/>
              </a:rPr>
              <a:t>this </a:t>
            </a:r>
            <a:r>
              <a:rPr dirty="0" sz="1450" spc="-20">
                <a:latin typeface="Times New Roman"/>
                <a:cs typeface="Times New Roman"/>
              </a:rPr>
              <a:t>year, </a:t>
            </a:r>
            <a:r>
              <a:rPr dirty="0" sz="1450" spc="-10">
                <a:latin typeface="Times New Roman"/>
                <a:cs typeface="Times New Roman"/>
              </a:rPr>
              <a:t>he, Athanasius  Pernath, is 7declared heir to </a:t>
            </a:r>
            <a:r>
              <a:rPr dirty="0" sz="1450" spc="-5">
                <a:latin typeface="Times New Roman"/>
                <a:cs typeface="Times New Roman"/>
              </a:rPr>
              <a:t>one </a:t>
            </a:r>
            <a:r>
              <a:rPr dirty="0" sz="1450" spc="-10">
                <a:latin typeface="Times New Roman"/>
                <a:cs typeface="Times New Roman"/>
              </a:rPr>
              <a:t>third </a:t>
            </a:r>
            <a:r>
              <a:rPr dirty="0" sz="1450" spc="-5">
                <a:latin typeface="Times New Roman"/>
                <a:cs typeface="Times New Roman"/>
              </a:rPr>
              <a:t>of </a:t>
            </a:r>
            <a:r>
              <a:rPr dirty="0" sz="1450" spc="-10">
                <a:latin typeface="Times New Roman"/>
                <a:cs typeface="Times New Roman"/>
              </a:rPr>
              <a:t>the total estate </a:t>
            </a:r>
            <a:r>
              <a:rPr dirty="0" sz="1450" spc="-5">
                <a:latin typeface="Times New Roman"/>
                <a:cs typeface="Times New Roman"/>
              </a:rPr>
              <a:t>of </a:t>
            </a:r>
            <a:r>
              <a:rPr dirty="0" sz="1450" spc="-10">
                <a:latin typeface="Times New Roman"/>
                <a:cs typeface="Times New Roman"/>
              </a:rPr>
              <a:t>the said Innocence  Charousek, and is hereby required to append his signature below in  acknowledgement </a:t>
            </a:r>
            <a:r>
              <a:rPr dirty="0" sz="1450" spc="-5">
                <a:latin typeface="Times New Roman"/>
                <a:cs typeface="Times New Roman"/>
              </a:rPr>
              <a:t>of </a:t>
            </a:r>
            <a:r>
              <a:rPr dirty="0" sz="1450" spc="-10">
                <a:latin typeface="Times New Roman"/>
                <a:cs typeface="Times New Roman"/>
              </a:rPr>
              <a:t>this notification </a:t>
            </a:r>
            <a:r>
              <a:rPr dirty="0" sz="1450" spc="-5">
                <a:latin typeface="Times New Roman"/>
                <a:cs typeface="Times New Roman"/>
              </a:rPr>
              <a:t>of </a:t>
            </a:r>
            <a:r>
              <a:rPr dirty="0" sz="1450" spc="-10">
                <a:latin typeface="Times New Roman"/>
                <a:cs typeface="Times New Roman"/>
              </a:rPr>
              <a:t>the court's</a:t>
            </a:r>
            <a:r>
              <a:rPr dirty="0" sz="1450" spc="30">
                <a:latin typeface="Times New Roman"/>
                <a:cs typeface="Times New Roman"/>
              </a:rPr>
              <a:t> </a:t>
            </a:r>
            <a:r>
              <a:rPr dirty="0" sz="1450" spc="-10">
                <a:latin typeface="Times New Roman"/>
                <a:cs typeface="Times New Roman"/>
              </a:rPr>
              <a:t>decision."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read the last word, the clerk dipped his pen in the ink-well and began  scrawling across the </a:t>
            </a:r>
            <a:r>
              <a:rPr dirty="0" sz="1450" spc="-20">
                <a:latin typeface="Times New Roman"/>
                <a:cs typeface="Times New Roman"/>
              </a:rPr>
              <a:t>paper. </a:t>
            </a:r>
            <a:r>
              <a:rPr dirty="0" sz="1450" spc="-5">
                <a:latin typeface="Times New Roman"/>
                <a:cs typeface="Times New Roman"/>
              </a:rPr>
              <a:t>I </a:t>
            </a:r>
            <a:r>
              <a:rPr dirty="0" sz="1450" spc="-10">
                <a:latin typeface="Times New Roman"/>
                <a:cs typeface="Times New Roman"/>
              </a:rPr>
              <a:t>expected his usual cackle, </a:t>
            </a:r>
            <a:r>
              <a:rPr dirty="0" sz="1450" spc="-5">
                <a:latin typeface="Times New Roman"/>
                <a:cs typeface="Times New Roman"/>
              </a:rPr>
              <a:t>but he </a:t>
            </a:r>
            <a:r>
              <a:rPr dirty="0" sz="1450" spc="-10">
                <a:latin typeface="Times New Roman"/>
                <a:cs typeface="Times New Roman"/>
              </a:rPr>
              <a:t>refrained from  it.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"Innocence Charousek", </a:t>
            </a:r>
            <a:r>
              <a:rPr dirty="0" sz="1450" spc="-5">
                <a:latin typeface="Times New Roman"/>
                <a:cs typeface="Times New Roman"/>
              </a:rPr>
              <a:t>I </a:t>
            </a:r>
            <a:r>
              <a:rPr dirty="0" sz="1450" spc="-10">
                <a:latin typeface="Times New Roman"/>
                <a:cs typeface="Times New Roman"/>
              </a:rPr>
              <a:t>murmured, lost in thought. The gaoler leant over  and whispered to</a:t>
            </a:r>
            <a:r>
              <a:rPr dirty="0" sz="145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"He came to visit me, did Herr </a:t>
            </a:r>
            <a:r>
              <a:rPr dirty="0" sz="1450" spc="-35">
                <a:latin typeface="Times New Roman"/>
                <a:cs typeface="Times New Roman"/>
              </a:rPr>
              <a:t>Dr. </a:t>
            </a:r>
            <a:r>
              <a:rPr dirty="0" sz="1450" spc="-10">
                <a:latin typeface="Times New Roman"/>
                <a:cs typeface="Times New Roman"/>
              </a:rPr>
              <a:t>Charousek. It was just before </a:t>
            </a:r>
            <a:r>
              <a:rPr dirty="0" sz="1450" spc="-5">
                <a:latin typeface="Times New Roman"/>
                <a:cs typeface="Times New Roman"/>
              </a:rPr>
              <a:t>he </a:t>
            </a:r>
            <a:r>
              <a:rPr dirty="0" sz="1450" spc="-10">
                <a:latin typeface="Times New Roman"/>
                <a:cs typeface="Times New Roman"/>
              </a:rPr>
              <a:t>died  and </a:t>
            </a:r>
            <a:r>
              <a:rPr dirty="0" sz="1450" spc="-5">
                <a:latin typeface="Times New Roman"/>
                <a:cs typeface="Times New Roman"/>
              </a:rPr>
              <a:t>he </a:t>
            </a:r>
            <a:r>
              <a:rPr dirty="0" sz="1450" spc="-10">
                <a:latin typeface="Times New Roman"/>
                <a:cs typeface="Times New Roman"/>
              </a:rPr>
              <a:t>was asking after </a:t>
            </a:r>
            <a:r>
              <a:rPr dirty="0" sz="1450" spc="-5">
                <a:latin typeface="Times New Roman"/>
                <a:cs typeface="Times New Roman"/>
              </a:rPr>
              <a:t>you. </a:t>
            </a:r>
            <a:r>
              <a:rPr dirty="0" sz="1450" spc="-10">
                <a:latin typeface="Times New Roman"/>
                <a:cs typeface="Times New Roman"/>
              </a:rPr>
              <a:t>'Give him my </a:t>
            </a:r>
            <a:r>
              <a:rPr dirty="0" sz="1450" spc="-25">
                <a:latin typeface="Times New Roman"/>
                <a:cs typeface="Times New Roman"/>
              </a:rPr>
              <a:t>very, </a:t>
            </a:r>
            <a:r>
              <a:rPr dirty="0" sz="1450" spc="-10">
                <a:latin typeface="Times New Roman"/>
                <a:cs typeface="Times New Roman"/>
              </a:rPr>
              <a:t>very best wishes', </a:t>
            </a:r>
            <a:r>
              <a:rPr dirty="0" sz="1450" spc="-5">
                <a:latin typeface="Times New Roman"/>
                <a:cs typeface="Times New Roman"/>
              </a:rPr>
              <a:t>he </a:t>
            </a:r>
            <a:r>
              <a:rPr dirty="0" sz="1450" spc="-10">
                <a:latin typeface="Times New Roman"/>
                <a:cs typeface="Times New Roman"/>
              </a:rPr>
              <a:t>said. Of  course </a:t>
            </a:r>
            <a:r>
              <a:rPr dirty="0" sz="1450" spc="-5">
                <a:latin typeface="Times New Roman"/>
                <a:cs typeface="Times New Roman"/>
              </a:rPr>
              <a:t>I </a:t>
            </a:r>
            <a:r>
              <a:rPr dirty="0" sz="1450" spc="-10">
                <a:latin typeface="Times New Roman"/>
                <a:cs typeface="Times New Roman"/>
              </a:rPr>
              <a:t>couldn't tell </a:t>
            </a:r>
            <a:r>
              <a:rPr dirty="0" sz="1450" spc="-5">
                <a:latin typeface="Times New Roman"/>
                <a:cs typeface="Times New Roman"/>
              </a:rPr>
              <a:t>you </a:t>
            </a:r>
            <a:r>
              <a:rPr dirty="0" sz="1450" spc="-10">
                <a:latin typeface="Times New Roman"/>
                <a:cs typeface="Times New Roman"/>
              </a:rPr>
              <a:t>then. Strictly against the rules. He came to </a:t>
            </a:r>
            <a:r>
              <a:rPr dirty="0" sz="1450" spc="-5">
                <a:latin typeface="Times New Roman"/>
                <a:cs typeface="Times New Roman"/>
              </a:rPr>
              <a:t>a </a:t>
            </a:r>
            <a:r>
              <a:rPr dirty="0" sz="1450" spc="-10">
                <a:latin typeface="Times New Roman"/>
                <a:cs typeface="Times New Roman"/>
              </a:rPr>
              <a:t>terrible  end,</a:t>
            </a:r>
            <a:r>
              <a:rPr dirty="0" sz="1450" spc="75">
                <a:latin typeface="Times New Roman"/>
                <a:cs typeface="Times New Roman"/>
              </a:rPr>
              <a:t> </a:t>
            </a:r>
            <a:r>
              <a:rPr dirty="0" sz="1450" spc="-10">
                <a:latin typeface="Times New Roman"/>
                <a:cs typeface="Times New Roman"/>
              </a:rPr>
              <a:t>did</a:t>
            </a:r>
            <a:r>
              <a:rPr dirty="0" sz="1450" spc="85">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5">
                <a:latin typeface="Times New Roman"/>
                <a:cs typeface="Times New Roman"/>
              </a:rPr>
              <a:t>poor</a:t>
            </a:r>
            <a:r>
              <a:rPr dirty="0" sz="1450" spc="85">
                <a:latin typeface="Times New Roman"/>
                <a:cs typeface="Times New Roman"/>
              </a:rPr>
              <a:t> </a:t>
            </a:r>
            <a:r>
              <a:rPr dirty="0" sz="1450" spc="-35">
                <a:latin typeface="Times New Roman"/>
                <a:cs typeface="Times New Roman"/>
              </a:rPr>
              <a:t>Dr.</a:t>
            </a:r>
            <a:r>
              <a:rPr dirty="0" sz="1450" spc="85">
                <a:latin typeface="Times New Roman"/>
                <a:cs typeface="Times New Roman"/>
              </a:rPr>
              <a:t> </a:t>
            </a:r>
            <a:r>
              <a:rPr dirty="0" sz="1450" spc="-10">
                <a:latin typeface="Times New Roman"/>
                <a:cs typeface="Times New Roman"/>
              </a:rPr>
              <a:t>Charousek.</a:t>
            </a:r>
            <a:r>
              <a:rPr dirty="0" sz="1450" spc="85">
                <a:latin typeface="Times New Roman"/>
                <a:cs typeface="Times New Roman"/>
              </a:rPr>
              <a:t> </a:t>
            </a:r>
            <a:r>
              <a:rPr dirty="0" sz="1450" spc="-10">
                <a:latin typeface="Times New Roman"/>
                <a:cs typeface="Times New Roman"/>
              </a:rPr>
              <a:t>Did</a:t>
            </a:r>
            <a:r>
              <a:rPr dirty="0" sz="1450" spc="80">
                <a:latin typeface="Times New Roman"/>
                <a:cs typeface="Times New Roman"/>
              </a:rPr>
              <a:t> </a:t>
            </a:r>
            <a:r>
              <a:rPr dirty="0" sz="1450" spc="-10">
                <a:latin typeface="Times New Roman"/>
                <a:cs typeface="Times New Roman"/>
              </a:rPr>
              <a:t>away</a:t>
            </a:r>
            <a:r>
              <a:rPr dirty="0" sz="1450" spc="85">
                <a:latin typeface="Times New Roman"/>
                <a:cs typeface="Times New Roman"/>
              </a:rPr>
              <a:t> </a:t>
            </a:r>
            <a:r>
              <a:rPr dirty="0" sz="1450" spc="-10">
                <a:latin typeface="Times New Roman"/>
                <a:cs typeface="Times New Roman"/>
              </a:rPr>
              <a:t>with</a:t>
            </a:r>
            <a:r>
              <a:rPr dirty="0" sz="1450" spc="85">
                <a:latin typeface="Times New Roman"/>
                <a:cs typeface="Times New Roman"/>
              </a:rPr>
              <a:t> </a:t>
            </a:r>
            <a:r>
              <a:rPr dirty="0" sz="1450" spc="-10">
                <a:latin typeface="Times New Roman"/>
                <a:cs typeface="Times New Roman"/>
              </a:rPr>
              <a:t>himself,</a:t>
            </a:r>
            <a:r>
              <a:rPr dirty="0" sz="1450" spc="85">
                <a:latin typeface="Times New Roman"/>
                <a:cs typeface="Times New Roman"/>
              </a:rPr>
              <a:t> </a:t>
            </a:r>
            <a:r>
              <a:rPr dirty="0" sz="1450" spc="-5">
                <a:latin typeface="Times New Roman"/>
                <a:cs typeface="Times New Roman"/>
              </a:rPr>
              <a:t>he</a:t>
            </a:r>
            <a:r>
              <a:rPr dirty="0" sz="1450" spc="85">
                <a:latin typeface="Times New Roman"/>
                <a:cs typeface="Times New Roman"/>
              </a:rPr>
              <a:t> </a:t>
            </a:r>
            <a:r>
              <a:rPr dirty="0" sz="1450" spc="-5">
                <a:latin typeface="Times New Roman"/>
                <a:cs typeface="Times New Roman"/>
              </a:rPr>
              <a:t>did.</a:t>
            </a:r>
            <a:r>
              <a:rPr dirty="0" sz="1450" spc="85">
                <a:latin typeface="Times New Roman"/>
                <a:cs typeface="Times New Roman"/>
              </a:rPr>
              <a:t> </a:t>
            </a:r>
            <a:r>
              <a:rPr dirty="0" sz="1450" spc="-10">
                <a:latin typeface="Times New Roman"/>
                <a:cs typeface="Times New Roman"/>
              </a:rPr>
              <a:t>They</a:t>
            </a:r>
            <a:r>
              <a:rPr dirty="0" sz="1450" spc="85">
                <a:latin typeface="Times New Roman"/>
                <a:cs typeface="Times New Roman"/>
              </a:rPr>
              <a:t> </a:t>
            </a:r>
            <a:r>
              <a:rPr dirty="0" sz="1450" spc="-10">
                <a:latin typeface="Times New Roman"/>
                <a:cs typeface="Times New Roman"/>
              </a:rPr>
              <a:t>found</a:t>
            </a:r>
            <a:endParaRPr sz="1450">
              <a:latin typeface="Times New Roman"/>
              <a:cs typeface="Times New Roman"/>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406255"/>
          </a:xfrm>
          <a:prstGeom prst="rect">
            <a:avLst/>
          </a:prstGeom>
        </p:spPr>
        <p:txBody>
          <a:bodyPr wrap="square" lIns="0" tIns="14604" rIns="0" bIns="0" rtlCol="0" vert="horz">
            <a:spAutoFit/>
          </a:bodyPr>
          <a:lstStyle/>
          <a:p>
            <a:pPr algn="just" marL="12700" marR="5080">
              <a:lnSpc>
                <a:spcPct val="98500"/>
              </a:lnSpc>
              <a:spcBef>
                <a:spcPts val="114"/>
              </a:spcBef>
            </a:pPr>
            <a:r>
              <a:rPr dirty="0" sz="1450" spc="-10">
                <a:latin typeface="Times New Roman"/>
                <a:cs typeface="Times New Roman"/>
              </a:rPr>
              <a:t>him lying </a:t>
            </a:r>
            <a:r>
              <a:rPr dirty="0" sz="1450" spc="-5">
                <a:latin typeface="Times New Roman"/>
                <a:cs typeface="Times New Roman"/>
              </a:rPr>
              <a:t>on </a:t>
            </a:r>
            <a:r>
              <a:rPr dirty="0" sz="1450" spc="-10">
                <a:latin typeface="Times New Roman"/>
                <a:cs typeface="Times New Roman"/>
              </a:rPr>
              <a:t>his front </a:t>
            </a:r>
            <a:r>
              <a:rPr dirty="0" sz="1450" spc="-5">
                <a:latin typeface="Times New Roman"/>
                <a:cs typeface="Times New Roman"/>
              </a:rPr>
              <a:t>on </a:t>
            </a:r>
            <a:r>
              <a:rPr dirty="0" sz="1450" spc="-10">
                <a:latin typeface="Times New Roman"/>
                <a:cs typeface="Times New Roman"/>
              </a:rPr>
              <a:t>the grave </a:t>
            </a:r>
            <a:r>
              <a:rPr dirty="0" sz="1450" spc="-5">
                <a:latin typeface="Times New Roman"/>
                <a:cs typeface="Times New Roman"/>
              </a:rPr>
              <a:t>of </a:t>
            </a:r>
            <a:r>
              <a:rPr dirty="0" sz="1450" spc="-10">
                <a:latin typeface="Times New Roman"/>
                <a:cs typeface="Times New Roman"/>
              </a:rPr>
              <a:t>that Anton </a:t>
            </a:r>
            <a:r>
              <a:rPr dirty="0" sz="1450" spc="-20">
                <a:latin typeface="Times New Roman"/>
                <a:cs typeface="Times New Roman"/>
              </a:rPr>
              <a:t>Wassertrum. </a:t>
            </a:r>
            <a:r>
              <a:rPr dirty="0" sz="1450" spc="-10">
                <a:latin typeface="Times New Roman"/>
                <a:cs typeface="Times New Roman"/>
              </a:rPr>
              <a:t>He'd </a:t>
            </a:r>
            <a:r>
              <a:rPr dirty="0" sz="1450" spc="-5">
                <a:latin typeface="Times New Roman"/>
                <a:cs typeface="Times New Roman"/>
              </a:rPr>
              <a:t>dug </a:t>
            </a:r>
            <a:r>
              <a:rPr dirty="0" sz="1450" spc="-10">
                <a:latin typeface="Times New Roman"/>
                <a:cs typeface="Times New Roman"/>
              </a:rPr>
              <a:t>two  deep holes in the </a:t>
            </a:r>
            <a:r>
              <a:rPr dirty="0" sz="1450" spc="-5">
                <a:latin typeface="Times New Roman"/>
                <a:cs typeface="Times New Roman"/>
              </a:rPr>
              <a:t>ground, </a:t>
            </a:r>
            <a:r>
              <a:rPr dirty="0" sz="1450" spc="-10">
                <a:latin typeface="Times New Roman"/>
                <a:cs typeface="Times New Roman"/>
              </a:rPr>
              <a:t>cut open the arteries in his wrists and stuck his arms  down the</a:t>
            </a:r>
            <a:r>
              <a:rPr dirty="0" sz="1450" spc="-5">
                <a:latin typeface="Times New Roman"/>
                <a:cs typeface="Times New Roman"/>
              </a:rPr>
              <a:t> </a:t>
            </a:r>
            <a:r>
              <a:rPr dirty="0" sz="1450" spc="-10">
                <a:latin typeface="Times New Roman"/>
                <a:cs typeface="Times New Roman"/>
              </a:rPr>
              <a:t>holes.</a:t>
            </a:r>
            <a:endParaRPr sz="1450">
              <a:latin typeface="Times New Roman"/>
              <a:cs typeface="Times New Roman"/>
            </a:endParaRPr>
          </a:p>
          <a:p>
            <a:pPr algn="just" marL="268605" marR="10795">
              <a:lnSpc>
                <a:spcPct val="140700"/>
              </a:lnSpc>
              <a:spcBef>
                <a:spcPts val="70"/>
              </a:spcBef>
            </a:pPr>
            <a:r>
              <a:rPr dirty="0" sz="1450" spc="-10">
                <a:latin typeface="Times New Roman"/>
                <a:cs typeface="Times New Roman"/>
              </a:rPr>
              <a:t>He must have bled to death. Mad </a:t>
            </a:r>
            <a:r>
              <a:rPr dirty="0" sz="1450" spc="-5">
                <a:latin typeface="Times New Roman"/>
                <a:cs typeface="Times New Roman"/>
              </a:rPr>
              <a:t>he </a:t>
            </a:r>
            <a:r>
              <a:rPr dirty="0" sz="1450" spc="-10">
                <a:latin typeface="Times New Roman"/>
                <a:cs typeface="Times New Roman"/>
              </a:rPr>
              <a:t>probably was, that </a:t>
            </a:r>
            <a:r>
              <a:rPr dirty="0" sz="1450" spc="-5">
                <a:latin typeface="Times New Roman"/>
                <a:cs typeface="Times New Roman"/>
              </a:rPr>
              <a:t>poor </a:t>
            </a:r>
            <a:r>
              <a:rPr dirty="0" sz="1450" spc="-35">
                <a:latin typeface="Times New Roman"/>
                <a:cs typeface="Times New Roman"/>
              </a:rPr>
              <a:t>Dr. </a:t>
            </a:r>
            <a:r>
              <a:rPr dirty="0" sz="1450" spc="-15">
                <a:latin typeface="Times New Roman"/>
                <a:cs typeface="Times New Roman"/>
              </a:rPr>
              <a:t>Char-"  </a:t>
            </a:r>
            <a:r>
              <a:rPr dirty="0" sz="1450" spc="-10">
                <a:latin typeface="Times New Roman"/>
                <a:cs typeface="Times New Roman"/>
              </a:rPr>
              <a:t>The clerk pushed his chair back noisily and handed me the pen to</a:t>
            </a:r>
            <a:r>
              <a:rPr dirty="0" sz="1450" spc="10">
                <a:latin typeface="Times New Roman"/>
                <a:cs typeface="Times New Roman"/>
              </a:rPr>
              <a:t> </a:t>
            </a:r>
            <a:r>
              <a:rPr dirty="0" sz="1450" spc="-10">
                <a:latin typeface="Times New Roman"/>
                <a:cs typeface="Times New Roman"/>
              </a:rPr>
              <a:t>sign.</a:t>
            </a:r>
            <a:endParaRPr sz="1450">
              <a:latin typeface="Times New Roman"/>
              <a:cs typeface="Times New Roman"/>
            </a:endParaRPr>
          </a:p>
          <a:p>
            <a:pPr algn="just" marL="12700" marR="13335">
              <a:lnSpc>
                <a:spcPts val="1730"/>
              </a:lnSpc>
              <a:spcBef>
                <a:spcPts val="55"/>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self-importance, and said, in exactly the tones </a:t>
            </a:r>
            <a:r>
              <a:rPr dirty="0" sz="1450" spc="-5">
                <a:latin typeface="Times New Roman"/>
                <a:cs typeface="Times New Roman"/>
              </a:rPr>
              <a:t>of </a:t>
            </a:r>
            <a:r>
              <a:rPr dirty="0" sz="1450" spc="-10">
                <a:latin typeface="Times New Roman"/>
                <a:cs typeface="Times New Roman"/>
              </a:rPr>
              <a:t>his  aristocratic </a:t>
            </a:r>
            <a:r>
              <a:rPr dirty="0" sz="1450" spc="-15">
                <a:latin typeface="Times New Roman"/>
                <a:cs typeface="Times New Roman"/>
              </a:rPr>
              <a:t>superior, "Gaoler, </a:t>
            </a:r>
            <a:r>
              <a:rPr dirty="0" sz="1450" spc="-10">
                <a:latin typeface="Times New Roman"/>
                <a:cs typeface="Times New Roman"/>
              </a:rPr>
              <a:t>take this man</a:t>
            </a:r>
            <a:r>
              <a:rPr dirty="0" sz="1450" spc="2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Once again—after how </a:t>
            </a:r>
            <a:r>
              <a:rPr dirty="0" sz="1450" spc="-30">
                <a:latin typeface="Times New Roman"/>
                <a:cs typeface="Times New Roman"/>
              </a:rPr>
              <a:t>many, </a:t>
            </a:r>
            <a:r>
              <a:rPr dirty="0" sz="1450" spc="-10">
                <a:latin typeface="Times New Roman"/>
                <a:cs typeface="Times New Roman"/>
              </a:rPr>
              <a:t>many months?—the man with the sabre and  long Johns in the room in the gatehouse had </a:t>
            </a:r>
            <a:r>
              <a:rPr dirty="0" sz="1450" spc="-5">
                <a:latin typeface="Times New Roman"/>
                <a:cs typeface="Times New Roman"/>
              </a:rPr>
              <a:t>put </a:t>
            </a:r>
            <a:r>
              <a:rPr dirty="0" sz="1450" spc="-10">
                <a:latin typeface="Times New Roman"/>
                <a:cs typeface="Times New Roman"/>
              </a:rPr>
              <a:t>aside the </a:t>
            </a:r>
            <a:r>
              <a:rPr dirty="0" sz="1450" spc="-15">
                <a:latin typeface="Times New Roman"/>
                <a:cs typeface="Times New Roman"/>
              </a:rPr>
              <a:t>coffee-mill </a:t>
            </a:r>
            <a:r>
              <a:rPr dirty="0" sz="1450" spc="-5">
                <a:latin typeface="Times New Roman"/>
                <a:cs typeface="Times New Roman"/>
              </a:rPr>
              <a:t>he </a:t>
            </a:r>
            <a:r>
              <a:rPr dirty="0" sz="1450" spc="-10">
                <a:latin typeface="Times New Roman"/>
                <a:cs typeface="Times New Roman"/>
              </a:rPr>
              <a:t>was  holding between his knees, only this time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examine me, </a:t>
            </a:r>
            <a:r>
              <a:rPr dirty="0" sz="1450" spc="-5">
                <a:latin typeface="Times New Roman"/>
                <a:cs typeface="Times New Roman"/>
              </a:rPr>
              <a:t>but </a:t>
            </a:r>
            <a:r>
              <a:rPr dirty="0" sz="1450" spc="-10">
                <a:latin typeface="Times New Roman"/>
                <a:cs typeface="Times New Roman"/>
              </a:rPr>
              <a:t>returned  my precious stones, my purse with the ten crowns in it, my coat and all my  other things.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out </a:t>
            </a:r>
            <a:r>
              <a:rPr dirty="0" sz="1450" spc="-10">
                <a:latin typeface="Times New Roman"/>
                <a:cs typeface="Times New Roman"/>
              </a:rPr>
              <a:t>in the</a:t>
            </a:r>
            <a:r>
              <a:rPr dirty="0" sz="1450" spc="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"Miriam, Miriam! Soon at last we shall see each other again!" It was all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to suppress </a:t>
            </a:r>
            <a:r>
              <a:rPr dirty="0" sz="1450" spc="-5">
                <a:latin typeface="Times New Roman"/>
                <a:cs typeface="Times New Roman"/>
              </a:rPr>
              <a:t>a </a:t>
            </a:r>
            <a:r>
              <a:rPr dirty="0" sz="1450" spc="-10">
                <a:latin typeface="Times New Roman"/>
                <a:cs typeface="Times New Roman"/>
              </a:rPr>
              <a:t>wild </a:t>
            </a:r>
            <a:r>
              <a:rPr dirty="0" sz="1450" spc="-5">
                <a:latin typeface="Times New Roman"/>
                <a:cs typeface="Times New Roman"/>
              </a:rPr>
              <a:t>shout of </a:t>
            </a:r>
            <a:r>
              <a:rPr dirty="0" sz="1450" spc="-30">
                <a:latin typeface="Times New Roman"/>
                <a:cs typeface="Times New Roman"/>
              </a:rPr>
              <a:t>joy. </a:t>
            </a:r>
            <a:r>
              <a:rPr dirty="0" sz="1450" spc="-10">
                <a:latin typeface="Times New Roman"/>
                <a:cs typeface="Times New Roman"/>
              </a:rPr>
              <a:t>It must have been midnight. Like </a:t>
            </a:r>
            <a:r>
              <a:rPr dirty="0" sz="1450" spc="-5">
                <a:latin typeface="Times New Roman"/>
                <a:cs typeface="Times New Roman"/>
              </a:rPr>
              <a:t>a  dull </a:t>
            </a:r>
            <a:r>
              <a:rPr dirty="0" sz="1450" spc="-10">
                <a:latin typeface="Times New Roman"/>
                <a:cs typeface="Times New Roman"/>
              </a:rPr>
              <a:t>brass plate, the full moon was floating wanly behind </a:t>
            </a:r>
            <a:r>
              <a:rPr dirty="0" sz="1450" spc="-5">
                <a:latin typeface="Times New Roman"/>
                <a:cs typeface="Times New Roman"/>
              </a:rPr>
              <a:t>a </a:t>
            </a:r>
            <a:r>
              <a:rPr dirty="0" sz="1450" spc="-10">
                <a:latin typeface="Times New Roman"/>
                <a:cs typeface="Times New Roman"/>
              </a:rPr>
              <a:t>veil </a:t>
            </a:r>
            <a:r>
              <a:rPr dirty="0" sz="1450" spc="-5">
                <a:latin typeface="Times New Roman"/>
                <a:cs typeface="Times New Roman"/>
              </a:rPr>
              <a:t>of </a:t>
            </a:r>
            <a:r>
              <a:rPr dirty="0" sz="1450" spc="-10">
                <a:latin typeface="Times New Roman"/>
                <a:cs typeface="Times New Roman"/>
              </a:rPr>
              <a:t>cloud. The  cobbles were covered with </a:t>
            </a:r>
            <a:r>
              <a:rPr dirty="0" sz="1450" spc="-5">
                <a:latin typeface="Times New Roman"/>
                <a:cs typeface="Times New Roman"/>
              </a:rPr>
              <a:t>a </a:t>
            </a:r>
            <a:r>
              <a:rPr dirty="0" sz="1450" spc="-10">
                <a:latin typeface="Times New Roman"/>
                <a:cs typeface="Times New Roman"/>
              </a:rPr>
              <a:t>layer </a:t>
            </a:r>
            <a:r>
              <a:rPr dirty="0" sz="1450" spc="-5">
                <a:latin typeface="Times New Roman"/>
                <a:cs typeface="Times New Roman"/>
              </a:rPr>
              <a:t>of </a:t>
            </a:r>
            <a:r>
              <a:rPr dirty="0" sz="1450" spc="-10">
                <a:latin typeface="Times New Roman"/>
                <a:cs typeface="Times New Roman"/>
              </a:rPr>
              <a:t>sticky mud. In the mist the cab looked  like </a:t>
            </a:r>
            <a:r>
              <a:rPr dirty="0" sz="1450" spc="-5">
                <a:latin typeface="Times New Roman"/>
                <a:cs typeface="Times New Roman"/>
              </a:rPr>
              <a:t>a </a:t>
            </a:r>
            <a:r>
              <a:rPr dirty="0" sz="1450" spc="-10">
                <a:latin typeface="Times New Roman"/>
                <a:cs typeface="Times New Roman"/>
              </a:rPr>
              <a:t>prehistoric monster; </a:t>
            </a:r>
            <a:r>
              <a:rPr dirty="0" sz="1450" spc="-5">
                <a:latin typeface="Times New Roman"/>
                <a:cs typeface="Times New Roman"/>
              </a:rPr>
              <a:t>I </a:t>
            </a:r>
            <a:r>
              <a:rPr dirty="0" sz="1450" spc="-10">
                <a:latin typeface="Times New Roman"/>
                <a:cs typeface="Times New Roman"/>
              </a:rPr>
              <a:t>was so unused to walking that my legs almost  gave </a:t>
            </a:r>
            <a:r>
              <a:rPr dirty="0" sz="1450" spc="-35">
                <a:latin typeface="Times New Roman"/>
                <a:cs typeface="Times New Roman"/>
              </a:rPr>
              <a:t>way,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staggered towards it, the soles </a:t>
            </a:r>
            <a:r>
              <a:rPr dirty="0" sz="1450" spc="-5">
                <a:latin typeface="Times New Roman"/>
                <a:cs typeface="Times New Roman"/>
              </a:rPr>
              <a:t>of </a:t>
            </a:r>
            <a:r>
              <a:rPr dirty="0" sz="1450" spc="-10">
                <a:latin typeface="Times New Roman"/>
                <a:cs typeface="Times New Roman"/>
              </a:rPr>
              <a:t>my feet completely numb, as  if </a:t>
            </a:r>
            <a:r>
              <a:rPr dirty="0" sz="1450" spc="-5">
                <a:latin typeface="Times New Roman"/>
                <a:cs typeface="Times New Roman"/>
              </a:rPr>
              <a:t>I </a:t>
            </a:r>
            <a:r>
              <a:rPr dirty="0" sz="1450" spc="-10">
                <a:latin typeface="Times New Roman"/>
                <a:cs typeface="Times New Roman"/>
              </a:rPr>
              <a:t>were suffering from inflammation </a:t>
            </a:r>
            <a:r>
              <a:rPr dirty="0" sz="1450" spc="-5">
                <a:latin typeface="Times New Roman"/>
                <a:cs typeface="Times New Roman"/>
              </a:rPr>
              <a:t>of </a:t>
            </a:r>
            <a:r>
              <a:rPr dirty="0" sz="1450" spc="-10">
                <a:latin typeface="Times New Roman"/>
                <a:cs typeface="Times New Roman"/>
              </a:rPr>
              <a:t>the spinal</a:t>
            </a:r>
            <a:r>
              <a:rPr dirty="0" sz="1450" spc="25">
                <a:latin typeface="Times New Roman"/>
                <a:cs typeface="Times New Roman"/>
              </a:rPr>
              <a:t> </a:t>
            </a:r>
            <a:r>
              <a:rPr dirty="0" sz="1450" spc="-10">
                <a:latin typeface="Times New Roman"/>
                <a:cs typeface="Times New Roman"/>
              </a:rPr>
              <a:t>chord.</a:t>
            </a:r>
            <a:endParaRPr sz="1450">
              <a:latin typeface="Times New Roman"/>
              <a:cs typeface="Times New Roman"/>
            </a:endParaRPr>
          </a:p>
          <a:p>
            <a:pPr algn="just" marL="268605">
              <a:lnSpc>
                <a:spcPts val="1735"/>
              </a:lnSpc>
              <a:spcBef>
                <a:spcPts val="715"/>
              </a:spcBef>
            </a:pPr>
            <a:r>
              <a:rPr dirty="0" sz="1450" spc="-10">
                <a:latin typeface="Times New Roman"/>
                <a:cs typeface="Times New Roman"/>
              </a:rPr>
              <a:t>"Hahnpassgasse,</a:t>
            </a:r>
            <a:r>
              <a:rPr dirty="0" sz="1450" spc="100">
                <a:latin typeface="Times New Roman"/>
                <a:cs typeface="Times New Roman"/>
              </a:rPr>
              <a:t> </a:t>
            </a:r>
            <a:r>
              <a:rPr dirty="0" sz="1450" spc="-10">
                <a:latin typeface="Times New Roman"/>
                <a:cs typeface="Times New Roman"/>
              </a:rPr>
              <a:t>Cabbie,</a:t>
            </a:r>
            <a:r>
              <a:rPr dirty="0" sz="1450" spc="105">
                <a:latin typeface="Times New Roman"/>
                <a:cs typeface="Times New Roman"/>
              </a:rPr>
              <a:t> </a:t>
            </a:r>
            <a:r>
              <a:rPr dirty="0" sz="1450" spc="-10">
                <a:latin typeface="Times New Roman"/>
                <a:cs typeface="Times New Roman"/>
              </a:rPr>
              <a:t>as</a:t>
            </a:r>
            <a:r>
              <a:rPr dirty="0" sz="1450" spc="100">
                <a:latin typeface="Times New Roman"/>
                <a:cs typeface="Times New Roman"/>
              </a:rPr>
              <a:t> </a:t>
            </a:r>
            <a:r>
              <a:rPr dirty="0" sz="1450" spc="-10">
                <a:latin typeface="Times New Roman"/>
                <a:cs typeface="Times New Roman"/>
              </a:rPr>
              <a:t>quick</a:t>
            </a:r>
            <a:r>
              <a:rPr dirty="0" sz="1450" spc="105">
                <a:latin typeface="Times New Roman"/>
                <a:cs typeface="Times New Roman"/>
              </a:rPr>
              <a:t> </a:t>
            </a:r>
            <a:r>
              <a:rPr dirty="0" sz="1450" spc="-10">
                <a:latin typeface="Times New Roman"/>
                <a:cs typeface="Times New Roman"/>
              </a:rPr>
              <a:t>as</a:t>
            </a:r>
            <a:r>
              <a:rPr dirty="0" sz="1450" spc="100">
                <a:latin typeface="Times New Roman"/>
                <a:cs typeface="Times New Roman"/>
              </a:rPr>
              <a:t> </a:t>
            </a:r>
            <a:r>
              <a:rPr dirty="0" sz="1450" spc="-5">
                <a:latin typeface="Times New Roman"/>
                <a:cs typeface="Times New Roman"/>
              </a:rPr>
              <a:t>you</a:t>
            </a:r>
            <a:r>
              <a:rPr dirty="0" sz="1450" spc="105">
                <a:latin typeface="Times New Roman"/>
                <a:cs typeface="Times New Roman"/>
              </a:rPr>
              <a:t> </a:t>
            </a:r>
            <a:r>
              <a:rPr dirty="0" sz="1450" spc="-10">
                <a:latin typeface="Times New Roman"/>
                <a:cs typeface="Times New Roman"/>
              </a:rPr>
              <a:t>can,</a:t>
            </a:r>
            <a:r>
              <a:rPr dirty="0" sz="1450" spc="105">
                <a:latin typeface="Times New Roman"/>
                <a:cs typeface="Times New Roman"/>
              </a:rPr>
              <a:t> </a:t>
            </a:r>
            <a:r>
              <a:rPr dirty="0" sz="1450" spc="-10">
                <a:latin typeface="Times New Roman"/>
                <a:cs typeface="Times New Roman"/>
              </a:rPr>
              <a:t>number</a:t>
            </a:r>
            <a:r>
              <a:rPr dirty="0" sz="1450" spc="100">
                <a:latin typeface="Times New Roman"/>
                <a:cs typeface="Times New Roman"/>
              </a:rPr>
              <a:t> </a:t>
            </a:r>
            <a:r>
              <a:rPr dirty="0" sz="1450" spc="-10">
                <a:latin typeface="Times New Roman"/>
                <a:cs typeface="Times New Roman"/>
              </a:rPr>
              <a:t>seven.</a:t>
            </a:r>
            <a:r>
              <a:rPr dirty="0" sz="1450" spc="105">
                <a:latin typeface="Times New Roman"/>
                <a:cs typeface="Times New Roman"/>
              </a:rPr>
              <a:t> </a:t>
            </a:r>
            <a:r>
              <a:rPr dirty="0" sz="1450" spc="-10">
                <a:latin typeface="Times New Roman"/>
                <a:cs typeface="Times New Roman"/>
              </a:rPr>
              <a:t>D'you</a:t>
            </a:r>
            <a:r>
              <a:rPr dirty="0" sz="1450" spc="100">
                <a:latin typeface="Times New Roman"/>
                <a:cs typeface="Times New Roman"/>
              </a:rPr>
              <a:t> </a:t>
            </a:r>
            <a:r>
              <a:rPr dirty="0" sz="1450" spc="-10">
                <a:latin typeface="Times New Roman"/>
                <a:cs typeface="Times New Roman"/>
              </a:rPr>
              <a:t>hear?</a:t>
            </a:r>
            <a:endParaRPr sz="1450">
              <a:latin typeface="Times New Roman"/>
              <a:cs typeface="Times New Roman"/>
            </a:endParaRPr>
          </a:p>
          <a:p>
            <a:pPr algn="just" marL="12700">
              <a:lnSpc>
                <a:spcPts val="1735"/>
              </a:lnSpc>
            </a:pPr>
            <a:r>
              <a:rPr dirty="0" sz="1450" spc="-10">
                <a:latin typeface="Times New Roman"/>
                <a:cs typeface="Times New Roman"/>
              </a:rPr>
              <a:t>Hahnpassgasse No.</a:t>
            </a:r>
            <a:r>
              <a:rPr dirty="0" sz="1450" spc="-5">
                <a:latin typeface="Times New Roman"/>
                <a:cs typeface="Times New Roman"/>
              </a:rPr>
              <a:t> 7."</a:t>
            </a:r>
            <a:endParaRPr sz="1450">
              <a:latin typeface="Times New Roman"/>
              <a:cs typeface="Times New Roman"/>
            </a:endParaRPr>
          </a:p>
          <a:p>
            <a:pPr>
              <a:lnSpc>
                <a:spcPct val="100000"/>
              </a:lnSpc>
              <a:spcBef>
                <a:spcPts val="5"/>
              </a:spcBef>
            </a:pPr>
            <a:endParaRPr sz="2300">
              <a:latin typeface="Times New Roman"/>
              <a:cs typeface="Times New Roman"/>
            </a:endParaRPr>
          </a:p>
          <a:p>
            <a:pPr algn="ctr">
              <a:lnSpc>
                <a:spcPct val="100000"/>
              </a:lnSpc>
            </a:pPr>
            <a:r>
              <a:rPr dirty="0" sz="1450" spc="-10" b="1">
                <a:latin typeface="Times New Roman"/>
                <a:cs typeface="Times New Roman"/>
              </a:rPr>
              <a:t>FREE</a:t>
            </a:r>
            <a:endParaRPr sz="1450">
              <a:latin typeface="Times New Roman"/>
              <a:cs typeface="Times New Roman"/>
            </a:endParaRPr>
          </a:p>
          <a:p>
            <a:pPr>
              <a:lnSpc>
                <a:spcPct val="100000"/>
              </a:lnSpc>
              <a:spcBef>
                <a:spcPts val="5"/>
              </a:spcBef>
            </a:pPr>
            <a:endParaRPr sz="1750">
              <a:latin typeface="Times New Roman"/>
              <a:cs typeface="Times New Roman"/>
            </a:endParaRPr>
          </a:p>
          <a:p>
            <a:pPr marL="268605" marR="1537335">
              <a:lnSpc>
                <a:spcPct val="140700"/>
              </a:lnSpc>
            </a:pPr>
            <a:r>
              <a:rPr dirty="0" sz="1450" spc="-70">
                <a:latin typeface="Times New Roman"/>
                <a:cs typeface="Times New Roman"/>
              </a:rPr>
              <a:t>We </a:t>
            </a:r>
            <a:r>
              <a:rPr dirty="0" sz="1450" spc="-10">
                <a:latin typeface="Times New Roman"/>
                <a:cs typeface="Times New Roman"/>
              </a:rPr>
              <a:t>had only driven </a:t>
            </a:r>
            <a:r>
              <a:rPr dirty="0" sz="1450" spc="-5">
                <a:latin typeface="Times New Roman"/>
                <a:cs typeface="Times New Roman"/>
              </a:rPr>
              <a:t>a </a:t>
            </a:r>
            <a:r>
              <a:rPr dirty="0" sz="1450" spc="-10">
                <a:latin typeface="Times New Roman"/>
                <a:cs typeface="Times New Roman"/>
              </a:rPr>
              <a:t>few yards when the cab stopped.  "Hahnpassgasse, </a:t>
            </a:r>
            <a:r>
              <a:rPr dirty="0" sz="1450" spc="-5">
                <a:latin typeface="Times New Roman"/>
                <a:cs typeface="Times New Roman"/>
              </a:rPr>
              <a:t>your </a:t>
            </a:r>
            <a:r>
              <a:rPr dirty="0" sz="1450" spc="-10">
                <a:latin typeface="Times New Roman"/>
                <a:cs typeface="Times New Roman"/>
              </a:rPr>
              <a:t>Honour?"</a:t>
            </a:r>
            <a:endParaRPr sz="1450">
              <a:latin typeface="Times New Roman"/>
              <a:cs typeface="Times New Roman"/>
            </a:endParaRPr>
          </a:p>
          <a:p>
            <a:pPr marL="268605">
              <a:lnSpc>
                <a:spcPct val="100000"/>
              </a:lnSpc>
              <a:spcBef>
                <a:spcPts val="785"/>
              </a:spcBef>
            </a:pPr>
            <a:r>
              <a:rPr dirty="0" sz="1450" spc="-40">
                <a:latin typeface="Times New Roman"/>
                <a:cs typeface="Times New Roman"/>
              </a:rPr>
              <a:t>"Yes, </a:t>
            </a:r>
            <a:r>
              <a:rPr dirty="0" sz="1450" spc="-10">
                <a:latin typeface="Times New Roman"/>
                <a:cs typeface="Times New Roman"/>
              </a:rPr>
              <a:t>yes, </a:t>
            </a:r>
            <a:r>
              <a:rPr dirty="0" sz="1450" spc="-5">
                <a:latin typeface="Times New Roman"/>
                <a:cs typeface="Times New Roman"/>
              </a:rPr>
              <a:t>on you</a:t>
            </a:r>
            <a:r>
              <a:rPr dirty="0" sz="1450" spc="30">
                <a:latin typeface="Times New Roman"/>
                <a:cs typeface="Times New Roman"/>
              </a:rPr>
              <a:t> </a:t>
            </a:r>
            <a:r>
              <a:rPr dirty="0" sz="1450" spc="-10">
                <a:latin typeface="Times New Roman"/>
                <a:cs typeface="Times New Roman"/>
              </a:rPr>
              <a:t>go!"</a:t>
            </a:r>
            <a:endParaRPr sz="1450">
              <a:latin typeface="Times New Roman"/>
              <a:cs typeface="Times New Roman"/>
            </a:endParaRPr>
          </a:p>
          <a:p>
            <a:pPr marL="268605" marR="2249805">
              <a:lnSpc>
                <a:spcPct val="143500"/>
              </a:lnSpc>
              <a:spcBef>
                <a:spcPts val="20"/>
              </a:spcBef>
            </a:pPr>
            <a:r>
              <a:rPr dirty="0" sz="1450" spc="-10">
                <a:latin typeface="Times New Roman"/>
                <a:cs typeface="Times New Roman"/>
              </a:rPr>
              <a:t>The cab set </a:t>
            </a:r>
            <a:r>
              <a:rPr dirty="0" sz="1450" spc="-15">
                <a:latin typeface="Times New Roman"/>
                <a:cs typeface="Times New Roman"/>
              </a:rPr>
              <a:t>off </a:t>
            </a:r>
            <a:r>
              <a:rPr dirty="0" sz="1450" spc="-10">
                <a:latin typeface="Times New Roman"/>
                <a:cs typeface="Times New Roman"/>
              </a:rPr>
              <a:t>again, and again it stopped.  "For God's sake, what's the matter now?!"  </a:t>
            </a:r>
            <a:r>
              <a:rPr dirty="0" sz="1450" spc="-45">
                <a:latin typeface="Times New Roman"/>
                <a:cs typeface="Times New Roman"/>
              </a:rPr>
              <a:t>"You </a:t>
            </a:r>
            <a:r>
              <a:rPr dirty="0" sz="1450" spc="-10">
                <a:latin typeface="Times New Roman"/>
                <a:cs typeface="Times New Roman"/>
              </a:rPr>
              <a:t>did say Hahnpassgasse, </a:t>
            </a:r>
            <a:r>
              <a:rPr dirty="0" sz="1450" spc="-5">
                <a:latin typeface="Times New Roman"/>
                <a:cs typeface="Times New Roman"/>
              </a:rPr>
              <a:t>your </a:t>
            </a:r>
            <a:r>
              <a:rPr dirty="0" sz="1450" spc="-10">
                <a:latin typeface="Times New Roman"/>
                <a:cs typeface="Times New Roman"/>
              </a:rPr>
              <a:t>Honour?"  </a:t>
            </a:r>
            <a:r>
              <a:rPr dirty="0" sz="1450" spc="-40">
                <a:latin typeface="Times New Roman"/>
                <a:cs typeface="Times New Roman"/>
              </a:rPr>
              <a:t>"Yes, </a:t>
            </a:r>
            <a:r>
              <a:rPr dirty="0" sz="1450" spc="-10">
                <a:latin typeface="Times New Roman"/>
                <a:cs typeface="Times New Roman"/>
              </a:rPr>
              <a:t>yes. Of course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did!"</a:t>
            </a:r>
            <a:endParaRPr sz="1450">
              <a:latin typeface="Times New Roman"/>
              <a:cs typeface="Times New Roman"/>
            </a:endParaRPr>
          </a:p>
          <a:p>
            <a:pPr marL="268605" marR="2569845">
              <a:lnSpc>
                <a:spcPts val="2520"/>
              </a:lnSpc>
              <a:spcBef>
                <a:spcPts val="14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can't take </a:t>
            </a:r>
            <a:r>
              <a:rPr dirty="0" sz="1450" spc="-5">
                <a:latin typeface="Times New Roman"/>
                <a:cs typeface="Times New Roman"/>
              </a:rPr>
              <a:t>you </a:t>
            </a:r>
            <a:r>
              <a:rPr dirty="0" sz="1450" spc="-10">
                <a:latin typeface="Times New Roman"/>
                <a:cs typeface="Times New Roman"/>
              </a:rPr>
              <a:t>to Hahnpassgasse."  "Why ever</a:t>
            </a:r>
            <a:r>
              <a:rPr dirty="0" sz="1450" spc="-5">
                <a:latin typeface="Times New Roman"/>
                <a:cs typeface="Times New Roman"/>
              </a:rPr>
              <a:t> </a:t>
            </a:r>
            <a:r>
              <a:rPr dirty="0" sz="1450" spc="-10">
                <a:latin typeface="Times New Roman"/>
                <a:cs typeface="Times New Roman"/>
              </a:rPr>
              <a:t>not?"</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"'Cos</a:t>
            </a:r>
            <a:r>
              <a:rPr dirty="0" sz="1450" spc="170">
                <a:latin typeface="Times New Roman"/>
                <a:cs typeface="Times New Roman"/>
              </a:rPr>
              <a:t> </a:t>
            </a:r>
            <a:r>
              <a:rPr dirty="0" sz="1450" spc="-10">
                <a:latin typeface="Times New Roman"/>
                <a:cs typeface="Times New Roman"/>
              </a:rPr>
              <a:t>they've</a:t>
            </a:r>
            <a:r>
              <a:rPr dirty="0" sz="1450" spc="175">
                <a:latin typeface="Times New Roman"/>
                <a:cs typeface="Times New Roman"/>
              </a:rPr>
              <a:t> </a:t>
            </a:r>
            <a:r>
              <a:rPr dirty="0" sz="1450" spc="-5">
                <a:latin typeface="Times New Roman"/>
                <a:cs typeface="Times New Roman"/>
              </a:rPr>
              <a:t>dug</a:t>
            </a:r>
            <a:r>
              <a:rPr dirty="0" sz="1450" spc="170">
                <a:latin typeface="Times New Roman"/>
                <a:cs typeface="Times New Roman"/>
              </a:rPr>
              <a:t> </a:t>
            </a:r>
            <a:r>
              <a:rPr dirty="0" sz="1450" spc="-5">
                <a:latin typeface="Times New Roman"/>
                <a:cs typeface="Times New Roman"/>
              </a:rPr>
              <a:t>up</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roads</a:t>
            </a:r>
            <a:r>
              <a:rPr dirty="0" sz="1450" spc="170">
                <a:latin typeface="Times New Roman"/>
                <a:cs typeface="Times New Roman"/>
              </a:rPr>
              <a:t> </a:t>
            </a:r>
            <a:r>
              <a:rPr dirty="0" sz="1450" spc="-10">
                <a:latin typeface="Times New Roman"/>
                <a:cs typeface="Times New Roman"/>
              </a:rPr>
              <a:t>everywhere.</a:t>
            </a:r>
            <a:r>
              <a:rPr dirty="0" sz="1450" spc="175">
                <a:latin typeface="Times New Roman"/>
                <a:cs typeface="Times New Roman"/>
              </a:rPr>
              <a:t> </a:t>
            </a:r>
            <a:r>
              <a:rPr dirty="0" sz="1450" spc="-10">
                <a:latin typeface="Times New Roman"/>
                <a:cs typeface="Times New Roman"/>
              </a:rPr>
              <a:t>They're</a:t>
            </a:r>
            <a:r>
              <a:rPr dirty="0" sz="1450" spc="170">
                <a:latin typeface="Times New Roman"/>
                <a:cs typeface="Times New Roman"/>
              </a:rPr>
              <a:t> </a:t>
            </a:r>
            <a:r>
              <a:rPr dirty="0" sz="1450" spc="-10">
                <a:latin typeface="Times New Roman"/>
                <a:cs typeface="Times New Roman"/>
              </a:rPr>
              <a:t>pulling</a:t>
            </a:r>
            <a:r>
              <a:rPr dirty="0" sz="1450" spc="175">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whole</a:t>
            </a:r>
            <a:r>
              <a:rPr dirty="0" sz="1450" spc="170">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0915"/>
            <a:ext cx="5807075" cy="9546590"/>
          </a:xfrm>
          <a:prstGeom prst="rect">
            <a:avLst/>
          </a:prstGeom>
        </p:spPr>
        <p:txBody>
          <a:bodyPr wrap="square" lIns="0" tIns="116205" rIns="0" bIns="0" rtlCol="0" vert="horz">
            <a:spAutoFit/>
          </a:bodyPr>
          <a:lstStyle/>
          <a:p>
            <a:pPr algn="just" marL="12700">
              <a:lnSpc>
                <a:spcPct val="100000"/>
              </a:lnSpc>
              <a:spcBef>
                <a:spcPts val="915"/>
              </a:spcBef>
            </a:pPr>
            <a:r>
              <a:rPr dirty="0" sz="1450" spc="-10">
                <a:latin typeface="Times New Roman"/>
                <a:cs typeface="Times New Roman"/>
              </a:rPr>
              <a:t>the Jewish quarter</a:t>
            </a:r>
            <a:r>
              <a:rPr dirty="0" sz="145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268605">
              <a:lnSpc>
                <a:spcPct val="100000"/>
              </a:lnSpc>
              <a:spcBef>
                <a:spcPts val="815"/>
              </a:spcBef>
            </a:pPr>
            <a:r>
              <a:rPr dirty="0" sz="1450" spc="-30">
                <a:latin typeface="Times New Roman"/>
                <a:cs typeface="Times New Roman"/>
              </a:rPr>
              <a:t>"Take </a:t>
            </a:r>
            <a:r>
              <a:rPr dirty="0" sz="1450" spc="-10">
                <a:latin typeface="Times New Roman"/>
                <a:cs typeface="Times New Roman"/>
              </a:rPr>
              <a:t>me as far as </a:t>
            </a:r>
            <a:r>
              <a:rPr dirty="0" sz="1450" spc="-5">
                <a:latin typeface="Times New Roman"/>
                <a:cs typeface="Times New Roman"/>
              </a:rPr>
              <a:t>you </a:t>
            </a:r>
            <a:r>
              <a:rPr dirty="0" sz="1450" spc="-10">
                <a:latin typeface="Times New Roman"/>
                <a:cs typeface="Times New Roman"/>
              </a:rPr>
              <a:t>can, then, </a:t>
            </a:r>
            <a:r>
              <a:rPr dirty="0" sz="1450" spc="-5">
                <a:latin typeface="Times New Roman"/>
                <a:cs typeface="Times New Roman"/>
              </a:rPr>
              <a:t>but be </a:t>
            </a:r>
            <a:r>
              <a:rPr dirty="0" sz="1450" spc="-10">
                <a:latin typeface="Times New Roman"/>
                <a:cs typeface="Times New Roman"/>
              </a:rPr>
              <a:t>quick about</a:t>
            </a:r>
            <a:r>
              <a:rPr dirty="0" sz="1450" spc="6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His nag took </a:t>
            </a:r>
            <a:r>
              <a:rPr dirty="0" sz="1450" spc="-5">
                <a:latin typeface="Times New Roman"/>
                <a:cs typeface="Times New Roman"/>
              </a:rPr>
              <a:t>one </a:t>
            </a:r>
            <a:r>
              <a:rPr dirty="0" sz="1450" spc="-10">
                <a:latin typeface="Times New Roman"/>
                <a:cs typeface="Times New Roman"/>
              </a:rPr>
              <a:t>leap forward and then subsided into its habitual amble. </a:t>
            </a:r>
            <a:r>
              <a:rPr dirty="0" sz="1450" spc="-5">
                <a:latin typeface="Times New Roman"/>
                <a:cs typeface="Times New Roman"/>
              </a:rPr>
              <a:t>I  </a:t>
            </a:r>
            <a:r>
              <a:rPr dirty="0" sz="1450" spc="-10">
                <a:latin typeface="Times New Roman"/>
                <a:cs typeface="Times New Roman"/>
              </a:rPr>
              <a:t>let down the rattling windows and greedily sucked in the cool </a:t>
            </a:r>
            <a:r>
              <a:rPr dirty="0" sz="1450" spc="-5">
                <a:latin typeface="Times New Roman"/>
                <a:cs typeface="Times New Roman"/>
              </a:rPr>
              <a:t>night </a:t>
            </a:r>
            <a:r>
              <a:rPr dirty="0" sz="1450" spc="-30">
                <a:latin typeface="Times New Roman"/>
                <a:cs typeface="Times New Roman"/>
              </a:rPr>
              <a:t>air.  </a:t>
            </a:r>
            <a:r>
              <a:rPr dirty="0" sz="1450" spc="-10">
                <a:latin typeface="Times New Roman"/>
                <a:cs typeface="Times New Roman"/>
              </a:rPr>
              <a:t>Everything had become so strange, so bewilderingly </a:t>
            </a:r>
            <a:r>
              <a:rPr dirty="0" sz="1450" spc="-30">
                <a:latin typeface="Times New Roman"/>
                <a:cs typeface="Times New Roman"/>
              </a:rPr>
              <a:t>new, </a:t>
            </a:r>
            <a:r>
              <a:rPr dirty="0" sz="1450" spc="-10">
                <a:latin typeface="Times New Roman"/>
                <a:cs typeface="Times New Roman"/>
              </a:rPr>
              <a:t>the houses, the  streets, the closed shutters. A white </a:t>
            </a:r>
            <a:r>
              <a:rPr dirty="0" sz="1450" spc="-5">
                <a:latin typeface="Times New Roman"/>
                <a:cs typeface="Times New Roman"/>
              </a:rPr>
              <a:t>dog </a:t>
            </a:r>
            <a:r>
              <a:rPr dirty="0" sz="1450" spc="-10">
                <a:latin typeface="Times New Roman"/>
                <a:cs typeface="Times New Roman"/>
              </a:rPr>
              <a:t>trotted past, alone and morose, along  the damp pavement. How strange! A </a:t>
            </a:r>
            <a:r>
              <a:rPr dirty="0" sz="1450" spc="-5">
                <a:latin typeface="Times New Roman"/>
                <a:cs typeface="Times New Roman"/>
              </a:rPr>
              <a:t>dog! I </a:t>
            </a:r>
            <a:r>
              <a:rPr dirty="0" sz="1450" spc="-10">
                <a:latin typeface="Times New Roman"/>
                <a:cs typeface="Times New Roman"/>
              </a:rPr>
              <a:t>had completely forgotten the  existence </a:t>
            </a:r>
            <a:r>
              <a:rPr dirty="0" sz="1450" spc="-5">
                <a:latin typeface="Times New Roman"/>
                <a:cs typeface="Times New Roman"/>
              </a:rPr>
              <a:t>of </a:t>
            </a:r>
            <a:r>
              <a:rPr dirty="0" sz="1450" spc="-10">
                <a:latin typeface="Times New Roman"/>
                <a:cs typeface="Times New Roman"/>
              </a:rPr>
              <a:t>such animals. Full </a:t>
            </a:r>
            <a:r>
              <a:rPr dirty="0" sz="1450" spc="-5">
                <a:latin typeface="Times New Roman"/>
                <a:cs typeface="Times New Roman"/>
              </a:rPr>
              <a:t>of a </a:t>
            </a:r>
            <a:r>
              <a:rPr dirty="0" sz="1450" spc="-10">
                <a:latin typeface="Times New Roman"/>
                <a:cs typeface="Times New Roman"/>
              </a:rPr>
              <a:t>childish delight, </a:t>
            </a:r>
            <a:r>
              <a:rPr dirty="0" sz="1450" spc="-5">
                <a:latin typeface="Times New Roman"/>
                <a:cs typeface="Times New Roman"/>
              </a:rPr>
              <a:t>I </a:t>
            </a:r>
            <a:r>
              <a:rPr dirty="0" sz="1450" spc="-10">
                <a:latin typeface="Times New Roman"/>
                <a:cs typeface="Times New Roman"/>
              </a:rPr>
              <a:t>shouted after it, "Come  </a:t>
            </a:r>
            <a:r>
              <a:rPr dirty="0" sz="1450" spc="-5">
                <a:latin typeface="Times New Roman"/>
                <a:cs typeface="Times New Roman"/>
              </a:rPr>
              <a:t>on </a:t>
            </a:r>
            <a:r>
              <a:rPr dirty="0" sz="1450" spc="-30">
                <a:latin typeface="Times New Roman"/>
                <a:cs typeface="Times New Roman"/>
              </a:rPr>
              <a:t>now, </a:t>
            </a:r>
            <a:r>
              <a:rPr dirty="0" sz="1450" spc="-10">
                <a:latin typeface="Times New Roman"/>
                <a:cs typeface="Times New Roman"/>
              </a:rPr>
              <a:t>how can </a:t>
            </a:r>
            <a:r>
              <a:rPr dirty="0" sz="1450" spc="-5">
                <a:latin typeface="Times New Roman"/>
                <a:cs typeface="Times New Roman"/>
              </a:rPr>
              <a:t>you </a:t>
            </a:r>
            <a:r>
              <a:rPr dirty="0" sz="1450" spc="-10">
                <a:latin typeface="Times New Roman"/>
                <a:cs typeface="Times New Roman"/>
              </a:rPr>
              <a:t>look so</a:t>
            </a:r>
            <a:r>
              <a:rPr dirty="0" sz="1450" spc="30">
                <a:latin typeface="Times New Roman"/>
                <a:cs typeface="Times New Roman"/>
              </a:rPr>
              <a:t> </a:t>
            </a:r>
            <a:r>
              <a:rPr dirty="0" sz="1450" spc="-10">
                <a:latin typeface="Times New Roman"/>
                <a:cs typeface="Times New Roman"/>
              </a:rPr>
              <a:t>glum?"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What would Hillel say? And</a:t>
            </a:r>
            <a:r>
              <a:rPr dirty="0" sz="1450" spc="10">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few more minutes and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there.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stop  hammering </a:t>
            </a:r>
            <a:r>
              <a:rPr dirty="0" sz="1450" spc="-5">
                <a:latin typeface="Times New Roman"/>
                <a:cs typeface="Times New Roman"/>
              </a:rPr>
              <a:t>on </a:t>
            </a:r>
            <a:r>
              <a:rPr dirty="0" sz="1450" spc="-10">
                <a:latin typeface="Times New Roman"/>
                <a:cs typeface="Times New Roman"/>
              </a:rPr>
              <a:t>their </a:t>
            </a:r>
            <a:r>
              <a:rPr dirty="0" sz="1450" spc="-5">
                <a:latin typeface="Times New Roman"/>
                <a:cs typeface="Times New Roman"/>
              </a:rPr>
              <a:t>door </a:t>
            </a:r>
            <a:r>
              <a:rPr dirty="0" sz="1450" spc="-10">
                <a:latin typeface="Times New Roman"/>
                <a:cs typeface="Times New Roman"/>
              </a:rPr>
              <a:t>until </a:t>
            </a:r>
            <a:r>
              <a:rPr dirty="0" sz="1450" spc="-5">
                <a:latin typeface="Times New Roman"/>
                <a:cs typeface="Times New Roman"/>
              </a:rPr>
              <a:t>I </a:t>
            </a:r>
            <a:r>
              <a:rPr dirty="0" sz="1450" spc="-10">
                <a:latin typeface="Times New Roman"/>
                <a:cs typeface="Times New Roman"/>
              </a:rPr>
              <a:t>had roused them from their beds. Now  everything was going to </a:t>
            </a:r>
            <a:r>
              <a:rPr dirty="0" sz="1450" spc="-5">
                <a:latin typeface="Times New Roman"/>
                <a:cs typeface="Times New Roman"/>
              </a:rPr>
              <a:t>be </a:t>
            </a:r>
            <a:r>
              <a:rPr dirty="0" sz="1450" spc="-10">
                <a:latin typeface="Times New Roman"/>
                <a:cs typeface="Times New Roman"/>
              </a:rPr>
              <a:t>all right, all the trials and tribulations </a:t>
            </a:r>
            <a:r>
              <a:rPr dirty="0" sz="1450" spc="-5">
                <a:latin typeface="Times New Roman"/>
                <a:cs typeface="Times New Roman"/>
              </a:rPr>
              <a:t>of </a:t>
            </a:r>
            <a:r>
              <a:rPr dirty="0" sz="1450" spc="-10">
                <a:latin typeface="Times New Roman"/>
                <a:cs typeface="Times New Roman"/>
              </a:rPr>
              <a:t>this year  over at last. What </a:t>
            </a:r>
            <a:r>
              <a:rPr dirty="0" sz="1450" spc="-5">
                <a:latin typeface="Times New Roman"/>
                <a:cs typeface="Times New Roman"/>
              </a:rPr>
              <a:t>a </a:t>
            </a:r>
            <a:r>
              <a:rPr dirty="0" sz="1450" spc="-10">
                <a:latin typeface="Times New Roman"/>
                <a:cs typeface="Times New Roman"/>
              </a:rPr>
              <a:t>splendid Christmas it would be! And this time </a:t>
            </a:r>
            <a:r>
              <a:rPr dirty="0" sz="1450" spc="-5">
                <a:latin typeface="Times New Roman"/>
                <a:cs typeface="Times New Roman"/>
              </a:rPr>
              <a:t>I </a:t>
            </a:r>
            <a:r>
              <a:rPr dirty="0" sz="1450" spc="-10">
                <a:latin typeface="Times New Roman"/>
                <a:cs typeface="Times New Roman"/>
              </a:rPr>
              <a:t>wouldn't  sleep through it like last</a:t>
            </a:r>
            <a:r>
              <a:rPr dirty="0" sz="1450" spc="10">
                <a:latin typeface="Times New Roman"/>
                <a:cs typeface="Times New Roman"/>
              </a:rPr>
              <a:t> </a:t>
            </a:r>
            <a:r>
              <a:rPr dirty="0" sz="1450" spc="-10">
                <a:latin typeface="Times New Roman"/>
                <a:cs typeface="Times New Roman"/>
              </a:rPr>
              <a:t>year!</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my old fear returned to paralyse me as </a:t>
            </a:r>
            <a:r>
              <a:rPr dirty="0" sz="1450" spc="-5">
                <a:latin typeface="Times New Roman"/>
                <a:cs typeface="Times New Roman"/>
              </a:rPr>
              <a:t>I </a:t>
            </a:r>
            <a:r>
              <a:rPr dirty="0" sz="1450" spc="-10">
                <a:latin typeface="Times New Roman"/>
                <a:cs typeface="Times New Roman"/>
              </a:rPr>
              <a:t>remembered the  words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ruffian </a:t>
            </a:r>
            <a:r>
              <a:rPr dirty="0" sz="1450" spc="-10">
                <a:latin typeface="Times New Roman"/>
                <a:cs typeface="Times New Roman"/>
              </a:rPr>
              <a:t>with the predatory features. The charred face—rape—  </a:t>
            </a:r>
            <a:r>
              <a:rPr dirty="0" sz="1450" spc="-20">
                <a:latin typeface="Times New Roman"/>
                <a:cs typeface="Times New Roman"/>
              </a:rPr>
              <a:t>murder. </a:t>
            </a:r>
            <a:r>
              <a:rPr dirty="0" sz="1450" spc="-10">
                <a:latin typeface="Times New Roman"/>
                <a:cs typeface="Times New Roman"/>
              </a:rPr>
              <a:t>No! No! </a:t>
            </a:r>
            <a:r>
              <a:rPr dirty="0" sz="1450" spc="-5">
                <a:latin typeface="Times New Roman"/>
                <a:cs typeface="Times New Roman"/>
              </a:rPr>
              <a:t>I </a:t>
            </a:r>
            <a:r>
              <a:rPr dirty="0" sz="1450" spc="-10">
                <a:latin typeface="Times New Roman"/>
                <a:cs typeface="Times New Roman"/>
              </a:rPr>
              <a:t>forced myself to shake </a:t>
            </a:r>
            <a:r>
              <a:rPr dirty="0" sz="1450" spc="-15">
                <a:latin typeface="Times New Roman"/>
                <a:cs typeface="Times New Roman"/>
              </a:rPr>
              <a:t>off </a:t>
            </a:r>
            <a:r>
              <a:rPr dirty="0" sz="1450" spc="-10">
                <a:latin typeface="Times New Roman"/>
                <a:cs typeface="Times New Roman"/>
              </a:rPr>
              <a:t>the horrifying images. No, </a:t>
            </a:r>
            <a:r>
              <a:rPr dirty="0" sz="1450" spc="-5">
                <a:latin typeface="Times New Roman"/>
                <a:cs typeface="Times New Roman"/>
              </a:rPr>
              <a:t>no, </a:t>
            </a:r>
            <a:r>
              <a:rPr dirty="0" sz="1450" spc="-10">
                <a:latin typeface="Times New Roman"/>
                <a:cs typeface="Times New Roman"/>
              </a:rPr>
              <a:t>it  could </a:t>
            </a:r>
            <a:r>
              <a:rPr dirty="0" sz="1450" spc="-5">
                <a:latin typeface="Times New Roman"/>
                <a:cs typeface="Times New Roman"/>
              </a:rPr>
              <a:t>not be </a:t>
            </a:r>
            <a:r>
              <a:rPr dirty="0" sz="1450" spc="-10">
                <a:latin typeface="Times New Roman"/>
                <a:cs typeface="Times New Roman"/>
              </a:rPr>
              <a:t>true. Miriam was alive! Had </a:t>
            </a:r>
            <a:r>
              <a:rPr dirty="0" sz="1450" spc="-5">
                <a:latin typeface="Times New Roman"/>
                <a:cs typeface="Times New Roman"/>
              </a:rPr>
              <a:t>I not </a:t>
            </a:r>
            <a:r>
              <a:rPr dirty="0" sz="1450" spc="-10">
                <a:latin typeface="Times New Roman"/>
                <a:cs typeface="Times New Roman"/>
              </a:rPr>
              <a:t>heard her voice from  Laponder's lips?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Just </a:t>
            </a:r>
            <a:r>
              <a:rPr dirty="0" sz="1450" spc="-5">
                <a:latin typeface="Times New Roman"/>
                <a:cs typeface="Times New Roman"/>
              </a:rPr>
              <a:t>one </a:t>
            </a:r>
            <a:r>
              <a:rPr dirty="0" sz="1450" spc="-10">
                <a:latin typeface="Times New Roman"/>
                <a:cs typeface="Times New Roman"/>
              </a:rPr>
              <a:t>more minute—thirty seconds—and</a:t>
            </a:r>
            <a:r>
              <a:rPr dirty="0" sz="1450" spc="1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 cab stopped beside </a:t>
            </a:r>
            <a:r>
              <a:rPr dirty="0" sz="1450" spc="-5">
                <a:latin typeface="Times New Roman"/>
                <a:cs typeface="Times New Roman"/>
              </a:rPr>
              <a:t>a </a:t>
            </a:r>
            <a:r>
              <a:rPr dirty="0" sz="1450" spc="-10">
                <a:latin typeface="Times New Roman"/>
                <a:cs typeface="Times New Roman"/>
              </a:rPr>
              <a:t>mountain </a:t>
            </a:r>
            <a:r>
              <a:rPr dirty="0" sz="1450" spc="-5">
                <a:latin typeface="Times New Roman"/>
                <a:cs typeface="Times New Roman"/>
              </a:rPr>
              <a:t>of </a:t>
            </a:r>
            <a:r>
              <a:rPr dirty="0" sz="1450" spc="-10">
                <a:latin typeface="Times New Roman"/>
                <a:cs typeface="Times New Roman"/>
              </a:rPr>
              <a:t>rubble. Everywhere the road was  barricaded </a:t>
            </a:r>
            <a:r>
              <a:rPr dirty="0" sz="1450" spc="-5">
                <a:latin typeface="Times New Roman"/>
                <a:cs typeface="Times New Roman"/>
              </a:rPr>
              <a:t>by </a:t>
            </a:r>
            <a:r>
              <a:rPr dirty="0" sz="1450" spc="-10">
                <a:latin typeface="Times New Roman"/>
                <a:cs typeface="Times New Roman"/>
              </a:rPr>
              <a:t>heaps </a:t>
            </a:r>
            <a:r>
              <a:rPr dirty="0" sz="1450" spc="-5">
                <a:latin typeface="Times New Roman"/>
                <a:cs typeface="Times New Roman"/>
              </a:rPr>
              <a:t>of </a:t>
            </a:r>
            <a:r>
              <a:rPr dirty="0" sz="1450" spc="-10">
                <a:latin typeface="Times New Roman"/>
                <a:cs typeface="Times New Roman"/>
              </a:rPr>
              <a:t>cobblestones with red lamps </a:t>
            </a:r>
            <a:r>
              <a:rPr dirty="0" sz="1450" spc="-5">
                <a:latin typeface="Times New Roman"/>
                <a:cs typeface="Times New Roman"/>
              </a:rPr>
              <a:t>on </a:t>
            </a:r>
            <a:r>
              <a:rPr dirty="0" sz="1450" spc="-10">
                <a:latin typeface="Times New Roman"/>
                <a:cs typeface="Times New Roman"/>
              </a:rPr>
              <a:t>top </a:t>
            </a:r>
            <a:r>
              <a:rPr dirty="0" sz="1450" spc="-5">
                <a:latin typeface="Times New Roman"/>
                <a:cs typeface="Times New Roman"/>
              </a:rPr>
              <a:t>of </a:t>
            </a:r>
            <a:r>
              <a:rPr dirty="0" sz="1450" spc="-10">
                <a:latin typeface="Times New Roman"/>
                <a:cs typeface="Times New Roman"/>
              </a:rPr>
              <a:t>them. An army  </a:t>
            </a:r>
            <a:r>
              <a:rPr dirty="0" sz="1450" spc="-5">
                <a:latin typeface="Times New Roman"/>
                <a:cs typeface="Times New Roman"/>
              </a:rPr>
              <a:t>of </a:t>
            </a:r>
            <a:r>
              <a:rPr dirty="0" sz="1450" spc="-10">
                <a:latin typeface="Times New Roman"/>
                <a:cs typeface="Times New Roman"/>
              </a:rPr>
              <a:t>navvies was working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t>
            </a:r>
            <a:r>
              <a:rPr dirty="0" sz="1450" spc="-10">
                <a:latin typeface="Times New Roman"/>
                <a:cs typeface="Times New Roman"/>
              </a:rPr>
              <a:t>blazing</a:t>
            </a:r>
            <a:r>
              <a:rPr dirty="0" sz="1450" spc="25">
                <a:latin typeface="Times New Roman"/>
                <a:cs typeface="Times New Roman"/>
              </a:rPr>
              <a:t> </a:t>
            </a:r>
            <a:r>
              <a:rPr dirty="0" sz="1450" spc="-10">
                <a:latin typeface="Times New Roman"/>
                <a:cs typeface="Times New Roman"/>
              </a:rPr>
              <a:t>torches.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way was blocked </a:t>
            </a:r>
            <a:r>
              <a:rPr dirty="0" sz="1450" spc="-5">
                <a:latin typeface="Times New Roman"/>
                <a:cs typeface="Times New Roman"/>
              </a:rPr>
              <a:t>by </a:t>
            </a:r>
            <a:r>
              <a:rPr dirty="0" sz="1450" spc="-10">
                <a:latin typeface="Times New Roman"/>
                <a:cs typeface="Times New Roman"/>
              </a:rPr>
              <a:t>piles </a:t>
            </a:r>
            <a:r>
              <a:rPr dirty="0" sz="1450" spc="-5">
                <a:latin typeface="Times New Roman"/>
                <a:cs typeface="Times New Roman"/>
              </a:rPr>
              <a:t>of </a:t>
            </a:r>
            <a:r>
              <a:rPr dirty="0" sz="1450" spc="-10">
                <a:latin typeface="Times New Roman"/>
                <a:cs typeface="Times New Roman"/>
              </a:rPr>
              <a:t>debris and broken </a:t>
            </a:r>
            <a:r>
              <a:rPr dirty="0" sz="1450" spc="-20">
                <a:latin typeface="Times New Roman"/>
                <a:cs typeface="Times New Roman"/>
              </a:rPr>
              <a:t>masonry. </a:t>
            </a:r>
            <a:r>
              <a:rPr dirty="0" sz="1450" spc="-5">
                <a:latin typeface="Times New Roman"/>
                <a:cs typeface="Times New Roman"/>
              </a:rPr>
              <a:t>I </a:t>
            </a:r>
            <a:r>
              <a:rPr dirty="0" sz="1450" spc="-10">
                <a:latin typeface="Times New Roman"/>
                <a:cs typeface="Times New Roman"/>
              </a:rPr>
              <a:t>clambered  over it, sinking in </a:t>
            </a:r>
            <a:r>
              <a:rPr dirty="0" sz="1450" spc="-5">
                <a:latin typeface="Times New Roman"/>
                <a:cs typeface="Times New Roman"/>
              </a:rPr>
              <a:t>up </a:t>
            </a:r>
            <a:r>
              <a:rPr dirty="0" sz="1450" spc="-10">
                <a:latin typeface="Times New Roman"/>
                <a:cs typeface="Times New Roman"/>
              </a:rPr>
              <a:t>to my</a:t>
            </a:r>
            <a:r>
              <a:rPr dirty="0" sz="1450" spc="20">
                <a:latin typeface="Times New Roman"/>
                <a:cs typeface="Times New Roman"/>
              </a:rPr>
              <a:t> </a:t>
            </a:r>
            <a:r>
              <a:rPr dirty="0" sz="1450" spc="-10">
                <a:latin typeface="Times New Roman"/>
                <a:cs typeface="Times New Roman"/>
              </a:rPr>
              <a:t>knees.</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There, that must </a:t>
            </a:r>
            <a:r>
              <a:rPr dirty="0" sz="1450" spc="-5">
                <a:latin typeface="Times New Roman"/>
                <a:cs typeface="Times New Roman"/>
              </a:rPr>
              <a:t>be </a:t>
            </a:r>
            <a:r>
              <a:rPr dirty="0" sz="1450" spc="-10">
                <a:latin typeface="Times New Roman"/>
                <a:cs typeface="Times New Roman"/>
              </a:rPr>
              <a:t>Hahnpassgasse, mustn't it? </a:t>
            </a:r>
            <a:r>
              <a:rPr dirty="0" sz="1450" spc="-5">
                <a:latin typeface="Times New Roman"/>
                <a:cs typeface="Times New Roman"/>
              </a:rPr>
              <a:t>I </a:t>
            </a:r>
            <a:r>
              <a:rPr dirty="0" sz="1450" spc="-10">
                <a:latin typeface="Times New Roman"/>
                <a:cs typeface="Times New Roman"/>
              </a:rPr>
              <a:t>had the greatest difficulty  orienting myself, nothing </a:t>
            </a:r>
            <a:r>
              <a:rPr dirty="0" sz="1450" spc="-5">
                <a:latin typeface="Times New Roman"/>
                <a:cs typeface="Times New Roman"/>
              </a:rPr>
              <a:t>but </a:t>
            </a:r>
            <a:r>
              <a:rPr dirty="0" sz="1450" spc="-10">
                <a:latin typeface="Times New Roman"/>
                <a:cs typeface="Times New Roman"/>
              </a:rPr>
              <a:t>ruins all around. </a:t>
            </a:r>
            <a:r>
              <a:rPr dirty="0" sz="1450" spc="-30">
                <a:latin typeface="Times New Roman"/>
                <a:cs typeface="Times New Roman"/>
              </a:rPr>
              <a:t>Wasn't </a:t>
            </a:r>
            <a:r>
              <a:rPr dirty="0" sz="1450" spc="-10">
                <a:latin typeface="Times New Roman"/>
                <a:cs typeface="Times New Roman"/>
              </a:rPr>
              <a:t>that the house where </a:t>
            </a:r>
            <a:r>
              <a:rPr dirty="0" sz="1450" spc="-5">
                <a:latin typeface="Times New Roman"/>
                <a:cs typeface="Times New Roman"/>
              </a:rPr>
              <a:t>I  </a:t>
            </a:r>
            <a:r>
              <a:rPr dirty="0" sz="1450" spc="-10">
                <a:latin typeface="Times New Roman"/>
                <a:cs typeface="Times New Roman"/>
              </a:rPr>
              <a:t>had lived? The facade had been ripped</a:t>
            </a:r>
            <a:r>
              <a:rPr dirty="0" sz="1450" spc="2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715" indent="255904">
              <a:lnSpc>
                <a:spcPts val="1730"/>
              </a:lnSpc>
              <a:spcBef>
                <a:spcPts val="790"/>
              </a:spcBef>
            </a:pPr>
            <a:r>
              <a:rPr dirty="0" sz="1450" spc="-5">
                <a:latin typeface="Times New Roman"/>
                <a:cs typeface="Times New Roman"/>
              </a:rPr>
              <a:t>I </a:t>
            </a:r>
            <a:r>
              <a:rPr dirty="0" sz="1450" spc="-10">
                <a:latin typeface="Times New Roman"/>
                <a:cs typeface="Times New Roman"/>
              </a:rPr>
              <a:t>climbed to the top </a:t>
            </a:r>
            <a:r>
              <a:rPr dirty="0" sz="1450" spc="-5">
                <a:latin typeface="Times New Roman"/>
                <a:cs typeface="Times New Roman"/>
              </a:rPr>
              <a:t>of a </a:t>
            </a:r>
            <a:r>
              <a:rPr dirty="0" sz="1450" spc="-10">
                <a:latin typeface="Times New Roman"/>
                <a:cs typeface="Times New Roman"/>
              </a:rPr>
              <a:t>mound </a:t>
            </a:r>
            <a:r>
              <a:rPr dirty="0" sz="1450" spc="-5">
                <a:latin typeface="Times New Roman"/>
                <a:cs typeface="Times New Roman"/>
              </a:rPr>
              <a:t>of </a:t>
            </a:r>
            <a:r>
              <a:rPr dirty="0" sz="1450" spc="-10">
                <a:latin typeface="Times New Roman"/>
                <a:cs typeface="Times New Roman"/>
              </a:rPr>
              <a:t>earth; far </a:t>
            </a:r>
            <a:r>
              <a:rPr dirty="0" sz="1450" spc="-25">
                <a:latin typeface="Times New Roman"/>
                <a:cs typeface="Times New Roman"/>
              </a:rPr>
              <a:t>below, </a:t>
            </a:r>
            <a:r>
              <a:rPr dirty="0" sz="1450" spc="-10">
                <a:latin typeface="Times New Roman"/>
                <a:cs typeface="Times New Roman"/>
              </a:rPr>
              <a:t>what had been the  street had become </a:t>
            </a:r>
            <a:r>
              <a:rPr dirty="0" sz="1450" spc="-5">
                <a:latin typeface="Times New Roman"/>
                <a:cs typeface="Times New Roman"/>
              </a:rPr>
              <a:t>a </a:t>
            </a:r>
            <a:r>
              <a:rPr dirty="0" sz="1450" spc="-10">
                <a:latin typeface="Times New Roman"/>
                <a:cs typeface="Times New Roman"/>
              </a:rPr>
              <a:t>narrow passageway between black walls.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The  lattice </a:t>
            </a:r>
            <a:r>
              <a:rPr dirty="0" sz="1450" spc="-5">
                <a:latin typeface="Times New Roman"/>
                <a:cs typeface="Times New Roman"/>
              </a:rPr>
              <a:t>of </a:t>
            </a:r>
            <a:r>
              <a:rPr dirty="0" sz="1450" spc="-10">
                <a:latin typeface="Times New Roman"/>
                <a:cs typeface="Times New Roman"/>
              </a:rPr>
              <a:t>exposed rooms rose </a:t>
            </a:r>
            <a:r>
              <a:rPr dirty="0" sz="1450" spc="-5">
                <a:latin typeface="Times New Roman"/>
                <a:cs typeface="Times New Roman"/>
              </a:rPr>
              <a:t>up </a:t>
            </a:r>
            <a:r>
              <a:rPr dirty="0" sz="1450" spc="-10">
                <a:latin typeface="Times New Roman"/>
                <a:cs typeface="Times New Roman"/>
              </a:rPr>
              <a:t>into the air like the cells </a:t>
            </a:r>
            <a:r>
              <a:rPr dirty="0" sz="1450" spc="-5">
                <a:latin typeface="Times New Roman"/>
                <a:cs typeface="Times New Roman"/>
              </a:rPr>
              <a:t>of a </a:t>
            </a:r>
            <a:r>
              <a:rPr dirty="0" sz="1450" spc="-10">
                <a:latin typeface="Times New Roman"/>
                <a:cs typeface="Times New Roman"/>
              </a:rPr>
              <a:t>gigantic  honeycomb, lit half </a:t>
            </a:r>
            <a:r>
              <a:rPr dirty="0" sz="1450" spc="-5">
                <a:latin typeface="Times New Roman"/>
                <a:cs typeface="Times New Roman"/>
              </a:rPr>
              <a:t>by </a:t>
            </a:r>
            <a:r>
              <a:rPr dirty="0" sz="1450" spc="-10">
                <a:latin typeface="Times New Roman"/>
                <a:cs typeface="Times New Roman"/>
              </a:rPr>
              <a:t>the torchlight, half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dull</a:t>
            </a:r>
            <a:r>
              <a:rPr dirty="0" sz="1450" spc="45">
                <a:latin typeface="Times New Roman"/>
                <a:cs typeface="Times New Roman"/>
              </a:rPr>
              <a:t> </a:t>
            </a:r>
            <a:r>
              <a:rPr dirty="0" sz="1450" spc="-10">
                <a:latin typeface="Times New Roman"/>
                <a:cs typeface="Times New Roman"/>
              </a:rPr>
              <a:t>moon.</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That </a:t>
            </a:r>
            <a:r>
              <a:rPr dirty="0" sz="1450" spc="-5">
                <a:latin typeface="Times New Roman"/>
                <a:cs typeface="Times New Roman"/>
              </a:rPr>
              <a:t>one up </a:t>
            </a:r>
            <a:r>
              <a:rPr dirty="0" sz="1450" spc="-10">
                <a:latin typeface="Times New Roman"/>
                <a:cs typeface="Times New Roman"/>
              </a:rPr>
              <a:t>there, that must have been my room. </a:t>
            </a:r>
            <a:r>
              <a:rPr dirty="0" sz="1450" spc="-5">
                <a:latin typeface="Times New Roman"/>
                <a:cs typeface="Times New Roman"/>
              </a:rPr>
              <a:t>I </a:t>
            </a:r>
            <a:r>
              <a:rPr dirty="0" sz="1450" spc="-10">
                <a:latin typeface="Times New Roman"/>
                <a:cs typeface="Times New Roman"/>
              </a:rPr>
              <a:t>could recognise it </a:t>
            </a:r>
            <a:r>
              <a:rPr dirty="0" sz="1450" spc="-5">
                <a:latin typeface="Times New Roman"/>
                <a:cs typeface="Times New Roman"/>
              </a:rPr>
              <a:t>by  </a:t>
            </a:r>
            <a:r>
              <a:rPr dirty="0" sz="1450" spc="-10">
                <a:latin typeface="Times New Roman"/>
                <a:cs typeface="Times New Roman"/>
              </a:rPr>
              <a:t>the paint </a:t>
            </a:r>
            <a:r>
              <a:rPr dirty="0" sz="1450" spc="-5">
                <a:latin typeface="Times New Roman"/>
                <a:cs typeface="Times New Roman"/>
              </a:rPr>
              <a:t>on </a:t>
            </a:r>
            <a:r>
              <a:rPr dirty="0" sz="1450" spc="-10">
                <a:latin typeface="Times New Roman"/>
                <a:cs typeface="Times New Roman"/>
              </a:rPr>
              <a:t>the walls, although there was only </a:t>
            </a:r>
            <a:r>
              <a:rPr dirty="0" sz="1450" spc="-5">
                <a:latin typeface="Times New Roman"/>
                <a:cs typeface="Times New Roman"/>
              </a:rPr>
              <a:t>a </a:t>
            </a:r>
            <a:r>
              <a:rPr dirty="0" sz="1450" spc="-10">
                <a:latin typeface="Times New Roman"/>
                <a:cs typeface="Times New Roman"/>
              </a:rPr>
              <a:t>small patch left to see. And  next to it the studio, Savioli's studio. </a:t>
            </a:r>
            <a:r>
              <a:rPr dirty="0" sz="1450" spc="-5">
                <a:latin typeface="Times New Roman"/>
                <a:cs typeface="Times New Roman"/>
              </a:rPr>
              <a:t>I </a:t>
            </a:r>
            <a:r>
              <a:rPr dirty="0" sz="1450" spc="-10">
                <a:latin typeface="Times New Roman"/>
                <a:cs typeface="Times New Roman"/>
              </a:rPr>
              <a:t>suddenly had an empty feeling in my  heart. How strange! The studio! Angelina! That was all so </a:t>
            </a:r>
            <a:r>
              <a:rPr dirty="0" sz="1450" spc="-25">
                <a:latin typeface="Times New Roman"/>
                <a:cs typeface="Times New Roman"/>
              </a:rPr>
              <a:t>far, </a:t>
            </a:r>
            <a:r>
              <a:rPr dirty="0" sz="1450" spc="-10">
                <a:latin typeface="Times New Roman"/>
                <a:cs typeface="Times New Roman"/>
              </a:rPr>
              <a:t>so  immeasurably far behind me</a:t>
            </a:r>
            <a:r>
              <a:rPr dirty="0" sz="1450" spc="5">
                <a:latin typeface="Times New Roman"/>
                <a:cs typeface="Times New Roman"/>
              </a:rPr>
              <a:t> </a:t>
            </a:r>
            <a:r>
              <a:rPr dirty="0" sz="1450" spc="-30">
                <a:latin typeface="Times New Roman"/>
                <a:cs typeface="Times New Roman"/>
              </a:rPr>
              <a:t>now.</a:t>
            </a:r>
            <a:endParaRPr sz="145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41895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How could </a:t>
            </a:r>
            <a:r>
              <a:rPr dirty="0" sz="1450" spc="-5">
                <a:latin typeface="Times New Roman"/>
                <a:cs typeface="Times New Roman"/>
              </a:rPr>
              <a:t>he </a:t>
            </a:r>
            <a:r>
              <a:rPr dirty="0" sz="1450" spc="-10">
                <a:latin typeface="Times New Roman"/>
                <a:cs typeface="Times New Roman"/>
              </a:rPr>
              <a:t>know what </a:t>
            </a:r>
            <a:r>
              <a:rPr dirty="0" sz="1450" spc="-5">
                <a:latin typeface="Times New Roman"/>
                <a:cs typeface="Times New Roman"/>
              </a:rPr>
              <a:t>I </a:t>
            </a:r>
            <a:r>
              <a:rPr dirty="0" sz="1450" spc="-10">
                <a:latin typeface="Times New Roman"/>
                <a:cs typeface="Times New Roman"/>
              </a:rPr>
              <a:t>was thinking? </a:t>
            </a:r>
            <a:r>
              <a:rPr dirty="0" sz="1450" spc="-5">
                <a:latin typeface="Times New Roman"/>
                <a:cs typeface="Times New Roman"/>
              </a:rPr>
              <a:t>I </a:t>
            </a:r>
            <a:r>
              <a:rPr dirty="0" sz="1450" spc="-10">
                <a:latin typeface="Times New Roman"/>
                <a:cs typeface="Times New Roman"/>
              </a:rPr>
              <a:t>had the feeling that sometimes  </a:t>
            </a:r>
            <a:r>
              <a:rPr dirty="0" sz="1450" spc="-5">
                <a:latin typeface="Times New Roman"/>
                <a:cs typeface="Times New Roman"/>
              </a:rPr>
              <a:t>you </a:t>
            </a:r>
            <a:r>
              <a:rPr dirty="0" sz="1450" spc="-10">
                <a:latin typeface="Times New Roman"/>
                <a:cs typeface="Times New Roman"/>
              </a:rPr>
              <a:t>can fan the flame </a:t>
            </a:r>
            <a:r>
              <a:rPr dirty="0" sz="1450" spc="-5">
                <a:latin typeface="Times New Roman"/>
                <a:cs typeface="Times New Roman"/>
              </a:rPr>
              <a:t>of your </a:t>
            </a:r>
            <a:r>
              <a:rPr dirty="0" sz="1450" spc="-10">
                <a:latin typeface="Times New Roman"/>
                <a:cs typeface="Times New Roman"/>
              </a:rPr>
              <a:t>thoughts so vigorously that they give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spray  </a:t>
            </a:r>
            <a:r>
              <a:rPr dirty="0" sz="1450" spc="-5">
                <a:latin typeface="Times New Roman"/>
                <a:cs typeface="Times New Roman"/>
              </a:rPr>
              <a:t>of </a:t>
            </a:r>
            <a:r>
              <a:rPr dirty="0" sz="1450" spc="-10">
                <a:latin typeface="Times New Roman"/>
                <a:cs typeface="Times New Roman"/>
              </a:rPr>
              <a:t>sparks that fly to the brain </a:t>
            </a:r>
            <a:r>
              <a:rPr dirty="0" sz="1450" spc="-5">
                <a:latin typeface="Times New Roman"/>
                <a:cs typeface="Times New Roman"/>
              </a:rPr>
              <a:t>of </a:t>
            </a:r>
            <a:r>
              <a:rPr dirty="0" sz="1450" spc="-10">
                <a:latin typeface="Times New Roman"/>
                <a:cs typeface="Times New Roman"/>
              </a:rPr>
              <a:t>the person standing next to</a:t>
            </a:r>
            <a:r>
              <a:rPr dirty="0" sz="1450" spc="7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marR="1161415">
              <a:lnSpc>
                <a:spcPct val="140700"/>
              </a:lnSpc>
              <a:spcBef>
                <a:spcPts val="15"/>
              </a:spcBef>
            </a:pPr>
            <a:r>
              <a:rPr dirty="0" sz="1450" spc="-10">
                <a:latin typeface="Times New Roman"/>
                <a:cs typeface="Times New Roman"/>
              </a:rPr>
              <a:t>"What </a:t>
            </a:r>
            <a:r>
              <a:rPr dirty="0" sz="1450" spc="-5">
                <a:latin typeface="Times New Roman"/>
                <a:cs typeface="Times New Roman"/>
              </a:rPr>
              <a:t>on </a:t>
            </a:r>
            <a:r>
              <a:rPr dirty="0" sz="1450" spc="-10">
                <a:latin typeface="Times New Roman"/>
                <a:cs typeface="Times New Roman"/>
              </a:rPr>
              <a:t>earth can they live on?" </a:t>
            </a:r>
            <a:r>
              <a:rPr dirty="0" sz="1450" spc="-5">
                <a:latin typeface="Times New Roman"/>
                <a:cs typeface="Times New Roman"/>
              </a:rPr>
              <a:t>I </a:t>
            </a:r>
            <a:r>
              <a:rPr dirty="0" sz="1450" spc="-10">
                <a:latin typeface="Times New Roman"/>
                <a:cs typeface="Times New Roman"/>
              </a:rPr>
              <a:t>said, after </a:t>
            </a:r>
            <a:r>
              <a:rPr dirty="0" sz="1450" spc="-5">
                <a:latin typeface="Times New Roman"/>
                <a:cs typeface="Times New Roman"/>
              </a:rPr>
              <a:t>a </a:t>
            </a:r>
            <a:r>
              <a:rPr dirty="0" sz="1450" spc="-10">
                <a:latin typeface="Times New Roman"/>
                <a:cs typeface="Times New Roman"/>
              </a:rPr>
              <a:t>while.  "Live? What </a:t>
            </a:r>
            <a:r>
              <a:rPr dirty="0" sz="1450" spc="-5">
                <a:latin typeface="Times New Roman"/>
                <a:cs typeface="Times New Roman"/>
              </a:rPr>
              <a:t>on? </a:t>
            </a:r>
            <a:r>
              <a:rPr dirty="0" sz="1450" spc="-35">
                <a:latin typeface="Times New Roman"/>
                <a:cs typeface="Times New Roman"/>
              </a:rPr>
              <a:t>Why, </a:t>
            </a:r>
            <a:r>
              <a:rPr dirty="0" sz="1450" spc="-10">
                <a:latin typeface="Times New Roman"/>
                <a:cs typeface="Times New Roman"/>
              </a:rPr>
              <a:t>there are millionaires among</a:t>
            </a:r>
            <a:r>
              <a:rPr dirty="0" sz="1450" spc="8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0160" indent="255904">
              <a:lnSpc>
                <a:spcPts val="1730"/>
              </a:lnSpc>
              <a:spcBef>
                <a:spcPts val="844"/>
              </a:spcBef>
            </a:pPr>
            <a:r>
              <a:rPr dirty="0" sz="1450" spc="-5">
                <a:latin typeface="Times New Roman"/>
                <a:cs typeface="Times New Roman"/>
              </a:rPr>
              <a:t>I </a:t>
            </a:r>
            <a:r>
              <a:rPr dirty="0" sz="1450" spc="-10">
                <a:latin typeface="Times New Roman"/>
                <a:cs typeface="Times New Roman"/>
              </a:rPr>
              <a:t>stared at Charousek. What could </a:t>
            </a:r>
            <a:r>
              <a:rPr dirty="0" sz="1450" spc="-5">
                <a:latin typeface="Times New Roman"/>
                <a:cs typeface="Times New Roman"/>
              </a:rPr>
              <a:t>he </a:t>
            </a:r>
            <a:r>
              <a:rPr dirty="0" sz="1450" spc="-10">
                <a:latin typeface="Times New Roman"/>
                <a:cs typeface="Times New Roman"/>
              </a:rPr>
              <a:t>mean </a:t>
            </a:r>
            <a:r>
              <a:rPr dirty="0" sz="1450" spc="-5">
                <a:latin typeface="Times New Roman"/>
                <a:cs typeface="Times New Roman"/>
              </a:rPr>
              <a:t>by </a:t>
            </a:r>
            <a:r>
              <a:rPr dirty="0" sz="1450" spc="-10">
                <a:latin typeface="Times New Roman"/>
                <a:cs typeface="Times New Roman"/>
              </a:rPr>
              <a:t>that? But the student was  silent and looked </a:t>
            </a:r>
            <a:r>
              <a:rPr dirty="0" sz="1450" spc="-5">
                <a:latin typeface="Times New Roman"/>
                <a:cs typeface="Times New Roman"/>
              </a:rPr>
              <a:t>up </a:t>
            </a:r>
            <a:r>
              <a:rPr dirty="0" sz="1450" spc="-10">
                <a:latin typeface="Times New Roman"/>
                <a:cs typeface="Times New Roman"/>
              </a:rPr>
              <a:t>at the clouds. For </a:t>
            </a:r>
            <a:r>
              <a:rPr dirty="0" sz="1450" spc="-5">
                <a:latin typeface="Times New Roman"/>
                <a:cs typeface="Times New Roman"/>
              </a:rPr>
              <a:t>a </a:t>
            </a:r>
            <a:r>
              <a:rPr dirty="0" sz="1450" spc="-10">
                <a:latin typeface="Times New Roman"/>
                <a:cs typeface="Times New Roman"/>
              </a:rPr>
              <a:t>moment the murmur </a:t>
            </a:r>
            <a:r>
              <a:rPr dirty="0" sz="1450" spc="-5">
                <a:latin typeface="Times New Roman"/>
                <a:cs typeface="Times New Roman"/>
              </a:rPr>
              <a:t>of </a:t>
            </a:r>
            <a:r>
              <a:rPr dirty="0" sz="1450" spc="-10">
                <a:latin typeface="Times New Roman"/>
                <a:cs typeface="Times New Roman"/>
              </a:rPr>
              <a:t>voices in the  archway had stopped and all </a:t>
            </a:r>
            <a:r>
              <a:rPr dirty="0" sz="1450" spc="-5">
                <a:latin typeface="Times New Roman"/>
                <a:cs typeface="Times New Roman"/>
              </a:rPr>
              <a:t>one </a:t>
            </a:r>
            <a:r>
              <a:rPr dirty="0" sz="1450" spc="-10">
                <a:latin typeface="Times New Roman"/>
                <a:cs typeface="Times New Roman"/>
              </a:rPr>
              <a:t>could hear was the spatter </a:t>
            </a:r>
            <a:r>
              <a:rPr dirty="0" sz="1450" spc="-5">
                <a:latin typeface="Times New Roman"/>
                <a:cs typeface="Times New Roman"/>
              </a:rPr>
              <a:t>of </a:t>
            </a: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rain.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ever could </a:t>
            </a:r>
            <a:r>
              <a:rPr dirty="0" sz="1450" spc="-5">
                <a:latin typeface="Times New Roman"/>
                <a:cs typeface="Times New Roman"/>
              </a:rPr>
              <a:t>he </a:t>
            </a:r>
            <a:r>
              <a:rPr dirty="0" sz="1450" spc="-10">
                <a:latin typeface="Times New Roman"/>
                <a:cs typeface="Times New Roman"/>
              </a:rPr>
              <a:t>mean </a:t>
            </a:r>
            <a:r>
              <a:rPr dirty="0" sz="1450" spc="-40">
                <a:latin typeface="Times New Roman"/>
                <a:cs typeface="Times New Roman"/>
              </a:rPr>
              <a:t>by, </a:t>
            </a:r>
            <a:r>
              <a:rPr dirty="0" sz="1450" spc="-10">
                <a:latin typeface="Times New Roman"/>
                <a:cs typeface="Times New Roman"/>
              </a:rPr>
              <a:t>'there are millionaires among</a:t>
            </a:r>
            <a:r>
              <a:rPr dirty="0" sz="1450" spc="8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10160" indent="255904">
              <a:lnSpc>
                <a:spcPts val="1730"/>
              </a:lnSpc>
              <a:spcBef>
                <a:spcPts val="775"/>
              </a:spcBef>
            </a:pPr>
            <a:r>
              <a:rPr dirty="0" sz="1450" spc="-10">
                <a:latin typeface="Times New Roman"/>
                <a:cs typeface="Times New Roman"/>
              </a:rPr>
              <a:t>Again it was as if Charousek had guessed my thoughts. He pointed to the  junk shop next </a:t>
            </a:r>
            <a:r>
              <a:rPr dirty="0" sz="1450" spc="-20">
                <a:latin typeface="Times New Roman"/>
                <a:cs typeface="Times New Roman"/>
              </a:rPr>
              <a:t>door, </a:t>
            </a:r>
            <a:r>
              <a:rPr dirty="0" sz="1450" spc="-10">
                <a:latin typeface="Times New Roman"/>
                <a:cs typeface="Times New Roman"/>
              </a:rPr>
              <a:t>where the water was washing </a:t>
            </a:r>
            <a:r>
              <a:rPr dirty="0" sz="1450" spc="-15">
                <a:latin typeface="Times New Roman"/>
                <a:cs typeface="Times New Roman"/>
              </a:rPr>
              <a:t>off </a:t>
            </a:r>
            <a:r>
              <a:rPr dirty="0" sz="1450" spc="-10">
                <a:latin typeface="Times New Roman"/>
                <a:cs typeface="Times New Roman"/>
              </a:rPr>
              <a:t>the rust from the old  ironware into brownish-red</a:t>
            </a:r>
            <a:r>
              <a:rPr dirty="0" sz="1450" spc="5">
                <a:latin typeface="Times New Roman"/>
                <a:cs typeface="Times New Roman"/>
              </a:rPr>
              <a:t> </a:t>
            </a:r>
            <a:r>
              <a:rPr dirty="0" sz="1450" spc="-10">
                <a:latin typeface="Times New Roman"/>
                <a:cs typeface="Times New Roman"/>
              </a:rPr>
              <a:t>puddles.</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"Aaron </a:t>
            </a:r>
            <a:r>
              <a:rPr dirty="0" sz="1450" spc="-20">
                <a:latin typeface="Times New Roman"/>
                <a:cs typeface="Times New Roman"/>
              </a:rPr>
              <a:t>Wassertrum, </a:t>
            </a:r>
            <a:r>
              <a:rPr dirty="0" sz="1450" spc="-10">
                <a:latin typeface="Times New Roman"/>
                <a:cs typeface="Times New Roman"/>
              </a:rPr>
              <a:t>for example! He's </a:t>
            </a:r>
            <a:r>
              <a:rPr dirty="0" sz="1450" spc="-5">
                <a:latin typeface="Times New Roman"/>
                <a:cs typeface="Times New Roman"/>
              </a:rPr>
              <a:t>a </a:t>
            </a:r>
            <a:r>
              <a:rPr dirty="0" sz="1450" spc="-10">
                <a:latin typeface="Times New Roman"/>
                <a:cs typeface="Times New Roman"/>
              </a:rPr>
              <a:t>millionaire, owns almost </a:t>
            </a:r>
            <a:r>
              <a:rPr dirty="0" sz="1450" spc="-5">
                <a:latin typeface="Times New Roman"/>
                <a:cs typeface="Times New Roman"/>
              </a:rPr>
              <a:t>a </a:t>
            </a:r>
            <a:r>
              <a:rPr dirty="0" sz="1450" spc="-10">
                <a:latin typeface="Times New Roman"/>
                <a:cs typeface="Times New Roman"/>
              </a:rPr>
              <a:t>third  </a:t>
            </a:r>
            <a:r>
              <a:rPr dirty="0" sz="1450" spc="-5">
                <a:latin typeface="Times New Roman"/>
                <a:cs typeface="Times New Roman"/>
              </a:rPr>
              <a:t>of </a:t>
            </a:r>
            <a:r>
              <a:rPr dirty="0" sz="1450" spc="-10">
                <a:latin typeface="Times New Roman"/>
                <a:cs typeface="Times New Roman"/>
              </a:rPr>
              <a:t>the Jewish</a:t>
            </a:r>
            <a:r>
              <a:rPr dirty="0" sz="1450" spc="-5">
                <a:latin typeface="Times New Roman"/>
                <a:cs typeface="Times New Roman"/>
              </a:rPr>
              <a:t> </a:t>
            </a:r>
            <a:r>
              <a:rPr dirty="0" sz="1450" spc="-20">
                <a:latin typeface="Times New Roman"/>
                <a:cs typeface="Times New Roman"/>
              </a:rPr>
              <a:t>quarter.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Didn't </a:t>
            </a:r>
            <a:r>
              <a:rPr dirty="0" sz="1450" spc="-5">
                <a:latin typeface="Times New Roman"/>
                <a:cs typeface="Times New Roman"/>
              </a:rPr>
              <a:t>you </a:t>
            </a:r>
            <a:r>
              <a:rPr dirty="0" sz="1450" spc="-10">
                <a:latin typeface="Times New Roman"/>
                <a:cs typeface="Times New Roman"/>
              </a:rPr>
              <a:t>know that, Herr</a:t>
            </a:r>
            <a:r>
              <a:rPr dirty="0" sz="1450" spc="5">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marL="12700" marR="5080" indent="255904">
              <a:lnSpc>
                <a:spcPts val="1730"/>
              </a:lnSpc>
              <a:spcBef>
                <a:spcPts val="775"/>
              </a:spcBef>
            </a:pPr>
            <a:r>
              <a:rPr dirty="0" sz="1450" spc="-10">
                <a:latin typeface="Times New Roman"/>
                <a:cs typeface="Times New Roman"/>
              </a:rPr>
              <a:t>It literally took my breath </a:t>
            </a:r>
            <a:r>
              <a:rPr dirty="0" sz="1450" spc="-30">
                <a:latin typeface="Times New Roman"/>
                <a:cs typeface="Times New Roman"/>
              </a:rPr>
              <a:t>away. </a:t>
            </a:r>
            <a:r>
              <a:rPr dirty="0" sz="1450" spc="-10">
                <a:latin typeface="Times New Roman"/>
                <a:cs typeface="Times New Roman"/>
              </a:rPr>
              <a:t>"Aaron </a:t>
            </a:r>
            <a:r>
              <a:rPr dirty="0" sz="1450" spc="-20">
                <a:latin typeface="Times New Roman"/>
                <a:cs typeface="Times New Roman"/>
              </a:rPr>
              <a:t>Wassertrum?! </a:t>
            </a:r>
            <a:r>
              <a:rPr dirty="0" sz="1450" spc="-10">
                <a:latin typeface="Times New Roman"/>
                <a:cs typeface="Times New Roman"/>
              </a:rPr>
              <a:t>Aaron </a:t>
            </a:r>
            <a:r>
              <a:rPr dirty="0" sz="1450" spc="-20">
                <a:latin typeface="Times New Roman"/>
                <a:cs typeface="Times New Roman"/>
              </a:rPr>
              <a:t>Wassertrum </a:t>
            </a:r>
            <a:r>
              <a:rPr dirty="0" sz="1450" spc="320">
                <a:latin typeface="Times New Roman"/>
                <a:cs typeface="Times New Roman"/>
              </a:rPr>
              <a:t> </a:t>
            </a:r>
            <a:r>
              <a:rPr dirty="0" sz="1450" spc="-10">
                <a:latin typeface="Times New Roman"/>
                <a:cs typeface="Times New Roman"/>
              </a:rPr>
              <a:t>from the junk shop </a:t>
            </a:r>
            <a:r>
              <a:rPr dirty="0" sz="1450" spc="-5">
                <a:latin typeface="Times New Roman"/>
                <a:cs typeface="Times New Roman"/>
              </a:rPr>
              <a:t>a</a:t>
            </a:r>
            <a:r>
              <a:rPr dirty="0" sz="1450" spc="10">
                <a:latin typeface="Times New Roman"/>
                <a:cs typeface="Times New Roman"/>
              </a:rPr>
              <a:t> </a:t>
            </a:r>
            <a:r>
              <a:rPr dirty="0" sz="1450" spc="-10">
                <a:latin typeface="Times New Roman"/>
                <a:cs typeface="Times New Roman"/>
              </a:rPr>
              <a:t>millionaire?!"</a:t>
            </a:r>
            <a:endParaRPr sz="1450">
              <a:latin typeface="Times New Roman"/>
              <a:cs typeface="Times New Roman"/>
            </a:endParaRPr>
          </a:p>
          <a:p>
            <a:pPr marL="12700" marR="69215" indent="255904">
              <a:lnSpc>
                <a:spcPts val="1730"/>
              </a:lnSpc>
              <a:spcBef>
                <a:spcPts val="790"/>
              </a:spcBef>
            </a:pPr>
            <a:r>
              <a:rPr dirty="0" sz="1450" spc="-10">
                <a:latin typeface="Times New Roman"/>
                <a:cs typeface="Times New Roman"/>
              </a:rPr>
              <a:t>"Oh, </a:t>
            </a:r>
            <a:r>
              <a:rPr dirty="0" sz="1450" spc="-5">
                <a:latin typeface="Times New Roman"/>
                <a:cs typeface="Times New Roman"/>
              </a:rPr>
              <a:t>I </a:t>
            </a:r>
            <a:r>
              <a:rPr dirty="0" sz="1450" spc="-10">
                <a:latin typeface="Times New Roman"/>
                <a:cs typeface="Times New Roman"/>
              </a:rPr>
              <a:t>know him well", Charousek went </a:t>
            </a:r>
            <a:r>
              <a:rPr dirty="0" sz="1450" spc="-5">
                <a:latin typeface="Times New Roman"/>
                <a:cs typeface="Times New Roman"/>
              </a:rPr>
              <a:t>on, </a:t>
            </a:r>
            <a:r>
              <a:rPr dirty="0" sz="1450" spc="-10">
                <a:latin typeface="Times New Roman"/>
                <a:cs typeface="Times New Roman"/>
              </a:rPr>
              <a:t>determined to tell me the  story; it was as if </a:t>
            </a:r>
            <a:r>
              <a:rPr dirty="0" sz="1450" spc="-5">
                <a:latin typeface="Times New Roman"/>
                <a:cs typeface="Times New Roman"/>
              </a:rPr>
              <a:t>he </a:t>
            </a:r>
            <a:r>
              <a:rPr dirty="0" sz="1450" spc="-10">
                <a:latin typeface="Times New Roman"/>
                <a:cs typeface="Times New Roman"/>
              </a:rPr>
              <a:t>had just been waiting for me to ask. "I knew his son as  well, </a:t>
            </a:r>
            <a:r>
              <a:rPr dirty="0" sz="1450" spc="-35">
                <a:latin typeface="Times New Roman"/>
                <a:cs typeface="Times New Roman"/>
              </a:rPr>
              <a:t>Dr. Wassory.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never heard </a:t>
            </a:r>
            <a:r>
              <a:rPr dirty="0" sz="1450" spc="-5">
                <a:latin typeface="Times New Roman"/>
                <a:cs typeface="Times New Roman"/>
              </a:rPr>
              <a:t>of </a:t>
            </a:r>
            <a:r>
              <a:rPr dirty="0" sz="1450" spc="-10">
                <a:latin typeface="Times New Roman"/>
                <a:cs typeface="Times New Roman"/>
              </a:rPr>
              <a:t>him? </a:t>
            </a:r>
            <a:r>
              <a:rPr dirty="0" sz="1450" spc="-35">
                <a:latin typeface="Times New Roman"/>
                <a:cs typeface="Times New Roman"/>
              </a:rPr>
              <a:t>Dr. Wassory, </a:t>
            </a:r>
            <a:r>
              <a:rPr dirty="0" sz="1450" spc="-10">
                <a:latin typeface="Times New Roman"/>
                <a:cs typeface="Times New Roman"/>
              </a:rPr>
              <a:t>the eye-  specialist? He was famous. Only </a:t>
            </a:r>
            <a:r>
              <a:rPr dirty="0" sz="1450" spc="-5">
                <a:latin typeface="Times New Roman"/>
                <a:cs typeface="Times New Roman"/>
              </a:rPr>
              <a:t>a </a:t>
            </a:r>
            <a:r>
              <a:rPr dirty="0" sz="1450" spc="-10">
                <a:latin typeface="Times New Roman"/>
                <a:cs typeface="Times New Roman"/>
              </a:rPr>
              <a:t>year ago the whole city was raving about  him, about that great 'scientist'. No </a:t>
            </a:r>
            <a:r>
              <a:rPr dirty="0" sz="1450" spc="-5">
                <a:latin typeface="Times New Roman"/>
                <a:cs typeface="Times New Roman"/>
              </a:rPr>
              <a:t>one </a:t>
            </a:r>
            <a:r>
              <a:rPr dirty="0" sz="1450" spc="-10">
                <a:latin typeface="Times New Roman"/>
                <a:cs typeface="Times New Roman"/>
              </a:rPr>
              <a:t>knew then that he'd changed his name,  that </a:t>
            </a:r>
            <a:r>
              <a:rPr dirty="0" sz="1450" spc="-5">
                <a:latin typeface="Times New Roman"/>
                <a:cs typeface="Times New Roman"/>
              </a:rPr>
              <a:t>he </a:t>
            </a:r>
            <a:r>
              <a:rPr dirty="0" sz="1450" spc="-10">
                <a:latin typeface="Times New Roman"/>
                <a:cs typeface="Times New Roman"/>
              </a:rPr>
              <a:t>was called </a:t>
            </a:r>
            <a:r>
              <a:rPr dirty="0" sz="1450" spc="-20">
                <a:latin typeface="Times New Roman"/>
                <a:cs typeface="Times New Roman"/>
              </a:rPr>
              <a:t>Wassertrum </a:t>
            </a:r>
            <a:r>
              <a:rPr dirty="0" sz="1450" spc="-10">
                <a:latin typeface="Times New Roman"/>
                <a:cs typeface="Times New Roman"/>
              </a:rPr>
              <a:t>before. He used to like to play the unworldly  man </a:t>
            </a:r>
            <a:r>
              <a:rPr dirty="0" sz="1450" spc="-5">
                <a:latin typeface="Times New Roman"/>
                <a:cs typeface="Times New Roman"/>
              </a:rPr>
              <a:t>of </a:t>
            </a:r>
            <a:r>
              <a:rPr dirty="0" sz="1450" spc="-10">
                <a:latin typeface="Times New Roman"/>
                <a:cs typeface="Times New Roman"/>
              </a:rPr>
              <a:t>science, and if ever the conversation came round to origins, </a:t>
            </a:r>
            <a:r>
              <a:rPr dirty="0" sz="1450" spc="-5">
                <a:latin typeface="Times New Roman"/>
                <a:cs typeface="Times New Roman"/>
              </a:rPr>
              <a:t>he </a:t>
            </a:r>
            <a:r>
              <a:rPr dirty="0" sz="1450" spc="-10">
                <a:latin typeface="Times New Roman"/>
                <a:cs typeface="Times New Roman"/>
              </a:rPr>
              <a:t>would  modestly intimate, with </a:t>
            </a:r>
            <a:r>
              <a:rPr dirty="0" sz="1450" spc="-5">
                <a:latin typeface="Times New Roman"/>
                <a:cs typeface="Times New Roman"/>
              </a:rPr>
              <a:t>a </a:t>
            </a:r>
            <a:r>
              <a:rPr dirty="0" sz="1450" spc="-10">
                <a:latin typeface="Times New Roman"/>
                <a:cs typeface="Times New Roman"/>
              </a:rPr>
              <a:t>few deeply felt </a:t>
            </a:r>
            <a:r>
              <a:rPr dirty="0" sz="1450" spc="-5">
                <a:latin typeface="Times New Roman"/>
                <a:cs typeface="Times New Roman"/>
              </a:rPr>
              <a:t>but </a:t>
            </a:r>
            <a:r>
              <a:rPr dirty="0" sz="1450" spc="-10">
                <a:latin typeface="Times New Roman"/>
                <a:cs typeface="Times New Roman"/>
              </a:rPr>
              <a:t>vague words, that his father  came from the Ghetto; had to work his way </a:t>
            </a:r>
            <a:r>
              <a:rPr dirty="0" sz="1450" spc="-5">
                <a:latin typeface="Times New Roman"/>
                <a:cs typeface="Times New Roman"/>
              </a:rPr>
              <a:t>up </a:t>
            </a:r>
            <a:r>
              <a:rPr dirty="0" sz="1450" spc="-10">
                <a:latin typeface="Times New Roman"/>
                <a:cs typeface="Times New Roman"/>
              </a:rPr>
              <a:t>from the very bottom, </a:t>
            </a:r>
            <a:r>
              <a:rPr dirty="0" sz="1450" spc="-5">
                <a:latin typeface="Times New Roman"/>
                <a:cs typeface="Times New Roman"/>
              </a:rPr>
              <a:t>you  </a:t>
            </a:r>
            <a:r>
              <a:rPr dirty="0" sz="1450" spc="-10">
                <a:latin typeface="Times New Roman"/>
                <a:cs typeface="Times New Roman"/>
              </a:rPr>
              <a:t>could have </a:t>
            </a:r>
            <a:r>
              <a:rPr dirty="0" sz="1450" spc="-5">
                <a:latin typeface="Times New Roman"/>
                <a:cs typeface="Times New Roman"/>
              </a:rPr>
              <a:t>no </a:t>
            </a:r>
            <a:r>
              <a:rPr dirty="0" sz="1450" spc="-10">
                <a:latin typeface="Times New Roman"/>
                <a:cs typeface="Times New Roman"/>
              </a:rPr>
              <a:t>idea </a:t>
            </a:r>
            <a:r>
              <a:rPr dirty="0" sz="1450" spc="-5">
                <a:latin typeface="Times New Roman"/>
                <a:cs typeface="Times New Roman"/>
              </a:rPr>
              <a:t>of </a:t>
            </a:r>
            <a:r>
              <a:rPr dirty="0" sz="1450" spc="-10">
                <a:latin typeface="Times New Roman"/>
                <a:cs typeface="Times New Roman"/>
              </a:rPr>
              <a:t>the cares and worries! That kind </a:t>
            </a:r>
            <a:r>
              <a:rPr dirty="0" sz="1450" spc="-5">
                <a:latin typeface="Times New Roman"/>
                <a:cs typeface="Times New Roman"/>
              </a:rPr>
              <a:t>of </a:t>
            </a:r>
            <a:r>
              <a:rPr dirty="0" sz="1450" spc="-10">
                <a:latin typeface="Times New Roman"/>
                <a:cs typeface="Times New Roman"/>
              </a:rPr>
              <a:t>thing. Of</a:t>
            </a:r>
            <a:r>
              <a:rPr dirty="0" sz="1450" spc="114">
                <a:latin typeface="Times New Roman"/>
                <a:cs typeface="Times New Roman"/>
              </a:rPr>
              <a:t> </a:t>
            </a:r>
            <a:r>
              <a:rPr dirty="0" sz="1450" spc="-10">
                <a:latin typeface="Times New Roman"/>
                <a:cs typeface="Times New Roman"/>
              </a:rPr>
              <a:t>course!</a:t>
            </a:r>
            <a:endParaRPr sz="1450">
              <a:latin typeface="Times New Roman"/>
              <a:cs typeface="Times New Roman"/>
            </a:endParaRPr>
          </a:p>
          <a:p>
            <a:pPr marL="12700">
              <a:lnSpc>
                <a:spcPts val="1655"/>
              </a:lnSpc>
            </a:pPr>
            <a:r>
              <a:rPr dirty="0" sz="1450" spc="-10">
                <a:latin typeface="Times New Roman"/>
                <a:cs typeface="Times New Roman"/>
              </a:rPr>
              <a:t>Cares and worries! But whose cares and whose worries, and </a:t>
            </a:r>
            <a:r>
              <a:rPr dirty="0" sz="1450" spc="-5">
                <a:latin typeface="Times New Roman"/>
                <a:cs typeface="Times New Roman"/>
              </a:rPr>
              <a:t>by </a:t>
            </a:r>
            <a:r>
              <a:rPr dirty="0" sz="1450" spc="-10">
                <a:latin typeface="Times New Roman"/>
                <a:cs typeface="Times New Roman"/>
              </a:rPr>
              <a:t>what</a:t>
            </a:r>
            <a:r>
              <a:rPr dirty="0" sz="1450" spc="125">
                <a:latin typeface="Times New Roman"/>
                <a:cs typeface="Times New Roman"/>
              </a:rPr>
              <a:t> </a:t>
            </a:r>
            <a:r>
              <a:rPr dirty="0" sz="1450" spc="-10">
                <a:latin typeface="Times New Roman"/>
                <a:cs typeface="Times New Roman"/>
              </a:rPr>
              <a:t>means,</a:t>
            </a:r>
            <a:endParaRPr sz="1450">
              <a:latin typeface="Times New Roman"/>
              <a:cs typeface="Times New Roman"/>
            </a:endParaRPr>
          </a:p>
          <a:p>
            <a:pPr marL="12700">
              <a:lnSpc>
                <a:spcPts val="1735"/>
              </a:lnSpc>
            </a:pP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didn't say! But </a:t>
            </a:r>
            <a:r>
              <a:rPr dirty="0" sz="1450" spc="-5">
                <a:latin typeface="Times New Roman"/>
                <a:cs typeface="Times New Roman"/>
              </a:rPr>
              <a:t>I </a:t>
            </a:r>
            <a:r>
              <a:rPr dirty="0" sz="1450" spc="-10">
                <a:latin typeface="Times New Roman"/>
                <a:cs typeface="Times New Roman"/>
              </a:rPr>
              <a:t>know what the connection with the Ghetto</a:t>
            </a:r>
            <a:r>
              <a:rPr dirty="0" sz="1450" spc="90">
                <a:latin typeface="Times New Roman"/>
                <a:cs typeface="Times New Roman"/>
              </a:rPr>
              <a:t> </a:t>
            </a:r>
            <a:r>
              <a:rPr dirty="0" sz="1450" spc="-10">
                <a:latin typeface="Times New Roman"/>
                <a:cs typeface="Times New Roman"/>
              </a:rPr>
              <a:t>is!"</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Charousek grabbed my arm and shook it </a:t>
            </a:r>
            <a:r>
              <a:rPr dirty="0" sz="1450" spc="-20">
                <a:latin typeface="Times New Roman"/>
                <a:cs typeface="Times New Roman"/>
              </a:rPr>
              <a:t>violently. </a:t>
            </a:r>
            <a:r>
              <a:rPr dirty="0" sz="1450" spc="-10">
                <a:latin typeface="Times New Roman"/>
                <a:cs typeface="Times New Roman"/>
              </a:rPr>
              <a:t>"Herr Pernath, I'm so  </a:t>
            </a:r>
            <a:r>
              <a:rPr dirty="0" sz="1450" spc="-5">
                <a:latin typeface="Times New Roman"/>
                <a:cs typeface="Times New Roman"/>
              </a:rPr>
              <a:t>poor </a:t>
            </a:r>
            <a:r>
              <a:rPr dirty="0" sz="1450" spc="-10">
                <a:latin typeface="Times New Roman"/>
                <a:cs typeface="Times New Roman"/>
              </a:rPr>
              <a:t>it's beyond</a:t>
            </a:r>
            <a:r>
              <a:rPr dirty="0" sz="1450" spc="-5">
                <a:latin typeface="Times New Roman"/>
                <a:cs typeface="Times New Roman"/>
              </a:rPr>
              <a:t> </a:t>
            </a:r>
            <a:r>
              <a:rPr dirty="0" sz="1450" spc="-10">
                <a:latin typeface="Times New Roman"/>
                <a:cs typeface="Times New Roman"/>
              </a:rPr>
              <a:t>belief.</a:t>
            </a:r>
            <a:endParaRPr sz="1450">
              <a:latin typeface="Times New Roman"/>
              <a:cs typeface="Times New Roman"/>
            </a:endParaRPr>
          </a:p>
          <a:p>
            <a:pPr algn="just" marL="12700" marR="12065" indent="255904">
              <a:lnSpc>
                <a:spcPts val="1730"/>
              </a:lnSpc>
              <a:spcBef>
                <a:spcPts val="720"/>
              </a:spcBef>
            </a:pPr>
            <a:r>
              <a:rPr dirty="0" sz="1450" spc="-5">
                <a:latin typeface="Times New Roman"/>
                <a:cs typeface="Times New Roman"/>
              </a:rPr>
              <a:t>I </a:t>
            </a:r>
            <a:r>
              <a:rPr dirty="0" sz="1450" spc="-10">
                <a:latin typeface="Times New Roman"/>
                <a:cs typeface="Times New Roman"/>
              </a:rPr>
              <a:t>have to </a:t>
            </a:r>
            <a:r>
              <a:rPr dirty="0" sz="1450" spc="-5">
                <a:latin typeface="Times New Roman"/>
                <a:cs typeface="Times New Roman"/>
              </a:rPr>
              <a:t>go </a:t>
            </a:r>
            <a:r>
              <a:rPr dirty="0" sz="1450" spc="-10">
                <a:latin typeface="Times New Roman"/>
                <a:cs typeface="Times New Roman"/>
              </a:rPr>
              <a:t>about half-naked, like </a:t>
            </a:r>
            <a:r>
              <a:rPr dirty="0" sz="1450" spc="-5">
                <a:latin typeface="Times New Roman"/>
                <a:cs typeface="Times New Roman"/>
              </a:rPr>
              <a:t>a </a:t>
            </a:r>
            <a:r>
              <a:rPr dirty="0" sz="1450" spc="-10">
                <a:latin typeface="Times New Roman"/>
                <a:cs typeface="Times New Roman"/>
              </a:rPr>
              <a:t>tramp,—look—and yet I'm </a:t>
            </a:r>
            <a:r>
              <a:rPr dirty="0" sz="1450" spc="-5">
                <a:latin typeface="Times New Roman"/>
                <a:cs typeface="Times New Roman"/>
              </a:rPr>
              <a:t>a </a:t>
            </a:r>
            <a:r>
              <a:rPr dirty="0" sz="1450" spc="-10">
                <a:latin typeface="Times New Roman"/>
                <a:cs typeface="Times New Roman"/>
              </a:rPr>
              <a:t>medical  student, I'm an educated</a:t>
            </a:r>
            <a:r>
              <a:rPr dirty="0" sz="1450" spc="5">
                <a:latin typeface="Times New Roman"/>
                <a:cs typeface="Times New Roman"/>
              </a:rPr>
              <a:t> </a:t>
            </a:r>
            <a:r>
              <a:rPr dirty="0" sz="1450" spc="-10">
                <a:latin typeface="Times New Roman"/>
                <a:cs typeface="Times New Roman"/>
              </a:rPr>
              <a:t>man!"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At that </a:t>
            </a:r>
            <a:r>
              <a:rPr dirty="0" sz="1450" spc="-5">
                <a:latin typeface="Times New Roman"/>
                <a:cs typeface="Times New Roman"/>
              </a:rPr>
              <a:t>he </a:t>
            </a:r>
            <a:r>
              <a:rPr dirty="0" sz="1450" spc="-10">
                <a:latin typeface="Times New Roman"/>
                <a:cs typeface="Times New Roman"/>
              </a:rPr>
              <a:t>tore open his coat, and to my horror </a:t>
            </a:r>
            <a:r>
              <a:rPr dirty="0" sz="1450" spc="-5">
                <a:latin typeface="Times New Roman"/>
                <a:cs typeface="Times New Roman"/>
              </a:rPr>
              <a:t>I </a:t>
            </a:r>
            <a:r>
              <a:rPr dirty="0" sz="1450" spc="-10">
                <a:latin typeface="Times New Roman"/>
                <a:cs typeface="Times New Roman"/>
              </a:rPr>
              <a:t>could see that </a:t>
            </a:r>
            <a:r>
              <a:rPr dirty="0" sz="1450" spc="-5">
                <a:latin typeface="Times New Roman"/>
                <a:cs typeface="Times New Roman"/>
              </a:rPr>
              <a:t>he </a:t>
            </a:r>
            <a:r>
              <a:rPr dirty="0" sz="1450" spc="-10">
                <a:latin typeface="Times New Roman"/>
                <a:cs typeface="Times New Roman"/>
              </a:rPr>
              <a:t>was  wearing neither jacket </a:t>
            </a:r>
            <a:r>
              <a:rPr dirty="0" sz="1450" spc="-5">
                <a:latin typeface="Times New Roman"/>
                <a:cs typeface="Times New Roman"/>
              </a:rPr>
              <a:t>nor </a:t>
            </a:r>
            <a:r>
              <a:rPr dirty="0" sz="1450" spc="-10">
                <a:latin typeface="Times New Roman"/>
                <a:cs typeface="Times New Roman"/>
              </a:rPr>
              <a:t>shirt; </a:t>
            </a:r>
            <a:r>
              <a:rPr dirty="0" sz="1450" spc="-5">
                <a:latin typeface="Times New Roman"/>
                <a:cs typeface="Times New Roman"/>
              </a:rPr>
              <a:t>he </a:t>
            </a:r>
            <a:r>
              <a:rPr dirty="0" sz="1450" spc="-10">
                <a:latin typeface="Times New Roman"/>
                <a:cs typeface="Times New Roman"/>
              </a:rPr>
              <a:t>had nothing </a:t>
            </a:r>
            <a:r>
              <a:rPr dirty="0" sz="1450" spc="-5">
                <a:latin typeface="Times New Roman"/>
                <a:cs typeface="Times New Roman"/>
              </a:rPr>
              <a:t>but </a:t>
            </a:r>
            <a:r>
              <a:rPr dirty="0" sz="1450" spc="-10">
                <a:latin typeface="Times New Roman"/>
                <a:cs typeface="Times New Roman"/>
              </a:rPr>
              <a:t>his bare skin under his  coat.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"And</a:t>
            </a:r>
            <a:r>
              <a:rPr dirty="0" sz="1450" spc="250">
                <a:latin typeface="Times New Roman"/>
                <a:cs typeface="Times New Roman"/>
              </a:rPr>
              <a:t> </a:t>
            </a:r>
            <a:r>
              <a:rPr dirty="0" sz="1450" spc="-5">
                <a:latin typeface="Times New Roman"/>
                <a:cs typeface="Times New Roman"/>
              </a:rPr>
              <a:t>I</a:t>
            </a:r>
            <a:r>
              <a:rPr dirty="0" sz="1450" spc="250">
                <a:latin typeface="Times New Roman"/>
                <a:cs typeface="Times New Roman"/>
              </a:rPr>
              <a:t> </a:t>
            </a:r>
            <a:r>
              <a:rPr dirty="0" sz="1450" spc="-10">
                <a:latin typeface="Times New Roman"/>
                <a:cs typeface="Times New Roman"/>
              </a:rPr>
              <a:t>was</a:t>
            </a:r>
            <a:r>
              <a:rPr dirty="0" sz="1450" spc="250">
                <a:latin typeface="Times New Roman"/>
                <a:cs typeface="Times New Roman"/>
              </a:rPr>
              <a:t> </a:t>
            </a:r>
            <a:r>
              <a:rPr dirty="0" sz="1450" spc="-10">
                <a:latin typeface="Times New Roman"/>
                <a:cs typeface="Times New Roman"/>
              </a:rPr>
              <a:t>already</a:t>
            </a:r>
            <a:r>
              <a:rPr dirty="0" sz="1450" spc="254">
                <a:latin typeface="Times New Roman"/>
                <a:cs typeface="Times New Roman"/>
              </a:rPr>
              <a:t> </a:t>
            </a:r>
            <a:r>
              <a:rPr dirty="0" sz="1450" spc="-10">
                <a:latin typeface="Times New Roman"/>
                <a:cs typeface="Times New Roman"/>
              </a:rPr>
              <a:t>as</a:t>
            </a:r>
            <a:r>
              <a:rPr dirty="0" sz="1450" spc="250">
                <a:latin typeface="Times New Roman"/>
                <a:cs typeface="Times New Roman"/>
              </a:rPr>
              <a:t> </a:t>
            </a:r>
            <a:r>
              <a:rPr dirty="0" sz="1450" spc="-5">
                <a:latin typeface="Times New Roman"/>
                <a:cs typeface="Times New Roman"/>
              </a:rPr>
              <a:t>poor</a:t>
            </a:r>
            <a:r>
              <a:rPr dirty="0" sz="1450" spc="250">
                <a:latin typeface="Times New Roman"/>
                <a:cs typeface="Times New Roman"/>
              </a:rPr>
              <a:t> </a:t>
            </a:r>
            <a:r>
              <a:rPr dirty="0" sz="1450" spc="-10">
                <a:latin typeface="Times New Roman"/>
                <a:cs typeface="Times New Roman"/>
              </a:rPr>
              <a:t>as</a:t>
            </a:r>
            <a:r>
              <a:rPr dirty="0" sz="1450" spc="250">
                <a:latin typeface="Times New Roman"/>
                <a:cs typeface="Times New Roman"/>
              </a:rPr>
              <a:t> </a:t>
            </a:r>
            <a:r>
              <a:rPr dirty="0" sz="1450" spc="-10">
                <a:latin typeface="Times New Roman"/>
                <a:cs typeface="Times New Roman"/>
              </a:rPr>
              <a:t>this</a:t>
            </a:r>
            <a:r>
              <a:rPr dirty="0" sz="1450" spc="254">
                <a:latin typeface="Times New Roman"/>
                <a:cs typeface="Times New Roman"/>
              </a:rPr>
              <a:t> </a:t>
            </a:r>
            <a:r>
              <a:rPr dirty="0" sz="1450" spc="-10">
                <a:latin typeface="Times New Roman"/>
                <a:cs typeface="Times New Roman"/>
              </a:rPr>
              <a:t>when</a:t>
            </a:r>
            <a:r>
              <a:rPr dirty="0" sz="1450" spc="250">
                <a:latin typeface="Times New Roman"/>
                <a:cs typeface="Times New Roman"/>
              </a:rPr>
              <a:t> </a:t>
            </a:r>
            <a:r>
              <a:rPr dirty="0" sz="1450" spc="-5">
                <a:latin typeface="Times New Roman"/>
                <a:cs typeface="Times New Roman"/>
              </a:rPr>
              <a:t>I</a:t>
            </a:r>
            <a:r>
              <a:rPr dirty="0" sz="1450" spc="250">
                <a:latin typeface="Times New Roman"/>
                <a:cs typeface="Times New Roman"/>
              </a:rPr>
              <a:t> </a:t>
            </a:r>
            <a:r>
              <a:rPr dirty="0" sz="1450" spc="-10">
                <a:latin typeface="Times New Roman"/>
                <a:cs typeface="Times New Roman"/>
              </a:rPr>
              <a:t>caused</a:t>
            </a:r>
            <a:r>
              <a:rPr dirty="0" sz="1450" spc="254">
                <a:latin typeface="Times New Roman"/>
                <a:cs typeface="Times New Roman"/>
              </a:rPr>
              <a:t> </a:t>
            </a:r>
            <a:r>
              <a:rPr dirty="0" sz="1450" spc="-10">
                <a:latin typeface="Times New Roman"/>
                <a:cs typeface="Times New Roman"/>
              </a:rPr>
              <a:t>the</a:t>
            </a:r>
            <a:r>
              <a:rPr dirty="0" sz="1450" spc="250">
                <a:latin typeface="Times New Roman"/>
                <a:cs typeface="Times New Roman"/>
              </a:rPr>
              <a:t> </a:t>
            </a:r>
            <a:r>
              <a:rPr dirty="0" sz="1450" spc="-10">
                <a:latin typeface="Times New Roman"/>
                <a:cs typeface="Times New Roman"/>
              </a:rPr>
              <a:t>downfall</a:t>
            </a:r>
            <a:r>
              <a:rPr dirty="0" sz="1450" spc="250">
                <a:latin typeface="Times New Roman"/>
                <a:cs typeface="Times New Roman"/>
              </a:rPr>
              <a:t> </a:t>
            </a:r>
            <a:r>
              <a:rPr dirty="0" sz="1450" spc="-5">
                <a:latin typeface="Times New Roman"/>
                <a:cs typeface="Times New Roman"/>
              </a:rPr>
              <a:t>of</a:t>
            </a:r>
            <a:r>
              <a:rPr dirty="0" sz="1450" spc="250">
                <a:latin typeface="Times New Roman"/>
                <a:cs typeface="Times New Roman"/>
              </a:rPr>
              <a:t> </a:t>
            </a:r>
            <a:r>
              <a:rPr dirty="0" sz="1450" spc="-10">
                <a:latin typeface="Times New Roman"/>
                <a:cs typeface="Times New Roman"/>
              </a:rPr>
              <a:t>that</a:t>
            </a:r>
            <a:endParaRPr sz="1450">
              <a:latin typeface="Times New Roman"/>
              <a:cs typeface="Times New Roman"/>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7620" indent="255904">
              <a:lnSpc>
                <a:spcPts val="1730"/>
              </a:lnSpc>
              <a:spcBef>
                <a:spcPts val="155"/>
              </a:spcBef>
            </a:pPr>
            <a:r>
              <a:rPr dirty="0" sz="1450" spc="-5">
                <a:latin typeface="Times New Roman"/>
                <a:cs typeface="Times New Roman"/>
              </a:rPr>
              <a:t>I </a:t>
            </a:r>
            <a:r>
              <a:rPr dirty="0" sz="1450" spc="-10">
                <a:latin typeface="Times New Roman"/>
                <a:cs typeface="Times New Roman"/>
              </a:rPr>
              <a:t>turned </a:t>
            </a:r>
            <a:r>
              <a:rPr dirty="0" sz="1450" spc="-5">
                <a:latin typeface="Times New Roman"/>
                <a:cs typeface="Times New Roman"/>
              </a:rPr>
              <a:t>round. </a:t>
            </a:r>
            <a:r>
              <a:rPr dirty="0" sz="1450" spc="-10">
                <a:latin typeface="Times New Roman"/>
                <a:cs typeface="Times New Roman"/>
              </a:rPr>
              <a:t>Of the house in which </a:t>
            </a:r>
            <a:r>
              <a:rPr dirty="0" sz="1450" spc="-20">
                <a:latin typeface="Times New Roman"/>
                <a:cs typeface="Times New Roman"/>
              </a:rPr>
              <a:t>Wassertrum </a:t>
            </a:r>
            <a:r>
              <a:rPr dirty="0" sz="1450" spc="-10">
                <a:latin typeface="Times New Roman"/>
                <a:cs typeface="Times New Roman"/>
              </a:rPr>
              <a:t>had lived there was </a:t>
            </a:r>
            <a:r>
              <a:rPr dirty="0" sz="1450" spc="-5">
                <a:latin typeface="Times New Roman"/>
                <a:cs typeface="Times New Roman"/>
              </a:rPr>
              <a:t>not  one </a:t>
            </a:r>
            <a:r>
              <a:rPr dirty="0" sz="1450" spc="-10">
                <a:latin typeface="Times New Roman"/>
                <a:cs typeface="Times New Roman"/>
              </a:rPr>
              <a:t>stone left standing </a:t>
            </a:r>
            <a:r>
              <a:rPr dirty="0" sz="1450" spc="-5">
                <a:latin typeface="Times New Roman"/>
                <a:cs typeface="Times New Roman"/>
              </a:rPr>
              <a:t>on </a:t>
            </a:r>
            <a:r>
              <a:rPr dirty="0" sz="1450" spc="-20">
                <a:latin typeface="Times New Roman"/>
                <a:cs typeface="Times New Roman"/>
              </a:rPr>
              <a:t>another. </a:t>
            </a:r>
            <a:r>
              <a:rPr dirty="0" sz="1450" spc="-10">
                <a:latin typeface="Times New Roman"/>
                <a:cs typeface="Times New Roman"/>
              </a:rPr>
              <a:t>Everything had been razed to the </a:t>
            </a:r>
            <a:r>
              <a:rPr dirty="0" sz="1450" spc="-5">
                <a:latin typeface="Times New Roman"/>
                <a:cs typeface="Times New Roman"/>
              </a:rPr>
              <a:t>ground,  </a:t>
            </a:r>
            <a:r>
              <a:rPr dirty="0" sz="1450" spc="-10">
                <a:latin typeface="Times New Roman"/>
                <a:cs typeface="Times New Roman"/>
              </a:rPr>
              <a:t>the junk-shop, Charousek's basement, everything,</a:t>
            </a:r>
            <a:r>
              <a:rPr dirty="0" sz="1450" spc="30">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A phrase </a:t>
            </a:r>
            <a:r>
              <a:rPr dirty="0" sz="1450" spc="-5">
                <a:latin typeface="Times New Roman"/>
                <a:cs typeface="Times New Roman"/>
              </a:rPr>
              <a:t>I </a:t>
            </a:r>
            <a:r>
              <a:rPr dirty="0" sz="1450" spc="-10">
                <a:latin typeface="Times New Roman"/>
                <a:cs typeface="Times New Roman"/>
              </a:rPr>
              <a:t>had read somewhere came to mind, 'Our days </a:t>
            </a:r>
            <a:r>
              <a:rPr dirty="0" sz="1450" spc="-5">
                <a:latin typeface="Times New Roman"/>
                <a:cs typeface="Times New Roman"/>
              </a:rPr>
              <a:t>on </a:t>
            </a:r>
            <a:r>
              <a:rPr dirty="0" sz="1450" spc="-10">
                <a:latin typeface="Times New Roman"/>
                <a:cs typeface="Times New Roman"/>
              </a:rPr>
              <a:t>the earth are as  </a:t>
            </a:r>
            <a:r>
              <a:rPr dirty="0" sz="1450" spc="-5">
                <a:latin typeface="Times New Roman"/>
                <a:cs typeface="Times New Roman"/>
              </a:rPr>
              <a:t>a </a:t>
            </a:r>
            <a:r>
              <a:rPr dirty="0" sz="1450" spc="-20">
                <a:latin typeface="Times New Roman"/>
                <a:cs typeface="Times New Roman"/>
              </a:rPr>
              <a:t>shadow, </a:t>
            </a:r>
            <a:r>
              <a:rPr dirty="0" sz="1450" spc="-10">
                <a:latin typeface="Times New Roman"/>
                <a:cs typeface="Times New Roman"/>
              </a:rPr>
              <a:t>and there is </a:t>
            </a:r>
            <a:r>
              <a:rPr dirty="0" sz="1450" spc="-5">
                <a:latin typeface="Times New Roman"/>
                <a:cs typeface="Times New Roman"/>
              </a:rPr>
              <a:t>none</a:t>
            </a:r>
            <a:r>
              <a:rPr dirty="0" sz="1450" spc="20">
                <a:latin typeface="Times New Roman"/>
                <a:cs typeface="Times New Roman"/>
              </a:rPr>
              <a:t> </a:t>
            </a:r>
            <a:r>
              <a:rPr dirty="0" sz="1450" spc="-10">
                <a:latin typeface="Times New Roman"/>
                <a:cs typeface="Times New Roman"/>
              </a:rPr>
              <a:t>abiding.'</a:t>
            </a:r>
            <a:endParaRPr sz="1450">
              <a:latin typeface="Times New Roman"/>
              <a:cs typeface="Times New Roman"/>
            </a:endParaRPr>
          </a:p>
          <a:p>
            <a:pPr algn="just" marL="12700" marR="5080" indent="255904">
              <a:lnSpc>
                <a:spcPts val="1730"/>
              </a:lnSpc>
              <a:spcBef>
                <a:spcPts val="720"/>
              </a:spcBef>
            </a:pP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one of </a:t>
            </a:r>
            <a:r>
              <a:rPr dirty="0" sz="1450" spc="-10">
                <a:latin typeface="Times New Roman"/>
                <a:cs typeface="Times New Roman"/>
              </a:rPr>
              <a:t>the workmen whether </a:t>
            </a:r>
            <a:r>
              <a:rPr dirty="0" sz="1450" spc="-5">
                <a:latin typeface="Times New Roman"/>
                <a:cs typeface="Times New Roman"/>
              </a:rPr>
              <a:t>he </a:t>
            </a:r>
            <a:r>
              <a:rPr dirty="0" sz="1450" spc="-10">
                <a:latin typeface="Times New Roman"/>
                <a:cs typeface="Times New Roman"/>
              </a:rPr>
              <a:t>knew where the people who had  left these houses lived </a:t>
            </a:r>
            <a:r>
              <a:rPr dirty="0" sz="1450" spc="-30">
                <a:latin typeface="Times New Roman"/>
                <a:cs typeface="Times New Roman"/>
              </a:rPr>
              <a:t>now. </a:t>
            </a:r>
            <a:r>
              <a:rPr dirty="0" sz="1450" spc="-10">
                <a:latin typeface="Times New Roman"/>
                <a:cs typeface="Times New Roman"/>
              </a:rPr>
              <a:t>Did </a:t>
            </a:r>
            <a:r>
              <a:rPr dirty="0" sz="1450" spc="-5">
                <a:latin typeface="Times New Roman"/>
                <a:cs typeface="Times New Roman"/>
              </a:rPr>
              <a:t>he </a:t>
            </a:r>
            <a:r>
              <a:rPr dirty="0" sz="1450" spc="-10">
                <a:latin typeface="Times New Roman"/>
                <a:cs typeface="Times New Roman"/>
              </a:rPr>
              <a:t>know Shemaiah Hillel, the archivist at the  Jewish </a:t>
            </a:r>
            <a:r>
              <a:rPr dirty="0" sz="1450" spc="-35">
                <a:latin typeface="Times New Roman"/>
                <a:cs typeface="Times New Roman"/>
              </a:rPr>
              <a:t>Town</a:t>
            </a:r>
            <a:r>
              <a:rPr dirty="0" sz="1450" spc="-5">
                <a:latin typeface="Times New Roman"/>
                <a:cs typeface="Times New Roman"/>
              </a:rPr>
              <a:t> </a:t>
            </a:r>
            <a:r>
              <a:rPr dirty="0" sz="1450" spc="-10">
                <a:latin typeface="Times New Roman"/>
                <a:cs typeface="Times New Roman"/>
              </a:rPr>
              <a:t>Hall?</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"Nix daitsch", was the curt </a:t>
            </a:r>
            <a:r>
              <a:rPr dirty="0" sz="1450" spc="-20">
                <a:latin typeface="Times New Roman"/>
                <a:cs typeface="Times New Roman"/>
              </a:rPr>
              <a:t>answer,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5">
                <a:latin typeface="Times New Roman"/>
                <a:cs typeface="Times New Roman"/>
              </a:rPr>
              <a:t>offered </a:t>
            </a:r>
            <a:r>
              <a:rPr dirty="0" sz="1450" spc="-10">
                <a:latin typeface="Times New Roman"/>
                <a:cs typeface="Times New Roman"/>
              </a:rPr>
              <a:t>him </a:t>
            </a:r>
            <a:r>
              <a:rPr dirty="0" sz="1450" spc="-5">
                <a:latin typeface="Times New Roman"/>
                <a:cs typeface="Times New Roman"/>
              </a:rPr>
              <a:t>a </a:t>
            </a:r>
            <a:r>
              <a:rPr dirty="0" sz="1450" spc="-10">
                <a:latin typeface="Times New Roman"/>
                <a:cs typeface="Times New Roman"/>
              </a:rPr>
              <a:t>crown, </a:t>
            </a:r>
            <a:r>
              <a:rPr dirty="0" sz="1450" spc="-5">
                <a:latin typeface="Times New Roman"/>
                <a:cs typeface="Times New Roman"/>
              </a:rPr>
              <a:t>he  </a:t>
            </a:r>
            <a:r>
              <a:rPr dirty="0" sz="1450" spc="-10">
                <a:latin typeface="Times New Roman"/>
                <a:cs typeface="Times New Roman"/>
              </a:rPr>
              <a:t>immediately found </a:t>
            </a:r>
            <a:r>
              <a:rPr dirty="0" sz="1450" spc="-5">
                <a:latin typeface="Times New Roman"/>
                <a:cs typeface="Times New Roman"/>
              </a:rPr>
              <a:t>he </a:t>
            </a:r>
            <a:r>
              <a:rPr dirty="0" sz="1450" spc="-10">
                <a:latin typeface="Times New Roman"/>
                <a:cs typeface="Times New Roman"/>
              </a:rPr>
              <a:t>could understand German; however </a:t>
            </a:r>
            <a:r>
              <a:rPr dirty="0" sz="1450" spc="-5">
                <a:latin typeface="Times New Roman"/>
                <a:cs typeface="Times New Roman"/>
              </a:rPr>
              <a:t>he </a:t>
            </a:r>
            <a:r>
              <a:rPr dirty="0" sz="1450" spc="-10">
                <a:latin typeface="Times New Roman"/>
                <a:cs typeface="Times New Roman"/>
              </a:rPr>
              <a:t>still could </a:t>
            </a:r>
            <a:r>
              <a:rPr dirty="0" sz="1450" spc="-5">
                <a:latin typeface="Times New Roman"/>
                <a:cs typeface="Times New Roman"/>
              </a:rPr>
              <a:t>not  </a:t>
            </a:r>
            <a:r>
              <a:rPr dirty="0" sz="1450" spc="-10">
                <a:latin typeface="Times New Roman"/>
                <a:cs typeface="Times New Roman"/>
              </a:rPr>
              <a:t>help me. None </a:t>
            </a:r>
            <a:r>
              <a:rPr dirty="0" sz="1450" spc="-5">
                <a:latin typeface="Times New Roman"/>
                <a:cs typeface="Times New Roman"/>
              </a:rPr>
              <a:t>of </a:t>
            </a:r>
            <a:r>
              <a:rPr dirty="0" sz="1450" spc="-10">
                <a:latin typeface="Times New Roman"/>
                <a:cs typeface="Times New Roman"/>
              </a:rPr>
              <a:t>his workmates</a:t>
            </a:r>
            <a:r>
              <a:rPr dirty="0" sz="1450" spc="10">
                <a:latin typeface="Times New Roman"/>
                <a:cs typeface="Times New Roman"/>
              </a:rPr>
              <a:t> </a:t>
            </a:r>
            <a:r>
              <a:rPr dirty="0" sz="1450" spc="-20">
                <a:latin typeface="Times New Roman"/>
                <a:cs typeface="Times New Roman"/>
              </a:rPr>
              <a:t>either.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Perhaps </a:t>
            </a:r>
            <a:r>
              <a:rPr dirty="0" sz="1450" spc="-5">
                <a:latin typeface="Times New Roman"/>
                <a:cs typeface="Times New Roman"/>
              </a:rPr>
              <a:t>I </a:t>
            </a:r>
            <a:r>
              <a:rPr dirty="0" sz="1450" spc="-10">
                <a:latin typeface="Times New Roman"/>
                <a:cs typeface="Times New Roman"/>
              </a:rPr>
              <a:t>would find </a:t>
            </a:r>
            <a:r>
              <a:rPr dirty="0" sz="1450" spc="-5">
                <a:latin typeface="Times New Roman"/>
                <a:cs typeface="Times New Roman"/>
              </a:rPr>
              <a:t>out </a:t>
            </a:r>
            <a:r>
              <a:rPr dirty="0" sz="1450" spc="-10">
                <a:latin typeface="Times New Roman"/>
                <a:cs typeface="Times New Roman"/>
              </a:rPr>
              <a:t>more if </a:t>
            </a:r>
            <a:r>
              <a:rPr dirty="0" sz="1450" spc="-5">
                <a:latin typeface="Times New Roman"/>
                <a:cs typeface="Times New Roman"/>
              </a:rPr>
              <a:t>I </a:t>
            </a:r>
            <a:r>
              <a:rPr dirty="0" sz="1450" spc="-10">
                <a:latin typeface="Times New Roman"/>
                <a:cs typeface="Times New Roman"/>
              </a:rPr>
              <a:t>asked at Loisitchek's?—Loisitchek's  was closed, they said, the house was being</a:t>
            </a:r>
            <a:r>
              <a:rPr dirty="0" sz="1450" spc="35">
                <a:latin typeface="Times New Roman"/>
                <a:cs typeface="Times New Roman"/>
              </a:rPr>
              <a:t> </a:t>
            </a:r>
            <a:r>
              <a:rPr dirty="0" sz="1450" spc="-10">
                <a:latin typeface="Times New Roman"/>
                <a:cs typeface="Times New Roman"/>
              </a:rPr>
              <a:t>renovated.</a:t>
            </a:r>
            <a:endParaRPr sz="1450">
              <a:latin typeface="Times New Roman"/>
              <a:cs typeface="Times New Roman"/>
            </a:endParaRPr>
          </a:p>
          <a:p>
            <a:pPr algn="just" marL="12700" marR="6350" indent="255904">
              <a:lnSpc>
                <a:spcPts val="1730"/>
              </a:lnSpc>
              <a:spcBef>
                <a:spcPts val="715"/>
              </a:spcBef>
            </a:pPr>
            <a:r>
              <a:rPr dirty="0" sz="1450" spc="-35">
                <a:latin typeface="Times New Roman"/>
                <a:cs typeface="Times New Roman"/>
              </a:rPr>
              <a:t>Well,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could wake </a:t>
            </a:r>
            <a:r>
              <a:rPr dirty="0" sz="1450" spc="-5">
                <a:latin typeface="Times New Roman"/>
                <a:cs typeface="Times New Roman"/>
              </a:rPr>
              <a:t>up </a:t>
            </a:r>
            <a:r>
              <a:rPr dirty="0" sz="1450" spc="-10">
                <a:latin typeface="Times New Roman"/>
                <a:cs typeface="Times New Roman"/>
              </a:rPr>
              <a:t>someone in the area, anyone. </a:t>
            </a:r>
            <a:r>
              <a:rPr dirty="0" sz="1450" spc="-25">
                <a:latin typeface="Times New Roman"/>
                <a:cs typeface="Times New Roman"/>
              </a:rPr>
              <a:t>Wouldn't </a:t>
            </a:r>
            <a:r>
              <a:rPr dirty="0" sz="1450" spc="-10">
                <a:latin typeface="Times New Roman"/>
                <a:cs typeface="Times New Roman"/>
              </a:rPr>
              <a:t>that </a:t>
            </a:r>
            <a:r>
              <a:rPr dirty="0" sz="1450" spc="-5">
                <a:latin typeface="Times New Roman"/>
                <a:cs typeface="Times New Roman"/>
              </a:rPr>
              <a:t>be  </a:t>
            </a:r>
            <a:r>
              <a:rPr dirty="0" sz="1450" spc="-10">
                <a:latin typeface="Times New Roman"/>
                <a:cs typeface="Times New Roman"/>
              </a:rPr>
              <a:t>possible?—There was </a:t>
            </a:r>
            <a:r>
              <a:rPr dirty="0" sz="1450" spc="-5">
                <a:latin typeface="Times New Roman"/>
                <a:cs typeface="Times New Roman"/>
              </a:rPr>
              <a:t>no one </a:t>
            </a:r>
            <a:r>
              <a:rPr dirty="0" sz="1450" spc="-10">
                <a:latin typeface="Times New Roman"/>
                <a:cs typeface="Times New Roman"/>
              </a:rPr>
              <a:t>living in the area, </a:t>
            </a:r>
            <a:r>
              <a:rPr dirty="0" sz="1450" spc="-5">
                <a:latin typeface="Times New Roman"/>
                <a:cs typeface="Times New Roman"/>
              </a:rPr>
              <a:t>no one </a:t>
            </a:r>
            <a:r>
              <a:rPr dirty="0" sz="1450" spc="-10">
                <a:latin typeface="Times New Roman"/>
                <a:cs typeface="Times New Roman"/>
              </a:rPr>
              <a:t>at all, </a:t>
            </a:r>
            <a:r>
              <a:rPr dirty="0" sz="1450" spc="-5">
                <a:latin typeface="Times New Roman"/>
                <a:cs typeface="Times New Roman"/>
              </a:rPr>
              <a:t>not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stray  cat. Forbidden </a:t>
            </a:r>
            <a:r>
              <a:rPr dirty="0" sz="1450" spc="-5">
                <a:latin typeface="Times New Roman"/>
                <a:cs typeface="Times New Roman"/>
              </a:rPr>
              <a:t>by </a:t>
            </a:r>
            <a:r>
              <a:rPr dirty="0" sz="1450" spc="-10">
                <a:latin typeface="Times New Roman"/>
                <a:cs typeface="Times New Roman"/>
              </a:rPr>
              <a:t>the authorities. Because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typhoid.</a:t>
            </a:r>
            <a:endParaRPr sz="1450">
              <a:latin typeface="Times New Roman"/>
              <a:cs typeface="Times New Roman"/>
            </a:endParaRPr>
          </a:p>
          <a:p>
            <a:pPr marL="268605" marR="441959">
              <a:lnSpc>
                <a:spcPts val="2520"/>
              </a:lnSpc>
              <a:spcBef>
                <a:spcPts val="155"/>
              </a:spcBef>
            </a:pPr>
            <a:r>
              <a:rPr dirty="0" sz="1450" spc="-10">
                <a:latin typeface="Times New Roman"/>
                <a:cs typeface="Times New Roman"/>
              </a:rPr>
              <a:t>"But the Old </a:t>
            </a:r>
            <a:r>
              <a:rPr dirty="0" sz="1450" spc="-35">
                <a:latin typeface="Times New Roman"/>
                <a:cs typeface="Times New Roman"/>
              </a:rPr>
              <a:t>Toll </a:t>
            </a:r>
            <a:r>
              <a:rPr dirty="0" sz="1450" spc="-10">
                <a:latin typeface="Times New Roman"/>
                <a:cs typeface="Times New Roman"/>
              </a:rPr>
              <a:t>House </a:t>
            </a:r>
            <a:r>
              <a:rPr dirty="0" sz="1450" spc="-25">
                <a:latin typeface="Times New Roman"/>
                <a:cs typeface="Times New Roman"/>
              </a:rPr>
              <a:t>Tavern? </a:t>
            </a:r>
            <a:r>
              <a:rPr dirty="0" sz="1450" spc="-10">
                <a:latin typeface="Times New Roman"/>
                <a:cs typeface="Times New Roman"/>
              </a:rPr>
              <a:t>The Old </a:t>
            </a:r>
            <a:r>
              <a:rPr dirty="0" sz="1450" spc="-35">
                <a:latin typeface="Times New Roman"/>
                <a:cs typeface="Times New Roman"/>
              </a:rPr>
              <a:t>Toll </a:t>
            </a:r>
            <a:r>
              <a:rPr dirty="0" sz="1450" spc="-10">
                <a:latin typeface="Times New Roman"/>
                <a:cs typeface="Times New Roman"/>
              </a:rPr>
              <a:t>House must </a:t>
            </a:r>
            <a:r>
              <a:rPr dirty="0" sz="1450" spc="-5">
                <a:latin typeface="Times New Roman"/>
                <a:cs typeface="Times New Roman"/>
              </a:rPr>
              <a:t>be </a:t>
            </a:r>
            <a:r>
              <a:rPr dirty="0" sz="1450" spc="-10">
                <a:latin typeface="Times New Roman"/>
                <a:cs typeface="Times New Roman"/>
              </a:rPr>
              <a:t>open?"  "Closed."</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sure?"</a:t>
            </a:r>
            <a:endParaRPr sz="1450">
              <a:latin typeface="Times New Roman"/>
              <a:cs typeface="Times New Roman"/>
            </a:endParaRPr>
          </a:p>
          <a:p>
            <a:pPr marL="268605">
              <a:lnSpc>
                <a:spcPct val="100000"/>
              </a:lnSpc>
              <a:spcBef>
                <a:spcPts val="785"/>
              </a:spcBef>
            </a:pPr>
            <a:r>
              <a:rPr dirty="0" sz="1450" spc="-10">
                <a:latin typeface="Times New Roman"/>
                <a:cs typeface="Times New Roman"/>
              </a:rPr>
              <a:t>"Sure."</a:t>
            </a:r>
            <a:endParaRPr sz="1450">
              <a:latin typeface="Times New Roman"/>
              <a:cs typeface="Times New Roman"/>
            </a:endParaRPr>
          </a:p>
          <a:p>
            <a:pPr algn="just" marL="12700" marR="8255" indent="255904">
              <a:lnSpc>
                <a:spcPts val="1730"/>
              </a:lnSpc>
              <a:spcBef>
                <a:spcPts val="844"/>
              </a:spcBef>
            </a:pPr>
            <a:r>
              <a:rPr dirty="0" sz="1450" spc="-5">
                <a:latin typeface="Times New Roman"/>
                <a:cs typeface="Times New Roman"/>
              </a:rPr>
              <a:t>I </a:t>
            </a:r>
            <a:r>
              <a:rPr dirty="0" sz="1450" spc="-10">
                <a:latin typeface="Times New Roman"/>
                <a:cs typeface="Times New Roman"/>
              </a:rPr>
              <a:t>tried </a:t>
            </a:r>
            <a:r>
              <a:rPr dirty="0" sz="1450" spc="-5">
                <a:latin typeface="Times New Roman"/>
                <a:cs typeface="Times New Roman"/>
              </a:rPr>
              <a:t>a </a:t>
            </a:r>
            <a:r>
              <a:rPr dirty="0" sz="1450" spc="-10">
                <a:latin typeface="Times New Roman"/>
                <a:cs typeface="Times New Roman"/>
              </a:rPr>
              <a:t>few names, the first that came into my head, </a:t>
            </a:r>
            <a:r>
              <a:rPr dirty="0" sz="1450" spc="-5">
                <a:latin typeface="Times New Roman"/>
                <a:cs typeface="Times New Roman"/>
              </a:rPr>
              <a:t>of </a:t>
            </a:r>
            <a:r>
              <a:rPr dirty="0" sz="1450" spc="-10">
                <a:latin typeface="Times New Roman"/>
                <a:cs typeface="Times New Roman"/>
              </a:rPr>
              <a:t>people who had  run small shops </a:t>
            </a:r>
            <a:r>
              <a:rPr dirty="0" sz="1450" spc="-5">
                <a:latin typeface="Times New Roman"/>
                <a:cs typeface="Times New Roman"/>
              </a:rPr>
              <a:t>or </a:t>
            </a:r>
            <a:r>
              <a:rPr dirty="0" sz="1450" spc="-10">
                <a:latin typeface="Times New Roman"/>
                <a:cs typeface="Times New Roman"/>
              </a:rPr>
              <a:t>stalls in the neighbourhood; then Zwakh, </a:t>
            </a:r>
            <a:r>
              <a:rPr dirty="0" sz="1450" spc="-20">
                <a:latin typeface="Times New Roman"/>
                <a:cs typeface="Times New Roman"/>
              </a:rPr>
              <a:t>Vrieslander,  </a:t>
            </a:r>
            <a:r>
              <a:rPr dirty="0" sz="1450" spc="-10">
                <a:latin typeface="Times New Roman"/>
                <a:cs typeface="Times New Roman"/>
              </a:rPr>
              <a:t>Prokop </a:t>
            </a:r>
            <a:r>
              <a:rPr dirty="0" sz="1450" spc="-5">
                <a:latin typeface="Times New Roman"/>
                <a:cs typeface="Times New Roman"/>
              </a:rPr>
              <a:t>. . .?</a:t>
            </a:r>
            <a:endParaRPr sz="1450">
              <a:latin typeface="Times New Roman"/>
              <a:cs typeface="Times New Roman"/>
            </a:endParaRPr>
          </a:p>
          <a:p>
            <a:pPr marL="268605" marR="2200910">
              <a:lnSpc>
                <a:spcPts val="2520"/>
              </a:lnSpc>
              <a:spcBef>
                <a:spcPts val="85"/>
              </a:spcBef>
            </a:pPr>
            <a:r>
              <a:rPr dirty="0" sz="1450" spc="-10">
                <a:latin typeface="Times New Roman"/>
                <a:cs typeface="Times New Roman"/>
              </a:rPr>
              <a:t>At every name the man shook his head.  "Perhaps </a:t>
            </a:r>
            <a:r>
              <a:rPr dirty="0" sz="1450" spc="-5">
                <a:latin typeface="Times New Roman"/>
                <a:cs typeface="Times New Roman"/>
              </a:rPr>
              <a:t>you </a:t>
            </a:r>
            <a:r>
              <a:rPr dirty="0" sz="1450" spc="-10">
                <a:latin typeface="Times New Roman"/>
                <a:cs typeface="Times New Roman"/>
              </a:rPr>
              <a:t>know Jaromir</a:t>
            </a:r>
            <a:r>
              <a:rPr dirty="0" sz="1450" spc="-5">
                <a:latin typeface="Times New Roman"/>
                <a:cs typeface="Times New Roman"/>
              </a:rPr>
              <a:t> </a:t>
            </a:r>
            <a:r>
              <a:rPr dirty="0" sz="1450" spc="-10">
                <a:latin typeface="Times New Roman"/>
                <a:cs typeface="Times New Roman"/>
              </a:rPr>
              <a:t>Kwassnitschka?"</a:t>
            </a:r>
            <a:endParaRPr sz="1450">
              <a:latin typeface="Times New Roman"/>
              <a:cs typeface="Times New Roman"/>
            </a:endParaRPr>
          </a:p>
          <a:p>
            <a:pPr marL="268605">
              <a:lnSpc>
                <a:spcPct val="100000"/>
              </a:lnSpc>
              <a:spcBef>
                <a:spcPts val="565"/>
              </a:spcBef>
            </a:pPr>
            <a:r>
              <a:rPr dirty="0" sz="1450" spc="-10">
                <a:latin typeface="Times New Roman"/>
                <a:cs typeface="Times New Roman"/>
              </a:rPr>
              <a:t>The worker looked </a:t>
            </a:r>
            <a:r>
              <a:rPr dirty="0" sz="1450" spc="-5">
                <a:latin typeface="Times New Roman"/>
                <a:cs typeface="Times New Roman"/>
              </a:rPr>
              <a:t>up. </a:t>
            </a:r>
            <a:r>
              <a:rPr dirty="0" sz="1450" spc="-10">
                <a:latin typeface="Times New Roman"/>
                <a:cs typeface="Times New Roman"/>
              </a:rPr>
              <a:t>"Jaromir? Deaf and</a:t>
            </a:r>
            <a:r>
              <a:rPr dirty="0" sz="1450" spc="20">
                <a:latin typeface="Times New Roman"/>
                <a:cs typeface="Times New Roman"/>
              </a:rPr>
              <a:t> </a:t>
            </a:r>
            <a:r>
              <a:rPr dirty="0" sz="1450" spc="-10">
                <a:latin typeface="Times New Roman"/>
                <a:cs typeface="Times New Roman"/>
              </a:rPr>
              <a:t>dumb?"</a:t>
            </a:r>
            <a:endParaRPr sz="1450">
              <a:latin typeface="Times New Roman"/>
              <a:cs typeface="Times New Roman"/>
            </a:endParaRPr>
          </a:p>
          <a:p>
            <a:pPr marL="12700" marR="8255" indent="255904">
              <a:lnSpc>
                <a:spcPts val="1730"/>
              </a:lnSpc>
              <a:spcBef>
                <a:spcPts val="775"/>
              </a:spcBef>
            </a:pPr>
            <a:r>
              <a:rPr dirty="0" sz="1450" spc="-10">
                <a:latin typeface="Times New Roman"/>
                <a:cs typeface="Times New Roman"/>
              </a:rPr>
              <a:t>Thank God! Someone </a:t>
            </a:r>
            <a:r>
              <a:rPr dirty="0" sz="1450" spc="-5">
                <a:latin typeface="Times New Roman"/>
                <a:cs typeface="Times New Roman"/>
              </a:rPr>
              <a:t>I </a:t>
            </a:r>
            <a:r>
              <a:rPr dirty="0" sz="1450" spc="-10">
                <a:latin typeface="Times New Roman"/>
                <a:cs typeface="Times New Roman"/>
              </a:rPr>
              <a:t>knew at last. </a:t>
            </a:r>
            <a:r>
              <a:rPr dirty="0" sz="1450" spc="-40">
                <a:latin typeface="Times New Roman"/>
                <a:cs typeface="Times New Roman"/>
              </a:rPr>
              <a:t>"Yes, </a:t>
            </a:r>
            <a:r>
              <a:rPr dirty="0" sz="1450" spc="-10">
                <a:latin typeface="Times New Roman"/>
                <a:cs typeface="Times New Roman"/>
              </a:rPr>
              <a:t>he's </a:t>
            </a:r>
            <a:r>
              <a:rPr dirty="0" sz="1450" spc="-5">
                <a:latin typeface="Times New Roman"/>
                <a:cs typeface="Times New Roman"/>
              </a:rPr>
              <a:t>a </a:t>
            </a:r>
            <a:r>
              <a:rPr dirty="0" sz="1450" spc="-10">
                <a:latin typeface="Times New Roman"/>
                <a:cs typeface="Times New Roman"/>
              </a:rPr>
              <a:t>deaf-mute. Where is </a:t>
            </a:r>
            <a:r>
              <a:rPr dirty="0" sz="1450" spc="-5">
                <a:latin typeface="Times New Roman"/>
                <a:cs typeface="Times New Roman"/>
              </a:rPr>
              <a:t>he  </a:t>
            </a:r>
            <a:r>
              <a:rPr dirty="0" sz="1450" spc="-10">
                <a:latin typeface="Times New Roman"/>
                <a:cs typeface="Times New Roman"/>
              </a:rPr>
              <a:t>living?"</a:t>
            </a:r>
            <a:endParaRPr sz="1450">
              <a:latin typeface="Times New Roman"/>
              <a:cs typeface="Times New Roman"/>
            </a:endParaRPr>
          </a:p>
          <a:p>
            <a:pPr marL="268605" marR="1226185">
              <a:lnSpc>
                <a:spcPts val="2520"/>
              </a:lnSpc>
              <a:spcBef>
                <a:spcPts val="155"/>
              </a:spcBef>
            </a:pPr>
            <a:r>
              <a:rPr dirty="0" sz="1450" spc="-10">
                <a:latin typeface="Times New Roman"/>
                <a:cs typeface="Times New Roman"/>
              </a:rPr>
              <a:t>"Does </a:t>
            </a:r>
            <a:r>
              <a:rPr dirty="0" sz="1450" spc="-5">
                <a:latin typeface="Times New Roman"/>
                <a:cs typeface="Times New Roman"/>
              </a:rPr>
              <a:t>he </a:t>
            </a:r>
            <a:r>
              <a:rPr dirty="0" sz="1450" spc="-10">
                <a:latin typeface="Times New Roman"/>
                <a:cs typeface="Times New Roman"/>
              </a:rPr>
              <a:t>cut </a:t>
            </a:r>
            <a:r>
              <a:rPr dirty="0" sz="1450" spc="-5">
                <a:latin typeface="Times New Roman"/>
                <a:cs typeface="Times New Roman"/>
              </a:rPr>
              <a:t>out </a:t>
            </a:r>
            <a:r>
              <a:rPr dirty="0" sz="1450" spc="-10">
                <a:latin typeface="Times New Roman"/>
                <a:cs typeface="Times New Roman"/>
              </a:rPr>
              <a:t>those little pictures? Out </a:t>
            </a:r>
            <a:r>
              <a:rPr dirty="0" sz="1450" spc="-5">
                <a:latin typeface="Times New Roman"/>
                <a:cs typeface="Times New Roman"/>
              </a:rPr>
              <a:t>of </a:t>
            </a:r>
            <a:r>
              <a:rPr dirty="0" sz="1450" spc="-10">
                <a:latin typeface="Times New Roman"/>
                <a:cs typeface="Times New Roman"/>
              </a:rPr>
              <a:t>black paper?"  </a:t>
            </a:r>
            <a:r>
              <a:rPr dirty="0" sz="1450" spc="-40">
                <a:latin typeface="Times New Roman"/>
                <a:cs typeface="Times New Roman"/>
              </a:rPr>
              <a:t>"Yes, </a:t>
            </a:r>
            <a:r>
              <a:rPr dirty="0" sz="1450" spc="-10">
                <a:latin typeface="Times New Roman"/>
                <a:cs typeface="Times New Roman"/>
              </a:rPr>
              <a:t>that's him. Where can </a:t>
            </a:r>
            <a:r>
              <a:rPr dirty="0" sz="1450" spc="-5">
                <a:latin typeface="Times New Roman"/>
                <a:cs typeface="Times New Roman"/>
              </a:rPr>
              <a:t>I </a:t>
            </a:r>
            <a:r>
              <a:rPr dirty="0" sz="1450" spc="-10">
                <a:latin typeface="Times New Roman"/>
                <a:cs typeface="Times New Roman"/>
              </a:rPr>
              <a:t>find</a:t>
            </a:r>
            <a:r>
              <a:rPr dirty="0" sz="1450" spc="45">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12700" marR="12700" indent="255904">
              <a:lnSpc>
                <a:spcPts val="1730"/>
              </a:lnSpc>
              <a:spcBef>
                <a:spcPts val="565"/>
              </a:spcBef>
            </a:pPr>
            <a:r>
              <a:rPr dirty="0" sz="1450" spc="-25">
                <a:latin typeface="Times New Roman"/>
                <a:cs typeface="Times New Roman"/>
              </a:rPr>
              <a:t>With </a:t>
            </a:r>
            <a:r>
              <a:rPr dirty="0" sz="1450" spc="-10">
                <a:latin typeface="Times New Roman"/>
                <a:cs typeface="Times New Roman"/>
              </a:rPr>
              <a:t>many digressions, corrections and repetitions, the workman told me  the way to an all-night cafe in the centre </a:t>
            </a:r>
            <a:r>
              <a:rPr dirty="0" sz="1450" spc="-5">
                <a:latin typeface="Times New Roman"/>
                <a:cs typeface="Times New Roman"/>
              </a:rPr>
              <a:t>of </a:t>
            </a:r>
            <a:r>
              <a:rPr dirty="0" sz="1450" spc="-10">
                <a:latin typeface="Times New Roman"/>
                <a:cs typeface="Times New Roman"/>
              </a:rPr>
              <a:t>town and went back to his digging.</a:t>
            </a:r>
            <a:endParaRPr sz="1450">
              <a:latin typeface="Times New Roman"/>
              <a:cs typeface="Times New Roman"/>
            </a:endParaRPr>
          </a:p>
          <a:p>
            <a:pPr marL="12700" marR="165100" indent="255904">
              <a:lnSpc>
                <a:spcPts val="1730"/>
              </a:lnSpc>
              <a:spcBef>
                <a:spcPts val="785"/>
              </a:spcBef>
            </a:pPr>
            <a:r>
              <a:rPr dirty="0" sz="1450" spc="-10">
                <a:latin typeface="Times New Roman"/>
                <a:cs typeface="Times New Roman"/>
              </a:rPr>
              <a:t>For over an </a:t>
            </a:r>
            <a:r>
              <a:rPr dirty="0" sz="1450" spc="-5">
                <a:latin typeface="Times New Roman"/>
                <a:cs typeface="Times New Roman"/>
              </a:rPr>
              <a:t>hour I fought </a:t>
            </a:r>
            <a:r>
              <a:rPr dirty="0" sz="1450" spc="-10">
                <a:latin typeface="Times New Roman"/>
                <a:cs typeface="Times New Roman"/>
              </a:rPr>
              <a:t>my way through the maze </a:t>
            </a:r>
            <a:r>
              <a:rPr dirty="0" sz="1450" spc="-5">
                <a:latin typeface="Times New Roman"/>
                <a:cs typeface="Times New Roman"/>
              </a:rPr>
              <a:t>of </a:t>
            </a:r>
            <a:r>
              <a:rPr dirty="0" sz="1450" spc="-10">
                <a:latin typeface="Times New Roman"/>
                <a:cs typeface="Times New Roman"/>
              </a:rPr>
              <a:t>rubble, balancing  over planks and ducking under beams that barred the </a:t>
            </a:r>
            <a:r>
              <a:rPr dirty="0" sz="1450" spc="-35">
                <a:latin typeface="Times New Roman"/>
                <a:cs typeface="Times New Roman"/>
              </a:rPr>
              <a:t>way. </a:t>
            </a:r>
            <a:r>
              <a:rPr dirty="0" sz="1450" spc="-10">
                <a:latin typeface="Times New Roman"/>
                <a:cs typeface="Times New Roman"/>
              </a:rPr>
              <a:t>The whole</a:t>
            </a:r>
            <a:r>
              <a:rPr dirty="0" sz="1450" spc="190">
                <a:latin typeface="Times New Roman"/>
                <a:cs typeface="Times New Roman"/>
              </a:rPr>
              <a:t> </a:t>
            </a:r>
            <a:r>
              <a:rPr dirty="0" sz="1450" spc="-10">
                <a:latin typeface="Times New Roman"/>
                <a:cs typeface="Times New Roman"/>
              </a:rPr>
              <a:t>Jewish</a:t>
            </a:r>
            <a:endParaRPr sz="1450">
              <a:latin typeface="Times New Roman"/>
              <a:cs typeface="Times New Roman"/>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815"/>
            <a:ext cx="5807710" cy="9435465"/>
          </a:xfrm>
          <a:prstGeom prst="rect">
            <a:avLst/>
          </a:prstGeom>
        </p:spPr>
        <p:txBody>
          <a:bodyPr wrap="square" lIns="0" tIns="13335" rIns="0" bIns="0" rtlCol="0" vert="horz">
            <a:spAutoFit/>
          </a:bodyPr>
          <a:lstStyle/>
          <a:p>
            <a:pPr marL="12700" marR="46355">
              <a:lnSpc>
                <a:spcPct val="99200"/>
              </a:lnSpc>
              <a:spcBef>
                <a:spcPts val="105"/>
              </a:spcBef>
            </a:pPr>
            <a:r>
              <a:rPr dirty="0" sz="1450" spc="-10">
                <a:latin typeface="Times New Roman"/>
                <a:cs typeface="Times New Roman"/>
              </a:rPr>
              <a:t>quarter was </a:t>
            </a:r>
            <a:r>
              <a:rPr dirty="0" sz="1450" spc="-5">
                <a:latin typeface="Times New Roman"/>
                <a:cs typeface="Times New Roman"/>
              </a:rPr>
              <a:t>a </a:t>
            </a:r>
            <a:r>
              <a:rPr dirty="0" sz="1450" spc="-10">
                <a:latin typeface="Times New Roman"/>
                <a:cs typeface="Times New Roman"/>
              </a:rPr>
              <a:t>waste </a:t>
            </a:r>
            <a:r>
              <a:rPr dirty="0" sz="1450" spc="-5">
                <a:latin typeface="Times New Roman"/>
                <a:cs typeface="Times New Roman"/>
              </a:rPr>
              <a:t>of </a:t>
            </a:r>
            <a:r>
              <a:rPr dirty="0" sz="1450" spc="-10">
                <a:latin typeface="Times New Roman"/>
                <a:cs typeface="Times New Roman"/>
              </a:rPr>
              <a:t>brick and stone, as if the Ghetto had been destroyed </a:t>
            </a:r>
            <a:r>
              <a:rPr dirty="0" sz="1450" spc="-5">
                <a:latin typeface="Times New Roman"/>
                <a:cs typeface="Times New Roman"/>
              </a:rPr>
              <a:t>by  </a:t>
            </a:r>
            <a:r>
              <a:rPr dirty="0" sz="1450" spc="-10">
                <a:latin typeface="Times New Roman"/>
                <a:cs typeface="Times New Roman"/>
              </a:rPr>
              <a:t>an earthquake. Breathless with agitation, covered in dust and my shoes all  torn, </a:t>
            </a:r>
            <a:r>
              <a:rPr dirty="0" sz="1450" spc="-5">
                <a:latin typeface="Times New Roman"/>
                <a:cs typeface="Times New Roman"/>
              </a:rPr>
              <a:t>I </a:t>
            </a:r>
            <a:r>
              <a:rPr dirty="0" sz="1450" spc="-10">
                <a:latin typeface="Times New Roman"/>
                <a:cs typeface="Times New Roman"/>
              </a:rPr>
              <a:t>eventually made my way </a:t>
            </a:r>
            <a:r>
              <a:rPr dirty="0" sz="1450" spc="-5">
                <a:latin typeface="Times New Roman"/>
                <a:cs typeface="Times New Roman"/>
              </a:rPr>
              <a:t>out of </a:t>
            </a:r>
            <a:r>
              <a:rPr dirty="0" sz="1450" spc="-10">
                <a:latin typeface="Times New Roman"/>
                <a:cs typeface="Times New Roman"/>
              </a:rPr>
              <a:t>the labyrinth and found the sleazy  tavern only </a:t>
            </a:r>
            <a:r>
              <a:rPr dirty="0" sz="1450" spc="-5">
                <a:latin typeface="Times New Roman"/>
                <a:cs typeface="Times New Roman"/>
              </a:rPr>
              <a:t>a </a:t>
            </a:r>
            <a:r>
              <a:rPr dirty="0" sz="1450" spc="-10">
                <a:latin typeface="Times New Roman"/>
                <a:cs typeface="Times New Roman"/>
              </a:rPr>
              <a:t>few blocks </a:t>
            </a:r>
            <a:r>
              <a:rPr dirty="0" sz="1450" spc="-30">
                <a:latin typeface="Times New Roman"/>
                <a:cs typeface="Times New Roman"/>
              </a:rPr>
              <a:t>away. </a:t>
            </a:r>
            <a:r>
              <a:rPr dirty="0" sz="1450" spc="-10">
                <a:latin typeface="Times New Roman"/>
                <a:cs typeface="Times New Roman"/>
              </a:rPr>
              <a:t>Cafe Chaos said the sign over the </a:t>
            </a:r>
            <a:r>
              <a:rPr dirty="0" sz="1450" spc="-25">
                <a:latin typeface="Times New Roman"/>
                <a:cs typeface="Times New Roman"/>
              </a:rPr>
              <a:t>door. </a:t>
            </a:r>
            <a:r>
              <a:rPr dirty="0" sz="1450" spc="-10">
                <a:latin typeface="Times New Roman"/>
                <a:cs typeface="Times New Roman"/>
              </a:rPr>
              <a:t>It  consisted </a:t>
            </a:r>
            <a:r>
              <a:rPr dirty="0" sz="1450" spc="-5">
                <a:latin typeface="Times New Roman"/>
                <a:cs typeface="Times New Roman"/>
              </a:rPr>
              <a:t>of one </a:t>
            </a:r>
            <a:r>
              <a:rPr dirty="0" sz="1450" spc="-25">
                <a:latin typeface="Times New Roman"/>
                <a:cs typeface="Times New Roman"/>
              </a:rPr>
              <a:t>tiny, </a:t>
            </a:r>
            <a:r>
              <a:rPr dirty="0" sz="1450" spc="-10">
                <a:latin typeface="Times New Roman"/>
                <a:cs typeface="Times New Roman"/>
              </a:rPr>
              <a:t>almost deserted room which scarcely had space for the  tables placed against the walls. In the middle was </a:t>
            </a:r>
            <a:r>
              <a:rPr dirty="0" sz="1450" spc="-5">
                <a:latin typeface="Times New Roman"/>
                <a:cs typeface="Times New Roman"/>
              </a:rPr>
              <a:t>a </a:t>
            </a:r>
            <a:r>
              <a:rPr dirty="0" sz="1450" spc="-10">
                <a:latin typeface="Times New Roman"/>
                <a:cs typeface="Times New Roman"/>
              </a:rPr>
              <a:t>three-legged billiard table  </a:t>
            </a:r>
            <a:r>
              <a:rPr dirty="0" sz="1450" spc="-5">
                <a:latin typeface="Times New Roman"/>
                <a:cs typeface="Times New Roman"/>
              </a:rPr>
              <a:t>on </a:t>
            </a:r>
            <a:r>
              <a:rPr dirty="0" sz="1450" spc="-10">
                <a:latin typeface="Times New Roman"/>
                <a:cs typeface="Times New Roman"/>
              </a:rPr>
              <a:t>which the waiter was snoring. A market-woman, with her basket </a:t>
            </a:r>
            <a:r>
              <a:rPr dirty="0" sz="1450" spc="-5">
                <a:latin typeface="Times New Roman"/>
                <a:cs typeface="Times New Roman"/>
              </a:rPr>
              <a:t>of  </a:t>
            </a:r>
            <a:r>
              <a:rPr dirty="0" sz="1450" spc="-10">
                <a:latin typeface="Times New Roman"/>
                <a:cs typeface="Times New Roman"/>
              </a:rPr>
              <a:t>vegetables </a:t>
            </a:r>
            <a:r>
              <a:rPr dirty="0" sz="1450" spc="-5">
                <a:latin typeface="Times New Roman"/>
                <a:cs typeface="Times New Roman"/>
              </a:rPr>
              <a:t>on </a:t>
            </a:r>
            <a:r>
              <a:rPr dirty="0" sz="1450" spc="-10">
                <a:latin typeface="Times New Roman"/>
                <a:cs typeface="Times New Roman"/>
              </a:rPr>
              <a:t>the floor beside </a:t>
            </a:r>
            <a:r>
              <a:rPr dirty="0" sz="1450" spc="-20">
                <a:latin typeface="Times New Roman"/>
                <a:cs typeface="Times New Roman"/>
              </a:rPr>
              <a:t>her, </a:t>
            </a:r>
            <a:r>
              <a:rPr dirty="0" sz="1450" spc="-10">
                <a:latin typeface="Times New Roman"/>
                <a:cs typeface="Times New Roman"/>
              </a:rPr>
              <a:t>was sitting dozing in </a:t>
            </a:r>
            <a:r>
              <a:rPr dirty="0" sz="1450" spc="-5">
                <a:latin typeface="Times New Roman"/>
                <a:cs typeface="Times New Roman"/>
              </a:rPr>
              <a:t>a </a:t>
            </a:r>
            <a:r>
              <a:rPr dirty="0" sz="1450" spc="-15">
                <a:latin typeface="Times New Roman"/>
                <a:cs typeface="Times New Roman"/>
              </a:rPr>
              <a:t>corner,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tea  in front </a:t>
            </a:r>
            <a:r>
              <a:rPr dirty="0" sz="1450" spc="-5">
                <a:latin typeface="Times New Roman"/>
                <a:cs typeface="Times New Roman"/>
              </a:rPr>
              <a:t>of</a:t>
            </a:r>
            <a:r>
              <a:rPr dirty="0" sz="145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Finally the waiter deigned to wake </a:t>
            </a:r>
            <a:r>
              <a:rPr dirty="0" sz="1450" spc="-5">
                <a:latin typeface="Times New Roman"/>
                <a:cs typeface="Times New Roman"/>
              </a:rPr>
              <a:t>up </a:t>
            </a:r>
            <a:r>
              <a:rPr dirty="0" sz="1450" spc="-10">
                <a:latin typeface="Times New Roman"/>
                <a:cs typeface="Times New Roman"/>
              </a:rPr>
              <a:t>and ask me what </a:t>
            </a:r>
            <a:r>
              <a:rPr dirty="0" sz="1450" spc="-5">
                <a:latin typeface="Times New Roman"/>
                <a:cs typeface="Times New Roman"/>
              </a:rPr>
              <a:t>I </a:t>
            </a:r>
            <a:r>
              <a:rPr dirty="0" sz="1450" spc="-10">
                <a:latin typeface="Times New Roman"/>
                <a:cs typeface="Times New Roman"/>
              </a:rPr>
              <a:t>wanted. The  insolent look with which </a:t>
            </a:r>
            <a:r>
              <a:rPr dirty="0" sz="1450" spc="-5">
                <a:latin typeface="Times New Roman"/>
                <a:cs typeface="Times New Roman"/>
              </a:rPr>
              <a:t>he </a:t>
            </a:r>
            <a:r>
              <a:rPr dirty="0" sz="1450" spc="-10">
                <a:latin typeface="Times New Roman"/>
                <a:cs typeface="Times New Roman"/>
              </a:rPr>
              <a:t>scanned me from head to toe made me realise how  tattered and torn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look. I </a:t>
            </a:r>
            <a:r>
              <a:rPr dirty="0" sz="1450" spc="-10">
                <a:latin typeface="Times New Roman"/>
                <a:cs typeface="Times New Roman"/>
              </a:rPr>
              <a:t>glanced in the mirror and was horrified to see  an unfamiliar face staring at me, pale and anaemic, wrinkled, grey as </a:t>
            </a:r>
            <a:r>
              <a:rPr dirty="0" sz="1450" spc="-25">
                <a:latin typeface="Times New Roman"/>
                <a:cs typeface="Times New Roman"/>
              </a:rPr>
              <a:t>putty,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scrubby beard and </a:t>
            </a:r>
            <a:r>
              <a:rPr dirty="0" sz="1450" spc="-5">
                <a:latin typeface="Times New Roman"/>
                <a:cs typeface="Times New Roman"/>
              </a:rPr>
              <a:t>long, </a:t>
            </a:r>
            <a:r>
              <a:rPr dirty="0" sz="1450" spc="-10">
                <a:latin typeface="Times New Roman"/>
                <a:cs typeface="Times New Roman"/>
              </a:rPr>
              <a:t>tangled</a:t>
            </a:r>
            <a:r>
              <a:rPr dirty="0" sz="1450" spc="10">
                <a:latin typeface="Times New Roman"/>
                <a:cs typeface="Times New Roman"/>
              </a:rPr>
              <a:t> </a:t>
            </a:r>
            <a:r>
              <a:rPr dirty="0" sz="1450" spc="-25">
                <a:latin typeface="Times New Roman"/>
                <a:cs typeface="Times New Roman"/>
              </a:rPr>
              <a:t>hair.</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ordered </a:t>
            </a:r>
            <a:r>
              <a:rPr dirty="0" sz="1450" spc="-5">
                <a:latin typeface="Times New Roman"/>
                <a:cs typeface="Times New Roman"/>
              </a:rPr>
              <a:t>a </a:t>
            </a:r>
            <a:r>
              <a:rPr dirty="0" sz="1450" spc="-10">
                <a:latin typeface="Times New Roman"/>
                <a:cs typeface="Times New Roman"/>
              </a:rPr>
              <a:t>black </a:t>
            </a:r>
            <a:r>
              <a:rPr dirty="0" sz="1450" spc="-15">
                <a:latin typeface="Times New Roman"/>
                <a:cs typeface="Times New Roman"/>
              </a:rPr>
              <a:t>coffee, </a:t>
            </a:r>
            <a:r>
              <a:rPr dirty="0" sz="1450" spc="-5">
                <a:latin typeface="Times New Roman"/>
                <a:cs typeface="Times New Roman"/>
              </a:rPr>
              <a:t>I </a:t>
            </a:r>
            <a:r>
              <a:rPr dirty="0" sz="1450" spc="-10">
                <a:latin typeface="Times New Roman"/>
                <a:cs typeface="Times New Roman"/>
              </a:rPr>
              <a:t>asked the waiter whether </a:t>
            </a:r>
            <a:r>
              <a:rPr dirty="0" sz="1450" spc="-5">
                <a:latin typeface="Times New Roman"/>
                <a:cs typeface="Times New Roman"/>
              </a:rPr>
              <a:t>he </a:t>
            </a:r>
            <a:r>
              <a:rPr dirty="0" sz="1450" spc="-10">
                <a:latin typeface="Times New Roman"/>
                <a:cs typeface="Times New Roman"/>
              </a:rPr>
              <a:t>had seen  </a:t>
            </a:r>
            <a:r>
              <a:rPr dirty="0" sz="1450" spc="-15">
                <a:latin typeface="Times New Roman"/>
                <a:cs typeface="Times New Roman"/>
              </a:rPr>
              <a:t>Jaromir, </a:t>
            </a:r>
            <a:r>
              <a:rPr dirty="0" sz="1450" spc="-10">
                <a:latin typeface="Times New Roman"/>
                <a:cs typeface="Times New Roman"/>
              </a:rPr>
              <a:t>the silhouette</a:t>
            </a:r>
            <a:r>
              <a:rPr dirty="0" sz="1450" spc="5">
                <a:latin typeface="Times New Roman"/>
                <a:cs typeface="Times New Roman"/>
              </a:rPr>
              <a:t> </a:t>
            </a:r>
            <a:r>
              <a:rPr dirty="0" sz="1450" spc="-20">
                <a:latin typeface="Times New Roman"/>
                <a:cs typeface="Times New Roman"/>
              </a:rPr>
              <a:t>cutter.</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"No idea where </a:t>
            </a:r>
            <a:r>
              <a:rPr dirty="0" sz="1450" spc="-5">
                <a:latin typeface="Times New Roman"/>
                <a:cs typeface="Times New Roman"/>
              </a:rPr>
              <a:t>he </a:t>
            </a:r>
            <a:r>
              <a:rPr dirty="0" sz="1450" spc="-10">
                <a:latin typeface="Times New Roman"/>
                <a:cs typeface="Times New Roman"/>
              </a:rPr>
              <a:t>can have </a:t>
            </a:r>
            <a:r>
              <a:rPr dirty="0" sz="1450" spc="-5">
                <a:latin typeface="Times New Roman"/>
                <a:cs typeface="Times New Roman"/>
              </a:rPr>
              <a:t>got </a:t>
            </a:r>
            <a:r>
              <a:rPr dirty="0" sz="1450" spc="-10">
                <a:latin typeface="Times New Roman"/>
                <a:cs typeface="Times New Roman"/>
              </a:rPr>
              <a:t>to", </a:t>
            </a:r>
            <a:r>
              <a:rPr dirty="0" sz="1450" spc="-5">
                <a:latin typeface="Times New Roman"/>
                <a:cs typeface="Times New Roman"/>
              </a:rPr>
              <a:t>he </a:t>
            </a:r>
            <a:r>
              <a:rPr dirty="0" sz="1450" spc="-10">
                <a:latin typeface="Times New Roman"/>
                <a:cs typeface="Times New Roman"/>
              </a:rPr>
              <a:t>yawned, then lay down </a:t>
            </a:r>
            <a:r>
              <a:rPr dirty="0" sz="1450" spc="-5">
                <a:latin typeface="Times New Roman"/>
                <a:cs typeface="Times New Roman"/>
              </a:rPr>
              <a:t>on </a:t>
            </a:r>
            <a:r>
              <a:rPr dirty="0" sz="1450" spc="-10">
                <a:latin typeface="Times New Roman"/>
                <a:cs typeface="Times New Roman"/>
              </a:rPr>
              <a:t>the  billiard table and went back to</a:t>
            </a:r>
            <a:r>
              <a:rPr dirty="0" sz="1450" spc="2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marL="12700" marR="6350" indent="255904">
              <a:lnSpc>
                <a:spcPts val="1730"/>
              </a:lnSpc>
              <a:spcBef>
                <a:spcPts val="790"/>
              </a:spcBef>
            </a:pPr>
            <a:r>
              <a:rPr dirty="0" sz="1450" spc="-5">
                <a:latin typeface="Times New Roman"/>
                <a:cs typeface="Times New Roman"/>
              </a:rPr>
              <a:t>I </a:t>
            </a:r>
            <a:r>
              <a:rPr dirty="0" sz="1450" spc="-10">
                <a:latin typeface="Times New Roman"/>
                <a:cs typeface="Times New Roman"/>
              </a:rPr>
              <a:t>took the Prager </a:t>
            </a:r>
            <a:r>
              <a:rPr dirty="0" sz="1450" spc="-20">
                <a:latin typeface="Times New Roman"/>
                <a:cs typeface="Times New Roman"/>
              </a:rPr>
              <a:t>Tagblatt </a:t>
            </a:r>
            <a:r>
              <a:rPr dirty="0" sz="1450" spc="-10">
                <a:latin typeface="Times New Roman"/>
                <a:cs typeface="Times New Roman"/>
              </a:rPr>
              <a:t>down from its </a:t>
            </a:r>
            <a:r>
              <a:rPr dirty="0" sz="1450" spc="-5">
                <a:latin typeface="Times New Roman"/>
                <a:cs typeface="Times New Roman"/>
              </a:rPr>
              <a:t>hook on </a:t>
            </a:r>
            <a:r>
              <a:rPr dirty="0" sz="1450" spc="-10">
                <a:latin typeface="Times New Roman"/>
                <a:cs typeface="Times New Roman"/>
              </a:rPr>
              <a:t>the wall, </a:t>
            </a:r>
            <a:r>
              <a:rPr dirty="0" sz="1450" spc="-5">
                <a:latin typeface="Times New Roman"/>
                <a:cs typeface="Times New Roman"/>
              </a:rPr>
              <a:t>but </a:t>
            </a:r>
            <a:r>
              <a:rPr dirty="0" sz="1450" spc="-10">
                <a:latin typeface="Times New Roman"/>
                <a:cs typeface="Times New Roman"/>
              </a:rPr>
              <a:t>the letters  seemed to </a:t>
            </a:r>
            <a:r>
              <a:rPr dirty="0" sz="1450" spc="-5">
                <a:latin typeface="Times New Roman"/>
                <a:cs typeface="Times New Roman"/>
              </a:rPr>
              <a:t>be </a:t>
            </a:r>
            <a:r>
              <a:rPr dirty="0" sz="1450" spc="-10">
                <a:latin typeface="Times New Roman"/>
                <a:cs typeface="Times New Roman"/>
              </a:rPr>
              <a:t>scuttling about like ants all over the page, so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take in  </a:t>
            </a:r>
            <a:r>
              <a:rPr dirty="0" sz="1450" spc="-5">
                <a:latin typeface="Times New Roman"/>
                <a:cs typeface="Times New Roman"/>
              </a:rPr>
              <a:t>one </a:t>
            </a:r>
            <a:r>
              <a:rPr dirty="0" sz="1450" spc="-10">
                <a:latin typeface="Times New Roman"/>
                <a:cs typeface="Times New Roman"/>
              </a:rPr>
              <a:t>word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was</a:t>
            </a:r>
            <a:r>
              <a:rPr dirty="0" sz="1450">
                <a:latin typeface="Times New Roman"/>
                <a:cs typeface="Times New Roman"/>
              </a:rPr>
              <a:t> </a:t>
            </a:r>
            <a:r>
              <a:rPr dirty="0" sz="1450" spc="-10">
                <a:latin typeface="Times New Roman"/>
                <a:cs typeface="Times New Roman"/>
              </a:rPr>
              <a:t>reading.</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Hours passed, and through the window-panes appeared that </a:t>
            </a:r>
            <a:r>
              <a:rPr dirty="0" sz="1450" spc="-5">
                <a:latin typeface="Times New Roman"/>
                <a:cs typeface="Times New Roman"/>
              </a:rPr>
              <a:t>dubious </a:t>
            </a:r>
            <a:r>
              <a:rPr dirty="0" sz="1450" spc="-10">
                <a:latin typeface="Times New Roman"/>
                <a:cs typeface="Times New Roman"/>
              </a:rPr>
              <a:t>dark-  blue colour that signals the arrival </a:t>
            </a:r>
            <a:r>
              <a:rPr dirty="0" sz="1450" spc="-5">
                <a:latin typeface="Times New Roman"/>
                <a:cs typeface="Times New Roman"/>
              </a:rPr>
              <a:t>of </a:t>
            </a:r>
            <a:r>
              <a:rPr dirty="0" sz="1450" spc="-10">
                <a:latin typeface="Times New Roman"/>
                <a:cs typeface="Times New Roman"/>
              </a:rPr>
              <a:t>dawn for </a:t>
            </a:r>
            <a:r>
              <a:rPr dirty="0" sz="1450" spc="-5">
                <a:latin typeface="Times New Roman"/>
                <a:cs typeface="Times New Roman"/>
              </a:rPr>
              <a:t>a </a:t>
            </a:r>
            <a:r>
              <a:rPr dirty="0" sz="1450" spc="-10">
                <a:latin typeface="Times New Roman"/>
                <a:cs typeface="Times New Roman"/>
              </a:rPr>
              <a:t>gas-lit cafe. Now and then </a:t>
            </a:r>
            <a:r>
              <a:rPr dirty="0" sz="1450" spc="-5">
                <a:latin typeface="Times New Roman"/>
                <a:cs typeface="Times New Roman"/>
              </a:rPr>
              <a:t>a  </a:t>
            </a:r>
            <a:r>
              <a:rPr dirty="0" sz="1450" spc="-10">
                <a:latin typeface="Times New Roman"/>
                <a:cs typeface="Times New Roman"/>
              </a:rPr>
              <a:t>few policemen would peer </a:t>
            </a:r>
            <a:r>
              <a:rPr dirty="0" sz="1450" spc="-5">
                <a:latin typeface="Times New Roman"/>
                <a:cs typeface="Times New Roman"/>
              </a:rPr>
              <a:t>in, </a:t>
            </a:r>
            <a:r>
              <a:rPr dirty="0" sz="1450" spc="-10">
                <a:latin typeface="Times New Roman"/>
                <a:cs typeface="Times New Roman"/>
              </a:rPr>
              <a:t>the feathers </a:t>
            </a:r>
            <a:r>
              <a:rPr dirty="0" sz="1450" spc="-5">
                <a:latin typeface="Times New Roman"/>
                <a:cs typeface="Times New Roman"/>
              </a:rPr>
              <a:t>on </a:t>
            </a:r>
            <a:r>
              <a:rPr dirty="0" sz="1450" spc="-10">
                <a:latin typeface="Times New Roman"/>
                <a:cs typeface="Times New Roman"/>
              </a:rPr>
              <a:t>their helmets </a:t>
            </a:r>
            <a:r>
              <a:rPr dirty="0" sz="1450" spc="-5">
                <a:latin typeface="Times New Roman"/>
                <a:cs typeface="Times New Roman"/>
              </a:rPr>
              <a:t>a </a:t>
            </a:r>
            <a:r>
              <a:rPr dirty="0" sz="1450" spc="-10">
                <a:latin typeface="Times New Roman"/>
                <a:cs typeface="Times New Roman"/>
              </a:rPr>
              <a:t>shimmering  green, and depart again with their </a:t>
            </a:r>
            <a:r>
              <a:rPr dirty="0" sz="1450" spc="-25">
                <a:latin typeface="Times New Roman"/>
                <a:cs typeface="Times New Roman"/>
              </a:rPr>
              <a:t>slow, </a:t>
            </a:r>
            <a:r>
              <a:rPr dirty="0" sz="1450" spc="-10">
                <a:latin typeface="Times New Roman"/>
                <a:cs typeface="Times New Roman"/>
              </a:rPr>
              <a:t>heavy</a:t>
            </a:r>
            <a:r>
              <a:rPr dirty="0" sz="1450" spc="50">
                <a:latin typeface="Times New Roman"/>
                <a:cs typeface="Times New Roman"/>
              </a:rPr>
              <a:t> </a:t>
            </a:r>
            <a:r>
              <a:rPr dirty="0" sz="1450" spc="-10">
                <a:latin typeface="Times New Roman"/>
                <a:cs typeface="Times New Roman"/>
              </a:rPr>
              <a:t>tread.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Three bleary-eyed soldiers came</a:t>
            </a:r>
            <a:r>
              <a:rPr dirty="0" sz="1450" spc="5">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268605" marR="2498090">
              <a:lnSpc>
                <a:spcPct val="140700"/>
              </a:lnSpc>
              <a:spcBef>
                <a:spcPts val="75"/>
              </a:spcBef>
            </a:pPr>
            <a:r>
              <a:rPr dirty="0" sz="1450" spc="-10">
                <a:latin typeface="Times New Roman"/>
                <a:cs typeface="Times New Roman"/>
              </a:rPr>
              <a:t>A street-sweeper had </a:t>
            </a:r>
            <a:r>
              <a:rPr dirty="0" sz="1450" spc="-5">
                <a:latin typeface="Times New Roman"/>
                <a:cs typeface="Times New Roman"/>
              </a:rPr>
              <a:t>a </a:t>
            </a:r>
            <a:r>
              <a:rPr dirty="0" sz="1450" spc="-10">
                <a:latin typeface="Times New Roman"/>
                <a:cs typeface="Times New Roman"/>
              </a:rPr>
              <a:t>glass </a:t>
            </a:r>
            <a:r>
              <a:rPr dirty="0" sz="1450" spc="-5">
                <a:latin typeface="Times New Roman"/>
                <a:cs typeface="Times New Roman"/>
              </a:rPr>
              <a:t>of </a:t>
            </a:r>
            <a:r>
              <a:rPr dirty="0" sz="1450" spc="-10">
                <a:latin typeface="Times New Roman"/>
                <a:cs typeface="Times New Roman"/>
              </a:rPr>
              <a:t>schnapps.  At </a:t>
            </a:r>
            <a:r>
              <a:rPr dirty="0" sz="1450" spc="-5">
                <a:latin typeface="Times New Roman"/>
                <a:cs typeface="Times New Roman"/>
              </a:rPr>
              <a:t>long, </a:t>
            </a:r>
            <a:r>
              <a:rPr dirty="0" sz="1450" spc="-10">
                <a:latin typeface="Times New Roman"/>
                <a:cs typeface="Times New Roman"/>
              </a:rPr>
              <a:t>long last,</a:t>
            </a:r>
            <a:r>
              <a:rPr dirty="0" sz="1450" spc="-5">
                <a:latin typeface="Times New Roman"/>
                <a:cs typeface="Times New Roman"/>
              </a:rPr>
              <a:t> </a:t>
            </a:r>
            <a:r>
              <a:rPr dirty="0" sz="1450" spc="-20">
                <a:latin typeface="Times New Roman"/>
                <a:cs typeface="Times New Roman"/>
              </a:rPr>
              <a:t>Jaromir.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He was so changed, that at first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recognise him. His eyes were  dull, </a:t>
            </a:r>
            <a:r>
              <a:rPr dirty="0" sz="1450" spc="-5">
                <a:latin typeface="Times New Roman"/>
                <a:cs typeface="Times New Roman"/>
              </a:rPr>
              <a:t>he </a:t>
            </a:r>
            <a:r>
              <a:rPr dirty="0" sz="1450" spc="-10">
                <a:latin typeface="Times New Roman"/>
                <a:cs typeface="Times New Roman"/>
              </a:rPr>
              <a:t>had lost his front teeth, his hair was thinning and there were deep  hollows behind his</a:t>
            </a:r>
            <a:r>
              <a:rPr dirty="0" sz="1450">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12700" marR="762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so overjoyed to see </a:t>
            </a:r>
            <a:r>
              <a:rPr dirty="0" sz="1450" spc="-5">
                <a:latin typeface="Times New Roman"/>
                <a:cs typeface="Times New Roman"/>
              </a:rPr>
              <a:t>a </a:t>
            </a:r>
            <a:r>
              <a:rPr dirty="0" sz="1450" spc="-10">
                <a:latin typeface="Times New Roman"/>
                <a:cs typeface="Times New Roman"/>
              </a:rPr>
              <a:t>familiar face after all this time, that </a:t>
            </a:r>
            <a:r>
              <a:rPr dirty="0" sz="1450" spc="-5">
                <a:latin typeface="Times New Roman"/>
                <a:cs typeface="Times New Roman"/>
              </a:rPr>
              <a:t>I </a:t>
            </a:r>
            <a:r>
              <a:rPr dirty="0" sz="1450" spc="-10">
                <a:latin typeface="Times New Roman"/>
                <a:cs typeface="Times New Roman"/>
              </a:rPr>
              <a:t>jumped  </a:t>
            </a:r>
            <a:r>
              <a:rPr dirty="0" sz="1450" spc="-5">
                <a:latin typeface="Times New Roman"/>
                <a:cs typeface="Times New Roman"/>
              </a:rPr>
              <a:t>up, </a:t>
            </a:r>
            <a:r>
              <a:rPr dirty="0" sz="1450" spc="-10">
                <a:latin typeface="Times New Roman"/>
                <a:cs typeface="Times New Roman"/>
              </a:rPr>
              <a:t>went over to him and wrung his hand. He appeared extraordinarily  apprehensive and kept glancing towards the </a:t>
            </a:r>
            <a:r>
              <a:rPr dirty="0" sz="1450" spc="-25">
                <a:latin typeface="Times New Roman"/>
                <a:cs typeface="Times New Roman"/>
              </a:rPr>
              <a:t>door. </a:t>
            </a:r>
            <a:r>
              <a:rPr dirty="0" sz="1450" spc="-5">
                <a:latin typeface="Times New Roman"/>
                <a:cs typeface="Times New Roman"/>
              </a:rPr>
              <a:t>I </a:t>
            </a:r>
            <a:r>
              <a:rPr dirty="0" sz="1450" spc="-10">
                <a:latin typeface="Times New Roman"/>
                <a:cs typeface="Times New Roman"/>
              </a:rPr>
              <a:t>used every sign </a:t>
            </a:r>
            <a:r>
              <a:rPr dirty="0" sz="1450" spc="-5">
                <a:latin typeface="Times New Roman"/>
                <a:cs typeface="Times New Roman"/>
              </a:rPr>
              <a:t>I </a:t>
            </a:r>
            <a:r>
              <a:rPr dirty="0" sz="1450" spc="-10">
                <a:latin typeface="Times New Roman"/>
                <a:cs typeface="Times New Roman"/>
              </a:rPr>
              <a:t>could  think </a:t>
            </a:r>
            <a:r>
              <a:rPr dirty="0" sz="1450" spc="-5">
                <a:latin typeface="Times New Roman"/>
                <a:cs typeface="Times New Roman"/>
              </a:rPr>
              <a:t>of </a:t>
            </a:r>
            <a:r>
              <a:rPr dirty="0" sz="1450" spc="-10">
                <a:latin typeface="Times New Roman"/>
                <a:cs typeface="Times New Roman"/>
              </a:rPr>
              <a:t>to show him that </a:t>
            </a:r>
            <a:r>
              <a:rPr dirty="0" sz="1450" spc="-5">
                <a:latin typeface="Times New Roman"/>
                <a:cs typeface="Times New Roman"/>
              </a:rPr>
              <a:t>I </a:t>
            </a:r>
            <a:r>
              <a:rPr dirty="0" sz="1450" spc="-10">
                <a:latin typeface="Times New Roman"/>
                <a:cs typeface="Times New Roman"/>
              </a:rPr>
              <a:t>was glad to see him,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seem to believe me, and whatever questions </a:t>
            </a:r>
            <a:r>
              <a:rPr dirty="0" sz="1450" spc="-5">
                <a:latin typeface="Times New Roman"/>
                <a:cs typeface="Times New Roman"/>
              </a:rPr>
              <a:t>I </a:t>
            </a:r>
            <a:r>
              <a:rPr dirty="0" sz="1450" spc="-10">
                <a:latin typeface="Times New Roman"/>
                <a:cs typeface="Times New Roman"/>
              </a:rPr>
              <a:t>asked, they all received the same  helpless gesture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incomprehension.</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How could </a:t>
            </a:r>
            <a:r>
              <a:rPr dirty="0" sz="1450" spc="-5">
                <a:latin typeface="Times New Roman"/>
                <a:cs typeface="Times New Roman"/>
              </a:rPr>
              <a:t>I </a:t>
            </a:r>
            <a:r>
              <a:rPr dirty="0" sz="1450" spc="-10">
                <a:latin typeface="Times New Roman"/>
                <a:cs typeface="Times New Roman"/>
              </a:rPr>
              <a:t>make him understand? Ah, an</a:t>
            </a:r>
            <a:r>
              <a:rPr dirty="0" sz="1450" spc="25">
                <a:latin typeface="Times New Roman"/>
                <a:cs typeface="Times New Roman"/>
              </a:rPr>
              <a:t> </a:t>
            </a:r>
            <a:r>
              <a:rPr dirty="0" sz="1450" spc="-10">
                <a:latin typeface="Times New Roman"/>
                <a:cs typeface="Times New Roman"/>
              </a:rPr>
              <a:t>idea!</a:t>
            </a:r>
            <a:endParaRPr sz="1450">
              <a:latin typeface="Times New Roman"/>
              <a:cs typeface="Times New Roman"/>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491980"/>
          </a:xfrm>
          <a:prstGeom prst="rect">
            <a:avLst/>
          </a:prstGeom>
        </p:spPr>
        <p:txBody>
          <a:bodyPr wrap="square" lIns="0" tIns="12700" rIns="0" bIns="0" rtlCol="0" vert="horz">
            <a:spAutoFit/>
          </a:bodyPr>
          <a:lstStyle/>
          <a:p>
            <a:pPr algn="just" marL="268605" marR="75565">
              <a:lnSpc>
                <a:spcPct val="144900"/>
              </a:lnSpc>
              <a:spcBef>
                <a:spcPts val="100"/>
              </a:spcBef>
            </a:pPr>
            <a:r>
              <a:rPr dirty="0" sz="1450" spc="-5">
                <a:latin typeface="Times New Roman"/>
                <a:cs typeface="Times New Roman"/>
              </a:rPr>
              <a:t>I </a:t>
            </a:r>
            <a:r>
              <a:rPr dirty="0" sz="1450" spc="-10">
                <a:latin typeface="Times New Roman"/>
                <a:cs typeface="Times New Roman"/>
              </a:rPr>
              <a:t>borrowed </a:t>
            </a:r>
            <a:r>
              <a:rPr dirty="0" sz="1450" spc="-5">
                <a:latin typeface="Times New Roman"/>
                <a:cs typeface="Times New Roman"/>
              </a:rPr>
              <a:t>a </a:t>
            </a:r>
            <a:r>
              <a:rPr dirty="0" sz="1450" spc="-10">
                <a:latin typeface="Times New Roman"/>
                <a:cs typeface="Times New Roman"/>
              </a:rPr>
              <a:t>pencil and drew the faces </a:t>
            </a:r>
            <a:r>
              <a:rPr dirty="0" sz="1450" spc="-5">
                <a:latin typeface="Times New Roman"/>
                <a:cs typeface="Times New Roman"/>
              </a:rPr>
              <a:t>of </a:t>
            </a:r>
            <a:r>
              <a:rPr dirty="0" sz="1450" spc="-10">
                <a:latin typeface="Times New Roman"/>
                <a:cs typeface="Times New Roman"/>
              </a:rPr>
              <a:t>Zwakh, </a:t>
            </a:r>
            <a:r>
              <a:rPr dirty="0" sz="1450" spc="-20">
                <a:latin typeface="Times New Roman"/>
                <a:cs typeface="Times New Roman"/>
              </a:rPr>
              <a:t>Vrieslander </a:t>
            </a:r>
            <a:r>
              <a:rPr dirty="0" sz="1450" spc="-10">
                <a:latin typeface="Times New Roman"/>
                <a:cs typeface="Times New Roman"/>
              </a:rPr>
              <a:t>and Prokop.  "What? None </a:t>
            </a:r>
            <a:r>
              <a:rPr dirty="0" sz="1450" spc="-5">
                <a:latin typeface="Times New Roman"/>
                <a:cs typeface="Times New Roman"/>
              </a:rPr>
              <a:t>of </a:t>
            </a:r>
            <a:r>
              <a:rPr dirty="0" sz="1450" spc="-10">
                <a:latin typeface="Times New Roman"/>
                <a:cs typeface="Times New Roman"/>
              </a:rPr>
              <a:t>them in Prague any</a:t>
            </a:r>
            <a:r>
              <a:rPr dirty="0" sz="1450" spc="1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He waved his arms around in the </a:t>
            </a:r>
            <a:r>
              <a:rPr dirty="0" sz="1450" spc="-25">
                <a:latin typeface="Times New Roman"/>
                <a:cs typeface="Times New Roman"/>
              </a:rPr>
              <a:t>air, </a:t>
            </a:r>
            <a:r>
              <a:rPr dirty="0" sz="1450" spc="-10">
                <a:latin typeface="Times New Roman"/>
                <a:cs typeface="Times New Roman"/>
              </a:rPr>
              <a:t>made </a:t>
            </a:r>
            <a:r>
              <a:rPr dirty="0" sz="1450" spc="-5">
                <a:latin typeface="Times New Roman"/>
                <a:cs typeface="Times New Roman"/>
              </a:rPr>
              <a:t>a </a:t>
            </a:r>
            <a:r>
              <a:rPr dirty="0" sz="1450" spc="-10">
                <a:latin typeface="Times New Roman"/>
                <a:cs typeface="Times New Roman"/>
              </a:rPr>
              <a:t>gesture indicating money  being counted </a:t>
            </a:r>
            <a:r>
              <a:rPr dirty="0" sz="1450" spc="-5">
                <a:latin typeface="Times New Roman"/>
                <a:cs typeface="Times New Roman"/>
              </a:rPr>
              <a:t>out, </a:t>
            </a:r>
            <a:r>
              <a:rPr dirty="0" sz="1450" spc="-10">
                <a:latin typeface="Times New Roman"/>
                <a:cs typeface="Times New Roman"/>
              </a:rPr>
              <a:t>marched his fingers across the table and slapped himself </a:t>
            </a:r>
            <a:r>
              <a:rPr dirty="0" sz="1450" spc="-5">
                <a:latin typeface="Times New Roman"/>
                <a:cs typeface="Times New Roman"/>
              </a:rPr>
              <a:t>on  </a:t>
            </a:r>
            <a:r>
              <a:rPr dirty="0" sz="1450" spc="-10">
                <a:latin typeface="Times New Roman"/>
                <a:cs typeface="Times New Roman"/>
              </a:rPr>
              <a:t>the back </a:t>
            </a:r>
            <a:r>
              <a:rPr dirty="0" sz="1450" spc="-5">
                <a:latin typeface="Times New Roman"/>
                <a:cs typeface="Times New Roman"/>
              </a:rPr>
              <a:t>of </a:t>
            </a:r>
            <a:r>
              <a:rPr dirty="0" sz="1450" spc="-10">
                <a:latin typeface="Times New Roman"/>
                <a:cs typeface="Times New Roman"/>
              </a:rPr>
              <a:t>the hand. </a:t>
            </a:r>
            <a:r>
              <a:rPr dirty="0" sz="1450" spc="-5">
                <a:latin typeface="Times New Roman"/>
                <a:cs typeface="Times New Roman"/>
              </a:rPr>
              <a:t>I </a:t>
            </a:r>
            <a:r>
              <a:rPr dirty="0" sz="1450" spc="-10">
                <a:latin typeface="Times New Roman"/>
                <a:cs typeface="Times New Roman"/>
              </a:rPr>
              <a:t>guessed that all three had probably been given money  </a:t>
            </a:r>
            <a:r>
              <a:rPr dirty="0" sz="1450" spc="-5">
                <a:latin typeface="Times New Roman"/>
                <a:cs typeface="Times New Roman"/>
              </a:rPr>
              <a:t>by </a:t>
            </a:r>
            <a:r>
              <a:rPr dirty="0" sz="1450" spc="-10">
                <a:latin typeface="Times New Roman"/>
                <a:cs typeface="Times New Roman"/>
              </a:rPr>
              <a:t>Charousek with which they had made </a:t>
            </a:r>
            <a:r>
              <a:rPr dirty="0" sz="1450" spc="-5">
                <a:latin typeface="Times New Roman"/>
                <a:cs typeface="Times New Roman"/>
              </a:rPr>
              <a:t>a </a:t>
            </a:r>
            <a:r>
              <a:rPr dirty="0" sz="1450" spc="-10">
                <a:latin typeface="Times New Roman"/>
                <a:cs typeface="Times New Roman"/>
              </a:rPr>
              <a:t>going concern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puppet </a:t>
            </a:r>
            <a:r>
              <a:rPr dirty="0" sz="1450" spc="-10">
                <a:latin typeface="Times New Roman"/>
                <a:cs typeface="Times New Roman"/>
              </a:rPr>
              <a:t>theatre  company and were now </a:t>
            </a:r>
            <a:r>
              <a:rPr dirty="0" sz="1450" spc="-5">
                <a:latin typeface="Times New Roman"/>
                <a:cs typeface="Times New Roman"/>
              </a:rPr>
              <a:t>on</a:t>
            </a:r>
            <a:r>
              <a:rPr dirty="0" sz="1450" spc="10">
                <a:latin typeface="Times New Roman"/>
                <a:cs typeface="Times New Roman"/>
              </a:rPr>
              <a:t> </a:t>
            </a:r>
            <a:r>
              <a:rPr dirty="0" sz="1450" spc="-25">
                <a:latin typeface="Times New Roman"/>
                <a:cs typeface="Times New Roman"/>
              </a:rPr>
              <a:t>tour.</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"And Hillel? Where is </a:t>
            </a:r>
            <a:r>
              <a:rPr dirty="0" sz="1450" spc="-5">
                <a:latin typeface="Times New Roman"/>
                <a:cs typeface="Times New Roman"/>
              </a:rPr>
              <a:t>he </a:t>
            </a:r>
            <a:r>
              <a:rPr dirty="0" sz="1450" spc="-10">
                <a:latin typeface="Times New Roman"/>
                <a:cs typeface="Times New Roman"/>
              </a:rPr>
              <a:t>living now?" </a:t>
            </a:r>
            <a:r>
              <a:rPr dirty="0" sz="1450" spc="-5">
                <a:latin typeface="Times New Roman"/>
                <a:cs typeface="Times New Roman"/>
              </a:rPr>
              <a:t>I </a:t>
            </a:r>
            <a:r>
              <a:rPr dirty="0" sz="1450" spc="-10">
                <a:latin typeface="Times New Roman"/>
                <a:cs typeface="Times New Roman"/>
              </a:rPr>
              <a:t>drew his face and </a:t>
            </a:r>
            <a:r>
              <a:rPr dirty="0" sz="1450" spc="-5">
                <a:latin typeface="Times New Roman"/>
                <a:cs typeface="Times New Roman"/>
              </a:rPr>
              <a:t>a </a:t>
            </a:r>
            <a:r>
              <a:rPr dirty="0" sz="1450" spc="-10">
                <a:latin typeface="Times New Roman"/>
                <a:cs typeface="Times New Roman"/>
              </a:rPr>
              <a:t>house  followed </a:t>
            </a:r>
            <a:r>
              <a:rPr dirty="0" sz="1450" spc="-5">
                <a:latin typeface="Times New Roman"/>
                <a:cs typeface="Times New Roman"/>
              </a:rPr>
              <a:t>by a </a:t>
            </a:r>
            <a:r>
              <a:rPr dirty="0" sz="1450" spc="-10">
                <a:latin typeface="Times New Roman"/>
                <a:cs typeface="Times New Roman"/>
              </a:rPr>
              <a:t>question</a:t>
            </a:r>
            <a:r>
              <a:rPr dirty="0" sz="1450" spc="-5">
                <a:latin typeface="Times New Roman"/>
                <a:cs typeface="Times New Roman"/>
              </a:rPr>
              <a:t> </a:t>
            </a:r>
            <a:r>
              <a:rPr dirty="0" sz="1450" spc="-10">
                <a:latin typeface="Times New Roman"/>
                <a:cs typeface="Times New Roman"/>
              </a:rPr>
              <a:t>mark.</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The question mark Jaromir did </a:t>
            </a:r>
            <a:r>
              <a:rPr dirty="0" sz="1450" spc="-5">
                <a:latin typeface="Times New Roman"/>
                <a:cs typeface="Times New Roman"/>
              </a:rPr>
              <a:t>not </a:t>
            </a:r>
            <a:r>
              <a:rPr dirty="0" sz="1450" spc="-10">
                <a:latin typeface="Times New Roman"/>
                <a:cs typeface="Times New Roman"/>
              </a:rPr>
              <a:t>understand since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read, </a:t>
            </a:r>
            <a:r>
              <a:rPr dirty="0" sz="1450" spc="-5">
                <a:latin typeface="Times New Roman"/>
                <a:cs typeface="Times New Roman"/>
              </a:rPr>
              <a:t>but  he </a:t>
            </a:r>
            <a:r>
              <a:rPr dirty="0" sz="1450" spc="-10">
                <a:latin typeface="Times New Roman"/>
                <a:cs typeface="Times New Roman"/>
              </a:rPr>
              <a:t>realised what </a:t>
            </a:r>
            <a:r>
              <a:rPr dirty="0" sz="1450" spc="-5">
                <a:latin typeface="Times New Roman"/>
                <a:cs typeface="Times New Roman"/>
              </a:rPr>
              <a:t>I </a:t>
            </a:r>
            <a:r>
              <a:rPr dirty="0" sz="1450" spc="-10">
                <a:latin typeface="Times New Roman"/>
                <a:cs typeface="Times New Roman"/>
              </a:rPr>
              <a:t>wanted to know;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match, apparently threw it </a:t>
            </a:r>
            <a:r>
              <a:rPr dirty="0" sz="1450" spc="-5">
                <a:latin typeface="Times New Roman"/>
                <a:cs typeface="Times New Roman"/>
              </a:rPr>
              <a:t>up </a:t>
            </a:r>
            <a:r>
              <a:rPr dirty="0" sz="1450" spc="-10">
                <a:latin typeface="Times New Roman"/>
                <a:cs typeface="Times New Roman"/>
              </a:rPr>
              <a:t>in  the </a:t>
            </a:r>
            <a:r>
              <a:rPr dirty="0" sz="1450" spc="-25">
                <a:latin typeface="Times New Roman"/>
                <a:cs typeface="Times New Roman"/>
              </a:rPr>
              <a:t>air, </a:t>
            </a:r>
            <a:r>
              <a:rPr dirty="0" sz="1450" spc="-5">
                <a:latin typeface="Times New Roman"/>
                <a:cs typeface="Times New Roman"/>
              </a:rPr>
              <a:t>but </a:t>
            </a:r>
            <a:r>
              <a:rPr dirty="0" sz="1450" spc="-10">
                <a:latin typeface="Times New Roman"/>
                <a:cs typeface="Times New Roman"/>
              </a:rPr>
              <a:t>actually made it disappear like </a:t>
            </a:r>
            <a:r>
              <a:rPr dirty="0" sz="1450" spc="-5">
                <a:latin typeface="Times New Roman"/>
                <a:cs typeface="Times New Roman"/>
              </a:rPr>
              <a:t>a</a:t>
            </a:r>
            <a:r>
              <a:rPr dirty="0" sz="1450" spc="45">
                <a:latin typeface="Times New Roman"/>
                <a:cs typeface="Times New Roman"/>
              </a:rPr>
              <a:t> </a:t>
            </a:r>
            <a:r>
              <a:rPr dirty="0" sz="1450" spc="-15">
                <a:latin typeface="Times New Roman"/>
                <a:cs typeface="Times New Roman"/>
              </a:rPr>
              <a:t>conjuror.</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What did that mean? Hillel was also away </a:t>
            </a:r>
            <a:r>
              <a:rPr dirty="0" sz="1450" spc="-5">
                <a:latin typeface="Times New Roman"/>
                <a:cs typeface="Times New Roman"/>
              </a:rPr>
              <a:t>on a</a:t>
            </a:r>
            <a:r>
              <a:rPr dirty="0" sz="1450" spc="35">
                <a:latin typeface="Times New Roman"/>
                <a:cs typeface="Times New Roman"/>
              </a:rPr>
              <a:t> </a:t>
            </a:r>
            <a:r>
              <a:rPr dirty="0" sz="1450" spc="-10">
                <a:latin typeface="Times New Roman"/>
                <a:cs typeface="Times New Roman"/>
              </a:rPr>
              <a:t>journey?</a:t>
            </a:r>
            <a:endParaRPr sz="1450">
              <a:latin typeface="Times New Roman"/>
              <a:cs typeface="Times New Roman"/>
            </a:endParaRPr>
          </a:p>
          <a:p>
            <a:pPr marL="268605" marR="779145">
              <a:lnSpc>
                <a:spcPct val="142800"/>
              </a:lnSpc>
              <a:spcBef>
                <a:spcPts val="40"/>
              </a:spcBef>
            </a:pPr>
            <a:r>
              <a:rPr dirty="0" sz="1450" spc="-5">
                <a:latin typeface="Times New Roman"/>
                <a:cs typeface="Times New Roman"/>
              </a:rPr>
              <a:t>I </a:t>
            </a:r>
            <a:r>
              <a:rPr dirty="0" sz="1450" spc="-10">
                <a:latin typeface="Times New Roman"/>
                <a:cs typeface="Times New Roman"/>
              </a:rPr>
              <a:t>drew the Jewish </a:t>
            </a:r>
            <a:r>
              <a:rPr dirty="0" sz="1450" spc="-35">
                <a:latin typeface="Times New Roman"/>
                <a:cs typeface="Times New Roman"/>
              </a:rPr>
              <a:t>Town </a:t>
            </a:r>
            <a:r>
              <a:rPr dirty="0" sz="1450" spc="-10">
                <a:latin typeface="Times New Roman"/>
                <a:cs typeface="Times New Roman"/>
              </a:rPr>
              <a:t>Hall. Jaromir shook his head </a:t>
            </a:r>
            <a:r>
              <a:rPr dirty="0" sz="1450" spc="-15">
                <a:latin typeface="Times New Roman"/>
                <a:cs typeface="Times New Roman"/>
              </a:rPr>
              <a:t>vigorously.  </a:t>
            </a:r>
            <a:r>
              <a:rPr dirty="0" sz="1450" spc="-10">
                <a:latin typeface="Times New Roman"/>
                <a:cs typeface="Times New Roman"/>
              </a:rPr>
              <a:t>"Hillel is </a:t>
            </a:r>
            <a:r>
              <a:rPr dirty="0" sz="1450" spc="-5">
                <a:latin typeface="Times New Roman"/>
                <a:cs typeface="Times New Roman"/>
              </a:rPr>
              <a:t>not </a:t>
            </a:r>
            <a:r>
              <a:rPr dirty="0" sz="1450" spc="-10">
                <a:latin typeface="Times New Roman"/>
                <a:cs typeface="Times New Roman"/>
              </a:rPr>
              <a:t>there any more?" A violent shake </a:t>
            </a:r>
            <a:r>
              <a:rPr dirty="0" sz="1450" spc="-5">
                <a:latin typeface="Times New Roman"/>
                <a:cs typeface="Times New Roman"/>
              </a:rPr>
              <a:t>of </a:t>
            </a:r>
            <a:r>
              <a:rPr dirty="0" sz="1450" spc="-10">
                <a:latin typeface="Times New Roman"/>
                <a:cs typeface="Times New Roman"/>
              </a:rPr>
              <a:t>the head.  "Then where is he?" Again the trick with the</a:t>
            </a:r>
            <a:r>
              <a:rPr dirty="0" sz="1450" spc="40">
                <a:latin typeface="Times New Roman"/>
                <a:cs typeface="Times New Roman"/>
              </a:rPr>
              <a:t> </a:t>
            </a:r>
            <a:r>
              <a:rPr dirty="0" sz="1450" spc="-10">
                <a:latin typeface="Times New Roman"/>
                <a:cs typeface="Times New Roman"/>
              </a:rPr>
              <a:t>match.</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"He's just saying the gentleman has </a:t>
            </a:r>
            <a:r>
              <a:rPr dirty="0" sz="1450" spc="-5">
                <a:latin typeface="Times New Roman"/>
                <a:cs typeface="Times New Roman"/>
              </a:rPr>
              <a:t>gone </a:t>
            </a:r>
            <a:r>
              <a:rPr dirty="0" sz="1450" spc="-30">
                <a:latin typeface="Times New Roman"/>
                <a:cs typeface="Times New Roman"/>
              </a:rPr>
              <a:t>away, </a:t>
            </a:r>
            <a:r>
              <a:rPr dirty="0" sz="1450" spc="-5">
                <a:latin typeface="Times New Roman"/>
                <a:cs typeface="Times New Roman"/>
              </a:rPr>
              <a:t>but no one don't </a:t>
            </a:r>
            <a:r>
              <a:rPr dirty="0" sz="1450" spc="-10">
                <a:latin typeface="Times New Roman"/>
                <a:cs typeface="Times New Roman"/>
              </a:rPr>
              <a:t>know  where", explained the </a:t>
            </a:r>
            <a:r>
              <a:rPr dirty="0" sz="1450" spc="-15">
                <a:latin typeface="Times New Roman"/>
                <a:cs typeface="Times New Roman"/>
              </a:rPr>
              <a:t>street-sweeper, </a:t>
            </a:r>
            <a:r>
              <a:rPr dirty="0" sz="1450" spc="-10">
                <a:latin typeface="Times New Roman"/>
                <a:cs typeface="Times New Roman"/>
              </a:rPr>
              <a:t>who had been watching </a:t>
            </a:r>
            <a:r>
              <a:rPr dirty="0" sz="1450" spc="-5">
                <a:latin typeface="Times New Roman"/>
                <a:cs typeface="Times New Roman"/>
              </a:rPr>
              <a:t>us </a:t>
            </a:r>
            <a:r>
              <a:rPr dirty="0" sz="1450" spc="-10">
                <a:latin typeface="Times New Roman"/>
                <a:cs typeface="Times New Roman"/>
              </a:rPr>
              <a:t>with interest  the whole</a:t>
            </a:r>
            <a:r>
              <a:rPr dirty="0" sz="1450" spc="-5">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Fear struck at my heart; Hillel had gone! Now </a:t>
            </a:r>
            <a:r>
              <a:rPr dirty="0" sz="1450" spc="-5">
                <a:latin typeface="Times New Roman"/>
                <a:cs typeface="Times New Roman"/>
              </a:rPr>
              <a:t>I </a:t>
            </a:r>
            <a:r>
              <a:rPr dirty="0" sz="1450" spc="-10">
                <a:latin typeface="Times New Roman"/>
                <a:cs typeface="Times New Roman"/>
              </a:rPr>
              <a:t>was completely alone in  the world. The objects in the room began to dance before my</a:t>
            </a:r>
            <a:r>
              <a:rPr dirty="0" sz="1450" spc="8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12065" indent="255904">
              <a:lnSpc>
                <a:spcPts val="1730"/>
              </a:lnSpc>
              <a:spcBef>
                <a:spcPts val="720"/>
              </a:spcBef>
            </a:pPr>
            <a:r>
              <a:rPr dirty="0" sz="1450" spc="-10">
                <a:latin typeface="Times New Roman"/>
                <a:cs typeface="Times New Roman"/>
              </a:rPr>
              <a:t>"And Miriam?" My hand was trembling so much that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achieve the</a:t>
            </a:r>
            <a:r>
              <a:rPr dirty="0" sz="1450">
                <a:latin typeface="Times New Roman"/>
                <a:cs typeface="Times New Roman"/>
              </a:rPr>
              <a:t> </a:t>
            </a:r>
            <a:r>
              <a:rPr dirty="0" sz="1450" spc="-10">
                <a:latin typeface="Times New Roman"/>
                <a:cs typeface="Times New Roman"/>
              </a:rPr>
              <a:t>likeness.</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"Has Miriam disappeared too?" Miriam had disappeared </a:t>
            </a:r>
            <a:r>
              <a:rPr dirty="0" sz="1450" spc="-5">
                <a:latin typeface="Times New Roman"/>
                <a:cs typeface="Times New Roman"/>
              </a:rPr>
              <a:t>too, </a:t>
            </a:r>
            <a:r>
              <a:rPr dirty="0" sz="1450" spc="-10">
                <a:latin typeface="Times New Roman"/>
                <a:cs typeface="Times New Roman"/>
              </a:rPr>
              <a:t>disappeared  without trace.</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groaned </a:t>
            </a:r>
            <a:r>
              <a:rPr dirty="0" sz="1450" spc="-5">
                <a:latin typeface="Times New Roman"/>
                <a:cs typeface="Times New Roman"/>
              </a:rPr>
              <a:t>out </a:t>
            </a:r>
            <a:r>
              <a:rPr dirty="0" sz="1450" spc="-10">
                <a:latin typeface="Times New Roman"/>
                <a:cs typeface="Times New Roman"/>
              </a:rPr>
              <a:t>loud and paced </a:t>
            </a:r>
            <a:r>
              <a:rPr dirty="0" sz="1450" spc="-5">
                <a:latin typeface="Times New Roman"/>
                <a:cs typeface="Times New Roman"/>
              </a:rPr>
              <a:t>up </a:t>
            </a:r>
            <a:r>
              <a:rPr dirty="0" sz="1450" spc="-10">
                <a:latin typeface="Times New Roman"/>
                <a:cs typeface="Times New Roman"/>
              </a:rPr>
              <a:t>and down the room, making the three  soldiers give each other puzzled looks. Jaromir tried to calm me down and  made great </a:t>
            </a:r>
            <a:r>
              <a:rPr dirty="0" sz="1450" spc="-15">
                <a:latin typeface="Times New Roman"/>
                <a:cs typeface="Times New Roman"/>
              </a:rPr>
              <a:t>efforts </a:t>
            </a:r>
            <a:r>
              <a:rPr dirty="0" sz="1450" spc="-10">
                <a:latin typeface="Times New Roman"/>
                <a:cs typeface="Times New Roman"/>
              </a:rPr>
              <a:t>to tell me something else </a:t>
            </a:r>
            <a:r>
              <a:rPr dirty="0" sz="1450" spc="-5">
                <a:latin typeface="Times New Roman"/>
                <a:cs typeface="Times New Roman"/>
              </a:rPr>
              <a:t>he </a:t>
            </a:r>
            <a:r>
              <a:rPr dirty="0" sz="1450" spc="-10">
                <a:latin typeface="Times New Roman"/>
                <a:cs typeface="Times New Roman"/>
              </a:rPr>
              <a:t>had heard. He lay his head </a:t>
            </a:r>
            <a:r>
              <a:rPr dirty="0" sz="1450" spc="-5">
                <a:latin typeface="Times New Roman"/>
                <a:cs typeface="Times New Roman"/>
              </a:rPr>
              <a:t>on  </a:t>
            </a:r>
            <a:r>
              <a:rPr dirty="0" sz="1450" spc="-10">
                <a:latin typeface="Times New Roman"/>
                <a:cs typeface="Times New Roman"/>
              </a:rPr>
              <a:t>his arm, like someone</a:t>
            </a:r>
            <a:r>
              <a:rPr dirty="0" sz="1450" spc="5">
                <a:latin typeface="Times New Roman"/>
                <a:cs typeface="Times New Roman"/>
              </a:rPr>
              <a:t> </a:t>
            </a:r>
            <a:r>
              <a:rPr dirty="0" sz="1450" spc="-10">
                <a:latin typeface="Times New Roman"/>
                <a:cs typeface="Times New Roman"/>
              </a:rPr>
              <a:t>sleeping.</a:t>
            </a:r>
            <a:endParaRPr sz="1450">
              <a:latin typeface="Times New Roman"/>
              <a:cs typeface="Times New Roman"/>
            </a:endParaRPr>
          </a:p>
          <a:p>
            <a:pPr algn="just" marL="12700" marR="5715" indent="255904">
              <a:lnSpc>
                <a:spcPts val="1730"/>
              </a:lnSpc>
              <a:spcBef>
                <a:spcPts val="715"/>
              </a:spcBef>
            </a:pPr>
            <a:r>
              <a:rPr dirty="0" sz="1450" spc="-5">
                <a:latin typeface="Times New Roman"/>
                <a:cs typeface="Times New Roman"/>
              </a:rPr>
              <a:t>I </a:t>
            </a:r>
            <a:r>
              <a:rPr dirty="0" sz="1450" spc="-10">
                <a:latin typeface="Times New Roman"/>
                <a:cs typeface="Times New Roman"/>
              </a:rPr>
              <a:t>grasped the table to steady myself. "For God's sake, </a:t>
            </a:r>
            <a:r>
              <a:rPr dirty="0" sz="1450" spc="-5">
                <a:latin typeface="Times New Roman"/>
                <a:cs typeface="Times New Roman"/>
              </a:rPr>
              <a:t>you don't </a:t>
            </a:r>
            <a:r>
              <a:rPr dirty="0" sz="1450" spc="-10">
                <a:latin typeface="Times New Roman"/>
                <a:cs typeface="Times New Roman"/>
              </a:rPr>
              <a:t>mean  Miriam is dead?" A shake </a:t>
            </a:r>
            <a:r>
              <a:rPr dirty="0" sz="1450" spc="-5">
                <a:latin typeface="Times New Roman"/>
                <a:cs typeface="Times New Roman"/>
              </a:rPr>
              <a:t>of </a:t>
            </a:r>
            <a:r>
              <a:rPr dirty="0" sz="1450" spc="-10">
                <a:latin typeface="Times New Roman"/>
                <a:cs typeface="Times New Roman"/>
              </a:rPr>
              <a:t>the head. Jaromir repeated his mime </a:t>
            </a:r>
            <a:r>
              <a:rPr dirty="0" sz="1450" spc="-5">
                <a:latin typeface="Times New Roman"/>
                <a:cs typeface="Times New Roman"/>
              </a:rPr>
              <a:t>of </a:t>
            </a:r>
            <a:r>
              <a:rPr dirty="0" sz="1450" spc="-10">
                <a:latin typeface="Times New Roman"/>
                <a:cs typeface="Times New Roman"/>
              </a:rPr>
              <a:t>someone  sleeping.</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"Has she been ill?" </a:t>
            </a:r>
            <a:r>
              <a:rPr dirty="0" sz="1450" spc="-5">
                <a:latin typeface="Times New Roman"/>
                <a:cs typeface="Times New Roman"/>
              </a:rPr>
              <a:t>I </a:t>
            </a:r>
            <a:r>
              <a:rPr dirty="0" sz="1450" spc="-10">
                <a:latin typeface="Times New Roman"/>
                <a:cs typeface="Times New Roman"/>
              </a:rPr>
              <a:t>drew </a:t>
            </a:r>
            <a:r>
              <a:rPr dirty="0" sz="1450" spc="-5">
                <a:latin typeface="Times New Roman"/>
                <a:cs typeface="Times New Roman"/>
              </a:rPr>
              <a:t>a </a:t>
            </a:r>
            <a:r>
              <a:rPr dirty="0" sz="1450" spc="-10">
                <a:latin typeface="Times New Roman"/>
                <a:cs typeface="Times New Roman"/>
              </a:rPr>
              <a:t>bottle </a:t>
            </a:r>
            <a:r>
              <a:rPr dirty="0" sz="1450" spc="-5">
                <a:latin typeface="Times New Roman"/>
                <a:cs typeface="Times New Roman"/>
              </a:rPr>
              <a:t>of </a:t>
            </a:r>
            <a:r>
              <a:rPr dirty="0" sz="1450" spc="-10">
                <a:latin typeface="Times New Roman"/>
                <a:cs typeface="Times New Roman"/>
              </a:rPr>
              <a:t>medicine. A shake </a:t>
            </a:r>
            <a:r>
              <a:rPr dirty="0" sz="1450" spc="-5">
                <a:latin typeface="Times New Roman"/>
                <a:cs typeface="Times New Roman"/>
              </a:rPr>
              <a:t>of </a:t>
            </a:r>
            <a:r>
              <a:rPr dirty="0" sz="1450" spc="-10">
                <a:latin typeface="Times New Roman"/>
                <a:cs typeface="Times New Roman"/>
              </a:rPr>
              <a:t>the head. Again  Jaromir laid his head </a:t>
            </a:r>
            <a:r>
              <a:rPr dirty="0" sz="1450" spc="-5">
                <a:latin typeface="Times New Roman"/>
                <a:cs typeface="Times New Roman"/>
              </a:rPr>
              <a:t>on </a:t>
            </a:r>
            <a:r>
              <a:rPr dirty="0" sz="1450" spc="-10">
                <a:latin typeface="Times New Roman"/>
                <a:cs typeface="Times New Roman"/>
              </a:rPr>
              <a:t>his arm. By now it was daylight and the gaslamps  were turned </a:t>
            </a:r>
            <a:r>
              <a:rPr dirty="0" sz="1450" spc="-15">
                <a:latin typeface="Times New Roman"/>
                <a:cs typeface="Times New Roman"/>
              </a:rPr>
              <a:t>off </a:t>
            </a:r>
            <a:r>
              <a:rPr dirty="0" sz="1450" spc="-5">
                <a:latin typeface="Times New Roman"/>
                <a:cs typeface="Times New Roman"/>
              </a:rPr>
              <a:t>one </a:t>
            </a:r>
            <a:r>
              <a:rPr dirty="0" sz="1450" spc="-10">
                <a:latin typeface="Times New Roman"/>
                <a:cs typeface="Times New Roman"/>
              </a:rPr>
              <a:t>after the </a:t>
            </a:r>
            <a:r>
              <a:rPr dirty="0" sz="1450" spc="-20">
                <a:latin typeface="Times New Roman"/>
                <a:cs typeface="Times New Roman"/>
              </a:rPr>
              <a:t>other, </a:t>
            </a:r>
            <a:r>
              <a:rPr dirty="0" sz="1450" spc="-5">
                <a:latin typeface="Times New Roman"/>
                <a:cs typeface="Times New Roman"/>
              </a:rPr>
              <a:t>but </a:t>
            </a:r>
            <a:r>
              <a:rPr dirty="0" sz="1450" spc="-10">
                <a:latin typeface="Times New Roman"/>
                <a:cs typeface="Times New Roman"/>
              </a:rPr>
              <a:t>still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fathom what the  gesture was intended to</a:t>
            </a:r>
            <a:r>
              <a:rPr dirty="0" sz="1450" spc="5">
                <a:latin typeface="Times New Roman"/>
                <a:cs typeface="Times New Roman"/>
              </a:rPr>
              <a:t> </a:t>
            </a:r>
            <a:r>
              <a:rPr dirty="0" sz="1450" spc="-20">
                <a:latin typeface="Times New Roman"/>
                <a:cs typeface="Times New Roman"/>
              </a:rPr>
              <a:t>convey.</a:t>
            </a:r>
            <a:endParaRPr sz="1450">
              <a:latin typeface="Times New Roman"/>
              <a:cs typeface="Times New Roman"/>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13335" indent="255904">
              <a:lnSpc>
                <a:spcPts val="1730"/>
              </a:lnSpc>
              <a:spcBef>
                <a:spcPts val="155"/>
              </a:spcBef>
            </a:pP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up </a:t>
            </a:r>
            <a:r>
              <a:rPr dirty="0" sz="1450" spc="-10">
                <a:latin typeface="Times New Roman"/>
                <a:cs typeface="Times New Roman"/>
              </a:rPr>
              <a:t>and sat thinking. The only thing left to </a:t>
            </a:r>
            <a:r>
              <a:rPr dirty="0" sz="1450" spc="-5">
                <a:latin typeface="Times New Roman"/>
                <a:cs typeface="Times New Roman"/>
              </a:rPr>
              <a:t>do </a:t>
            </a:r>
            <a:r>
              <a:rPr dirty="0" sz="1450" spc="-10">
                <a:latin typeface="Times New Roman"/>
                <a:cs typeface="Times New Roman"/>
              </a:rPr>
              <a:t>was to </a:t>
            </a:r>
            <a:r>
              <a:rPr dirty="0" sz="1450" spc="-5">
                <a:latin typeface="Times New Roman"/>
                <a:cs typeface="Times New Roman"/>
              </a:rPr>
              <a:t>go </a:t>
            </a:r>
            <a:r>
              <a:rPr dirty="0" sz="1450" spc="-10">
                <a:latin typeface="Times New Roman"/>
                <a:cs typeface="Times New Roman"/>
              </a:rPr>
              <a:t>to the Jewish  </a:t>
            </a:r>
            <a:r>
              <a:rPr dirty="0" sz="1450" spc="-35">
                <a:latin typeface="Times New Roman"/>
                <a:cs typeface="Times New Roman"/>
              </a:rPr>
              <a:t>Town </a:t>
            </a:r>
            <a:r>
              <a:rPr dirty="0" sz="1450" spc="-10">
                <a:latin typeface="Times New Roman"/>
                <a:cs typeface="Times New Roman"/>
              </a:rPr>
              <a:t>Hall as soon as it opened and ask there if they had any idea where Hillel  and Miriam might have gone. </a:t>
            </a:r>
            <a:r>
              <a:rPr dirty="0" sz="1450" spc="-5">
                <a:latin typeface="Times New Roman"/>
                <a:cs typeface="Times New Roman"/>
              </a:rPr>
              <a:t>I </a:t>
            </a:r>
            <a:r>
              <a:rPr dirty="0" sz="1450" spc="-10">
                <a:latin typeface="Times New Roman"/>
                <a:cs typeface="Times New Roman"/>
              </a:rPr>
              <a:t>had to look for</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85"/>
              </a:spcBef>
            </a:pPr>
            <a:r>
              <a:rPr dirty="0" sz="1450" spc="-5">
                <a:latin typeface="Times New Roman"/>
                <a:cs typeface="Times New Roman"/>
              </a:rPr>
              <a:t>I </a:t>
            </a:r>
            <a:r>
              <a:rPr dirty="0" sz="1450" spc="-10">
                <a:latin typeface="Times New Roman"/>
                <a:cs typeface="Times New Roman"/>
              </a:rPr>
              <a:t>sat next to Jaromir in silence, as deaf and dumb as </a:t>
            </a:r>
            <a:r>
              <a:rPr dirty="0" sz="1450" spc="-5">
                <a:latin typeface="Times New Roman"/>
                <a:cs typeface="Times New Roman"/>
              </a:rPr>
              <a:t>he </a:t>
            </a:r>
            <a:r>
              <a:rPr dirty="0" sz="1450" spc="-10">
                <a:latin typeface="Times New Roman"/>
                <a:cs typeface="Times New Roman"/>
              </a:rPr>
              <a:t>was. When, after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 I </a:t>
            </a:r>
            <a:r>
              <a:rPr dirty="0" sz="1450" spc="-10">
                <a:latin typeface="Times New Roman"/>
                <a:cs typeface="Times New Roman"/>
              </a:rPr>
              <a:t>saw that </a:t>
            </a:r>
            <a:r>
              <a:rPr dirty="0" sz="1450" spc="-5">
                <a:latin typeface="Times New Roman"/>
                <a:cs typeface="Times New Roman"/>
              </a:rPr>
              <a:t>he </a:t>
            </a:r>
            <a:r>
              <a:rPr dirty="0" sz="1450" spc="-10">
                <a:latin typeface="Times New Roman"/>
                <a:cs typeface="Times New Roman"/>
              </a:rPr>
              <a:t>was snipping away at </a:t>
            </a:r>
            <a:r>
              <a:rPr dirty="0" sz="1450" spc="-5">
                <a:latin typeface="Times New Roman"/>
                <a:cs typeface="Times New Roman"/>
              </a:rPr>
              <a:t>a </a:t>
            </a:r>
            <a:r>
              <a:rPr dirty="0" sz="1450" spc="-10">
                <a:latin typeface="Times New Roman"/>
                <a:cs typeface="Times New Roman"/>
              </a:rPr>
              <a:t>silhouette. </a:t>
            </a:r>
            <a:r>
              <a:rPr dirty="0" sz="1450" spc="-5">
                <a:latin typeface="Times New Roman"/>
                <a:cs typeface="Times New Roman"/>
              </a:rPr>
              <a:t>I  </a:t>
            </a:r>
            <a:r>
              <a:rPr dirty="0" sz="1450" spc="-10">
                <a:latin typeface="Times New Roman"/>
                <a:cs typeface="Times New Roman"/>
              </a:rPr>
              <a:t>recognised Rosina's profile. He handed me the scrap </a:t>
            </a:r>
            <a:r>
              <a:rPr dirty="0" sz="1450" spc="-5">
                <a:latin typeface="Times New Roman"/>
                <a:cs typeface="Times New Roman"/>
              </a:rPr>
              <a:t>of </a:t>
            </a:r>
            <a:r>
              <a:rPr dirty="0" sz="1450" spc="-20">
                <a:latin typeface="Times New Roman"/>
                <a:cs typeface="Times New Roman"/>
              </a:rPr>
              <a:t>paper, </a:t>
            </a:r>
            <a:r>
              <a:rPr dirty="0" sz="1450" spc="-5">
                <a:latin typeface="Times New Roman"/>
                <a:cs typeface="Times New Roman"/>
              </a:rPr>
              <a:t>put </a:t>
            </a:r>
            <a:r>
              <a:rPr dirty="0" sz="1450" spc="-10">
                <a:latin typeface="Times New Roman"/>
                <a:cs typeface="Times New Roman"/>
              </a:rPr>
              <a:t>his hand  over his eyes and softly began to </a:t>
            </a:r>
            <a:r>
              <a:rPr dirty="0" sz="1450" spc="-30">
                <a:latin typeface="Times New Roman"/>
                <a:cs typeface="Times New Roman"/>
              </a:rPr>
              <a:t>cry.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suddenly leapt to his feet and  staggered </a:t>
            </a:r>
            <a:r>
              <a:rPr dirty="0" sz="1450" spc="-5">
                <a:latin typeface="Times New Roman"/>
                <a:cs typeface="Times New Roman"/>
              </a:rPr>
              <a:t>out of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without another</a:t>
            </a:r>
            <a:r>
              <a:rPr dirty="0" sz="1450" spc="10">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At the Jewish </a:t>
            </a:r>
            <a:r>
              <a:rPr dirty="0" sz="1450" spc="-35">
                <a:latin typeface="Times New Roman"/>
                <a:cs typeface="Times New Roman"/>
              </a:rPr>
              <a:t>Town </a:t>
            </a:r>
            <a:r>
              <a:rPr dirty="0" sz="1450" spc="-10">
                <a:latin typeface="Times New Roman"/>
                <a:cs typeface="Times New Roman"/>
              </a:rPr>
              <a:t>Hall all they could tell me was that </a:t>
            </a:r>
            <a:r>
              <a:rPr dirty="0" sz="1450" spc="-5">
                <a:latin typeface="Times New Roman"/>
                <a:cs typeface="Times New Roman"/>
              </a:rPr>
              <a:t>one </a:t>
            </a:r>
            <a:r>
              <a:rPr dirty="0" sz="1450" spc="-10">
                <a:latin typeface="Times New Roman"/>
                <a:cs typeface="Times New Roman"/>
              </a:rPr>
              <a:t>day their  archivist, Shemaiah Hillel, had been absent without explanation and had </a:t>
            </a:r>
            <a:r>
              <a:rPr dirty="0" sz="1450" spc="-5">
                <a:latin typeface="Times New Roman"/>
                <a:cs typeface="Times New Roman"/>
              </a:rPr>
              <a:t>not  </a:t>
            </a:r>
            <a:r>
              <a:rPr dirty="0" sz="1450" spc="-10">
                <a:latin typeface="Times New Roman"/>
                <a:cs typeface="Times New Roman"/>
              </a:rPr>
              <a:t>reappeared since. He must have taken his daughter with him, for since that day  she had </a:t>
            </a:r>
            <a:r>
              <a:rPr dirty="0" sz="1450" spc="-5">
                <a:latin typeface="Times New Roman"/>
                <a:cs typeface="Times New Roman"/>
              </a:rPr>
              <a:t>not </a:t>
            </a:r>
            <a:r>
              <a:rPr dirty="0" sz="1450" spc="-10">
                <a:latin typeface="Times New Roman"/>
                <a:cs typeface="Times New Roman"/>
              </a:rPr>
              <a:t>been seen</a:t>
            </a:r>
            <a:r>
              <a:rPr dirty="0" sz="1450" spc="5">
                <a:latin typeface="Times New Roman"/>
                <a:cs typeface="Times New Roman"/>
              </a:rPr>
              <a:t> </a:t>
            </a:r>
            <a:r>
              <a:rPr dirty="0" sz="1450" spc="-20">
                <a:latin typeface="Times New Roman"/>
                <a:cs typeface="Times New Roman"/>
              </a:rPr>
              <a:t>either.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 clue as to where they might have</a:t>
            </a:r>
            <a:r>
              <a:rPr dirty="0" sz="1450" spc="30">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At the bank they told me my account was still blocked </a:t>
            </a:r>
            <a:r>
              <a:rPr dirty="0" sz="1450" spc="-5">
                <a:latin typeface="Times New Roman"/>
                <a:cs typeface="Times New Roman"/>
              </a:rPr>
              <a:t>by a </a:t>
            </a:r>
            <a:r>
              <a:rPr dirty="0" sz="1450" spc="-10">
                <a:latin typeface="Times New Roman"/>
                <a:cs typeface="Times New Roman"/>
              </a:rPr>
              <a:t>court </a:t>
            </a:r>
            <a:r>
              <a:rPr dirty="0" sz="1450" spc="-20">
                <a:latin typeface="Times New Roman"/>
                <a:cs typeface="Times New Roman"/>
              </a:rPr>
              <a:t>order, </a:t>
            </a:r>
            <a:r>
              <a:rPr dirty="0" sz="1450" spc="-5">
                <a:latin typeface="Times New Roman"/>
                <a:cs typeface="Times New Roman"/>
              </a:rPr>
              <a:t>but  </a:t>
            </a:r>
            <a:r>
              <a:rPr dirty="0" sz="1450" spc="-10">
                <a:latin typeface="Times New Roman"/>
                <a:cs typeface="Times New Roman"/>
              </a:rPr>
              <a:t>any day now they expected it to </a:t>
            </a:r>
            <a:r>
              <a:rPr dirty="0" sz="1450" spc="-5">
                <a:latin typeface="Times New Roman"/>
                <a:cs typeface="Times New Roman"/>
              </a:rPr>
              <a:t>be </a:t>
            </a:r>
            <a:r>
              <a:rPr dirty="0" sz="1450" spc="-10">
                <a:latin typeface="Times New Roman"/>
                <a:cs typeface="Times New Roman"/>
              </a:rPr>
              <a:t>released. Charousek's legacy would have to  </a:t>
            </a:r>
            <a:r>
              <a:rPr dirty="0" sz="1450" spc="-5">
                <a:latin typeface="Times New Roman"/>
                <a:cs typeface="Times New Roman"/>
              </a:rPr>
              <a:t>go </a:t>
            </a:r>
            <a:r>
              <a:rPr dirty="0" sz="1450" spc="-10">
                <a:latin typeface="Times New Roman"/>
                <a:cs typeface="Times New Roman"/>
              </a:rPr>
              <a:t>through </a:t>
            </a:r>
            <a:r>
              <a:rPr dirty="0" sz="1450" spc="-15">
                <a:latin typeface="Times New Roman"/>
                <a:cs typeface="Times New Roman"/>
              </a:rPr>
              <a:t>official </a:t>
            </a:r>
            <a:r>
              <a:rPr dirty="0" sz="1450" spc="-10">
                <a:latin typeface="Times New Roman"/>
                <a:cs typeface="Times New Roman"/>
              </a:rPr>
              <a:t>channels as well, </a:t>
            </a:r>
            <a:r>
              <a:rPr dirty="0" sz="1450" spc="-5">
                <a:latin typeface="Times New Roman"/>
                <a:cs typeface="Times New Roman"/>
              </a:rPr>
              <a:t>of </a:t>
            </a:r>
            <a:r>
              <a:rPr dirty="0" sz="1450" spc="-10">
                <a:latin typeface="Times New Roman"/>
                <a:cs typeface="Times New Roman"/>
              </a:rPr>
              <a:t>course, just when </a:t>
            </a:r>
            <a:r>
              <a:rPr dirty="0" sz="1450" spc="-5">
                <a:latin typeface="Times New Roman"/>
                <a:cs typeface="Times New Roman"/>
              </a:rPr>
              <a:t>I </a:t>
            </a:r>
            <a:r>
              <a:rPr dirty="0" sz="1450" spc="-10">
                <a:latin typeface="Times New Roman"/>
                <a:cs typeface="Times New Roman"/>
              </a:rPr>
              <a:t>was impatient to  get my hands </a:t>
            </a:r>
            <a:r>
              <a:rPr dirty="0" sz="1450" spc="-5">
                <a:latin typeface="Times New Roman"/>
                <a:cs typeface="Times New Roman"/>
              </a:rPr>
              <a:t>on </a:t>
            </a:r>
            <a:r>
              <a:rPr dirty="0" sz="1450" spc="-10">
                <a:latin typeface="Times New Roman"/>
                <a:cs typeface="Times New Roman"/>
              </a:rPr>
              <a:t>the money so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everything to trace Hillel and  Miriam.</a:t>
            </a:r>
            <a:endParaRPr sz="1450">
              <a:latin typeface="Times New Roman"/>
              <a:cs typeface="Times New Roman"/>
            </a:endParaRPr>
          </a:p>
          <a:p>
            <a:pPr algn="just" marL="12700" marR="7620" indent="255904">
              <a:lnSpc>
                <a:spcPts val="1730"/>
              </a:lnSpc>
              <a:spcBef>
                <a:spcPts val="715"/>
              </a:spcBef>
            </a:pPr>
            <a:r>
              <a:rPr dirty="0" sz="1450" spc="-5">
                <a:latin typeface="Times New Roman"/>
                <a:cs typeface="Times New Roman"/>
              </a:rPr>
              <a:t>I </a:t>
            </a:r>
            <a:r>
              <a:rPr dirty="0" sz="1450" spc="-10">
                <a:latin typeface="Times New Roman"/>
                <a:cs typeface="Times New Roman"/>
              </a:rPr>
              <a:t>sold the precious stones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on </a:t>
            </a:r>
            <a:r>
              <a:rPr dirty="0" sz="1450" spc="-10">
                <a:latin typeface="Times New Roman"/>
                <a:cs typeface="Times New Roman"/>
              </a:rPr>
              <a:t>me and rented two small furnished  rooms in the attic </a:t>
            </a:r>
            <a:r>
              <a:rPr dirty="0" sz="1450" spc="-5">
                <a:latin typeface="Times New Roman"/>
                <a:cs typeface="Times New Roman"/>
              </a:rPr>
              <a:t>of a </a:t>
            </a:r>
            <a:r>
              <a:rPr dirty="0" sz="1450" spc="-10">
                <a:latin typeface="Times New Roman"/>
                <a:cs typeface="Times New Roman"/>
              </a:rPr>
              <a:t>house in Altschul-gasse, the only street that had been  excluded from the demolition </a:t>
            </a:r>
            <a:r>
              <a:rPr dirty="0" sz="1450" spc="-5">
                <a:latin typeface="Times New Roman"/>
                <a:cs typeface="Times New Roman"/>
              </a:rPr>
              <a:t>of </a:t>
            </a:r>
            <a:r>
              <a:rPr dirty="0" sz="1450" spc="-10">
                <a:latin typeface="Times New Roman"/>
                <a:cs typeface="Times New Roman"/>
              </a:rPr>
              <a:t>the old Ghetto. By </a:t>
            </a:r>
            <a:r>
              <a:rPr dirty="0" sz="1450" spc="-5">
                <a:latin typeface="Times New Roman"/>
                <a:cs typeface="Times New Roman"/>
              </a:rPr>
              <a:t>a </a:t>
            </a:r>
            <a:r>
              <a:rPr dirty="0" sz="1450" spc="-10">
                <a:latin typeface="Times New Roman"/>
                <a:cs typeface="Times New Roman"/>
              </a:rPr>
              <a:t>strange coincidence it  was the very house into which, according to legend, the Golem</a:t>
            </a:r>
            <a:r>
              <a:rPr dirty="0" sz="1450" spc="125">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asked the inhabitants </a:t>
            </a:r>
            <a:r>
              <a:rPr dirty="0" sz="1450" spc="-5">
                <a:latin typeface="Times New Roman"/>
                <a:cs typeface="Times New Roman"/>
              </a:rPr>
              <a:t>of </a:t>
            </a:r>
            <a:r>
              <a:rPr dirty="0" sz="1450" spc="-10">
                <a:latin typeface="Times New Roman"/>
                <a:cs typeface="Times New Roman"/>
              </a:rPr>
              <a:t>the house, mostly small tradesmen and artisans,  what was the truth about the room without an entrance, and they laughed in  my face. How could anyone believe that kind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nonsense!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My own experiences connected with it had, during my time in prison,  taken </a:t>
            </a:r>
            <a:r>
              <a:rPr dirty="0" sz="1450" spc="-5">
                <a:latin typeface="Times New Roman"/>
                <a:cs typeface="Times New Roman"/>
              </a:rPr>
              <a:t>on </a:t>
            </a:r>
            <a:r>
              <a:rPr dirty="0" sz="1450" spc="-10">
                <a:latin typeface="Times New Roman"/>
                <a:cs typeface="Times New Roman"/>
              </a:rPr>
              <a:t>the pale cast </a:t>
            </a:r>
            <a:r>
              <a:rPr dirty="0" sz="1450" spc="-5">
                <a:latin typeface="Times New Roman"/>
                <a:cs typeface="Times New Roman"/>
              </a:rPr>
              <a:t>of a </a:t>
            </a:r>
            <a:r>
              <a:rPr dirty="0" sz="1450" spc="-10">
                <a:latin typeface="Times New Roman"/>
                <a:cs typeface="Times New Roman"/>
              </a:rPr>
              <a:t>dream that had long since faded, and </a:t>
            </a:r>
            <a:r>
              <a:rPr dirty="0" sz="1450" spc="-5">
                <a:latin typeface="Times New Roman"/>
                <a:cs typeface="Times New Roman"/>
              </a:rPr>
              <a:t>I </a:t>
            </a:r>
            <a:r>
              <a:rPr dirty="0" sz="1450" spc="-10">
                <a:latin typeface="Times New Roman"/>
                <a:cs typeface="Times New Roman"/>
              </a:rPr>
              <a:t>now looked  </a:t>
            </a:r>
            <a:r>
              <a:rPr dirty="0" sz="1450" spc="-5">
                <a:latin typeface="Times New Roman"/>
                <a:cs typeface="Times New Roman"/>
              </a:rPr>
              <a:t>on </a:t>
            </a:r>
            <a:r>
              <a:rPr dirty="0" sz="1450" spc="-10">
                <a:latin typeface="Times New Roman"/>
                <a:cs typeface="Times New Roman"/>
              </a:rPr>
              <a:t>them as empty symbols lacking the pulse </a:t>
            </a:r>
            <a:r>
              <a:rPr dirty="0" sz="1450" spc="-5">
                <a:latin typeface="Times New Roman"/>
                <a:cs typeface="Times New Roman"/>
              </a:rPr>
              <a:t>of </a:t>
            </a:r>
            <a:r>
              <a:rPr dirty="0" sz="1450" spc="-10">
                <a:latin typeface="Times New Roman"/>
                <a:cs typeface="Times New Roman"/>
              </a:rPr>
              <a:t>real life, and struck them </a:t>
            </a:r>
            <a:r>
              <a:rPr dirty="0" sz="1450" spc="-5">
                <a:latin typeface="Times New Roman"/>
                <a:cs typeface="Times New Roman"/>
              </a:rPr>
              <a:t>out of  </a:t>
            </a:r>
            <a:r>
              <a:rPr dirty="0" sz="1450" spc="-10">
                <a:latin typeface="Times New Roman"/>
                <a:cs typeface="Times New Roman"/>
              </a:rPr>
              <a:t>the </a:t>
            </a:r>
            <a:r>
              <a:rPr dirty="0" sz="1450" spc="-5">
                <a:latin typeface="Times New Roman"/>
                <a:cs typeface="Times New Roman"/>
              </a:rPr>
              <a:t>book of </a:t>
            </a:r>
            <a:r>
              <a:rPr dirty="0" sz="1450" spc="-25">
                <a:latin typeface="Times New Roman"/>
                <a:cs typeface="Times New Roman"/>
              </a:rPr>
              <a:t>memory. </a:t>
            </a:r>
            <a:r>
              <a:rPr dirty="0" sz="1450" spc="-10">
                <a:latin typeface="Times New Roman"/>
                <a:cs typeface="Times New Roman"/>
              </a:rPr>
              <a:t>It was the words </a:t>
            </a:r>
            <a:r>
              <a:rPr dirty="0" sz="1450" spc="-5">
                <a:latin typeface="Times New Roman"/>
                <a:cs typeface="Times New Roman"/>
              </a:rPr>
              <a:t>of </a:t>
            </a:r>
            <a:r>
              <a:rPr dirty="0" sz="1450" spc="-15">
                <a:latin typeface="Times New Roman"/>
                <a:cs typeface="Times New Roman"/>
              </a:rPr>
              <a:t>Laponder, </a:t>
            </a:r>
            <a:r>
              <a:rPr dirty="0" sz="1450" spc="-10">
                <a:latin typeface="Times New Roman"/>
                <a:cs typeface="Times New Roman"/>
              </a:rPr>
              <a:t>which sometimes </a:t>
            </a:r>
            <a:r>
              <a:rPr dirty="0" sz="1450" spc="-5">
                <a:latin typeface="Times New Roman"/>
                <a:cs typeface="Times New Roman"/>
              </a:rPr>
              <a:t>I </a:t>
            </a:r>
            <a:r>
              <a:rPr dirty="0" sz="1450" spc="-10">
                <a:latin typeface="Times New Roman"/>
                <a:cs typeface="Times New Roman"/>
              </a:rPr>
              <a:t>could  hear as clearly as if </a:t>
            </a:r>
            <a:r>
              <a:rPr dirty="0" sz="1450" spc="-5">
                <a:latin typeface="Times New Roman"/>
                <a:cs typeface="Times New Roman"/>
              </a:rPr>
              <a:t>he </a:t>
            </a:r>
            <a:r>
              <a:rPr dirty="0" sz="1450" spc="-10">
                <a:latin typeface="Times New Roman"/>
                <a:cs typeface="Times New Roman"/>
              </a:rPr>
              <a:t>were still sitting opposite me in </a:t>
            </a:r>
            <a:r>
              <a:rPr dirty="0" sz="1450" spc="-5">
                <a:latin typeface="Times New Roman"/>
                <a:cs typeface="Times New Roman"/>
              </a:rPr>
              <a:t>our </a:t>
            </a:r>
            <a:r>
              <a:rPr dirty="0" sz="1450" spc="-10">
                <a:latin typeface="Times New Roman"/>
                <a:cs typeface="Times New Roman"/>
              </a:rPr>
              <a:t>cell, which  encouraged me in the belief that it must have been purely an inner vision, even  though at the time it had seemed like tangible</a:t>
            </a:r>
            <a:r>
              <a:rPr dirty="0" sz="1450" spc="40">
                <a:latin typeface="Times New Roman"/>
                <a:cs typeface="Times New Roman"/>
              </a:rPr>
              <a:t> </a:t>
            </a:r>
            <a:r>
              <a:rPr dirty="0" sz="1450" spc="-20">
                <a:latin typeface="Times New Roman"/>
                <a:cs typeface="Times New Roman"/>
              </a:rPr>
              <a:t>reality.</a:t>
            </a:r>
            <a:endParaRPr sz="1450">
              <a:latin typeface="Times New Roman"/>
              <a:cs typeface="Times New Roman"/>
            </a:endParaRPr>
          </a:p>
          <a:p>
            <a:pPr marL="12700" marR="114935" indent="255904">
              <a:lnSpc>
                <a:spcPts val="1730"/>
              </a:lnSpc>
              <a:spcBef>
                <a:spcPts val="710"/>
              </a:spcBef>
            </a:pPr>
            <a:r>
              <a:rPr dirty="0" sz="1450" spc="-10">
                <a:latin typeface="Times New Roman"/>
                <a:cs typeface="Times New Roman"/>
              </a:rPr>
              <a:t>How many things that </a:t>
            </a:r>
            <a:r>
              <a:rPr dirty="0" sz="1450" spc="-5">
                <a:latin typeface="Times New Roman"/>
                <a:cs typeface="Times New Roman"/>
              </a:rPr>
              <a:t>I </a:t>
            </a:r>
            <a:r>
              <a:rPr dirty="0" sz="1450" spc="-10">
                <a:latin typeface="Times New Roman"/>
                <a:cs typeface="Times New Roman"/>
              </a:rPr>
              <a:t>once possessed had vanished for </a:t>
            </a:r>
            <a:r>
              <a:rPr dirty="0" sz="1450" spc="-5">
                <a:latin typeface="Times New Roman"/>
                <a:cs typeface="Times New Roman"/>
              </a:rPr>
              <a:t>good? </a:t>
            </a:r>
            <a:r>
              <a:rPr dirty="0" sz="1450" spc="-10">
                <a:latin typeface="Times New Roman"/>
                <a:cs typeface="Times New Roman"/>
              </a:rPr>
              <a:t>The Book  </a:t>
            </a:r>
            <a:r>
              <a:rPr dirty="0" sz="1450" spc="-5">
                <a:latin typeface="Times New Roman"/>
                <a:cs typeface="Times New Roman"/>
              </a:rPr>
              <a:t>of </a:t>
            </a:r>
            <a:r>
              <a:rPr dirty="0" sz="1450" spc="-15">
                <a:latin typeface="Times New Roman"/>
                <a:cs typeface="Times New Roman"/>
              </a:rPr>
              <a:t>Ibbur, </a:t>
            </a:r>
            <a:r>
              <a:rPr dirty="0" sz="1450" spc="-10">
                <a:latin typeface="Times New Roman"/>
                <a:cs typeface="Times New Roman"/>
              </a:rPr>
              <a:t>the fantastic pack </a:t>
            </a:r>
            <a:r>
              <a:rPr dirty="0" sz="1450" spc="-5">
                <a:latin typeface="Times New Roman"/>
                <a:cs typeface="Times New Roman"/>
              </a:rPr>
              <a:t>of </a:t>
            </a:r>
            <a:r>
              <a:rPr dirty="0" sz="1450" spc="-25">
                <a:latin typeface="Times New Roman"/>
                <a:cs typeface="Times New Roman"/>
              </a:rPr>
              <a:t>Tarock </a:t>
            </a:r>
            <a:r>
              <a:rPr dirty="0" sz="1450" spc="-10">
                <a:latin typeface="Times New Roman"/>
                <a:cs typeface="Times New Roman"/>
              </a:rPr>
              <a:t>cards, Angelina, even my old friends,  Zwakh, </a:t>
            </a:r>
            <a:r>
              <a:rPr dirty="0" sz="1450" spc="-20">
                <a:latin typeface="Times New Roman"/>
                <a:cs typeface="Times New Roman"/>
              </a:rPr>
              <a:t>Vrieslander </a:t>
            </a:r>
            <a:r>
              <a:rPr dirty="0" sz="1450" spc="-10">
                <a:latin typeface="Times New Roman"/>
                <a:cs typeface="Times New Roman"/>
              </a:rPr>
              <a:t>and</a:t>
            </a:r>
            <a:r>
              <a:rPr dirty="0" sz="1450" spc="15">
                <a:latin typeface="Times New Roman"/>
                <a:cs typeface="Times New Roman"/>
              </a:rPr>
              <a:t> </a:t>
            </a:r>
            <a:r>
              <a:rPr dirty="0" sz="1450" spc="-10">
                <a:latin typeface="Times New Roman"/>
                <a:cs typeface="Times New Roman"/>
              </a:rPr>
              <a:t>Prokop.</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It was Christmas Eve and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home </a:t>
            </a:r>
            <a:r>
              <a:rPr dirty="0" sz="1450" spc="-5">
                <a:latin typeface="Times New Roman"/>
                <a:cs typeface="Times New Roman"/>
              </a:rPr>
              <a:t>a </a:t>
            </a:r>
            <a:r>
              <a:rPr dirty="0" sz="1450" spc="-10">
                <a:latin typeface="Times New Roman"/>
                <a:cs typeface="Times New Roman"/>
              </a:rPr>
              <a:t>little Christmas tree with  red candles. </a:t>
            </a:r>
            <a:r>
              <a:rPr dirty="0" sz="1450" spc="-5">
                <a:latin typeface="Times New Roman"/>
                <a:cs typeface="Times New Roman"/>
              </a:rPr>
              <a:t>I </a:t>
            </a:r>
            <a:r>
              <a:rPr dirty="0" sz="1450" spc="-10">
                <a:latin typeface="Times New Roman"/>
                <a:cs typeface="Times New Roman"/>
              </a:rPr>
              <a:t>wanted to relive my youth with the glitter </a:t>
            </a:r>
            <a:r>
              <a:rPr dirty="0" sz="1450" spc="-5">
                <a:latin typeface="Times New Roman"/>
                <a:cs typeface="Times New Roman"/>
              </a:rPr>
              <a:t>of </a:t>
            </a:r>
            <a:r>
              <a:rPr dirty="0" sz="1450" spc="-10">
                <a:latin typeface="Times New Roman"/>
                <a:cs typeface="Times New Roman"/>
              </a:rPr>
              <a:t>lights and the  fragrance</a:t>
            </a:r>
            <a:r>
              <a:rPr dirty="0" sz="1450" spc="120">
                <a:latin typeface="Times New Roman"/>
                <a:cs typeface="Times New Roman"/>
              </a:rPr>
              <a:t> </a:t>
            </a:r>
            <a:r>
              <a:rPr dirty="0" sz="1450" spc="-5">
                <a:latin typeface="Times New Roman"/>
                <a:cs typeface="Times New Roman"/>
              </a:rPr>
              <a:t>of</a:t>
            </a:r>
            <a:r>
              <a:rPr dirty="0" sz="1450" spc="125">
                <a:latin typeface="Times New Roman"/>
                <a:cs typeface="Times New Roman"/>
              </a:rPr>
              <a:t> </a:t>
            </a:r>
            <a:r>
              <a:rPr dirty="0" sz="1450" spc="-10">
                <a:latin typeface="Times New Roman"/>
                <a:cs typeface="Times New Roman"/>
              </a:rPr>
              <a:t>pine</a:t>
            </a:r>
            <a:r>
              <a:rPr dirty="0" sz="1450" spc="120">
                <a:latin typeface="Times New Roman"/>
                <a:cs typeface="Times New Roman"/>
              </a:rPr>
              <a:t> </a:t>
            </a:r>
            <a:r>
              <a:rPr dirty="0" sz="1450" spc="-10">
                <a:latin typeface="Times New Roman"/>
                <a:cs typeface="Times New Roman"/>
              </a:rPr>
              <a:t>needles</a:t>
            </a:r>
            <a:r>
              <a:rPr dirty="0" sz="1450" spc="130">
                <a:latin typeface="Times New Roman"/>
                <a:cs typeface="Times New Roman"/>
              </a:rPr>
              <a:t> </a:t>
            </a:r>
            <a:r>
              <a:rPr dirty="0" sz="1450" spc="-10">
                <a:latin typeface="Times New Roman"/>
                <a:cs typeface="Times New Roman"/>
              </a:rPr>
              <a:t>and</a:t>
            </a:r>
            <a:r>
              <a:rPr dirty="0" sz="1450" spc="120">
                <a:latin typeface="Times New Roman"/>
                <a:cs typeface="Times New Roman"/>
              </a:rPr>
              <a:t> </a:t>
            </a:r>
            <a:r>
              <a:rPr dirty="0" sz="1450" spc="-10">
                <a:latin typeface="Times New Roman"/>
                <a:cs typeface="Times New Roman"/>
              </a:rPr>
              <a:t>burning</a:t>
            </a:r>
            <a:r>
              <a:rPr dirty="0" sz="1450" spc="125">
                <a:latin typeface="Times New Roman"/>
                <a:cs typeface="Times New Roman"/>
              </a:rPr>
              <a:t> </a:t>
            </a:r>
            <a:r>
              <a:rPr dirty="0" sz="1450" spc="-10">
                <a:latin typeface="Times New Roman"/>
                <a:cs typeface="Times New Roman"/>
              </a:rPr>
              <a:t>wax</a:t>
            </a:r>
            <a:r>
              <a:rPr dirty="0" sz="1450" spc="125">
                <a:latin typeface="Times New Roman"/>
                <a:cs typeface="Times New Roman"/>
              </a:rPr>
              <a:t> </a:t>
            </a:r>
            <a:r>
              <a:rPr dirty="0" sz="1450" spc="-10">
                <a:latin typeface="Times New Roman"/>
                <a:cs typeface="Times New Roman"/>
              </a:rPr>
              <a:t>around</a:t>
            </a:r>
            <a:r>
              <a:rPr dirty="0" sz="1450" spc="125">
                <a:latin typeface="Times New Roman"/>
                <a:cs typeface="Times New Roman"/>
              </a:rPr>
              <a:t> </a:t>
            </a:r>
            <a:r>
              <a:rPr dirty="0" sz="1450" spc="-10">
                <a:latin typeface="Times New Roman"/>
                <a:cs typeface="Times New Roman"/>
              </a:rPr>
              <a:t>me.</a:t>
            </a:r>
            <a:r>
              <a:rPr dirty="0" sz="1450" spc="120">
                <a:latin typeface="Times New Roman"/>
                <a:cs typeface="Times New Roman"/>
              </a:rPr>
              <a:t> </a:t>
            </a:r>
            <a:r>
              <a:rPr dirty="0" sz="1450" spc="-10">
                <a:latin typeface="Times New Roman"/>
                <a:cs typeface="Times New Roman"/>
              </a:rPr>
              <a:t>Before</a:t>
            </a:r>
            <a:r>
              <a:rPr dirty="0" sz="1450" spc="130">
                <a:latin typeface="Times New Roman"/>
                <a:cs typeface="Times New Roman"/>
              </a:rPr>
              <a:t> </a:t>
            </a:r>
            <a:r>
              <a:rPr dirty="0" sz="1450" spc="-10">
                <a:latin typeface="Times New Roman"/>
                <a:cs typeface="Times New Roman"/>
              </a:rPr>
              <a:t>the</a:t>
            </a:r>
            <a:r>
              <a:rPr dirty="0" sz="1450" spc="120">
                <a:latin typeface="Times New Roman"/>
                <a:cs typeface="Times New Roman"/>
              </a:rPr>
              <a:t> </a:t>
            </a:r>
            <a:r>
              <a:rPr dirty="0" sz="1450" spc="-10">
                <a:latin typeface="Times New Roman"/>
                <a:cs typeface="Times New Roman"/>
              </a:rPr>
              <a:t>end</a:t>
            </a:r>
            <a:r>
              <a:rPr dirty="0" sz="1450" spc="125">
                <a:latin typeface="Times New Roman"/>
                <a:cs typeface="Times New Roman"/>
              </a:rPr>
              <a:t> </a:t>
            </a:r>
            <a:r>
              <a:rPr dirty="0" sz="1450" spc="-5">
                <a:latin typeface="Times New Roman"/>
                <a:cs typeface="Times New Roman"/>
              </a:rPr>
              <a:t>of</a:t>
            </a:r>
            <a:r>
              <a:rPr dirty="0" sz="1450" spc="13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436100"/>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year </a:t>
            </a:r>
            <a:r>
              <a:rPr dirty="0" sz="1450" spc="-5">
                <a:latin typeface="Times New Roman"/>
                <a:cs typeface="Times New Roman"/>
              </a:rPr>
              <a:t>I </a:t>
            </a:r>
            <a:r>
              <a:rPr dirty="0" sz="1450" spc="-10">
                <a:latin typeface="Times New Roman"/>
                <a:cs typeface="Times New Roman"/>
              </a:rPr>
              <a:t>might well already </a:t>
            </a:r>
            <a:r>
              <a:rPr dirty="0" sz="1450" spc="-5">
                <a:latin typeface="Times New Roman"/>
                <a:cs typeface="Times New Roman"/>
              </a:rPr>
              <a:t>be on </a:t>
            </a:r>
            <a:r>
              <a:rPr dirty="0" sz="1450" spc="-10">
                <a:latin typeface="Times New Roman"/>
                <a:cs typeface="Times New Roman"/>
              </a:rPr>
              <a:t>my </a:t>
            </a:r>
            <a:r>
              <a:rPr dirty="0" sz="1450" spc="-35">
                <a:latin typeface="Times New Roman"/>
                <a:cs typeface="Times New Roman"/>
              </a:rPr>
              <a:t>way, </a:t>
            </a:r>
            <a:r>
              <a:rPr dirty="0" sz="1450" spc="-10">
                <a:latin typeface="Times New Roman"/>
                <a:cs typeface="Times New Roman"/>
              </a:rPr>
              <a:t>searching for the two </a:t>
            </a:r>
            <a:r>
              <a:rPr dirty="0" sz="1450" spc="-5">
                <a:latin typeface="Times New Roman"/>
                <a:cs typeface="Times New Roman"/>
              </a:rPr>
              <a:t>of </a:t>
            </a:r>
            <a:r>
              <a:rPr dirty="0" sz="1450" spc="-10">
                <a:latin typeface="Times New Roman"/>
                <a:cs typeface="Times New Roman"/>
              </a:rPr>
              <a:t>them in  villages and towns, </a:t>
            </a:r>
            <a:r>
              <a:rPr dirty="0" sz="1450" spc="-5">
                <a:latin typeface="Times New Roman"/>
                <a:cs typeface="Times New Roman"/>
              </a:rPr>
              <a:t>or </a:t>
            </a:r>
            <a:r>
              <a:rPr dirty="0" sz="1450" spc="-10">
                <a:latin typeface="Times New Roman"/>
                <a:cs typeface="Times New Roman"/>
              </a:rPr>
              <a:t>anywhere else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might find them. </a:t>
            </a:r>
            <a:r>
              <a:rPr dirty="0" sz="1450" spc="-5">
                <a:latin typeface="Times New Roman"/>
                <a:cs typeface="Times New Roman"/>
              </a:rPr>
              <a:t>I </a:t>
            </a:r>
            <a:r>
              <a:rPr dirty="0" sz="1450" spc="-10">
                <a:latin typeface="Times New Roman"/>
                <a:cs typeface="Times New Roman"/>
              </a:rPr>
              <a:t>had gradually  lost all my impatience at having to wait, and all my fear that Miriam might  have been murdered. </a:t>
            </a:r>
            <a:r>
              <a:rPr dirty="0" sz="1450" spc="-5">
                <a:latin typeface="Times New Roman"/>
                <a:cs typeface="Times New Roman"/>
              </a:rPr>
              <a:t>I </a:t>
            </a:r>
            <a:r>
              <a:rPr dirty="0" sz="1450" spc="-10">
                <a:latin typeface="Times New Roman"/>
                <a:cs typeface="Times New Roman"/>
              </a:rPr>
              <a:t>knew in my heart that </a:t>
            </a:r>
            <a:r>
              <a:rPr dirty="0" sz="1450" spc="-5">
                <a:latin typeface="Times New Roman"/>
                <a:cs typeface="Times New Roman"/>
              </a:rPr>
              <a:t>I </a:t>
            </a:r>
            <a:r>
              <a:rPr dirty="0" sz="1450" spc="-10">
                <a:latin typeface="Times New Roman"/>
                <a:cs typeface="Times New Roman"/>
              </a:rPr>
              <a:t>would find them</a:t>
            </a:r>
            <a:r>
              <a:rPr dirty="0" sz="1450" spc="70">
                <a:latin typeface="Times New Roman"/>
                <a:cs typeface="Times New Roman"/>
              </a:rPr>
              <a:t> </a:t>
            </a:r>
            <a:r>
              <a:rPr dirty="0" sz="1450" spc="-5">
                <a:latin typeface="Times New Roman"/>
                <a:cs typeface="Times New Roman"/>
              </a:rPr>
              <a:t>both.</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All the time </a:t>
            </a:r>
            <a:r>
              <a:rPr dirty="0" sz="1450" spc="-5">
                <a:latin typeface="Times New Roman"/>
                <a:cs typeface="Times New Roman"/>
              </a:rPr>
              <a:t>I </a:t>
            </a:r>
            <a:r>
              <a:rPr dirty="0" sz="1450" spc="-10">
                <a:latin typeface="Times New Roman"/>
                <a:cs typeface="Times New Roman"/>
              </a:rPr>
              <a:t>was inwardly smiling with happiness, and whenever </a:t>
            </a:r>
            <a:r>
              <a:rPr dirty="0" sz="1450" spc="-5">
                <a:latin typeface="Times New Roman"/>
                <a:cs typeface="Times New Roman"/>
              </a:rPr>
              <a:t>I put </a:t>
            </a:r>
            <a:r>
              <a:rPr dirty="0" sz="1450" spc="-10">
                <a:latin typeface="Times New Roman"/>
                <a:cs typeface="Times New Roman"/>
              </a:rPr>
              <a:t>my  hand </a:t>
            </a:r>
            <a:r>
              <a:rPr dirty="0" sz="1450" spc="-5">
                <a:latin typeface="Times New Roman"/>
                <a:cs typeface="Times New Roman"/>
              </a:rPr>
              <a:t>on </a:t>
            </a:r>
            <a:r>
              <a:rPr dirty="0" sz="1450" spc="-10">
                <a:latin typeface="Times New Roman"/>
                <a:cs typeface="Times New Roman"/>
              </a:rPr>
              <a:t>some object it felt as if it gave </a:t>
            </a:r>
            <a:r>
              <a:rPr dirty="0" sz="1450" spc="-15">
                <a:latin typeface="Times New Roman"/>
                <a:cs typeface="Times New Roman"/>
              </a:rPr>
              <a:t>off </a:t>
            </a:r>
            <a:r>
              <a:rPr dirty="0" sz="1450" spc="-10">
                <a:latin typeface="Times New Roman"/>
                <a:cs typeface="Times New Roman"/>
              </a:rPr>
              <a:t>healing </a:t>
            </a:r>
            <a:r>
              <a:rPr dirty="0" sz="1450" spc="-25">
                <a:latin typeface="Times New Roman"/>
                <a:cs typeface="Times New Roman"/>
              </a:rPr>
              <a:t>power. </a:t>
            </a:r>
            <a:r>
              <a:rPr dirty="0" sz="1450" spc="-10">
                <a:latin typeface="Times New Roman"/>
                <a:cs typeface="Times New Roman"/>
              </a:rPr>
              <a:t>In some  inexplicable </a:t>
            </a:r>
            <a:r>
              <a:rPr dirty="0" sz="1450" spc="-35">
                <a:latin typeface="Times New Roman"/>
                <a:cs typeface="Times New Roman"/>
              </a:rPr>
              <a:t>way, </a:t>
            </a:r>
            <a:r>
              <a:rPr dirty="0" sz="1450" spc="-5">
                <a:latin typeface="Times New Roman"/>
                <a:cs typeface="Times New Roman"/>
              </a:rPr>
              <a:t>I </a:t>
            </a:r>
            <a:r>
              <a:rPr dirty="0" sz="1450" spc="-10">
                <a:latin typeface="Times New Roman"/>
                <a:cs typeface="Times New Roman"/>
              </a:rPr>
              <a:t>was filled with the content </a:t>
            </a:r>
            <a:r>
              <a:rPr dirty="0" sz="1450" spc="-5">
                <a:latin typeface="Times New Roman"/>
                <a:cs typeface="Times New Roman"/>
              </a:rPr>
              <a:t>of a </a:t>
            </a:r>
            <a:r>
              <a:rPr dirty="0" sz="1450" spc="-10">
                <a:latin typeface="Times New Roman"/>
                <a:cs typeface="Times New Roman"/>
              </a:rPr>
              <a:t>person who, after many  years </a:t>
            </a:r>
            <a:r>
              <a:rPr dirty="0" sz="1450" spc="-5">
                <a:latin typeface="Times New Roman"/>
                <a:cs typeface="Times New Roman"/>
              </a:rPr>
              <a:t>of </a:t>
            </a:r>
            <a:r>
              <a:rPr dirty="0" sz="1450" spc="-10">
                <a:latin typeface="Times New Roman"/>
                <a:cs typeface="Times New Roman"/>
              </a:rPr>
              <a:t>wandering, sees from </a:t>
            </a:r>
            <a:r>
              <a:rPr dirty="0" sz="1450" spc="-5">
                <a:latin typeface="Times New Roman"/>
                <a:cs typeface="Times New Roman"/>
              </a:rPr>
              <a:t>a </a:t>
            </a:r>
            <a:r>
              <a:rPr dirty="0" sz="1450" spc="-10">
                <a:latin typeface="Times New Roman"/>
                <a:cs typeface="Times New Roman"/>
              </a:rPr>
              <a:t>distance the towers and spires </a:t>
            </a:r>
            <a:r>
              <a:rPr dirty="0" sz="1450" spc="-5">
                <a:latin typeface="Times New Roman"/>
                <a:cs typeface="Times New Roman"/>
              </a:rPr>
              <a:t>of </a:t>
            </a:r>
            <a:r>
              <a:rPr dirty="0" sz="1450" spc="-10">
                <a:latin typeface="Times New Roman"/>
                <a:cs typeface="Times New Roman"/>
              </a:rPr>
              <a:t>his native  town gleaming in the</a:t>
            </a:r>
            <a:r>
              <a:rPr dirty="0" sz="1450" spc="5">
                <a:latin typeface="Times New Roman"/>
                <a:cs typeface="Times New Roman"/>
              </a:rPr>
              <a:t> </a:t>
            </a:r>
            <a:r>
              <a:rPr dirty="0" sz="1450" spc="-10">
                <a:latin typeface="Times New Roman"/>
                <a:cs typeface="Times New Roman"/>
              </a:rPr>
              <a:t>sunlight.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Once </a:t>
            </a:r>
            <a:r>
              <a:rPr dirty="0" sz="1450" spc="-5">
                <a:latin typeface="Times New Roman"/>
                <a:cs typeface="Times New Roman"/>
              </a:rPr>
              <a:t>I </a:t>
            </a:r>
            <a:r>
              <a:rPr dirty="0" sz="1450" spc="-10">
                <a:latin typeface="Times New Roman"/>
                <a:cs typeface="Times New Roman"/>
              </a:rPr>
              <a:t>went to the tiny cafe to invite Jaromir to spend Christmas Eve with  me, </a:t>
            </a:r>
            <a:r>
              <a:rPr dirty="0" sz="1450" spc="-5">
                <a:latin typeface="Times New Roman"/>
                <a:cs typeface="Times New Roman"/>
              </a:rPr>
              <a:t>but I </a:t>
            </a:r>
            <a:r>
              <a:rPr dirty="0" sz="1450" spc="-10">
                <a:latin typeface="Times New Roman"/>
                <a:cs typeface="Times New Roman"/>
              </a:rPr>
              <a:t>was told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back since </a:t>
            </a:r>
            <a:r>
              <a:rPr dirty="0" sz="1450" spc="-5">
                <a:latin typeface="Times New Roman"/>
                <a:cs typeface="Times New Roman"/>
              </a:rPr>
              <a:t>I </a:t>
            </a:r>
            <a:r>
              <a:rPr dirty="0" sz="1450" spc="-10">
                <a:latin typeface="Times New Roman"/>
                <a:cs typeface="Times New Roman"/>
              </a:rPr>
              <a:t>was last there. Disappointed, </a:t>
            </a:r>
            <a:r>
              <a:rPr dirty="0" sz="1450" spc="-5">
                <a:latin typeface="Times New Roman"/>
                <a:cs typeface="Times New Roman"/>
              </a:rPr>
              <a:t>I  </a:t>
            </a:r>
            <a:r>
              <a:rPr dirty="0" sz="1450" spc="-10">
                <a:latin typeface="Times New Roman"/>
                <a:cs typeface="Times New Roman"/>
              </a:rPr>
              <a:t>was about to leave, when an old pedlar came in with worthless bric-a-brac </a:t>
            </a:r>
            <a:r>
              <a:rPr dirty="0" sz="1450" spc="-5">
                <a:latin typeface="Times New Roman"/>
                <a:cs typeface="Times New Roman"/>
              </a:rPr>
              <a:t>on  </a:t>
            </a:r>
            <a:r>
              <a:rPr dirty="0" sz="1450" spc="-10">
                <a:latin typeface="Times New Roman"/>
                <a:cs typeface="Times New Roman"/>
              </a:rPr>
              <a:t>his </a:t>
            </a:r>
            <a:r>
              <a:rPr dirty="0" sz="1450" spc="-30">
                <a:latin typeface="Times New Roman"/>
                <a:cs typeface="Times New Roman"/>
              </a:rPr>
              <a:t>tray. </a:t>
            </a:r>
            <a:r>
              <a:rPr dirty="0" sz="1450" spc="-5">
                <a:latin typeface="Times New Roman"/>
                <a:cs typeface="Times New Roman"/>
              </a:rPr>
              <a:t>I </a:t>
            </a:r>
            <a:r>
              <a:rPr dirty="0" sz="1450" spc="-10">
                <a:latin typeface="Times New Roman"/>
                <a:cs typeface="Times New Roman"/>
              </a:rPr>
              <a:t>was rummaging around among all the fobs, small crucifixes,  hairpins and brooches when </a:t>
            </a:r>
            <a:r>
              <a:rPr dirty="0" sz="1450" spc="-5">
                <a:latin typeface="Times New Roman"/>
                <a:cs typeface="Times New Roman"/>
              </a:rPr>
              <a:t>I </a:t>
            </a:r>
            <a:r>
              <a:rPr dirty="0" sz="1450" spc="-10">
                <a:latin typeface="Times New Roman"/>
                <a:cs typeface="Times New Roman"/>
              </a:rPr>
              <a:t>happened </a:t>
            </a:r>
            <a:r>
              <a:rPr dirty="0" sz="1450" spc="-5">
                <a:latin typeface="Times New Roman"/>
                <a:cs typeface="Times New Roman"/>
              </a:rPr>
              <a:t>upon a </a:t>
            </a:r>
            <a:r>
              <a:rPr dirty="0" sz="1450" spc="-10">
                <a:latin typeface="Times New Roman"/>
                <a:cs typeface="Times New Roman"/>
              </a:rPr>
              <a:t>heart carved </a:t>
            </a:r>
            <a:r>
              <a:rPr dirty="0" sz="1450" spc="-5">
                <a:latin typeface="Times New Roman"/>
                <a:cs typeface="Times New Roman"/>
              </a:rPr>
              <a:t>of </a:t>
            </a:r>
            <a:r>
              <a:rPr dirty="0" sz="1450" spc="-10">
                <a:latin typeface="Times New Roman"/>
                <a:cs typeface="Times New Roman"/>
              </a:rPr>
              <a:t>some red stone  </a:t>
            </a:r>
            <a:r>
              <a:rPr dirty="0" sz="1450" spc="-5">
                <a:latin typeface="Times New Roman"/>
                <a:cs typeface="Times New Roman"/>
              </a:rPr>
              <a:t>on a </a:t>
            </a:r>
            <a:r>
              <a:rPr dirty="0" sz="1450" spc="-10">
                <a:latin typeface="Times New Roman"/>
                <a:cs typeface="Times New Roman"/>
              </a:rPr>
              <a:t>faded silk ribbon. </a:t>
            </a:r>
            <a:r>
              <a:rPr dirty="0" sz="1450" spc="-60">
                <a:latin typeface="Times New Roman"/>
                <a:cs typeface="Times New Roman"/>
              </a:rPr>
              <a:t>To </a:t>
            </a:r>
            <a:r>
              <a:rPr dirty="0" sz="1450" spc="-10">
                <a:latin typeface="Times New Roman"/>
                <a:cs typeface="Times New Roman"/>
              </a:rPr>
              <a:t>my astonishment, </a:t>
            </a:r>
            <a:r>
              <a:rPr dirty="0" sz="1450" spc="-5">
                <a:latin typeface="Times New Roman"/>
                <a:cs typeface="Times New Roman"/>
              </a:rPr>
              <a:t>I </a:t>
            </a:r>
            <a:r>
              <a:rPr dirty="0" sz="1450" spc="-10">
                <a:latin typeface="Times New Roman"/>
                <a:cs typeface="Times New Roman"/>
              </a:rPr>
              <a:t>realised it was the memento that  Angelina had wanted to give me, when she was still </a:t>
            </a:r>
            <a:r>
              <a:rPr dirty="0" sz="1450" spc="-5">
                <a:latin typeface="Times New Roman"/>
                <a:cs typeface="Times New Roman"/>
              </a:rPr>
              <a:t>a </a:t>
            </a:r>
            <a:r>
              <a:rPr dirty="0" sz="1450" spc="-10">
                <a:latin typeface="Times New Roman"/>
                <a:cs typeface="Times New Roman"/>
              </a:rPr>
              <a:t>little girl, at the fountain  in the castle where she</a:t>
            </a:r>
            <a:r>
              <a:rPr dirty="0" sz="1450" spc="10">
                <a:latin typeface="Times New Roman"/>
                <a:cs typeface="Times New Roman"/>
              </a:rPr>
              <a:t> </a:t>
            </a:r>
            <a:r>
              <a:rPr dirty="0" sz="1450" spc="-10">
                <a:latin typeface="Times New Roman"/>
                <a:cs typeface="Times New Roman"/>
              </a:rPr>
              <a:t>lived.</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All at once the days </a:t>
            </a:r>
            <a:r>
              <a:rPr dirty="0" sz="1450" spc="-5">
                <a:latin typeface="Times New Roman"/>
                <a:cs typeface="Times New Roman"/>
              </a:rPr>
              <a:t>of </a:t>
            </a:r>
            <a:r>
              <a:rPr dirty="0" sz="1450" spc="-10">
                <a:latin typeface="Times New Roman"/>
                <a:cs typeface="Times New Roman"/>
              </a:rPr>
              <a:t>my youth flashed past my inward eye, as if </a:t>
            </a:r>
            <a:r>
              <a:rPr dirty="0" sz="1450" spc="-5">
                <a:latin typeface="Times New Roman"/>
                <a:cs typeface="Times New Roman"/>
              </a:rPr>
              <a:t>I </a:t>
            </a:r>
            <a:r>
              <a:rPr dirty="0" sz="1450" spc="-10">
                <a:latin typeface="Times New Roman"/>
                <a:cs typeface="Times New Roman"/>
              </a:rPr>
              <a:t>were  watching </a:t>
            </a:r>
            <a:r>
              <a:rPr dirty="0" sz="1450" spc="-5">
                <a:latin typeface="Times New Roman"/>
                <a:cs typeface="Times New Roman"/>
              </a:rPr>
              <a:t>a </a:t>
            </a:r>
            <a:r>
              <a:rPr dirty="0" sz="1450" spc="-10">
                <a:latin typeface="Times New Roman"/>
                <a:cs typeface="Times New Roman"/>
              </a:rPr>
              <a:t>peep-show drawn </a:t>
            </a:r>
            <a:r>
              <a:rPr dirty="0" sz="1450" spc="-5">
                <a:latin typeface="Times New Roman"/>
                <a:cs typeface="Times New Roman"/>
              </a:rPr>
              <a:t>by a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was so moved </a:t>
            </a:r>
            <a:r>
              <a:rPr dirty="0" sz="1450" spc="-5">
                <a:latin typeface="Times New Roman"/>
                <a:cs typeface="Times New Roman"/>
              </a:rPr>
              <a:t>I </a:t>
            </a:r>
            <a:r>
              <a:rPr dirty="0" sz="1450" spc="-10">
                <a:latin typeface="Times New Roman"/>
                <a:cs typeface="Times New Roman"/>
              </a:rPr>
              <a:t>just stood there for  </a:t>
            </a:r>
            <a:r>
              <a:rPr dirty="0" sz="1450" spc="-5">
                <a:latin typeface="Times New Roman"/>
                <a:cs typeface="Times New Roman"/>
              </a:rPr>
              <a:t>a </a:t>
            </a:r>
            <a:r>
              <a:rPr dirty="0" sz="1450" spc="-10">
                <a:latin typeface="Times New Roman"/>
                <a:cs typeface="Times New Roman"/>
              </a:rPr>
              <a:t>long time, staring at the tiny red heart in my</a:t>
            </a:r>
            <a:r>
              <a:rPr dirty="0" sz="1450" spc="4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350" indent="255904">
              <a:lnSpc>
                <a:spcPts val="1730"/>
              </a:lnSpc>
              <a:spcBef>
                <a:spcPts val="790"/>
              </a:spcBef>
            </a:pPr>
            <a:r>
              <a:rPr dirty="0" sz="1450" spc="-5">
                <a:latin typeface="Times New Roman"/>
                <a:cs typeface="Times New Roman"/>
              </a:rPr>
              <a:t>I </a:t>
            </a:r>
            <a:r>
              <a:rPr dirty="0" sz="1450" spc="-10">
                <a:latin typeface="Times New Roman"/>
                <a:cs typeface="Times New Roman"/>
              </a:rPr>
              <a:t>was sitting in my attic listening to the crackle </a:t>
            </a:r>
            <a:r>
              <a:rPr dirty="0" sz="1450" spc="-5">
                <a:latin typeface="Times New Roman"/>
                <a:cs typeface="Times New Roman"/>
              </a:rPr>
              <a:t>of </a:t>
            </a:r>
            <a:r>
              <a:rPr dirty="0" sz="1450" spc="-10">
                <a:latin typeface="Times New Roman"/>
                <a:cs typeface="Times New Roman"/>
              </a:rPr>
              <a:t>the pine-needles  whenever </a:t>
            </a:r>
            <a:r>
              <a:rPr dirty="0" sz="1450" spc="-5">
                <a:latin typeface="Times New Roman"/>
                <a:cs typeface="Times New Roman"/>
              </a:rPr>
              <a:t>a </a:t>
            </a:r>
            <a:r>
              <a:rPr dirty="0" sz="1450" spc="-10">
                <a:latin typeface="Times New Roman"/>
                <a:cs typeface="Times New Roman"/>
              </a:rPr>
              <a:t>twig that was above </a:t>
            </a:r>
            <a:r>
              <a:rPr dirty="0" sz="1450" spc="-5">
                <a:latin typeface="Times New Roman"/>
                <a:cs typeface="Times New Roman"/>
              </a:rPr>
              <a:t>one of </a:t>
            </a:r>
            <a:r>
              <a:rPr dirty="0" sz="1450" spc="-10">
                <a:latin typeface="Times New Roman"/>
                <a:cs typeface="Times New Roman"/>
              </a:rPr>
              <a:t>the candles began to</a:t>
            </a:r>
            <a:r>
              <a:rPr dirty="0" sz="1450" spc="50">
                <a:latin typeface="Times New Roman"/>
                <a:cs typeface="Times New Roman"/>
              </a:rPr>
              <a:t> </a:t>
            </a:r>
            <a:r>
              <a:rPr dirty="0" sz="1450" spc="-25">
                <a:latin typeface="Times New Roman"/>
                <a:cs typeface="Times New Roman"/>
              </a:rPr>
              <a:t>glow.</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'Perhaps, somewhere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at this very moment old Zwakh is putting </a:t>
            </a:r>
            <a:r>
              <a:rPr dirty="0" sz="1450" spc="-5">
                <a:latin typeface="Times New Roman"/>
                <a:cs typeface="Times New Roman"/>
              </a:rPr>
              <a:t>on  </a:t>
            </a:r>
            <a:r>
              <a:rPr dirty="0" sz="1450" spc="-10">
                <a:latin typeface="Times New Roman"/>
                <a:cs typeface="Times New Roman"/>
              </a:rPr>
              <a:t>his Puppets'</a:t>
            </a:r>
            <a:endParaRPr sz="1450">
              <a:latin typeface="Times New Roman"/>
              <a:cs typeface="Times New Roman"/>
            </a:endParaRPr>
          </a:p>
          <a:p>
            <a:pPr algn="just" marL="12700" marR="471805" indent="255904">
              <a:lnSpc>
                <a:spcPts val="1730"/>
              </a:lnSpc>
              <a:spcBef>
                <a:spcPts val="790"/>
              </a:spcBef>
            </a:pPr>
            <a:r>
              <a:rPr dirty="0" sz="1450" spc="-10">
                <a:latin typeface="Times New Roman"/>
                <a:cs typeface="Times New Roman"/>
              </a:rPr>
              <a:t>Christmas', </a:t>
            </a:r>
            <a:r>
              <a:rPr dirty="0" sz="1450" spc="-5">
                <a:latin typeface="Times New Roman"/>
                <a:cs typeface="Times New Roman"/>
              </a:rPr>
              <a:t>I </a:t>
            </a:r>
            <a:r>
              <a:rPr dirty="0" sz="1450" spc="-10">
                <a:latin typeface="Times New Roman"/>
                <a:cs typeface="Times New Roman"/>
              </a:rPr>
              <a:t>imagined, 'and is declaiming that verse </a:t>
            </a:r>
            <a:r>
              <a:rPr dirty="0" sz="1450" spc="-5">
                <a:latin typeface="Times New Roman"/>
                <a:cs typeface="Times New Roman"/>
              </a:rPr>
              <a:t>by </a:t>
            </a:r>
            <a:r>
              <a:rPr dirty="0" sz="1450" spc="-10">
                <a:latin typeface="Times New Roman"/>
                <a:cs typeface="Times New Roman"/>
              </a:rPr>
              <a:t>his favourite  </a:t>
            </a:r>
            <a:r>
              <a:rPr dirty="0" sz="1450" spc="-20">
                <a:latin typeface="Times New Roman"/>
                <a:cs typeface="Times New Roman"/>
              </a:rPr>
              <a:t>writer, </a:t>
            </a:r>
            <a:r>
              <a:rPr dirty="0" sz="1450" spc="-10">
                <a:latin typeface="Times New Roman"/>
                <a:cs typeface="Times New Roman"/>
              </a:rPr>
              <a:t>Oskar </a:t>
            </a:r>
            <a:r>
              <a:rPr dirty="0" sz="1450" spc="-25">
                <a:latin typeface="Times New Roman"/>
                <a:cs typeface="Times New Roman"/>
              </a:rPr>
              <a:t>Wiener, </a:t>
            </a:r>
            <a:r>
              <a:rPr dirty="0" sz="1450" spc="-10">
                <a:latin typeface="Times New Roman"/>
                <a:cs typeface="Times New Roman"/>
              </a:rPr>
              <a:t>in cryptic</a:t>
            </a:r>
            <a:r>
              <a:rPr dirty="0" sz="1450" spc="40">
                <a:latin typeface="Times New Roman"/>
                <a:cs typeface="Times New Roman"/>
              </a:rPr>
              <a:t> </a:t>
            </a:r>
            <a:r>
              <a:rPr dirty="0" sz="1450" spc="-10">
                <a:latin typeface="Times New Roman"/>
                <a:cs typeface="Times New Roman"/>
              </a:rPr>
              <a:t>tones,</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Where is the heart </a:t>
            </a:r>
            <a:r>
              <a:rPr dirty="0" sz="1450" spc="-5">
                <a:latin typeface="Times New Roman"/>
                <a:cs typeface="Times New Roman"/>
              </a:rPr>
              <a:t>of </a:t>
            </a:r>
            <a:r>
              <a:rPr dirty="0" sz="1450" spc="-10">
                <a:latin typeface="Times New Roman"/>
                <a:cs typeface="Times New Roman"/>
              </a:rPr>
              <a:t>coral red? It hangs </a:t>
            </a:r>
            <a:r>
              <a:rPr dirty="0" sz="1450" spc="-5">
                <a:latin typeface="Times New Roman"/>
                <a:cs typeface="Times New Roman"/>
              </a:rPr>
              <a:t>upon a </a:t>
            </a:r>
            <a:r>
              <a:rPr dirty="0" sz="1450" spc="-10">
                <a:latin typeface="Times New Roman"/>
                <a:cs typeface="Times New Roman"/>
              </a:rPr>
              <a:t>silken thread. Give, </a:t>
            </a:r>
            <a:r>
              <a:rPr dirty="0" sz="1450" spc="-5">
                <a:latin typeface="Times New Roman"/>
                <a:cs typeface="Times New Roman"/>
              </a:rPr>
              <a:t>oh  </a:t>
            </a:r>
            <a:r>
              <a:rPr dirty="0" sz="1450" spc="-10">
                <a:latin typeface="Times New Roman"/>
                <a:cs typeface="Times New Roman"/>
              </a:rPr>
              <a:t>give it </a:t>
            </a:r>
            <a:r>
              <a:rPr dirty="0" sz="1450" spc="-5">
                <a:latin typeface="Times New Roman"/>
                <a:cs typeface="Times New Roman"/>
              </a:rPr>
              <a:t>not </a:t>
            </a:r>
            <a:r>
              <a:rPr dirty="0" sz="1450" spc="-30">
                <a:latin typeface="Times New Roman"/>
                <a:cs typeface="Times New Roman"/>
              </a:rPr>
              <a:t>away, </a:t>
            </a:r>
            <a:r>
              <a:rPr dirty="0" sz="1450" spc="-10">
                <a:latin typeface="Times New Roman"/>
                <a:cs typeface="Times New Roman"/>
              </a:rPr>
              <a:t>For </a:t>
            </a:r>
            <a:r>
              <a:rPr dirty="0" sz="1450" spc="-5">
                <a:latin typeface="Times New Roman"/>
                <a:cs typeface="Times New Roman"/>
              </a:rPr>
              <a:t>I </a:t>
            </a:r>
            <a:r>
              <a:rPr dirty="0" sz="1450" spc="-10">
                <a:latin typeface="Times New Roman"/>
                <a:cs typeface="Times New Roman"/>
              </a:rPr>
              <a:t>was true; </a:t>
            </a:r>
            <a:r>
              <a:rPr dirty="0" sz="1450" spc="-5">
                <a:latin typeface="Times New Roman"/>
                <a:cs typeface="Times New Roman"/>
              </a:rPr>
              <a:t>I </a:t>
            </a:r>
            <a:r>
              <a:rPr dirty="0" sz="1450" spc="-10">
                <a:latin typeface="Times New Roman"/>
                <a:cs typeface="Times New Roman"/>
              </a:rPr>
              <a:t>loved it dear And laboured seven years and </a:t>
            </a:r>
            <a:r>
              <a:rPr dirty="0" sz="1450" spc="-5">
                <a:latin typeface="Times New Roman"/>
                <a:cs typeface="Times New Roman"/>
              </a:rPr>
              <a:t>a  </a:t>
            </a:r>
            <a:r>
              <a:rPr dirty="0" sz="1450" spc="-10">
                <a:latin typeface="Times New Roman"/>
                <a:cs typeface="Times New Roman"/>
              </a:rPr>
              <a:t>day </a:t>
            </a:r>
            <a:r>
              <a:rPr dirty="0" sz="1450" spc="-60">
                <a:latin typeface="Times New Roman"/>
                <a:cs typeface="Times New Roman"/>
              </a:rPr>
              <a:t>To </a:t>
            </a:r>
            <a:r>
              <a:rPr dirty="0" sz="1450" spc="-10">
                <a:latin typeface="Times New Roman"/>
                <a:cs typeface="Times New Roman"/>
              </a:rPr>
              <a:t>win this heart </a:t>
            </a:r>
            <a:r>
              <a:rPr dirty="0" sz="1450" spc="-5">
                <a:latin typeface="Times New Roman"/>
                <a:cs typeface="Times New Roman"/>
              </a:rPr>
              <a:t>I </a:t>
            </a:r>
            <a:r>
              <a:rPr dirty="0" sz="1450" spc="-10">
                <a:latin typeface="Times New Roman"/>
                <a:cs typeface="Times New Roman"/>
              </a:rPr>
              <a:t>loved so</a:t>
            </a:r>
            <a:r>
              <a:rPr dirty="0" sz="1450" spc="70">
                <a:latin typeface="Times New Roman"/>
                <a:cs typeface="Times New Roman"/>
              </a:rPr>
              <a:t> </a:t>
            </a:r>
            <a:r>
              <a:rPr dirty="0" sz="1450" spc="-25">
                <a:latin typeface="Times New Roman"/>
                <a:cs typeface="Times New Roman"/>
              </a:rPr>
              <a:t>dear.</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All </a:t>
            </a:r>
            <a:r>
              <a:rPr dirty="0" sz="1450" spc="-5">
                <a:latin typeface="Times New Roman"/>
                <a:cs typeface="Times New Roman"/>
              </a:rPr>
              <a:t>of a </a:t>
            </a:r>
            <a:r>
              <a:rPr dirty="0" sz="1450" spc="-10">
                <a:latin typeface="Times New Roman"/>
                <a:cs typeface="Times New Roman"/>
              </a:rPr>
              <a:t>sudden </a:t>
            </a:r>
            <a:r>
              <a:rPr dirty="0" sz="1450" spc="-5">
                <a:latin typeface="Times New Roman"/>
                <a:cs typeface="Times New Roman"/>
              </a:rPr>
              <a:t>I </a:t>
            </a:r>
            <a:r>
              <a:rPr dirty="0" sz="1450" spc="-10">
                <a:latin typeface="Times New Roman"/>
                <a:cs typeface="Times New Roman"/>
              </a:rPr>
              <a:t>was filled with </a:t>
            </a:r>
            <a:r>
              <a:rPr dirty="0" sz="1450" spc="-5">
                <a:latin typeface="Times New Roman"/>
                <a:cs typeface="Times New Roman"/>
              </a:rPr>
              <a:t>a </a:t>
            </a:r>
            <a:r>
              <a:rPr dirty="0" sz="1450" spc="-10">
                <a:latin typeface="Times New Roman"/>
                <a:cs typeface="Times New Roman"/>
              </a:rPr>
              <a:t>strangely solemn feeling. The candles  had </a:t>
            </a:r>
            <a:r>
              <a:rPr dirty="0" sz="1450" spc="-5">
                <a:latin typeface="Times New Roman"/>
                <a:cs typeface="Times New Roman"/>
              </a:rPr>
              <a:t>burnt </a:t>
            </a:r>
            <a:r>
              <a:rPr dirty="0" sz="1450" spc="-10">
                <a:latin typeface="Times New Roman"/>
                <a:cs typeface="Times New Roman"/>
              </a:rPr>
              <a:t>down. Just </a:t>
            </a:r>
            <a:r>
              <a:rPr dirty="0" sz="1450" spc="-5">
                <a:latin typeface="Times New Roman"/>
                <a:cs typeface="Times New Roman"/>
              </a:rPr>
              <a:t>one </a:t>
            </a:r>
            <a:r>
              <a:rPr dirty="0" sz="1450" spc="-10">
                <a:latin typeface="Times New Roman"/>
                <a:cs typeface="Times New Roman"/>
              </a:rPr>
              <a:t>was still flickering. The smoke was gathering in  drifts around the room. As if there were </a:t>
            </a:r>
            <a:r>
              <a:rPr dirty="0" sz="1450" spc="-5">
                <a:latin typeface="Times New Roman"/>
                <a:cs typeface="Times New Roman"/>
              </a:rPr>
              <a:t>a </a:t>
            </a:r>
            <a:r>
              <a:rPr dirty="0" sz="1450" spc="-10">
                <a:latin typeface="Times New Roman"/>
                <a:cs typeface="Times New Roman"/>
              </a:rPr>
              <a:t>hand tugging me, </a:t>
            </a:r>
            <a:r>
              <a:rPr dirty="0" sz="1450" spc="-5">
                <a:latin typeface="Times New Roman"/>
                <a:cs typeface="Times New Roman"/>
              </a:rPr>
              <a:t>I </a:t>
            </a:r>
            <a:r>
              <a:rPr dirty="0" sz="1450" spc="-10">
                <a:latin typeface="Times New Roman"/>
                <a:cs typeface="Times New Roman"/>
              </a:rPr>
              <a:t>suddenly turned  </a:t>
            </a:r>
            <a:r>
              <a:rPr dirty="0" sz="1450" spc="-5">
                <a:latin typeface="Times New Roman"/>
                <a:cs typeface="Times New Roman"/>
              </a:rPr>
              <a:t>round:</a:t>
            </a:r>
            <a:endParaRPr sz="1450">
              <a:latin typeface="Times New Roman"/>
              <a:cs typeface="Times New Roman"/>
            </a:endParaRPr>
          </a:p>
          <a:p>
            <a:pPr algn="just" marL="12700" marR="11430" indent="255904">
              <a:lnSpc>
                <a:spcPts val="1730"/>
              </a:lnSpc>
              <a:spcBef>
                <a:spcPts val="785"/>
              </a:spcBef>
            </a:pPr>
            <a:r>
              <a:rPr dirty="0" sz="1450" spc="-10">
                <a:latin typeface="Times New Roman"/>
                <a:cs typeface="Times New Roman"/>
              </a:rPr>
              <a:t>There </a:t>
            </a:r>
            <a:r>
              <a:rPr dirty="0" sz="1450" spc="-5">
                <a:latin typeface="Times New Roman"/>
                <a:cs typeface="Times New Roman"/>
              </a:rPr>
              <a:t>on </a:t>
            </a:r>
            <a:r>
              <a:rPr dirty="0" sz="1450" spc="-10">
                <a:latin typeface="Times New Roman"/>
                <a:cs typeface="Times New Roman"/>
              </a:rPr>
              <a:t>the threshold was my likeness, my double, dressed in </a:t>
            </a:r>
            <a:r>
              <a:rPr dirty="0" sz="1450" spc="-5">
                <a:latin typeface="Times New Roman"/>
                <a:cs typeface="Times New Roman"/>
              </a:rPr>
              <a:t>a </a:t>
            </a:r>
            <a:r>
              <a:rPr dirty="0" sz="1450" spc="-10">
                <a:latin typeface="Times New Roman"/>
                <a:cs typeface="Times New Roman"/>
              </a:rPr>
              <a:t>white  cloak, </a:t>
            </a:r>
            <a:r>
              <a:rPr dirty="0" sz="1450" spc="-5">
                <a:latin typeface="Times New Roman"/>
                <a:cs typeface="Times New Roman"/>
              </a:rPr>
              <a:t>a </a:t>
            </a:r>
            <a:r>
              <a:rPr dirty="0" sz="1450" spc="-10">
                <a:latin typeface="Times New Roman"/>
                <a:cs typeface="Times New Roman"/>
              </a:rPr>
              <a:t>crown </a:t>
            </a:r>
            <a:r>
              <a:rPr dirty="0" sz="1450" spc="-5">
                <a:latin typeface="Times New Roman"/>
                <a:cs typeface="Times New Roman"/>
              </a:rPr>
              <a:t>on </a:t>
            </a:r>
            <a:r>
              <a:rPr dirty="0" sz="1450" spc="-10">
                <a:latin typeface="Times New Roman"/>
                <a:cs typeface="Times New Roman"/>
              </a:rPr>
              <a:t>its</a:t>
            </a:r>
            <a:r>
              <a:rPr dirty="0" sz="145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Just for </a:t>
            </a:r>
            <a:r>
              <a:rPr dirty="0" sz="1450" spc="-5">
                <a:latin typeface="Times New Roman"/>
                <a:cs typeface="Times New Roman"/>
              </a:rPr>
              <a:t>a </a:t>
            </a:r>
            <a:r>
              <a:rPr dirty="0" sz="1450" spc="-10">
                <a:latin typeface="Times New Roman"/>
                <a:cs typeface="Times New Roman"/>
              </a:rPr>
              <a:t>second it stood there, then flames burst through the wooden </a:t>
            </a:r>
            <a:r>
              <a:rPr dirty="0" sz="1450" spc="-5">
                <a:latin typeface="Times New Roman"/>
                <a:cs typeface="Times New Roman"/>
              </a:rPr>
              <a:t>door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suffocating cloud </a:t>
            </a:r>
            <a:r>
              <a:rPr dirty="0" sz="1450" spc="-5">
                <a:latin typeface="Times New Roman"/>
                <a:cs typeface="Times New Roman"/>
              </a:rPr>
              <a:t>of hot </a:t>
            </a:r>
            <a:r>
              <a:rPr dirty="0" sz="1450" spc="-10">
                <a:latin typeface="Times New Roman"/>
                <a:cs typeface="Times New Roman"/>
              </a:rPr>
              <a:t>smoke poured into the</a:t>
            </a:r>
            <a:r>
              <a:rPr dirty="0" sz="1450" spc="3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Fire! The house was </a:t>
            </a:r>
            <a:r>
              <a:rPr dirty="0" sz="1450" spc="-5">
                <a:latin typeface="Times New Roman"/>
                <a:cs typeface="Times New Roman"/>
              </a:rPr>
              <a:t>on </a:t>
            </a:r>
            <a:r>
              <a:rPr dirty="0" sz="1450" spc="-10">
                <a:latin typeface="Times New Roman"/>
                <a:cs typeface="Times New Roman"/>
              </a:rPr>
              <a:t>fire!</a:t>
            </a:r>
            <a:r>
              <a:rPr dirty="0" sz="1450" spc="10">
                <a:latin typeface="Times New Roman"/>
                <a:cs typeface="Times New Roman"/>
              </a:rPr>
              <a:t> </a:t>
            </a:r>
            <a:r>
              <a:rPr dirty="0" sz="1450" spc="-10">
                <a:latin typeface="Times New Roman"/>
                <a:cs typeface="Times New Roman"/>
              </a:rPr>
              <a:t>Fire!</a:t>
            </a:r>
            <a:endParaRPr sz="1450">
              <a:latin typeface="Times New Roman"/>
              <a:cs typeface="Times New Roman"/>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144635"/>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5">
                <a:latin typeface="Times New Roman"/>
                <a:cs typeface="Times New Roman"/>
              </a:rPr>
              <a:t>I </a:t>
            </a:r>
            <a:r>
              <a:rPr dirty="0" sz="1450" spc="-10">
                <a:latin typeface="Times New Roman"/>
                <a:cs typeface="Times New Roman"/>
              </a:rPr>
              <a:t>tore open the window and climbed onto the roof. Already </a:t>
            </a:r>
            <a:r>
              <a:rPr dirty="0" sz="1450" spc="-5">
                <a:latin typeface="Times New Roman"/>
                <a:cs typeface="Times New Roman"/>
              </a:rPr>
              <a:t>I </a:t>
            </a:r>
            <a:r>
              <a:rPr dirty="0" sz="1450" spc="-10">
                <a:latin typeface="Times New Roman"/>
                <a:cs typeface="Times New Roman"/>
              </a:rPr>
              <a:t>could hear the  piercing siren </a:t>
            </a:r>
            <a:r>
              <a:rPr dirty="0" sz="1450" spc="-5">
                <a:latin typeface="Times New Roman"/>
                <a:cs typeface="Times New Roman"/>
              </a:rPr>
              <a:t>of </a:t>
            </a:r>
            <a:r>
              <a:rPr dirty="0" sz="1450" spc="-10">
                <a:latin typeface="Times New Roman"/>
                <a:cs typeface="Times New Roman"/>
              </a:rPr>
              <a:t>the fire-engine</a:t>
            </a:r>
            <a:r>
              <a:rPr dirty="0" sz="1450" spc="10">
                <a:latin typeface="Times New Roman"/>
                <a:cs typeface="Times New Roman"/>
              </a:rPr>
              <a:t> </a:t>
            </a:r>
            <a:r>
              <a:rPr dirty="0" sz="1450" spc="-10">
                <a:latin typeface="Times New Roman"/>
                <a:cs typeface="Times New Roman"/>
              </a:rPr>
              <a:t>approaching.</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Gleaming helmets and brusque commands, then the </a:t>
            </a:r>
            <a:r>
              <a:rPr dirty="0" sz="1450" spc="-20">
                <a:latin typeface="Times New Roman"/>
                <a:cs typeface="Times New Roman"/>
              </a:rPr>
              <a:t>ghostly,</a:t>
            </a:r>
            <a:r>
              <a:rPr dirty="0" sz="1450" spc="320">
                <a:latin typeface="Times New Roman"/>
                <a:cs typeface="Times New Roman"/>
              </a:rPr>
              <a:t> </a:t>
            </a:r>
            <a:r>
              <a:rPr dirty="0" sz="1450" spc="-10">
                <a:latin typeface="Times New Roman"/>
                <a:cs typeface="Times New Roman"/>
              </a:rPr>
              <a:t>flapping  rhythm </a:t>
            </a:r>
            <a:r>
              <a:rPr dirty="0" sz="1450" spc="-5">
                <a:latin typeface="Times New Roman"/>
                <a:cs typeface="Times New Roman"/>
              </a:rPr>
              <a:t>of </a:t>
            </a:r>
            <a:r>
              <a:rPr dirty="0" sz="1450" spc="-10">
                <a:latin typeface="Times New Roman"/>
                <a:cs typeface="Times New Roman"/>
              </a:rPr>
              <a:t>the pumps breathing in and </a:t>
            </a:r>
            <a:r>
              <a:rPr dirty="0" sz="1450" spc="-5">
                <a:latin typeface="Times New Roman"/>
                <a:cs typeface="Times New Roman"/>
              </a:rPr>
              <a:t>out </a:t>
            </a:r>
            <a:r>
              <a:rPr dirty="0" sz="1450" spc="-10">
                <a:latin typeface="Times New Roman"/>
                <a:cs typeface="Times New Roman"/>
              </a:rPr>
              <a:t>as the water demons gathered their  strength to pounce </a:t>
            </a:r>
            <a:r>
              <a:rPr dirty="0" sz="1450" spc="-5">
                <a:latin typeface="Times New Roman"/>
                <a:cs typeface="Times New Roman"/>
              </a:rPr>
              <a:t>on </a:t>
            </a:r>
            <a:r>
              <a:rPr dirty="0" sz="1450" spc="-10">
                <a:latin typeface="Times New Roman"/>
                <a:cs typeface="Times New Roman"/>
              </a:rPr>
              <a:t>their mortal enemy: fire. The tinkle </a:t>
            </a:r>
            <a:r>
              <a:rPr dirty="0" sz="1450" spc="-5">
                <a:latin typeface="Times New Roman"/>
                <a:cs typeface="Times New Roman"/>
              </a:rPr>
              <a:t>of </a:t>
            </a:r>
            <a:r>
              <a:rPr dirty="0" sz="1450" spc="-10">
                <a:latin typeface="Times New Roman"/>
                <a:cs typeface="Times New Roman"/>
              </a:rPr>
              <a:t>glass; red tongues  </a:t>
            </a:r>
            <a:r>
              <a:rPr dirty="0" sz="1450" spc="-5">
                <a:latin typeface="Times New Roman"/>
                <a:cs typeface="Times New Roman"/>
              </a:rPr>
              <a:t>of </a:t>
            </a:r>
            <a:r>
              <a:rPr dirty="0" sz="1450" spc="-10">
                <a:latin typeface="Times New Roman"/>
                <a:cs typeface="Times New Roman"/>
              </a:rPr>
              <a:t>fire shooting </a:t>
            </a:r>
            <a:r>
              <a:rPr dirty="0" sz="1450" spc="-5">
                <a:latin typeface="Times New Roman"/>
                <a:cs typeface="Times New Roman"/>
              </a:rPr>
              <a:t>out of </a:t>
            </a:r>
            <a:r>
              <a:rPr dirty="0" sz="1450" spc="-10">
                <a:latin typeface="Times New Roman"/>
                <a:cs typeface="Times New Roman"/>
              </a:rPr>
              <a:t>all the windows; mattresses thrown down into the street,  people jumping down, injuring themselves, being carried</a:t>
            </a:r>
            <a:r>
              <a:rPr dirty="0" sz="1450" spc="3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9525" indent="255904">
              <a:lnSpc>
                <a:spcPts val="1730"/>
              </a:lnSpc>
              <a:spcBef>
                <a:spcPts val="710"/>
              </a:spcBef>
            </a:pPr>
            <a:r>
              <a:rPr dirty="0" sz="1450" spc="-5">
                <a:latin typeface="Times New Roman"/>
                <a:cs typeface="Times New Roman"/>
              </a:rPr>
              <a:t>I do not </a:t>
            </a:r>
            <a:r>
              <a:rPr dirty="0" sz="1450" spc="-10">
                <a:latin typeface="Times New Roman"/>
                <a:cs typeface="Times New Roman"/>
              </a:rPr>
              <a:t>know </a:t>
            </a:r>
            <a:r>
              <a:rPr dirty="0" sz="1450" spc="-30">
                <a:latin typeface="Times New Roman"/>
                <a:cs typeface="Times New Roman"/>
              </a:rPr>
              <a:t>why, </a:t>
            </a:r>
            <a:r>
              <a:rPr dirty="0" sz="1450" spc="-5">
                <a:latin typeface="Times New Roman"/>
                <a:cs typeface="Times New Roman"/>
              </a:rPr>
              <a:t>but I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wild, jubilant ecstasy coursing through my  veins. My hair was standing </a:t>
            </a:r>
            <a:r>
              <a:rPr dirty="0" sz="1450" spc="-5">
                <a:latin typeface="Times New Roman"/>
                <a:cs typeface="Times New Roman"/>
              </a:rPr>
              <a:t>on</a:t>
            </a:r>
            <a:r>
              <a:rPr dirty="0" sz="1450" spc="15">
                <a:latin typeface="Times New Roman"/>
                <a:cs typeface="Times New Roman"/>
              </a:rPr>
              <a:t> </a:t>
            </a:r>
            <a:r>
              <a:rPr dirty="0" sz="1450" spc="-10">
                <a:latin typeface="Times New Roman"/>
                <a:cs typeface="Times New Roman"/>
              </a:rPr>
              <a:t>end.</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ran to the chimney so as </a:t>
            </a:r>
            <a:r>
              <a:rPr dirty="0" sz="1450" spc="-5">
                <a:latin typeface="Times New Roman"/>
                <a:cs typeface="Times New Roman"/>
              </a:rPr>
              <a:t>not </a:t>
            </a:r>
            <a:r>
              <a:rPr dirty="0" sz="1450" spc="-10">
                <a:latin typeface="Times New Roman"/>
                <a:cs typeface="Times New Roman"/>
              </a:rPr>
              <a:t>to get burnt, the flames were clutching at me.  A chimney-sweep's rope was wrapped round it. </a:t>
            </a:r>
            <a:r>
              <a:rPr dirty="0" sz="1450" spc="-5">
                <a:latin typeface="Times New Roman"/>
                <a:cs typeface="Times New Roman"/>
              </a:rPr>
              <a:t>I </a:t>
            </a:r>
            <a:r>
              <a:rPr dirty="0" sz="1450" spc="-10">
                <a:latin typeface="Times New Roman"/>
                <a:cs typeface="Times New Roman"/>
              </a:rPr>
              <a:t>uncoiled it. One twist round  wrist and leg, as we had been taught at gym in school, and </a:t>
            </a:r>
            <a:r>
              <a:rPr dirty="0" sz="1450" spc="-5">
                <a:latin typeface="Times New Roman"/>
                <a:cs typeface="Times New Roman"/>
              </a:rPr>
              <a:t>I </a:t>
            </a:r>
            <a:r>
              <a:rPr dirty="0" sz="1450" spc="-10">
                <a:latin typeface="Times New Roman"/>
                <a:cs typeface="Times New Roman"/>
              </a:rPr>
              <a:t>calmly began to  let myself down the front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marL="268605" marR="2400935">
              <a:lnSpc>
                <a:spcPct val="140700"/>
              </a:lnSpc>
              <a:spcBef>
                <a:spcPts val="10"/>
              </a:spcBef>
            </a:pPr>
            <a:r>
              <a:rPr dirty="0" sz="1450" spc="-10">
                <a:latin typeface="Times New Roman"/>
                <a:cs typeface="Times New Roman"/>
              </a:rPr>
              <a:t>Past </a:t>
            </a:r>
            <a:r>
              <a:rPr dirty="0" sz="1450" spc="-5">
                <a:latin typeface="Times New Roman"/>
                <a:cs typeface="Times New Roman"/>
              </a:rPr>
              <a:t>a </a:t>
            </a:r>
            <a:r>
              <a:rPr dirty="0" sz="1450" spc="-10">
                <a:latin typeface="Times New Roman"/>
                <a:cs typeface="Times New Roman"/>
              </a:rPr>
              <a:t>window: inside the light is dazzling.  And </a:t>
            </a:r>
            <a:r>
              <a:rPr dirty="0" sz="1450" spc="-5">
                <a:latin typeface="Times New Roman"/>
                <a:cs typeface="Times New Roman"/>
              </a:rPr>
              <a:t>I </a:t>
            </a:r>
            <a:r>
              <a:rPr dirty="0" sz="1450" spc="-10">
                <a:latin typeface="Times New Roman"/>
                <a:cs typeface="Times New Roman"/>
              </a:rPr>
              <a:t>see </a:t>
            </a:r>
            <a:r>
              <a:rPr dirty="0" sz="1450" spc="-5">
                <a:latin typeface="Times New Roman"/>
                <a:cs typeface="Times New Roman"/>
              </a:rPr>
              <a:t>. . . I </a:t>
            </a:r>
            <a:r>
              <a:rPr dirty="0" sz="1450" spc="-10">
                <a:latin typeface="Times New Roman"/>
                <a:cs typeface="Times New Roman"/>
              </a:rPr>
              <a:t>see </a:t>
            </a:r>
            <a:r>
              <a:rPr dirty="0" sz="1450" spc="-5">
                <a:latin typeface="Times New Roman"/>
                <a:cs typeface="Times New Roman"/>
              </a:rPr>
              <a:t>. . .</a:t>
            </a:r>
            <a:endParaRPr sz="1450">
              <a:latin typeface="Times New Roman"/>
              <a:cs typeface="Times New Roman"/>
            </a:endParaRPr>
          </a:p>
          <a:p>
            <a:pPr marL="268605" marR="1323340">
              <a:lnSpc>
                <a:spcPct val="144900"/>
              </a:lnSpc>
            </a:pPr>
            <a:r>
              <a:rPr dirty="0" sz="1450" spc="-10">
                <a:latin typeface="Times New Roman"/>
                <a:cs typeface="Times New Roman"/>
              </a:rPr>
              <a:t>My whole </a:t>
            </a:r>
            <a:r>
              <a:rPr dirty="0" sz="1450" spc="-5">
                <a:latin typeface="Times New Roman"/>
                <a:cs typeface="Times New Roman"/>
              </a:rPr>
              <a:t>body </a:t>
            </a:r>
            <a:r>
              <a:rPr dirty="0" sz="1450" spc="-10">
                <a:latin typeface="Times New Roman"/>
                <a:cs typeface="Times New Roman"/>
              </a:rPr>
              <a:t>becomes </a:t>
            </a:r>
            <a:r>
              <a:rPr dirty="0" sz="1450" spc="-5">
                <a:latin typeface="Times New Roman"/>
                <a:cs typeface="Times New Roman"/>
              </a:rPr>
              <a:t>one </a:t>
            </a:r>
            <a:r>
              <a:rPr dirty="0" sz="1450" spc="-10">
                <a:latin typeface="Times New Roman"/>
                <a:cs typeface="Times New Roman"/>
              </a:rPr>
              <a:t>great, echoing </a:t>
            </a:r>
            <a:r>
              <a:rPr dirty="0" sz="1450" spc="-5">
                <a:latin typeface="Times New Roman"/>
                <a:cs typeface="Times New Roman"/>
              </a:rPr>
              <a:t>shout of joy:  </a:t>
            </a:r>
            <a:r>
              <a:rPr dirty="0" sz="1450" spc="-10">
                <a:latin typeface="Times New Roman"/>
                <a:cs typeface="Times New Roman"/>
              </a:rPr>
              <a:t>"HUM! Miriam!</a:t>
            </a:r>
            <a:r>
              <a:rPr dirty="0" sz="1450" spc="-5">
                <a:latin typeface="Times New Roman"/>
                <a:cs typeface="Times New Roman"/>
              </a:rPr>
              <a:t> </a:t>
            </a:r>
            <a:r>
              <a:rPr dirty="0" sz="1450" spc="-10">
                <a:latin typeface="Times New Roman"/>
                <a:cs typeface="Times New Roman"/>
              </a:rPr>
              <a:t>HUM!"</a:t>
            </a:r>
            <a:endParaRPr sz="1450">
              <a:latin typeface="Times New Roman"/>
              <a:cs typeface="Times New Roman"/>
            </a:endParaRPr>
          </a:p>
          <a:p>
            <a:pPr marL="268605">
              <a:lnSpc>
                <a:spcPct val="100000"/>
              </a:lnSpc>
              <a:spcBef>
                <a:spcPts val="710"/>
              </a:spcBef>
            </a:pPr>
            <a:r>
              <a:rPr dirty="0" sz="1450" spc="-5">
                <a:latin typeface="Times New Roman"/>
                <a:cs typeface="Times New Roman"/>
              </a:rPr>
              <a:t>I </a:t>
            </a:r>
            <a:r>
              <a:rPr dirty="0" sz="1450" spc="-10">
                <a:latin typeface="Times New Roman"/>
                <a:cs typeface="Times New Roman"/>
              </a:rPr>
              <a:t>make </a:t>
            </a:r>
            <a:r>
              <a:rPr dirty="0" sz="1450" spc="-5">
                <a:latin typeface="Times New Roman"/>
                <a:cs typeface="Times New Roman"/>
              </a:rPr>
              <a:t>a </a:t>
            </a:r>
            <a:r>
              <a:rPr dirty="0" sz="1450" spc="-10">
                <a:latin typeface="Times New Roman"/>
                <a:cs typeface="Times New Roman"/>
              </a:rPr>
              <a:t>jump for the bars. Miss. Lose my grip </a:t>
            </a:r>
            <a:r>
              <a:rPr dirty="0" sz="1450" spc="-5">
                <a:latin typeface="Times New Roman"/>
                <a:cs typeface="Times New Roman"/>
              </a:rPr>
              <a:t>on </a:t>
            </a:r>
            <a:r>
              <a:rPr dirty="0" sz="1450" spc="-10">
                <a:latin typeface="Times New Roman"/>
                <a:cs typeface="Times New Roman"/>
              </a:rPr>
              <a:t>the</a:t>
            </a:r>
            <a:r>
              <a:rPr dirty="0" sz="1450" spc="50">
                <a:latin typeface="Times New Roman"/>
                <a:cs typeface="Times New Roman"/>
              </a:rPr>
              <a:t> </a:t>
            </a:r>
            <a:r>
              <a:rPr dirty="0" sz="1450" spc="-10">
                <a:latin typeface="Times New Roman"/>
                <a:cs typeface="Times New Roman"/>
              </a:rPr>
              <a:t>rope.</a:t>
            </a:r>
            <a:endParaRPr sz="1450">
              <a:latin typeface="Times New Roman"/>
              <a:cs typeface="Times New Roman"/>
            </a:endParaRPr>
          </a:p>
          <a:p>
            <a:pPr marL="12700" marR="180975" indent="255904">
              <a:lnSpc>
                <a:spcPts val="1730"/>
              </a:lnSpc>
              <a:spcBef>
                <a:spcPts val="844"/>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I </a:t>
            </a:r>
            <a:r>
              <a:rPr dirty="0" sz="1450" spc="-10">
                <a:latin typeface="Times New Roman"/>
                <a:cs typeface="Times New Roman"/>
              </a:rPr>
              <a:t>am hanging between heaven and earth, head downwards,  legs forming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cross.</a:t>
            </a:r>
            <a:endParaRPr sz="1450">
              <a:latin typeface="Times New Roman"/>
              <a:cs typeface="Times New Roman"/>
            </a:endParaRPr>
          </a:p>
          <a:p>
            <a:pPr marL="268605" marR="552450">
              <a:lnSpc>
                <a:spcPct val="140700"/>
              </a:lnSpc>
              <a:spcBef>
                <a:spcPts val="15"/>
              </a:spcBef>
            </a:pPr>
            <a:r>
              <a:rPr dirty="0" sz="1450" spc="-10">
                <a:latin typeface="Times New Roman"/>
                <a:cs typeface="Times New Roman"/>
              </a:rPr>
              <a:t>The rope twangs as it takes my weight. The fibres stretch and creak.  </a:t>
            </a:r>
            <a:r>
              <a:rPr dirty="0" sz="1450" spc="-5">
                <a:latin typeface="Times New Roman"/>
                <a:cs typeface="Times New Roman"/>
              </a:rPr>
              <a:t>I </a:t>
            </a:r>
            <a:r>
              <a:rPr dirty="0" sz="1450" spc="-10">
                <a:latin typeface="Times New Roman"/>
                <a:cs typeface="Times New Roman"/>
              </a:rPr>
              <a:t>am falling.</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Consciousness is</a:t>
            </a:r>
            <a:r>
              <a:rPr dirty="0" sz="1450" spc="-5">
                <a:latin typeface="Times New Roman"/>
                <a:cs typeface="Times New Roman"/>
              </a:rPr>
              <a:t> </a:t>
            </a:r>
            <a:r>
              <a:rPr dirty="0" sz="1450" spc="-10">
                <a:latin typeface="Times New Roman"/>
                <a:cs typeface="Times New Roman"/>
              </a:rPr>
              <a:t>fading.</a:t>
            </a:r>
            <a:endParaRPr sz="1450">
              <a:latin typeface="Times New Roman"/>
              <a:cs typeface="Times New Roman"/>
            </a:endParaRPr>
          </a:p>
          <a:p>
            <a:pPr marL="12700" marR="6350" indent="255904">
              <a:lnSpc>
                <a:spcPts val="1730"/>
              </a:lnSpc>
              <a:spcBef>
                <a:spcPts val="850"/>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fall </a:t>
            </a:r>
            <a:r>
              <a:rPr dirty="0" sz="1450" spc="-5">
                <a:latin typeface="Times New Roman"/>
                <a:cs typeface="Times New Roman"/>
              </a:rPr>
              <a:t>I </a:t>
            </a:r>
            <a:r>
              <a:rPr dirty="0" sz="1450" spc="-10">
                <a:latin typeface="Times New Roman"/>
                <a:cs typeface="Times New Roman"/>
              </a:rPr>
              <a:t>grab the window-ledge, </a:t>
            </a:r>
            <a:r>
              <a:rPr dirty="0" sz="1450" spc="-5">
                <a:latin typeface="Times New Roman"/>
                <a:cs typeface="Times New Roman"/>
              </a:rPr>
              <a:t>but </a:t>
            </a:r>
            <a:r>
              <a:rPr dirty="0" sz="1450" spc="-10">
                <a:latin typeface="Times New Roman"/>
                <a:cs typeface="Times New Roman"/>
              </a:rPr>
              <a:t>my hand slips </a:t>
            </a:r>
            <a:r>
              <a:rPr dirty="0" sz="1450" spc="-15">
                <a:latin typeface="Times New Roman"/>
                <a:cs typeface="Times New Roman"/>
              </a:rPr>
              <a:t>off. </a:t>
            </a:r>
            <a:r>
              <a:rPr dirty="0" sz="1450" spc="-10">
                <a:latin typeface="Times New Roman"/>
                <a:cs typeface="Times New Roman"/>
              </a:rPr>
              <a:t>No grip. The  stone is</a:t>
            </a:r>
            <a:r>
              <a:rPr dirty="0" sz="1450" spc="-5">
                <a:latin typeface="Times New Roman"/>
                <a:cs typeface="Times New Roman"/>
              </a:rPr>
              <a:t> </a:t>
            </a:r>
            <a:r>
              <a:rPr dirty="0" sz="1450" spc="-10">
                <a:latin typeface="Times New Roman"/>
                <a:cs typeface="Times New Roman"/>
              </a:rPr>
              <a:t>smooth.</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Smooth, 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fat.</a:t>
            </a:r>
            <a:endParaRPr sz="1450">
              <a:latin typeface="Times New Roman"/>
              <a:cs typeface="Times New Roman"/>
            </a:endParaRPr>
          </a:p>
          <a:p>
            <a:pPr algn="ctr" marL="635">
              <a:lnSpc>
                <a:spcPct val="100000"/>
              </a:lnSpc>
              <a:spcBef>
                <a:spcPts val="780"/>
              </a:spcBef>
            </a:pPr>
            <a:r>
              <a:rPr dirty="0" sz="1450" spc="-10" b="1">
                <a:latin typeface="Times New Roman"/>
                <a:cs typeface="Times New Roman"/>
              </a:rPr>
              <a:t>END</a:t>
            </a:r>
            <a:endParaRPr sz="1450">
              <a:latin typeface="Times New Roman"/>
              <a:cs typeface="Times New Roman"/>
            </a:endParaRPr>
          </a:p>
          <a:p>
            <a:pPr>
              <a:lnSpc>
                <a:spcPct val="100000"/>
              </a:lnSpc>
              <a:spcBef>
                <a:spcPts val="10"/>
              </a:spcBef>
            </a:pPr>
            <a:endParaRPr sz="2300">
              <a:latin typeface="Times New Roman"/>
              <a:cs typeface="Times New Roman"/>
            </a:endParaRPr>
          </a:p>
          <a:p>
            <a:pPr marL="268605">
              <a:lnSpc>
                <a:spcPct val="100000"/>
              </a:lnSpc>
            </a:pPr>
            <a:r>
              <a:rPr dirty="0" sz="1450" spc="-10">
                <a:latin typeface="Times New Roman"/>
                <a:cs typeface="Times New Roman"/>
              </a:rPr>
              <a:t>". </a:t>
            </a:r>
            <a:r>
              <a:rPr dirty="0" sz="1450" spc="-5">
                <a:latin typeface="Times New Roman"/>
                <a:cs typeface="Times New Roman"/>
              </a:rPr>
              <a:t>. .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fat!"</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That is the stone that </a:t>
            </a:r>
            <a:r>
              <a:rPr dirty="0" sz="1450" spc="-5">
                <a:latin typeface="Times New Roman"/>
                <a:cs typeface="Times New Roman"/>
              </a:rPr>
              <a:t>looks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fat.</a:t>
            </a:r>
            <a:endParaRPr sz="1450">
              <a:latin typeface="Times New Roman"/>
              <a:cs typeface="Times New Roman"/>
            </a:endParaRPr>
          </a:p>
          <a:p>
            <a:pPr marL="12700" marR="7620" indent="255904">
              <a:lnSpc>
                <a:spcPts val="1730"/>
              </a:lnSpc>
              <a:spcBef>
                <a:spcPts val="775"/>
              </a:spcBef>
            </a:pPr>
            <a:r>
              <a:rPr dirty="0" sz="1450" spc="-10">
                <a:latin typeface="Times New Roman"/>
                <a:cs typeface="Times New Roman"/>
              </a:rPr>
              <a:t>The words are still ringing in my ears. Then </a:t>
            </a:r>
            <a:r>
              <a:rPr dirty="0" sz="1450" spc="-5">
                <a:latin typeface="Times New Roman"/>
                <a:cs typeface="Times New Roman"/>
              </a:rPr>
              <a:t>I </a:t>
            </a:r>
            <a:r>
              <a:rPr dirty="0" sz="1450" spc="-10">
                <a:latin typeface="Times New Roman"/>
                <a:cs typeface="Times New Roman"/>
              </a:rPr>
              <a:t>sit </a:t>
            </a:r>
            <a:r>
              <a:rPr dirty="0" sz="1450" spc="-5">
                <a:latin typeface="Times New Roman"/>
                <a:cs typeface="Times New Roman"/>
              </a:rPr>
              <a:t>up </a:t>
            </a:r>
            <a:r>
              <a:rPr dirty="0" sz="1450" spc="-10">
                <a:latin typeface="Times New Roman"/>
                <a:cs typeface="Times New Roman"/>
              </a:rPr>
              <a:t>and try to remember  where </a:t>
            </a:r>
            <a:r>
              <a:rPr dirty="0" sz="1450" spc="-5">
                <a:latin typeface="Times New Roman"/>
                <a:cs typeface="Times New Roman"/>
              </a:rPr>
              <a:t>I </a:t>
            </a:r>
            <a:r>
              <a:rPr dirty="0" sz="1450" spc="-10">
                <a:latin typeface="Times New Roman"/>
                <a:cs typeface="Times New Roman"/>
              </a:rPr>
              <a:t>am.</a:t>
            </a:r>
            <a:endParaRPr sz="1450">
              <a:latin typeface="Times New Roman"/>
              <a:cs typeface="Times New Roman"/>
            </a:endParaRPr>
          </a:p>
          <a:p>
            <a:pPr marL="268605">
              <a:lnSpc>
                <a:spcPct val="100000"/>
              </a:lnSpc>
              <a:spcBef>
                <a:spcPts val="720"/>
              </a:spcBef>
            </a:pPr>
            <a:r>
              <a:rPr dirty="0" sz="1450" spc="-5">
                <a:latin typeface="Times New Roman"/>
                <a:cs typeface="Times New Roman"/>
              </a:rPr>
              <a:t>I </a:t>
            </a:r>
            <a:r>
              <a:rPr dirty="0" sz="1450" spc="-10">
                <a:latin typeface="Times New Roman"/>
                <a:cs typeface="Times New Roman"/>
              </a:rPr>
              <a:t>am in bed. In my</a:t>
            </a:r>
            <a:r>
              <a:rPr dirty="0" sz="1450" spc="10">
                <a:latin typeface="Times New Roman"/>
                <a:cs typeface="Times New Roman"/>
              </a:rPr>
              <a:t> </a:t>
            </a:r>
            <a:r>
              <a:rPr dirty="0" sz="1450" spc="-10">
                <a:latin typeface="Times New Roman"/>
                <a:cs typeface="Times New Roman"/>
              </a:rPr>
              <a:t>hotel.</a:t>
            </a:r>
            <a:endParaRPr sz="1450">
              <a:latin typeface="Times New Roman"/>
              <a:cs typeface="Times New Roman"/>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43737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And I'm </a:t>
            </a:r>
            <a:r>
              <a:rPr dirty="0" sz="1450" spc="-5">
                <a:latin typeface="Times New Roman"/>
                <a:cs typeface="Times New Roman"/>
              </a:rPr>
              <a:t>not </a:t>
            </a:r>
            <a:r>
              <a:rPr dirty="0" sz="1450" spc="-10">
                <a:latin typeface="Times New Roman"/>
                <a:cs typeface="Times New Roman"/>
              </a:rPr>
              <a:t>called</a:t>
            </a:r>
            <a:r>
              <a:rPr dirty="0" sz="1450">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12700" marR="8890" indent="255904">
              <a:lnSpc>
                <a:spcPts val="1730"/>
              </a:lnSpc>
              <a:spcBef>
                <a:spcPts val="850"/>
              </a:spcBef>
            </a:pPr>
            <a:r>
              <a:rPr dirty="0" sz="1450" spc="-50">
                <a:latin typeface="Times New Roman"/>
                <a:cs typeface="Times New Roman"/>
              </a:rPr>
              <a:t>Was </a:t>
            </a:r>
            <a:r>
              <a:rPr dirty="0" sz="1450" spc="-10">
                <a:latin typeface="Times New Roman"/>
                <a:cs typeface="Times New Roman"/>
              </a:rPr>
              <a:t>it all </a:t>
            </a:r>
            <a:r>
              <a:rPr dirty="0" sz="1450" spc="-5">
                <a:latin typeface="Times New Roman"/>
                <a:cs typeface="Times New Roman"/>
              </a:rPr>
              <a:t>a </a:t>
            </a:r>
            <a:r>
              <a:rPr dirty="0" sz="1450" spc="-10">
                <a:latin typeface="Times New Roman"/>
                <a:cs typeface="Times New Roman"/>
              </a:rPr>
              <a:t>dream? No, dreams are </a:t>
            </a:r>
            <a:r>
              <a:rPr dirty="0" sz="1450" spc="-5">
                <a:latin typeface="Times New Roman"/>
                <a:cs typeface="Times New Roman"/>
              </a:rPr>
              <a:t>not </a:t>
            </a:r>
            <a:r>
              <a:rPr dirty="0" sz="1450" spc="-10">
                <a:latin typeface="Times New Roman"/>
                <a:cs typeface="Times New Roman"/>
              </a:rPr>
              <a:t>like that. </a:t>
            </a:r>
            <a:r>
              <a:rPr dirty="0" sz="1450" spc="-5">
                <a:latin typeface="Times New Roman"/>
                <a:cs typeface="Times New Roman"/>
              </a:rPr>
              <a:t>I </a:t>
            </a:r>
            <a:r>
              <a:rPr dirty="0" sz="1450" spc="-10">
                <a:latin typeface="Times New Roman"/>
                <a:cs typeface="Times New Roman"/>
              </a:rPr>
              <a:t>look at the clock; </a:t>
            </a:r>
            <a:r>
              <a:rPr dirty="0" sz="1450" spc="-5">
                <a:latin typeface="Times New Roman"/>
                <a:cs typeface="Times New Roman"/>
              </a:rPr>
              <a:t>I </a:t>
            </a:r>
            <a:r>
              <a:rPr dirty="0" sz="1450" spc="-10">
                <a:latin typeface="Times New Roman"/>
                <a:cs typeface="Times New Roman"/>
              </a:rPr>
              <a:t>have  hardly been asleep for an </a:t>
            </a:r>
            <a:r>
              <a:rPr dirty="0" sz="1450" spc="-25">
                <a:latin typeface="Times New Roman"/>
                <a:cs typeface="Times New Roman"/>
              </a:rPr>
              <a:t>hour. </a:t>
            </a:r>
            <a:r>
              <a:rPr dirty="0" sz="1450" spc="-10">
                <a:latin typeface="Times New Roman"/>
                <a:cs typeface="Times New Roman"/>
              </a:rPr>
              <a:t>It's half past two. And there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hook </a:t>
            </a:r>
            <a:r>
              <a:rPr dirty="0" sz="1450" spc="-10">
                <a:latin typeface="Times New Roman"/>
                <a:cs typeface="Times New Roman"/>
              </a:rPr>
              <a:t>is  someone else's hat that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by </a:t>
            </a:r>
            <a:r>
              <a:rPr dirty="0" sz="1450" spc="-10">
                <a:latin typeface="Times New Roman"/>
                <a:cs typeface="Times New Roman"/>
              </a:rPr>
              <a:t>mistake in the Cathedral </a:t>
            </a:r>
            <a:r>
              <a:rPr dirty="0" sz="1450" spc="-25">
                <a:latin typeface="Times New Roman"/>
                <a:cs typeface="Times New Roman"/>
              </a:rPr>
              <a:t>today,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was  sitting in </a:t>
            </a:r>
            <a:r>
              <a:rPr dirty="0" sz="1450" spc="-5">
                <a:latin typeface="Times New Roman"/>
                <a:cs typeface="Times New Roman"/>
              </a:rPr>
              <a:t>a </a:t>
            </a:r>
            <a:r>
              <a:rPr dirty="0" sz="1450" spc="-10">
                <a:latin typeface="Times New Roman"/>
                <a:cs typeface="Times New Roman"/>
              </a:rPr>
              <a:t>pew during high</a:t>
            </a:r>
            <a:r>
              <a:rPr dirty="0" sz="1450" spc="10">
                <a:latin typeface="Times New Roman"/>
                <a:cs typeface="Times New Roman"/>
              </a:rPr>
              <a:t> </a:t>
            </a:r>
            <a:r>
              <a:rPr dirty="0" sz="1450" spc="-10">
                <a:latin typeface="Times New Roman"/>
                <a:cs typeface="Times New Roman"/>
              </a:rPr>
              <a:t>mass.</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Is there </a:t>
            </a:r>
            <a:r>
              <a:rPr dirty="0" sz="1450" spc="-5">
                <a:latin typeface="Times New Roman"/>
                <a:cs typeface="Times New Roman"/>
              </a:rPr>
              <a:t>a </a:t>
            </a:r>
            <a:r>
              <a:rPr dirty="0" sz="1450" spc="-10">
                <a:latin typeface="Times New Roman"/>
                <a:cs typeface="Times New Roman"/>
              </a:rPr>
              <a:t>name in</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795" indent="255904">
              <a:lnSpc>
                <a:spcPts val="1730"/>
              </a:lnSpc>
              <a:spcBef>
                <a:spcPts val="844"/>
              </a:spcBef>
            </a:pPr>
            <a:r>
              <a:rPr dirty="0" sz="1450" spc="-5">
                <a:latin typeface="Times New Roman"/>
                <a:cs typeface="Times New Roman"/>
              </a:rPr>
              <a:t>I </a:t>
            </a:r>
            <a:r>
              <a:rPr dirty="0" sz="1450" spc="-10">
                <a:latin typeface="Times New Roman"/>
                <a:cs typeface="Times New Roman"/>
              </a:rPr>
              <a:t>take down the hat; in gold letters </a:t>
            </a:r>
            <a:r>
              <a:rPr dirty="0" sz="1450" spc="-5">
                <a:latin typeface="Times New Roman"/>
                <a:cs typeface="Times New Roman"/>
              </a:rPr>
              <a:t>on </a:t>
            </a:r>
            <a:r>
              <a:rPr dirty="0" sz="1450" spc="-10">
                <a:latin typeface="Times New Roman"/>
                <a:cs typeface="Times New Roman"/>
              </a:rPr>
              <a:t>the white silk lining is the unknown  and yet so strangely familiar</a:t>
            </a:r>
            <a:r>
              <a:rPr dirty="0" sz="1450" spc="1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268605">
              <a:lnSpc>
                <a:spcPct val="100000"/>
              </a:lnSpc>
              <a:spcBef>
                <a:spcPts val="725"/>
              </a:spcBef>
            </a:pPr>
            <a:r>
              <a:rPr dirty="0" sz="1450" spc="-30">
                <a:latin typeface="Times New Roman"/>
                <a:cs typeface="Times New Roman"/>
              </a:rPr>
              <a:t>ATHANASIUS</a:t>
            </a:r>
            <a:r>
              <a:rPr dirty="0" sz="1450" spc="-10">
                <a:latin typeface="Times New Roman"/>
                <a:cs typeface="Times New Roman"/>
              </a:rPr>
              <a:t> </a:t>
            </a:r>
            <a:r>
              <a:rPr dirty="0" sz="1450" spc="-35">
                <a:latin typeface="Times New Roman"/>
                <a:cs typeface="Times New Roman"/>
              </a:rPr>
              <a:t>PERNATH</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Now it won't leave me in peace any more. </a:t>
            </a:r>
            <a:r>
              <a:rPr dirty="0" sz="1450" spc="-5">
                <a:latin typeface="Times New Roman"/>
                <a:cs typeface="Times New Roman"/>
              </a:rPr>
              <a:t>I </a:t>
            </a:r>
            <a:r>
              <a:rPr dirty="0" sz="1450" spc="-10">
                <a:latin typeface="Times New Roman"/>
                <a:cs typeface="Times New Roman"/>
              </a:rPr>
              <a:t>dress quickly and hurry down  the stairs.</a:t>
            </a:r>
            <a:endParaRPr sz="1450">
              <a:latin typeface="Times New Roman"/>
              <a:cs typeface="Times New Roman"/>
            </a:endParaRPr>
          </a:p>
          <a:p>
            <a:pPr algn="just" marL="268605" marR="598170">
              <a:lnSpc>
                <a:spcPts val="2520"/>
              </a:lnSpc>
              <a:spcBef>
                <a:spcPts val="155"/>
              </a:spcBef>
            </a:pPr>
            <a:r>
              <a:rPr dirty="0" sz="1450" spc="-10">
                <a:latin typeface="Times New Roman"/>
                <a:cs typeface="Times New Roman"/>
              </a:rPr>
              <a:t>"Porter! Open the </a:t>
            </a:r>
            <a:r>
              <a:rPr dirty="0" sz="1450" spc="-5">
                <a:latin typeface="Times New Roman"/>
                <a:cs typeface="Times New Roman"/>
              </a:rPr>
              <a:t>door! </a:t>
            </a:r>
            <a:r>
              <a:rPr dirty="0" sz="1450" spc="-10">
                <a:latin typeface="Times New Roman"/>
                <a:cs typeface="Times New Roman"/>
              </a:rPr>
              <a:t>I'm going </a:t>
            </a:r>
            <a:r>
              <a:rPr dirty="0" sz="1450" spc="-5">
                <a:latin typeface="Times New Roman"/>
                <a:cs typeface="Times New Roman"/>
              </a:rPr>
              <a:t>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walk for an </a:t>
            </a:r>
            <a:r>
              <a:rPr dirty="0" sz="1450" spc="-5">
                <a:latin typeface="Times New Roman"/>
                <a:cs typeface="Times New Roman"/>
              </a:rPr>
              <a:t>hour or so."  </a:t>
            </a:r>
            <a:r>
              <a:rPr dirty="0" sz="1450" spc="-10">
                <a:latin typeface="Times New Roman"/>
                <a:cs typeface="Times New Roman"/>
              </a:rPr>
              <a:t>"Where </a:t>
            </a:r>
            <a:r>
              <a:rPr dirty="0" sz="1450" spc="-5">
                <a:latin typeface="Times New Roman"/>
                <a:cs typeface="Times New Roman"/>
              </a:rPr>
              <a:t>to, </a:t>
            </a: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might ask,</a:t>
            </a:r>
            <a:r>
              <a:rPr dirty="0" sz="1450" spc="5">
                <a:latin typeface="Times New Roman"/>
                <a:cs typeface="Times New Roman"/>
              </a:rPr>
              <a:t> </a:t>
            </a:r>
            <a:r>
              <a:rPr dirty="0" sz="1450" spc="-10">
                <a:latin typeface="Times New Roman"/>
                <a:cs typeface="Times New Roman"/>
              </a:rPr>
              <a:t>sir?"</a:t>
            </a:r>
            <a:endParaRPr sz="1450">
              <a:latin typeface="Times New Roman"/>
              <a:cs typeface="Times New Roman"/>
            </a:endParaRPr>
          </a:p>
          <a:p>
            <a:pPr algn="just" marL="12700" marR="11430" indent="255904">
              <a:lnSpc>
                <a:spcPts val="1730"/>
              </a:lnSpc>
              <a:spcBef>
                <a:spcPts val="565"/>
              </a:spcBef>
            </a:pPr>
            <a:r>
              <a:rPr dirty="0" sz="1450" spc="-45">
                <a:latin typeface="Times New Roman"/>
                <a:cs typeface="Times New Roman"/>
              </a:rPr>
              <a:t>"To </a:t>
            </a:r>
            <a:r>
              <a:rPr dirty="0" sz="1450" spc="-10">
                <a:latin typeface="Times New Roman"/>
                <a:cs typeface="Times New Roman"/>
              </a:rPr>
              <a:t>the Jewish </a:t>
            </a:r>
            <a:r>
              <a:rPr dirty="0" sz="1450" spc="-20">
                <a:latin typeface="Times New Roman"/>
                <a:cs typeface="Times New Roman"/>
              </a:rPr>
              <a:t>quarter. </a:t>
            </a:r>
            <a:r>
              <a:rPr dirty="0" sz="1450" spc="-60">
                <a:latin typeface="Times New Roman"/>
                <a:cs typeface="Times New Roman"/>
              </a:rPr>
              <a:t>To </a:t>
            </a:r>
            <a:r>
              <a:rPr dirty="0" sz="1450" spc="-10">
                <a:latin typeface="Times New Roman"/>
                <a:cs typeface="Times New Roman"/>
              </a:rPr>
              <a:t>Hahnpassgasse. There is </a:t>
            </a:r>
            <a:r>
              <a:rPr dirty="0" sz="1450" spc="-5">
                <a:latin typeface="Times New Roman"/>
                <a:cs typeface="Times New Roman"/>
              </a:rPr>
              <a:t>a </a:t>
            </a:r>
            <a:r>
              <a:rPr dirty="0" sz="1450" spc="-10">
                <a:latin typeface="Times New Roman"/>
                <a:cs typeface="Times New Roman"/>
              </a:rPr>
              <a:t>street </a:t>
            </a:r>
            <a:r>
              <a:rPr dirty="0" sz="1450" spc="-5">
                <a:latin typeface="Times New Roman"/>
                <a:cs typeface="Times New Roman"/>
              </a:rPr>
              <a:t>of </a:t>
            </a:r>
            <a:r>
              <a:rPr dirty="0" sz="1450" spc="-10">
                <a:latin typeface="Times New Roman"/>
                <a:cs typeface="Times New Roman"/>
              </a:rPr>
              <a:t>that name,  isn't there?"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"Certainly there is, </a:t>
            </a:r>
            <a:r>
              <a:rPr dirty="0" sz="1450" spc="-20">
                <a:latin typeface="Times New Roman"/>
                <a:cs typeface="Times New Roman"/>
              </a:rPr>
              <a:t>certainly." </a:t>
            </a:r>
            <a:r>
              <a:rPr dirty="0" sz="1450" spc="-10">
                <a:latin typeface="Times New Roman"/>
                <a:cs typeface="Times New Roman"/>
              </a:rPr>
              <a:t>The porter gave </a:t>
            </a:r>
            <a:r>
              <a:rPr dirty="0" sz="1450" spc="-5">
                <a:latin typeface="Times New Roman"/>
                <a:cs typeface="Times New Roman"/>
              </a:rPr>
              <a:t>a </a:t>
            </a:r>
            <a:r>
              <a:rPr dirty="0" sz="1450" spc="-10">
                <a:latin typeface="Times New Roman"/>
                <a:cs typeface="Times New Roman"/>
              </a:rPr>
              <a:t>suggestive grin. "But  there's </a:t>
            </a:r>
            <a:r>
              <a:rPr dirty="0" sz="1450" spc="-5">
                <a:latin typeface="Times New Roman"/>
                <a:cs typeface="Times New Roman"/>
              </a:rPr>
              <a:t>not </a:t>
            </a:r>
            <a:r>
              <a:rPr dirty="0" sz="1450" spc="-10">
                <a:latin typeface="Times New Roman"/>
                <a:cs typeface="Times New Roman"/>
              </a:rPr>
              <a:t>much going </a:t>
            </a:r>
            <a:r>
              <a:rPr dirty="0" sz="1450" spc="-5">
                <a:latin typeface="Times New Roman"/>
                <a:cs typeface="Times New Roman"/>
              </a:rPr>
              <a:t>on </a:t>
            </a:r>
            <a:r>
              <a:rPr dirty="0" sz="1450" spc="-10">
                <a:latin typeface="Times New Roman"/>
                <a:cs typeface="Times New Roman"/>
              </a:rPr>
              <a:t>in the Jewish quarter nowadays, if </a:t>
            </a:r>
            <a:r>
              <a:rPr dirty="0" sz="1450" spc="-5">
                <a:latin typeface="Times New Roman"/>
                <a:cs typeface="Times New Roman"/>
              </a:rPr>
              <a:t>you </a:t>
            </a:r>
            <a:r>
              <a:rPr dirty="0" sz="1450" spc="-10">
                <a:latin typeface="Times New Roman"/>
                <a:cs typeface="Times New Roman"/>
              </a:rPr>
              <a:t>catch my  meaning. It's all been</a:t>
            </a:r>
            <a:r>
              <a:rPr dirty="0" sz="1450" spc="5">
                <a:latin typeface="Times New Roman"/>
                <a:cs typeface="Times New Roman"/>
              </a:rPr>
              <a:t> </a:t>
            </a:r>
            <a:r>
              <a:rPr dirty="0" sz="1450" spc="-10">
                <a:latin typeface="Times New Roman"/>
                <a:cs typeface="Times New Roman"/>
              </a:rPr>
              <a:t>rebuilt."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"That doesn't </a:t>
            </a:r>
            <a:r>
              <a:rPr dirty="0" sz="1450" spc="-20">
                <a:latin typeface="Times New Roman"/>
                <a:cs typeface="Times New Roman"/>
              </a:rPr>
              <a:t>matter. </a:t>
            </a:r>
            <a:r>
              <a:rPr dirty="0" sz="1450" spc="-10">
                <a:latin typeface="Times New Roman"/>
                <a:cs typeface="Times New Roman"/>
              </a:rPr>
              <a:t>Where is</a:t>
            </a:r>
            <a:r>
              <a:rPr dirty="0" sz="1450" spc="25">
                <a:latin typeface="Times New Roman"/>
                <a:cs typeface="Times New Roman"/>
              </a:rPr>
              <a:t> </a:t>
            </a:r>
            <a:r>
              <a:rPr dirty="0" sz="1450" spc="-10">
                <a:latin typeface="Times New Roman"/>
                <a:cs typeface="Times New Roman"/>
              </a:rPr>
              <a:t>Hahnpassgasse?"</a:t>
            </a:r>
            <a:endParaRPr sz="1450">
              <a:latin typeface="Times New Roman"/>
              <a:cs typeface="Times New Roman"/>
            </a:endParaRPr>
          </a:p>
          <a:p>
            <a:pPr marL="268605" marR="1162050">
              <a:lnSpc>
                <a:spcPts val="2520"/>
              </a:lnSpc>
              <a:spcBef>
                <a:spcPts val="140"/>
              </a:spcBef>
            </a:pPr>
            <a:r>
              <a:rPr dirty="0" sz="1450" spc="-10">
                <a:latin typeface="Times New Roman"/>
                <a:cs typeface="Times New Roman"/>
              </a:rPr>
              <a:t>The porter pointed to the map with </a:t>
            </a:r>
            <a:r>
              <a:rPr dirty="0" sz="1450" spc="-5">
                <a:latin typeface="Times New Roman"/>
                <a:cs typeface="Times New Roman"/>
              </a:rPr>
              <a:t>a </a:t>
            </a:r>
            <a:r>
              <a:rPr dirty="0" sz="1450" spc="-10">
                <a:latin typeface="Times New Roman"/>
                <a:cs typeface="Times New Roman"/>
              </a:rPr>
              <a:t>fat </a:t>
            </a:r>
            <a:r>
              <a:rPr dirty="0" sz="1450" spc="-15">
                <a:latin typeface="Times New Roman"/>
                <a:cs typeface="Times New Roman"/>
              </a:rPr>
              <a:t>finger, </a:t>
            </a:r>
            <a:r>
              <a:rPr dirty="0" sz="1450" spc="-10">
                <a:latin typeface="Times New Roman"/>
                <a:cs typeface="Times New Roman"/>
              </a:rPr>
              <a:t>"There, </a:t>
            </a:r>
            <a:r>
              <a:rPr dirty="0" sz="1450" spc="-25">
                <a:latin typeface="Times New Roman"/>
                <a:cs typeface="Times New Roman"/>
              </a:rPr>
              <a:t>sir."  </a:t>
            </a:r>
            <a:r>
              <a:rPr dirty="0" sz="1450" spc="-10">
                <a:latin typeface="Times New Roman"/>
                <a:cs typeface="Times New Roman"/>
              </a:rPr>
              <a:t>"And Loisitchek's</a:t>
            </a:r>
            <a:r>
              <a:rPr dirty="0" sz="1450" spc="-5">
                <a:latin typeface="Times New Roman"/>
                <a:cs typeface="Times New Roman"/>
              </a:rPr>
              <a:t> </a:t>
            </a:r>
            <a:r>
              <a:rPr dirty="0" sz="1450" spc="-10">
                <a:latin typeface="Times New Roman"/>
                <a:cs typeface="Times New Roman"/>
              </a:rPr>
              <a:t>bar?"</a:t>
            </a:r>
            <a:endParaRPr sz="1450">
              <a:latin typeface="Times New Roman"/>
              <a:cs typeface="Times New Roman"/>
            </a:endParaRPr>
          </a:p>
          <a:p>
            <a:pPr marL="268605">
              <a:lnSpc>
                <a:spcPct val="100000"/>
              </a:lnSpc>
              <a:spcBef>
                <a:spcPts val="570"/>
              </a:spcBef>
            </a:pPr>
            <a:r>
              <a:rPr dirty="0" sz="1450" spc="-10">
                <a:latin typeface="Times New Roman"/>
                <a:cs typeface="Times New Roman"/>
              </a:rPr>
              <a:t>"Here, </a:t>
            </a:r>
            <a:r>
              <a:rPr dirty="0" sz="1450" spc="-25">
                <a:latin typeface="Times New Roman"/>
                <a:cs typeface="Times New Roman"/>
              </a:rPr>
              <a:t>sir."</a:t>
            </a:r>
            <a:endParaRPr sz="1450">
              <a:latin typeface="Times New Roman"/>
              <a:cs typeface="Times New Roman"/>
            </a:endParaRPr>
          </a:p>
          <a:p>
            <a:pPr marL="268605" marR="3067685">
              <a:lnSpc>
                <a:spcPts val="2520"/>
              </a:lnSpc>
              <a:spcBef>
                <a:spcPts val="140"/>
              </a:spcBef>
            </a:pPr>
            <a:r>
              <a:rPr dirty="0" sz="1450" spc="-10">
                <a:latin typeface="Times New Roman"/>
                <a:cs typeface="Times New Roman"/>
              </a:rPr>
              <a:t>"Give me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sheet </a:t>
            </a:r>
            <a:r>
              <a:rPr dirty="0" sz="1450" spc="-5">
                <a:latin typeface="Times New Roman"/>
                <a:cs typeface="Times New Roman"/>
              </a:rPr>
              <a:t>of </a:t>
            </a:r>
            <a:r>
              <a:rPr dirty="0" sz="1450" spc="-20">
                <a:latin typeface="Times New Roman"/>
                <a:cs typeface="Times New Roman"/>
              </a:rPr>
              <a:t>paper."  </a:t>
            </a:r>
            <a:r>
              <a:rPr dirty="0" sz="1450" spc="-10">
                <a:latin typeface="Times New Roman"/>
                <a:cs typeface="Times New Roman"/>
              </a:rPr>
              <a:t>"Here </a:t>
            </a:r>
            <a:r>
              <a:rPr dirty="0" sz="1450" spc="-5">
                <a:latin typeface="Times New Roman"/>
                <a:cs typeface="Times New Roman"/>
              </a:rPr>
              <a:t>you </a:t>
            </a:r>
            <a:r>
              <a:rPr dirty="0" sz="1450" spc="-10">
                <a:latin typeface="Times New Roman"/>
                <a:cs typeface="Times New Roman"/>
              </a:rPr>
              <a:t>are, </a:t>
            </a:r>
            <a:r>
              <a:rPr dirty="0" sz="1450" spc="-25">
                <a:latin typeface="Times New Roman"/>
                <a:cs typeface="Times New Roman"/>
              </a:rPr>
              <a:t>sir."</a:t>
            </a:r>
            <a:endParaRPr sz="1450">
              <a:latin typeface="Times New Roman"/>
              <a:cs typeface="Times New Roman"/>
            </a:endParaRPr>
          </a:p>
          <a:p>
            <a:pPr algn="just" marL="12700" marR="5080" indent="255904">
              <a:lnSpc>
                <a:spcPts val="1730"/>
              </a:lnSpc>
              <a:spcBef>
                <a:spcPts val="635"/>
              </a:spcBef>
            </a:pPr>
            <a:r>
              <a:rPr dirty="0" sz="1450" spc="-5">
                <a:latin typeface="Times New Roman"/>
                <a:cs typeface="Times New Roman"/>
              </a:rPr>
              <a:t>I </a:t>
            </a:r>
            <a:r>
              <a:rPr dirty="0" sz="1450" spc="-10">
                <a:latin typeface="Times New Roman"/>
                <a:cs typeface="Times New Roman"/>
              </a:rPr>
              <a:t>wrapped </a:t>
            </a:r>
            <a:r>
              <a:rPr dirty="0" sz="1450" spc="-5">
                <a:latin typeface="Times New Roman"/>
                <a:cs typeface="Times New Roman"/>
              </a:rPr>
              <a:t>up </a:t>
            </a:r>
            <a:r>
              <a:rPr dirty="0" sz="1450" spc="-10">
                <a:latin typeface="Times New Roman"/>
                <a:cs typeface="Times New Roman"/>
              </a:rPr>
              <a:t>Pernath's hat in it. The </a:t>
            </a:r>
            <a:r>
              <a:rPr dirty="0" sz="1450" spc="-5">
                <a:latin typeface="Times New Roman"/>
                <a:cs typeface="Times New Roman"/>
              </a:rPr>
              <a:t>odd </a:t>
            </a:r>
            <a:r>
              <a:rPr dirty="0" sz="1450" spc="-10">
                <a:latin typeface="Times New Roman"/>
                <a:cs typeface="Times New Roman"/>
              </a:rPr>
              <a:t>thing about it was that it was  almost </a:t>
            </a:r>
            <a:r>
              <a:rPr dirty="0" sz="1450" spc="-30">
                <a:latin typeface="Times New Roman"/>
                <a:cs typeface="Times New Roman"/>
              </a:rPr>
              <a:t>new, </a:t>
            </a:r>
            <a:r>
              <a:rPr dirty="0" sz="1450" spc="-10">
                <a:latin typeface="Times New Roman"/>
                <a:cs typeface="Times New Roman"/>
              </a:rPr>
              <a:t>spotlessly clean, and yet as brittle as if it were</a:t>
            </a:r>
            <a:r>
              <a:rPr dirty="0" sz="1450" spc="95">
                <a:latin typeface="Times New Roman"/>
                <a:cs typeface="Times New Roman"/>
              </a:rPr>
              <a:t> </a:t>
            </a:r>
            <a:r>
              <a:rPr dirty="0" sz="1450" spc="-10">
                <a:latin typeface="Times New Roman"/>
                <a:cs typeface="Times New Roman"/>
              </a:rPr>
              <a:t>ancient.</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made my </a:t>
            </a:r>
            <a:r>
              <a:rPr dirty="0" sz="1450" spc="-35">
                <a:latin typeface="Times New Roman"/>
                <a:cs typeface="Times New Roman"/>
              </a:rPr>
              <a:t>way, </a:t>
            </a:r>
            <a:r>
              <a:rPr dirty="0" sz="1450" spc="-10">
                <a:latin typeface="Times New Roman"/>
                <a:cs typeface="Times New Roman"/>
              </a:rPr>
              <a:t>my mind ran over these strange events. In my dream </a:t>
            </a:r>
            <a:r>
              <a:rPr dirty="0" sz="1450" spc="-5">
                <a:latin typeface="Times New Roman"/>
                <a:cs typeface="Times New Roman"/>
              </a:rPr>
              <a:t>I  </a:t>
            </a:r>
            <a:r>
              <a:rPr dirty="0" sz="1450" spc="-10">
                <a:latin typeface="Times New Roman"/>
                <a:cs typeface="Times New Roman"/>
              </a:rPr>
              <a:t>experienced everything this Athanasius Pernath experienced; in the course </a:t>
            </a:r>
            <a:r>
              <a:rPr dirty="0" sz="1450" spc="-5">
                <a:latin typeface="Times New Roman"/>
                <a:cs typeface="Times New Roman"/>
              </a:rPr>
              <a:t>of  one night I </a:t>
            </a:r>
            <a:r>
              <a:rPr dirty="0" sz="1450" spc="-35">
                <a:latin typeface="Times New Roman"/>
                <a:cs typeface="Times New Roman"/>
              </a:rPr>
              <a:t>saw, </a:t>
            </a:r>
            <a:r>
              <a:rPr dirty="0" sz="1450" spc="-10">
                <a:latin typeface="Times New Roman"/>
                <a:cs typeface="Times New Roman"/>
              </a:rPr>
              <a:t>heard, felt everything as if </a:t>
            </a:r>
            <a:r>
              <a:rPr dirty="0" sz="1450" spc="-5">
                <a:latin typeface="Times New Roman"/>
                <a:cs typeface="Times New Roman"/>
              </a:rPr>
              <a:t>I </a:t>
            </a:r>
            <a:r>
              <a:rPr dirty="0" sz="1450" spc="-10">
                <a:latin typeface="Times New Roman"/>
                <a:cs typeface="Times New Roman"/>
              </a:rPr>
              <a:t>was Pernath. But then why did </a:t>
            </a:r>
            <a:r>
              <a:rPr dirty="0" sz="1450" spc="-5">
                <a:latin typeface="Times New Roman"/>
                <a:cs typeface="Times New Roman"/>
              </a:rPr>
              <a:t>I  not </a:t>
            </a:r>
            <a:r>
              <a:rPr dirty="0" sz="1450" spc="-10">
                <a:latin typeface="Times New Roman"/>
                <a:cs typeface="Times New Roman"/>
              </a:rPr>
              <a:t>know what </a:t>
            </a:r>
            <a:r>
              <a:rPr dirty="0" sz="1450" spc="-5">
                <a:latin typeface="Times New Roman"/>
                <a:cs typeface="Times New Roman"/>
              </a:rPr>
              <a:t>he </a:t>
            </a:r>
            <a:r>
              <a:rPr dirty="0" sz="1450" spc="-10">
                <a:latin typeface="Times New Roman"/>
                <a:cs typeface="Times New Roman"/>
              </a:rPr>
              <a:t>saw through the barred window at the moment when the  rope broke and </a:t>
            </a:r>
            <a:r>
              <a:rPr dirty="0" sz="1450" spc="-5">
                <a:latin typeface="Times New Roman"/>
                <a:cs typeface="Times New Roman"/>
              </a:rPr>
              <a:t>he </a:t>
            </a:r>
            <a:r>
              <a:rPr dirty="0" sz="1450" spc="-10">
                <a:latin typeface="Times New Roman"/>
                <a:cs typeface="Times New Roman"/>
              </a:rPr>
              <a:t>called </a:t>
            </a:r>
            <a:r>
              <a:rPr dirty="0" sz="1450" spc="-5">
                <a:latin typeface="Times New Roman"/>
                <a:cs typeface="Times New Roman"/>
              </a:rPr>
              <a:t>out, </a:t>
            </a:r>
            <a:r>
              <a:rPr dirty="0" sz="1450" spc="-10">
                <a:latin typeface="Times New Roman"/>
                <a:cs typeface="Times New Roman"/>
              </a:rPr>
              <a:t>"Hillel,</a:t>
            </a:r>
            <a:r>
              <a:rPr dirty="0" sz="1450" spc="15">
                <a:latin typeface="Times New Roman"/>
                <a:cs typeface="Times New Roman"/>
              </a:rPr>
              <a:t> </a:t>
            </a:r>
            <a:r>
              <a:rPr dirty="0" sz="1450" spc="-10">
                <a:latin typeface="Times New Roman"/>
                <a:cs typeface="Times New Roman"/>
              </a:rPr>
              <a:t>Hillel!"?</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realised, was the moment at which </a:t>
            </a:r>
            <a:r>
              <a:rPr dirty="0" sz="1450" spc="-5">
                <a:latin typeface="Times New Roman"/>
                <a:cs typeface="Times New Roman"/>
              </a:rPr>
              <a:t>he </a:t>
            </a:r>
            <a:r>
              <a:rPr dirty="0" sz="1450" spc="-10">
                <a:latin typeface="Times New Roman"/>
                <a:cs typeface="Times New Roman"/>
              </a:rPr>
              <a:t>separated from</a:t>
            </a:r>
            <a:r>
              <a:rPr dirty="0" sz="1450" spc="4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338455" indent="255904">
              <a:lnSpc>
                <a:spcPts val="1730"/>
              </a:lnSpc>
              <a:spcBef>
                <a:spcPts val="775"/>
              </a:spcBef>
            </a:pPr>
            <a:r>
              <a:rPr dirty="0" sz="1450" spc="-5">
                <a:latin typeface="Times New Roman"/>
                <a:cs typeface="Times New Roman"/>
              </a:rPr>
              <a:t>I </a:t>
            </a:r>
            <a:r>
              <a:rPr dirty="0" sz="1450" spc="-10">
                <a:latin typeface="Times New Roman"/>
                <a:cs typeface="Times New Roman"/>
              </a:rPr>
              <a:t>decided </a:t>
            </a:r>
            <a:r>
              <a:rPr dirty="0" sz="1450" spc="-5">
                <a:latin typeface="Times New Roman"/>
                <a:cs typeface="Times New Roman"/>
              </a:rPr>
              <a:t>I </a:t>
            </a:r>
            <a:r>
              <a:rPr dirty="0" sz="1450" spc="-10">
                <a:latin typeface="Times New Roman"/>
                <a:cs typeface="Times New Roman"/>
              </a:rPr>
              <a:t>must find this Athanasius Pernath, even if it meant running  round this city for three days and three</a:t>
            </a:r>
            <a:r>
              <a:rPr dirty="0" sz="1450" spc="35">
                <a:latin typeface="Times New Roman"/>
                <a:cs typeface="Times New Roman"/>
              </a:rPr>
              <a:t> </a:t>
            </a:r>
            <a:r>
              <a:rPr dirty="0" sz="1450" spc="-10">
                <a:latin typeface="Times New Roman"/>
                <a:cs typeface="Times New Roman"/>
              </a:rPr>
              <a:t>nights.</a:t>
            </a:r>
            <a:endParaRPr sz="1450">
              <a:latin typeface="Times New Roman"/>
              <a:cs typeface="Times New Roman"/>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9525" indent="255904">
              <a:lnSpc>
                <a:spcPts val="1730"/>
              </a:lnSpc>
              <a:spcBef>
                <a:spcPts val="155"/>
              </a:spcBef>
            </a:pPr>
            <a:r>
              <a:rPr dirty="0" sz="1450" spc="-10">
                <a:latin typeface="Times New Roman"/>
                <a:cs typeface="Times New Roman"/>
              </a:rPr>
              <a:t>So that's Hahnpassgasse? Not the least like it looked in my dream. Nothing  </a:t>
            </a:r>
            <a:r>
              <a:rPr dirty="0" sz="1450" spc="-5">
                <a:latin typeface="Times New Roman"/>
                <a:cs typeface="Times New Roman"/>
              </a:rPr>
              <a:t>but </a:t>
            </a:r>
            <a:r>
              <a:rPr dirty="0" sz="1450" spc="-10">
                <a:latin typeface="Times New Roman"/>
                <a:cs typeface="Times New Roman"/>
              </a:rPr>
              <a:t>new houses.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 minute later </a:t>
            </a:r>
            <a:r>
              <a:rPr dirty="0" sz="1450" spc="-5">
                <a:latin typeface="Times New Roman"/>
                <a:cs typeface="Times New Roman"/>
              </a:rPr>
              <a:t>I </a:t>
            </a:r>
            <a:r>
              <a:rPr dirty="0" sz="1450" spc="-10">
                <a:latin typeface="Times New Roman"/>
                <a:cs typeface="Times New Roman"/>
              </a:rPr>
              <a:t>was sitting in Cafe Loisitchek, </a:t>
            </a:r>
            <a:r>
              <a:rPr dirty="0" sz="1450" spc="-5">
                <a:latin typeface="Times New Roman"/>
                <a:cs typeface="Times New Roman"/>
              </a:rPr>
              <a:t>a </a:t>
            </a:r>
            <a:r>
              <a:rPr dirty="0" sz="1450" spc="-10">
                <a:latin typeface="Times New Roman"/>
                <a:cs typeface="Times New Roman"/>
              </a:rPr>
              <a:t>characterless </a:t>
            </a:r>
            <a:r>
              <a:rPr dirty="0" sz="1450" spc="-5">
                <a:latin typeface="Times New Roman"/>
                <a:cs typeface="Times New Roman"/>
              </a:rPr>
              <a:t>but </a:t>
            </a:r>
            <a:r>
              <a:rPr dirty="0" sz="1450" spc="-10">
                <a:latin typeface="Times New Roman"/>
                <a:cs typeface="Times New Roman"/>
              </a:rPr>
              <a:t>fairly  clean place. It </a:t>
            </a:r>
            <a:r>
              <a:rPr dirty="0" sz="1450" spc="-5">
                <a:latin typeface="Times New Roman"/>
                <a:cs typeface="Times New Roman"/>
              </a:rPr>
              <a:t>did, though,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raised dais with </a:t>
            </a:r>
            <a:r>
              <a:rPr dirty="0" sz="1450" spc="-5">
                <a:latin typeface="Times New Roman"/>
                <a:cs typeface="Times New Roman"/>
              </a:rPr>
              <a:t>a </a:t>
            </a:r>
            <a:r>
              <a:rPr dirty="0" sz="1450" spc="-10">
                <a:latin typeface="Times New Roman"/>
                <a:cs typeface="Times New Roman"/>
              </a:rPr>
              <a:t>wooden balustrade at the  back; </a:t>
            </a:r>
            <a:r>
              <a:rPr dirty="0" sz="1450" spc="-5">
                <a:latin typeface="Times New Roman"/>
                <a:cs typeface="Times New Roman"/>
              </a:rPr>
              <a:t>a </a:t>
            </a:r>
            <a:r>
              <a:rPr dirty="0" sz="1450" spc="-10">
                <a:latin typeface="Times New Roman"/>
                <a:cs typeface="Times New Roman"/>
              </a:rPr>
              <a:t>certain resemblance to the old Loisitchek's </a:t>
            </a:r>
            <a:r>
              <a:rPr dirty="0" sz="1450" spc="-5">
                <a:latin typeface="Times New Roman"/>
                <a:cs typeface="Times New Roman"/>
              </a:rPr>
              <a:t>of </a:t>
            </a:r>
            <a:r>
              <a:rPr dirty="0" sz="1450" spc="-10">
                <a:latin typeface="Times New Roman"/>
                <a:cs typeface="Times New Roman"/>
              </a:rPr>
              <a:t>my dream was  undeniable.</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"What can </a:t>
            </a:r>
            <a:r>
              <a:rPr dirty="0" sz="1450" spc="-5">
                <a:latin typeface="Times New Roman"/>
                <a:cs typeface="Times New Roman"/>
              </a:rPr>
              <a:t>I </a:t>
            </a:r>
            <a:r>
              <a:rPr dirty="0" sz="1450" spc="-10">
                <a:latin typeface="Times New Roman"/>
                <a:cs typeface="Times New Roman"/>
              </a:rPr>
              <a:t>get </a:t>
            </a:r>
            <a:r>
              <a:rPr dirty="0" sz="1450" spc="-5">
                <a:latin typeface="Times New Roman"/>
                <a:cs typeface="Times New Roman"/>
              </a:rPr>
              <a:t>you, </a:t>
            </a:r>
            <a:r>
              <a:rPr dirty="0" sz="1450" spc="-10">
                <a:latin typeface="Times New Roman"/>
                <a:cs typeface="Times New Roman"/>
              </a:rPr>
              <a:t>sir?" asked the waitress, </a:t>
            </a:r>
            <a:r>
              <a:rPr dirty="0" sz="1450" spc="-5">
                <a:latin typeface="Times New Roman"/>
                <a:cs typeface="Times New Roman"/>
              </a:rPr>
              <a:t>a </a:t>
            </a:r>
            <a:r>
              <a:rPr dirty="0" sz="1450" spc="-10">
                <a:latin typeface="Times New Roman"/>
                <a:cs typeface="Times New Roman"/>
              </a:rPr>
              <a:t>buxom girl who was  literally bursting </a:t>
            </a:r>
            <a:r>
              <a:rPr dirty="0" sz="1450" spc="-5">
                <a:latin typeface="Times New Roman"/>
                <a:cs typeface="Times New Roman"/>
              </a:rPr>
              <a:t>out of a </a:t>
            </a:r>
            <a:r>
              <a:rPr dirty="0" sz="1450" spc="-10">
                <a:latin typeface="Times New Roman"/>
                <a:cs typeface="Times New Roman"/>
              </a:rPr>
              <a:t>red velvet</a:t>
            </a:r>
            <a:r>
              <a:rPr dirty="0" sz="1450" spc="10">
                <a:latin typeface="Times New Roman"/>
                <a:cs typeface="Times New Roman"/>
              </a:rPr>
              <a:t> </a:t>
            </a:r>
            <a:r>
              <a:rPr dirty="0" sz="1450" spc="-10">
                <a:latin typeface="Times New Roman"/>
                <a:cs typeface="Times New Roman"/>
              </a:rPr>
              <a:t>tail-coat.</a:t>
            </a:r>
            <a:endParaRPr sz="1450">
              <a:latin typeface="Times New Roman"/>
              <a:cs typeface="Times New Roman"/>
            </a:endParaRPr>
          </a:p>
          <a:p>
            <a:pPr algn="just" marL="268605" marR="1801495">
              <a:lnSpc>
                <a:spcPts val="2520"/>
              </a:lnSpc>
              <a:spcBef>
                <a:spcPts val="155"/>
              </a:spcBef>
            </a:pPr>
            <a:r>
              <a:rPr dirty="0" sz="1450" spc="-20">
                <a:latin typeface="Times New Roman"/>
                <a:cs typeface="Times New Roman"/>
              </a:rPr>
              <a:t>"Brandy, </a:t>
            </a:r>
            <a:r>
              <a:rPr dirty="0" sz="1450" spc="-10">
                <a:latin typeface="Times New Roman"/>
                <a:cs typeface="Times New Roman"/>
              </a:rPr>
              <a:t>please.—Ah, thank you.—Oh, Fraulein?"  </a:t>
            </a:r>
            <a:r>
              <a:rPr dirty="0" sz="1450" spc="-40">
                <a:latin typeface="Times New Roman"/>
                <a:cs typeface="Times New Roman"/>
              </a:rPr>
              <a:t>"Yes,</a:t>
            </a:r>
            <a:r>
              <a:rPr dirty="0" sz="1450" spc="-10">
                <a:latin typeface="Times New Roman"/>
                <a:cs typeface="Times New Roman"/>
              </a:rPr>
              <a:t> sir?"</a:t>
            </a:r>
            <a:endParaRPr sz="1450">
              <a:latin typeface="Times New Roman"/>
              <a:cs typeface="Times New Roman"/>
            </a:endParaRPr>
          </a:p>
          <a:p>
            <a:pPr algn="just" marL="268605">
              <a:lnSpc>
                <a:spcPct val="100000"/>
              </a:lnSpc>
              <a:spcBef>
                <a:spcPts val="495"/>
              </a:spcBef>
            </a:pPr>
            <a:r>
              <a:rPr dirty="0" sz="1450" spc="-10">
                <a:latin typeface="Times New Roman"/>
                <a:cs typeface="Times New Roman"/>
              </a:rPr>
              <a:t>"Whom does the cafe belong</a:t>
            </a:r>
            <a:r>
              <a:rPr dirty="0" sz="1450" spc="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12700" marR="13335" indent="255904">
              <a:lnSpc>
                <a:spcPts val="1730"/>
              </a:lnSpc>
              <a:spcBef>
                <a:spcPts val="844"/>
              </a:spcBef>
            </a:pPr>
            <a:r>
              <a:rPr dirty="0" sz="1450" spc="-10">
                <a:latin typeface="Times New Roman"/>
                <a:cs typeface="Times New Roman"/>
              </a:rPr>
              <a:t>"Herr Loisitchek. He owns the whole building. A very distinguished  member </a:t>
            </a:r>
            <a:r>
              <a:rPr dirty="0" sz="1450" spc="-5">
                <a:latin typeface="Times New Roman"/>
                <a:cs typeface="Times New Roman"/>
              </a:rPr>
              <a:t>of </a:t>
            </a:r>
            <a:r>
              <a:rPr dirty="0" sz="1450" spc="-10">
                <a:latin typeface="Times New Roman"/>
                <a:cs typeface="Times New Roman"/>
              </a:rPr>
              <a:t>the business</a:t>
            </a:r>
            <a:r>
              <a:rPr dirty="0" sz="1450" spc="5">
                <a:latin typeface="Times New Roman"/>
                <a:cs typeface="Times New Roman"/>
              </a:rPr>
              <a:t> </a:t>
            </a:r>
            <a:r>
              <a:rPr dirty="0" sz="1450" spc="-20">
                <a:latin typeface="Times New Roman"/>
                <a:cs typeface="Times New Roman"/>
              </a:rPr>
              <a:t>community."</a:t>
            </a:r>
            <a:endParaRPr sz="1450">
              <a:latin typeface="Times New Roman"/>
              <a:cs typeface="Times New Roman"/>
            </a:endParaRPr>
          </a:p>
          <a:p>
            <a:pPr marL="268605" marR="570865">
              <a:lnSpc>
                <a:spcPct val="140700"/>
              </a:lnSpc>
              <a:spcBef>
                <a:spcPts val="15"/>
              </a:spcBef>
            </a:pPr>
            <a:r>
              <a:rPr dirty="0" sz="1450" spc="-10">
                <a:latin typeface="Times New Roman"/>
                <a:cs typeface="Times New Roman"/>
              </a:rPr>
              <a:t>Aha, the fellow with the pig's teeth </a:t>
            </a:r>
            <a:r>
              <a:rPr dirty="0" sz="1450" spc="-5">
                <a:latin typeface="Times New Roman"/>
                <a:cs typeface="Times New Roman"/>
              </a:rPr>
              <a:t>on </a:t>
            </a:r>
            <a:r>
              <a:rPr dirty="0" sz="1450" spc="-10">
                <a:latin typeface="Times New Roman"/>
                <a:cs typeface="Times New Roman"/>
              </a:rPr>
              <a:t>his watch chain! </a:t>
            </a:r>
            <a:r>
              <a:rPr dirty="0" sz="1450" spc="-5">
                <a:latin typeface="Times New Roman"/>
                <a:cs typeface="Times New Roman"/>
              </a:rPr>
              <a:t>I </a:t>
            </a:r>
            <a:r>
              <a:rPr dirty="0" sz="1450" spc="-20">
                <a:latin typeface="Times New Roman"/>
                <a:cs typeface="Times New Roman"/>
              </a:rPr>
              <a:t>remember.  </a:t>
            </a:r>
            <a:r>
              <a:rPr dirty="0" sz="1450" spc="-10">
                <a:latin typeface="Times New Roman"/>
                <a:cs typeface="Times New Roman"/>
              </a:rPr>
              <a:t>A </a:t>
            </a:r>
            <a:r>
              <a:rPr dirty="0" sz="1450" spc="-5">
                <a:latin typeface="Times New Roman"/>
                <a:cs typeface="Times New Roman"/>
              </a:rPr>
              <a:t>good </a:t>
            </a:r>
            <a:r>
              <a:rPr dirty="0" sz="1450" spc="-10">
                <a:latin typeface="Times New Roman"/>
                <a:cs typeface="Times New Roman"/>
              </a:rPr>
              <a:t>question to help me get my bearings occurred to</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268605" marR="4711065">
              <a:lnSpc>
                <a:spcPct val="144900"/>
              </a:lnSpc>
            </a:pPr>
            <a:r>
              <a:rPr dirty="0" sz="1450" spc="-10">
                <a:latin typeface="Times New Roman"/>
                <a:cs typeface="Times New Roman"/>
              </a:rPr>
              <a:t>"Fra</a:t>
            </a:r>
            <a:r>
              <a:rPr dirty="0" sz="1450" spc="-5">
                <a:latin typeface="Times New Roman"/>
                <a:cs typeface="Times New Roman"/>
              </a:rPr>
              <a:t>u</a:t>
            </a:r>
            <a:r>
              <a:rPr dirty="0" sz="1450" spc="-10">
                <a:latin typeface="Times New Roman"/>
                <a:cs typeface="Times New Roman"/>
              </a:rPr>
              <a:t>lei</a:t>
            </a:r>
            <a:r>
              <a:rPr dirty="0" sz="1450" spc="-5">
                <a:latin typeface="Times New Roman"/>
                <a:cs typeface="Times New Roman"/>
              </a:rPr>
              <a:t>n</a:t>
            </a:r>
            <a:r>
              <a:rPr dirty="0" sz="1450" spc="-10">
                <a:latin typeface="Times New Roman"/>
                <a:cs typeface="Times New Roman"/>
              </a:rPr>
              <a:t>!</a:t>
            </a:r>
            <a:r>
              <a:rPr dirty="0" sz="1450" spc="-5">
                <a:latin typeface="Times New Roman"/>
                <a:cs typeface="Times New Roman"/>
              </a:rPr>
              <a:t>"  </a:t>
            </a:r>
            <a:r>
              <a:rPr dirty="0" sz="1450" spc="-40">
                <a:latin typeface="Times New Roman"/>
                <a:cs typeface="Times New Roman"/>
              </a:rPr>
              <a:t>"Yes, </a:t>
            </a:r>
            <a:r>
              <a:rPr dirty="0" sz="1450" spc="-10">
                <a:latin typeface="Times New Roman"/>
                <a:cs typeface="Times New Roman"/>
              </a:rPr>
              <a:t>sir?"</a:t>
            </a:r>
            <a:endParaRPr sz="1450">
              <a:latin typeface="Times New Roman"/>
              <a:cs typeface="Times New Roman"/>
            </a:endParaRPr>
          </a:p>
          <a:p>
            <a:pPr marL="268605" marR="2724785">
              <a:lnSpc>
                <a:spcPts val="2520"/>
              </a:lnSpc>
              <a:spcBef>
                <a:spcPts val="145"/>
              </a:spcBef>
            </a:pPr>
            <a:r>
              <a:rPr dirty="0" sz="1450" spc="-10">
                <a:latin typeface="Times New Roman"/>
                <a:cs typeface="Times New Roman"/>
              </a:rPr>
              <a:t>"When did the stone bridge collapse?"  "Thirty-three years</a:t>
            </a:r>
            <a:r>
              <a:rPr dirty="0" sz="1450" spc="-5">
                <a:latin typeface="Times New Roman"/>
                <a:cs typeface="Times New Roman"/>
              </a:rPr>
              <a:t> ago."</a:t>
            </a:r>
            <a:endParaRPr sz="1450">
              <a:latin typeface="Times New Roman"/>
              <a:cs typeface="Times New Roman"/>
            </a:endParaRPr>
          </a:p>
          <a:p>
            <a:pPr marL="12700" marR="12065" indent="255904">
              <a:lnSpc>
                <a:spcPts val="1730"/>
              </a:lnSpc>
              <a:spcBef>
                <a:spcPts val="630"/>
              </a:spcBef>
            </a:pPr>
            <a:r>
              <a:rPr dirty="0" sz="1450" spc="-10">
                <a:latin typeface="Times New Roman"/>
                <a:cs typeface="Times New Roman"/>
              </a:rPr>
              <a:t>"Hmm. Thirty-three years </a:t>
            </a:r>
            <a:r>
              <a:rPr dirty="0" sz="1450" spc="-5">
                <a:latin typeface="Times New Roman"/>
                <a:cs typeface="Times New Roman"/>
              </a:rPr>
              <a:t>ago." I </a:t>
            </a:r>
            <a:r>
              <a:rPr dirty="0" sz="1450" spc="-10">
                <a:latin typeface="Times New Roman"/>
                <a:cs typeface="Times New Roman"/>
              </a:rPr>
              <a:t>calculated. Pernath, the gem </a:t>
            </a:r>
            <a:r>
              <a:rPr dirty="0" sz="1450" spc="-15">
                <a:latin typeface="Times New Roman"/>
                <a:cs typeface="Times New Roman"/>
              </a:rPr>
              <a:t>engraver,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getting </a:t>
            </a:r>
            <a:r>
              <a:rPr dirty="0" sz="1450" spc="-5">
                <a:latin typeface="Times New Roman"/>
                <a:cs typeface="Times New Roman"/>
              </a:rPr>
              <a:t>on </a:t>
            </a:r>
            <a:r>
              <a:rPr dirty="0" sz="1450" spc="-10">
                <a:latin typeface="Times New Roman"/>
                <a:cs typeface="Times New Roman"/>
              </a:rPr>
              <a:t>for ninety </a:t>
            </a:r>
            <a:r>
              <a:rPr dirty="0" sz="1450" spc="-5">
                <a:latin typeface="Times New Roman"/>
                <a:cs typeface="Times New Roman"/>
              </a:rPr>
              <a:t>by</a:t>
            </a:r>
            <a:r>
              <a:rPr dirty="0" sz="1450" spc="10">
                <a:latin typeface="Times New Roman"/>
                <a:cs typeface="Times New Roman"/>
              </a:rPr>
              <a:t> </a:t>
            </a:r>
            <a:r>
              <a:rPr dirty="0" sz="1450" spc="-30">
                <a:latin typeface="Times New Roman"/>
                <a:cs typeface="Times New Roman"/>
              </a:rPr>
              <a:t>now.</a:t>
            </a:r>
            <a:endParaRPr sz="1450">
              <a:latin typeface="Times New Roman"/>
              <a:cs typeface="Times New Roman"/>
            </a:endParaRPr>
          </a:p>
          <a:p>
            <a:pPr marL="268605" marR="4711065">
              <a:lnSpc>
                <a:spcPts val="2520"/>
              </a:lnSpc>
              <a:spcBef>
                <a:spcPts val="85"/>
              </a:spcBef>
            </a:pPr>
            <a:r>
              <a:rPr dirty="0" sz="1450" spc="-10">
                <a:latin typeface="Times New Roman"/>
                <a:cs typeface="Times New Roman"/>
              </a:rPr>
              <a:t>"Fra</a:t>
            </a:r>
            <a:r>
              <a:rPr dirty="0" sz="1450" spc="-5">
                <a:latin typeface="Times New Roman"/>
                <a:cs typeface="Times New Roman"/>
              </a:rPr>
              <a:t>u</a:t>
            </a:r>
            <a:r>
              <a:rPr dirty="0" sz="1450" spc="-10">
                <a:latin typeface="Times New Roman"/>
                <a:cs typeface="Times New Roman"/>
              </a:rPr>
              <a:t>lei</a:t>
            </a:r>
            <a:r>
              <a:rPr dirty="0" sz="1450" spc="-5">
                <a:latin typeface="Times New Roman"/>
                <a:cs typeface="Times New Roman"/>
              </a:rPr>
              <a:t>n</a:t>
            </a:r>
            <a:r>
              <a:rPr dirty="0" sz="1450" spc="-10">
                <a:latin typeface="Times New Roman"/>
                <a:cs typeface="Times New Roman"/>
              </a:rPr>
              <a:t>!</a:t>
            </a:r>
            <a:r>
              <a:rPr dirty="0" sz="1450" spc="-5">
                <a:latin typeface="Times New Roman"/>
                <a:cs typeface="Times New Roman"/>
              </a:rPr>
              <a:t>"  </a:t>
            </a:r>
            <a:r>
              <a:rPr dirty="0" sz="1450" spc="-40">
                <a:latin typeface="Times New Roman"/>
                <a:cs typeface="Times New Roman"/>
              </a:rPr>
              <a:t>"Yes, </a:t>
            </a:r>
            <a:r>
              <a:rPr dirty="0" sz="1450" spc="-10">
                <a:latin typeface="Times New Roman"/>
                <a:cs typeface="Times New Roman"/>
              </a:rPr>
              <a:t>sir?"</a:t>
            </a:r>
            <a:endParaRPr sz="1450">
              <a:latin typeface="Times New Roman"/>
              <a:cs typeface="Times New Roman"/>
            </a:endParaRPr>
          </a:p>
          <a:p>
            <a:pPr algn="just" marL="12700" marR="9525" indent="255904">
              <a:lnSpc>
                <a:spcPts val="1730"/>
              </a:lnSpc>
              <a:spcBef>
                <a:spcPts val="635"/>
              </a:spcBef>
            </a:pPr>
            <a:r>
              <a:rPr dirty="0" sz="1450" spc="-10">
                <a:latin typeface="Times New Roman"/>
                <a:cs typeface="Times New Roman"/>
              </a:rPr>
              <a:t>"Is there </a:t>
            </a:r>
            <a:r>
              <a:rPr dirty="0" sz="1450" spc="-5">
                <a:latin typeface="Times New Roman"/>
                <a:cs typeface="Times New Roman"/>
              </a:rPr>
              <a:t>no one </a:t>
            </a:r>
            <a:r>
              <a:rPr dirty="0" sz="1450" spc="-10">
                <a:latin typeface="Times New Roman"/>
                <a:cs typeface="Times New Roman"/>
              </a:rPr>
              <a:t>among </a:t>
            </a:r>
            <a:r>
              <a:rPr dirty="0" sz="1450" spc="-5">
                <a:latin typeface="Times New Roman"/>
                <a:cs typeface="Times New Roman"/>
              </a:rPr>
              <a:t>your </a:t>
            </a:r>
            <a:r>
              <a:rPr dirty="0" sz="1450" spc="-10">
                <a:latin typeface="Times New Roman"/>
                <a:cs typeface="Times New Roman"/>
              </a:rPr>
              <a:t>customers here who can remember what the  old Jewish Ghetto used to look like? I'm </a:t>
            </a:r>
            <a:r>
              <a:rPr dirty="0" sz="1450" spc="-5">
                <a:latin typeface="Times New Roman"/>
                <a:cs typeface="Times New Roman"/>
              </a:rPr>
              <a:t>a </a:t>
            </a:r>
            <a:r>
              <a:rPr dirty="0" sz="1450" spc="-20">
                <a:latin typeface="Times New Roman"/>
                <a:cs typeface="Times New Roman"/>
              </a:rPr>
              <a:t>writer, </a:t>
            </a:r>
            <a:r>
              <a:rPr dirty="0" sz="1450" spc="-10">
                <a:latin typeface="Times New Roman"/>
                <a:cs typeface="Times New Roman"/>
              </a:rPr>
              <a:t>that's why I'm interested in  it."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waitress </a:t>
            </a:r>
            <a:r>
              <a:rPr dirty="0" sz="1450" spc="-5">
                <a:latin typeface="Times New Roman"/>
                <a:cs typeface="Times New Roman"/>
              </a:rPr>
              <a:t>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"Among the customers? No. But just </a:t>
            </a:r>
            <a:r>
              <a:rPr dirty="0" sz="1450" spc="-5">
                <a:latin typeface="Times New Roman"/>
                <a:cs typeface="Times New Roman"/>
              </a:rPr>
              <a:t>a  </a:t>
            </a:r>
            <a:r>
              <a:rPr dirty="0" sz="1450" spc="-10">
                <a:latin typeface="Times New Roman"/>
                <a:cs typeface="Times New Roman"/>
              </a:rPr>
              <a:t>minute. Do </a:t>
            </a:r>
            <a:r>
              <a:rPr dirty="0" sz="1450" spc="-5">
                <a:latin typeface="Times New Roman"/>
                <a:cs typeface="Times New Roman"/>
              </a:rPr>
              <a:t>you </a:t>
            </a:r>
            <a:r>
              <a:rPr dirty="0" sz="1450" spc="-10">
                <a:latin typeface="Times New Roman"/>
                <a:cs typeface="Times New Roman"/>
              </a:rPr>
              <a:t>see the marker over there who's playing billiards with that  student? The old man with the Roman nose? He's lived here all his life, he'll  </a:t>
            </a:r>
            <a:r>
              <a:rPr dirty="0" sz="1450" spc="-5">
                <a:latin typeface="Times New Roman"/>
                <a:cs typeface="Times New Roman"/>
              </a:rPr>
              <a:t>be </a:t>
            </a:r>
            <a:r>
              <a:rPr dirty="0" sz="1450" spc="-10">
                <a:latin typeface="Times New Roman"/>
                <a:cs typeface="Times New Roman"/>
              </a:rPr>
              <a:t>able to tell </a:t>
            </a:r>
            <a:r>
              <a:rPr dirty="0" sz="1450" spc="-5">
                <a:latin typeface="Times New Roman"/>
                <a:cs typeface="Times New Roman"/>
              </a:rPr>
              <a:t>you </a:t>
            </a:r>
            <a:r>
              <a:rPr dirty="0" sz="1450" spc="-10">
                <a:latin typeface="Times New Roman"/>
                <a:cs typeface="Times New Roman"/>
              </a:rPr>
              <a:t>everything about it. Shall </a:t>
            </a:r>
            <a:r>
              <a:rPr dirty="0" sz="1450" spc="-5">
                <a:latin typeface="Times New Roman"/>
                <a:cs typeface="Times New Roman"/>
              </a:rPr>
              <a:t>I </a:t>
            </a:r>
            <a:r>
              <a:rPr dirty="0" sz="1450" spc="-10">
                <a:latin typeface="Times New Roman"/>
                <a:cs typeface="Times New Roman"/>
              </a:rPr>
              <a:t>tell him to come when he's  finished?"</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looked over to where she indicated. A slim, white-haired old man was  leaning against the mirror chalking his cue. A debauched, </a:t>
            </a:r>
            <a:r>
              <a:rPr dirty="0" sz="1450" spc="-5">
                <a:latin typeface="Times New Roman"/>
                <a:cs typeface="Times New Roman"/>
              </a:rPr>
              <a:t>but </a:t>
            </a:r>
            <a:r>
              <a:rPr dirty="0" sz="1450" spc="-10">
                <a:latin typeface="Times New Roman"/>
                <a:cs typeface="Times New Roman"/>
              </a:rPr>
              <a:t>oddly  aristocratic face. Now whom did </a:t>
            </a:r>
            <a:r>
              <a:rPr dirty="0" sz="1450" spc="-5">
                <a:latin typeface="Times New Roman"/>
                <a:cs typeface="Times New Roman"/>
              </a:rPr>
              <a:t>he </a:t>
            </a:r>
            <a:r>
              <a:rPr dirty="0" sz="1450" spc="-10">
                <a:latin typeface="Times New Roman"/>
                <a:cs typeface="Times New Roman"/>
              </a:rPr>
              <a:t>remind me</a:t>
            </a:r>
            <a:r>
              <a:rPr dirty="0" sz="1450" spc="25">
                <a:latin typeface="Times New Roman"/>
                <a:cs typeface="Times New Roman"/>
              </a:rPr>
              <a:t> </a:t>
            </a:r>
            <a:r>
              <a:rPr dirty="0" sz="1450" spc="-10">
                <a:latin typeface="Times New Roman"/>
                <a:cs typeface="Times New Roman"/>
              </a:rPr>
              <a:t>of?</a:t>
            </a:r>
            <a:endParaRPr sz="1450">
              <a:latin typeface="Times New Roman"/>
              <a:cs typeface="Times New Roman"/>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4593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"Fraulein, what is the billiard marker</a:t>
            </a:r>
            <a:r>
              <a:rPr dirty="0" sz="1450" spc="20">
                <a:latin typeface="Times New Roman"/>
                <a:cs typeface="Times New Roman"/>
              </a:rPr>
              <a:t> </a:t>
            </a:r>
            <a:r>
              <a:rPr dirty="0" sz="1450" spc="-10">
                <a:latin typeface="Times New Roman"/>
                <a:cs typeface="Times New Roman"/>
              </a:rPr>
              <a:t>called?"</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The waitress leant her elbows </a:t>
            </a:r>
            <a:r>
              <a:rPr dirty="0" sz="1450" spc="-5">
                <a:latin typeface="Times New Roman"/>
                <a:cs typeface="Times New Roman"/>
              </a:rPr>
              <a:t>on </a:t>
            </a:r>
            <a:r>
              <a:rPr dirty="0" sz="1450" spc="-10">
                <a:latin typeface="Times New Roman"/>
                <a:cs typeface="Times New Roman"/>
              </a:rPr>
              <a:t>the table, licked her pencil and at  lightning speed wrote her first name countless times </a:t>
            </a:r>
            <a:r>
              <a:rPr dirty="0" sz="1450" spc="-5">
                <a:latin typeface="Times New Roman"/>
                <a:cs typeface="Times New Roman"/>
              </a:rPr>
              <a:t>on </a:t>
            </a:r>
            <a:r>
              <a:rPr dirty="0" sz="1450" spc="-10">
                <a:latin typeface="Times New Roman"/>
                <a:cs typeface="Times New Roman"/>
              </a:rPr>
              <a:t>the marble </a:t>
            </a:r>
            <a:r>
              <a:rPr dirty="0" sz="1450" spc="-5">
                <a:latin typeface="Times New Roman"/>
                <a:cs typeface="Times New Roman"/>
              </a:rPr>
              <a:t>top,  </a:t>
            </a:r>
            <a:r>
              <a:rPr dirty="0" sz="1450" spc="-10">
                <a:latin typeface="Times New Roman"/>
                <a:cs typeface="Times New Roman"/>
              </a:rPr>
              <a:t>quickly erasing it each time with </a:t>
            </a:r>
            <a:r>
              <a:rPr dirty="0" sz="1450" spc="-5">
                <a:latin typeface="Times New Roman"/>
                <a:cs typeface="Times New Roman"/>
              </a:rPr>
              <a:t>a </a:t>
            </a:r>
            <a:r>
              <a:rPr dirty="0" sz="1450" spc="-10">
                <a:latin typeface="Times New Roman"/>
                <a:cs typeface="Times New Roman"/>
              </a:rPr>
              <a:t>wet finger-tip. As she did so, her  smouldering eyes kept giving me more </a:t>
            </a:r>
            <a:r>
              <a:rPr dirty="0" sz="1450" spc="-5">
                <a:latin typeface="Times New Roman"/>
                <a:cs typeface="Times New Roman"/>
              </a:rPr>
              <a:t>or </a:t>
            </a:r>
            <a:r>
              <a:rPr dirty="0" sz="1450" spc="-10">
                <a:latin typeface="Times New Roman"/>
                <a:cs typeface="Times New Roman"/>
              </a:rPr>
              <a:t>less suggestive glances, depending  </a:t>
            </a:r>
            <a:r>
              <a:rPr dirty="0" sz="1450" spc="-5">
                <a:latin typeface="Times New Roman"/>
                <a:cs typeface="Times New Roman"/>
              </a:rPr>
              <a:t>on </a:t>
            </a:r>
            <a:r>
              <a:rPr dirty="0" sz="1450" spc="-10">
                <a:latin typeface="Times New Roman"/>
                <a:cs typeface="Times New Roman"/>
              </a:rPr>
              <a:t>how well she </a:t>
            </a:r>
            <a:r>
              <a:rPr dirty="0" sz="1450" spc="-5">
                <a:latin typeface="Times New Roman"/>
                <a:cs typeface="Times New Roman"/>
              </a:rPr>
              <a:t>thought </a:t>
            </a:r>
            <a:r>
              <a:rPr dirty="0" sz="1450" spc="-10">
                <a:latin typeface="Times New Roman"/>
                <a:cs typeface="Times New Roman"/>
              </a:rPr>
              <a:t>they were received. An essential accompaniment was  the raising </a:t>
            </a:r>
            <a:r>
              <a:rPr dirty="0" sz="1450" spc="-5">
                <a:latin typeface="Times New Roman"/>
                <a:cs typeface="Times New Roman"/>
              </a:rPr>
              <a:t>of </a:t>
            </a:r>
            <a:r>
              <a:rPr dirty="0" sz="1450" spc="-10">
                <a:latin typeface="Times New Roman"/>
                <a:cs typeface="Times New Roman"/>
              </a:rPr>
              <a:t>the eyebrows to give her </a:t>
            </a:r>
            <a:r>
              <a:rPr dirty="0" sz="1450" spc="-5">
                <a:latin typeface="Times New Roman"/>
                <a:cs typeface="Times New Roman"/>
              </a:rPr>
              <a:t>a </a:t>
            </a:r>
            <a:r>
              <a:rPr dirty="0" sz="1450" spc="-10">
                <a:latin typeface="Times New Roman"/>
                <a:cs typeface="Times New Roman"/>
              </a:rPr>
              <a:t>wide-eyed, appealing</a:t>
            </a:r>
            <a:r>
              <a:rPr dirty="0" sz="1450" spc="60">
                <a:latin typeface="Times New Roman"/>
                <a:cs typeface="Times New Roman"/>
              </a:rPr>
              <a:t> </a:t>
            </a:r>
            <a:r>
              <a:rPr dirty="0" sz="1450" spc="-5">
                <a:latin typeface="Times New Roman"/>
                <a:cs typeface="Times New Roman"/>
              </a:rPr>
              <a:t>look.</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"Fraulein", </a:t>
            </a:r>
            <a:r>
              <a:rPr dirty="0" sz="1450" spc="-5">
                <a:latin typeface="Times New Roman"/>
                <a:cs typeface="Times New Roman"/>
              </a:rPr>
              <a:t>I </a:t>
            </a:r>
            <a:r>
              <a:rPr dirty="0" sz="1450" spc="-10">
                <a:latin typeface="Times New Roman"/>
                <a:cs typeface="Times New Roman"/>
              </a:rPr>
              <a:t>repeated, "what is the billiard marker called?" </a:t>
            </a:r>
            <a:r>
              <a:rPr dirty="0" sz="1450" spc="-5">
                <a:latin typeface="Times New Roman"/>
                <a:cs typeface="Times New Roman"/>
              </a:rPr>
              <a:t>I </a:t>
            </a:r>
            <a:r>
              <a:rPr dirty="0" sz="1450" spc="-10">
                <a:latin typeface="Times New Roman"/>
                <a:cs typeface="Times New Roman"/>
              </a:rPr>
              <a:t>could tell that  she would have preferred another question, 'Fraulein, why are </a:t>
            </a:r>
            <a:r>
              <a:rPr dirty="0" sz="1450" spc="-5">
                <a:latin typeface="Times New Roman"/>
                <a:cs typeface="Times New Roman"/>
              </a:rPr>
              <a:t>you </a:t>
            </a:r>
            <a:r>
              <a:rPr dirty="0" sz="1450" spc="-10">
                <a:latin typeface="Times New Roman"/>
                <a:cs typeface="Times New Roman"/>
              </a:rPr>
              <a:t>wearing  nothing </a:t>
            </a:r>
            <a:r>
              <a:rPr dirty="0" sz="1450" spc="-5">
                <a:latin typeface="Times New Roman"/>
                <a:cs typeface="Times New Roman"/>
              </a:rPr>
              <a:t>but a </a:t>
            </a:r>
            <a:r>
              <a:rPr dirty="0" sz="1450" spc="-10">
                <a:latin typeface="Times New Roman"/>
                <a:cs typeface="Times New Roman"/>
              </a:rPr>
              <a:t>tail-coat?' </a:t>
            </a:r>
            <a:r>
              <a:rPr dirty="0" sz="1450" spc="-5">
                <a:latin typeface="Times New Roman"/>
                <a:cs typeface="Times New Roman"/>
              </a:rPr>
              <a:t>or </a:t>
            </a:r>
            <a:r>
              <a:rPr dirty="0" sz="1450" spc="-10">
                <a:latin typeface="Times New Roman"/>
                <a:cs typeface="Times New Roman"/>
              </a:rPr>
              <a:t>words to that </a:t>
            </a:r>
            <a:r>
              <a:rPr dirty="0" sz="1450" spc="-15">
                <a:latin typeface="Times New Roman"/>
                <a:cs typeface="Times New Roman"/>
              </a:rPr>
              <a:t>effect, </a:t>
            </a:r>
            <a:r>
              <a:rPr dirty="0" sz="1450" spc="-5">
                <a:latin typeface="Times New Roman"/>
                <a:cs typeface="Times New Roman"/>
              </a:rPr>
              <a:t>but I </a:t>
            </a:r>
            <a:r>
              <a:rPr dirty="0" sz="1450" spc="-10">
                <a:latin typeface="Times New Roman"/>
                <a:cs typeface="Times New Roman"/>
              </a:rPr>
              <a:t>didn't ask it, </a:t>
            </a:r>
            <a:r>
              <a:rPr dirty="0" sz="1450" spc="-5">
                <a:latin typeface="Times New Roman"/>
                <a:cs typeface="Times New Roman"/>
              </a:rPr>
              <a:t>I </a:t>
            </a:r>
            <a:r>
              <a:rPr dirty="0" sz="1450" spc="-10">
                <a:latin typeface="Times New Roman"/>
                <a:cs typeface="Times New Roman"/>
              </a:rPr>
              <a:t>was too  preoccupied with my</a:t>
            </a:r>
            <a:r>
              <a:rPr dirty="0" sz="1450">
                <a:latin typeface="Times New Roman"/>
                <a:cs typeface="Times New Roman"/>
              </a:rPr>
              <a:t> </a:t>
            </a:r>
            <a:r>
              <a:rPr dirty="0" sz="1450" spc="-10">
                <a:latin typeface="Times New Roman"/>
                <a:cs typeface="Times New Roman"/>
              </a:rPr>
              <a:t>dream.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think he's called?" she pouted. "His name's Ferri, Ferri  Athenstadt."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Aha! Ferri Athenstadt! Another old acquaintance! </a:t>
            </a:r>
            <a:r>
              <a:rPr dirty="0" sz="1450" spc="-45">
                <a:latin typeface="Times New Roman"/>
                <a:cs typeface="Times New Roman"/>
              </a:rPr>
              <a:t>"You</a:t>
            </a:r>
            <a:r>
              <a:rPr dirty="0" sz="1450" spc="270">
                <a:latin typeface="Times New Roman"/>
                <a:cs typeface="Times New Roman"/>
              </a:rPr>
              <a:t> </a:t>
            </a:r>
            <a:r>
              <a:rPr dirty="0" sz="1450" spc="-10">
                <a:latin typeface="Times New Roman"/>
                <a:cs typeface="Times New Roman"/>
              </a:rPr>
              <a:t>must tell me  everything </a:t>
            </a:r>
            <a:r>
              <a:rPr dirty="0" sz="1450" spc="-5">
                <a:latin typeface="Times New Roman"/>
                <a:cs typeface="Times New Roman"/>
              </a:rPr>
              <a:t>you </a:t>
            </a:r>
            <a:r>
              <a:rPr dirty="0" sz="1450" spc="-10">
                <a:latin typeface="Times New Roman"/>
                <a:cs typeface="Times New Roman"/>
              </a:rPr>
              <a:t>know about him, Fraulein", </a:t>
            </a:r>
            <a:r>
              <a:rPr dirty="0" sz="1450" spc="-5">
                <a:latin typeface="Times New Roman"/>
                <a:cs typeface="Times New Roman"/>
              </a:rPr>
              <a:t>I </a:t>
            </a:r>
            <a:r>
              <a:rPr dirty="0" sz="1450" spc="-10">
                <a:latin typeface="Times New Roman"/>
                <a:cs typeface="Times New Roman"/>
              </a:rPr>
              <a:t>wheedled, though it meant </a:t>
            </a:r>
            <a:r>
              <a:rPr dirty="0" sz="1450" spc="-5">
                <a:latin typeface="Times New Roman"/>
                <a:cs typeface="Times New Roman"/>
              </a:rPr>
              <a:t>I </a:t>
            </a:r>
            <a:r>
              <a:rPr dirty="0" sz="1450" spc="-10">
                <a:latin typeface="Times New Roman"/>
                <a:cs typeface="Times New Roman"/>
              </a:rPr>
              <a:t>had  to fortify myself with another </a:t>
            </a:r>
            <a:r>
              <a:rPr dirty="0" sz="1450" spc="-20">
                <a:latin typeface="Times New Roman"/>
                <a:cs typeface="Times New Roman"/>
              </a:rPr>
              <a:t>brandy, </a:t>
            </a:r>
            <a:r>
              <a:rPr dirty="0" sz="1450" spc="-10">
                <a:latin typeface="Times New Roman"/>
                <a:cs typeface="Times New Roman"/>
              </a:rPr>
              <a:t>"I </a:t>
            </a:r>
            <a:r>
              <a:rPr dirty="0" sz="1450" spc="-5">
                <a:latin typeface="Times New Roman"/>
                <a:cs typeface="Times New Roman"/>
              </a:rPr>
              <a:t>do </a:t>
            </a:r>
            <a:r>
              <a:rPr dirty="0" sz="1450" spc="-10">
                <a:latin typeface="Times New Roman"/>
                <a:cs typeface="Times New Roman"/>
              </a:rPr>
              <a:t>so love listening to </a:t>
            </a:r>
            <a:r>
              <a:rPr dirty="0" sz="1450" spc="-5">
                <a:latin typeface="Times New Roman"/>
                <a:cs typeface="Times New Roman"/>
              </a:rPr>
              <a:t>your </a:t>
            </a:r>
            <a:r>
              <a:rPr dirty="0" sz="1450" spc="-10">
                <a:latin typeface="Times New Roman"/>
                <a:cs typeface="Times New Roman"/>
              </a:rPr>
              <a:t>lovely  voice." (I found myself so nauseous it turned my stomach.) She leant towards  me with </a:t>
            </a:r>
            <a:r>
              <a:rPr dirty="0" sz="1450" spc="-5">
                <a:latin typeface="Times New Roman"/>
                <a:cs typeface="Times New Roman"/>
              </a:rPr>
              <a:t>a </a:t>
            </a:r>
            <a:r>
              <a:rPr dirty="0" sz="1450" spc="-10">
                <a:latin typeface="Times New Roman"/>
                <a:cs typeface="Times New Roman"/>
              </a:rPr>
              <a:t>conspiratorial </a:t>
            </a:r>
            <a:r>
              <a:rPr dirty="0" sz="1450" spc="-25">
                <a:latin typeface="Times New Roman"/>
                <a:cs typeface="Times New Roman"/>
              </a:rPr>
              <a:t>air, </a:t>
            </a:r>
            <a:r>
              <a:rPr dirty="0" sz="1450" spc="-10">
                <a:latin typeface="Times New Roman"/>
                <a:cs typeface="Times New Roman"/>
              </a:rPr>
              <a:t>so close that her hair tickled my cheek, and  whispered, "Old Ferri,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sly one, </a:t>
            </a:r>
            <a:r>
              <a:rPr dirty="0" sz="1450" spc="-5">
                <a:latin typeface="Times New Roman"/>
                <a:cs typeface="Times New Roman"/>
              </a:rPr>
              <a:t>he </a:t>
            </a:r>
            <a:r>
              <a:rPr dirty="0" sz="1450" spc="-10">
                <a:latin typeface="Times New Roman"/>
                <a:cs typeface="Times New Roman"/>
              </a:rPr>
              <a:t>was. People say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title that  went back hundreds </a:t>
            </a:r>
            <a:r>
              <a:rPr dirty="0" sz="1450" spc="-5">
                <a:latin typeface="Times New Roman"/>
                <a:cs typeface="Times New Roman"/>
              </a:rPr>
              <a:t>of </a:t>
            </a:r>
            <a:r>
              <a:rPr dirty="0" sz="1450" spc="-10">
                <a:latin typeface="Times New Roman"/>
                <a:cs typeface="Times New Roman"/>
              </a:rPr>
              <a:t>years; nothing </a:t>
            </a:r>
            <a:r>
              <a:rPr dirty="0" sz="1450" spc="-5">
                <a:latin typeface="Times New Roman"/>
                <a:cs typeface="Times New Roman"/>
              </a:rPr>
              <a:t>but </a:t>
            </a:r>
            <a:r>
              <a:rPr dirty="0" sz="1450" spc="-10">
                <a:latin typeface="Times New Roman"/>
                <a:cs typeface="Times New Roman"/>
              </a:rPr>
              <a:t>silly gossip, </a:t>
            </a:r>
            <a:r>
              <a:rPr dirty="0" sz="1450" spc="-5">
                <a:latin typeface="Times New Roman"/>
                <a:cs typeface="Times New Roman"/>
              </a:rPr>
              <a:t>of </a:t>
            </a:r>
            <a:r>
              <a:rPr dirty="0" sz="1450" spc="-10">
                <a:latin typeface="Times New Roman"/>
                <a:cs typeface="Times New Roman"/>
              </a:rPr>
              <a:t>course, just because  </a:t>
            </a:r>
            <a:r>
              <a:rPr dirty="0" sz="1450" spc="-5">
                <a:latin typeface="Times New Roman"/>
                <a:cs typeface="Times New Roman"/>
              </a:rPr>
              <a:t>he </a:t>
            </a:r>
            <a:r>
              <a:rPr dirty="0" sz="1450" spc="-10">
                <a:latin typeface="Times New Roman"/>
                <a:cs typeface="Times New Roman"/>
              </a:rPr>
              <a:t>always goes round so beautifully clean-shaven. The story is that </a:t>
            </a:r>
            <a:r>
              <a:rPr dirty="0" sz="1450" spc="-5">
                <a:latin typeface="Times New Roman"/>
                <a:cs typeface="Times New Roman"/>
              </a:rPr>
              <a:t>he </a:t>
            </a:r>
            <a:r>
              <a:rPr dirty="0" sz="1450" spc="-10">
                <a:latin typeface="Times New Roman"/>
                <a:cs typeface="Times New Roman"/>
              </a:rPr>
              <a:t>had pots  </a:t>
            </a:r>
            <a:r>
              <a:rPr dirty="0" sz="1450" spc="-5">
                <a:latin typeface="Times New Roman"/>
                <a:cs typeface="Times New Roman"/>
              </a:rPr>
              <a:t>of </a:t>
            </a:r>
            <a:r>
              <a:rPr dirty="0" sz="1450" spc="-10">
                <a:latin typeface="Times New Roman"/>
                <a:cs typeface="Times New Roman"/>
              </a:rPr>
              <a:t>money and </a:t>
            </a:r>
            <a:r>
              <a:rPr dirty="0" sz="1450" spc="-5">
                <a:latin typeface="Times New Roman"/>
                <a:cs typeface="Times New Roman"/>
              </a:rPr>
              <a:t>a </a:t>
            </a:r>
            <a:r>
              <a:rPr dirty="0" sz="1450" spc="-10">
                <a:latin typeface="Times New Roman"/>
                <a:cs typeface="Times New Roman"/>
              </a:rPr>
              <a:t>red-haired little Jewess, that had been </a:t>
            </a:r>
            <a:r>
              <a:rPr dirty="0" sz="1450" spc="-5">
                <a:latin typeface="Times New Roman"/>
                <a:cs typeface="Times New Roman"/>
              </a:rPr>
              <a:t>on </a:t>
            </a:r>
            <a:r>
              <a:rPr dirty="0" sz="1450" spc="-10">
                <a:latin typeface="Times New Roman"/>
                <a:cs typeface="Times New Roman"/>
              </a:rPr>
              <a:t>the game since she  was </a:t>
            </a:r>
            <a:r>
              <a:rPr dirty="0" sz="1450" spc="-5">
                <a:latin typeface="Times New Roman"/>
                <a:cs typeface="Times New Roman"/>
              </a:rPr>
              <a:t>a </a:t>
            </a:r>
            <a:r>
              <a:rPr dirty="0" sz="1450" spc="-10">
                <a:latin typeface="Times New Roman"/>
                <a:cs typeface="Times New Roman"/>
              </a:rPr>
              <a:t>girl (she quickly scribbled her name </a:t>
            </a:r>
            <a:r>
              <a:rPr dirty="0" sz="1450" spc="-5">
                <a:latin typeface="Times New Roman"/>
                <a:cs typeface="Times New Roman"/>
              </a:rPr>
              <a:t>a </a:t>
            </a:r>
            <a:r>
              <a:rPr dirty="0" sz="1450" spc="-10">
                <a:latin typeface="Times New Roman"/>
                <a:cs typeface="Times New Roman"/>
              </a:rPr>
              <a:t>few more times </a:t>
            </a:r>
            <a:r>
              <a:rPr dirty="0" sz="1450" spc="-5">
                <a:latin typeface="Times New Roman"/>
                <a:cs typeface="Times New Roman"/>
              </a:rPr>
              <a:t>on </a:t>
            </a:r>
            <a:r>
              <a:rPr dirty="0" sz="1450" spc="-10">
                <a:latin typeface="Times New Roman"/>
                <a:cs typeface="Times New Roman"/>
              </a:rPr>
              <a:t>the table-top),  stripped him bare—of money </a:t>
            </a:r>
            <a:r>
              <a:rPr dirty="0" sz="1450" spc="-5">
                <a:latin typeface="Times New Roman"/>
                <a:cs typeface="Times New Roman"/>
              </a:rPr>
              <a:t>I </a:t>
            </a:r>
            <a:r>
              <a:rPr dirty="0" sz="1450" spc="-10">
                <a:latin typeface="Times New Roman"/>
                <a:cs typeface="Times New Roman"/>
              </a:rPr>
              <a:t>mean, </a:t>
            </a:r>
            <a:r>
              <a:rPr dirty="0" sz="1450" spc="-5">
                <a:latin typeface="Times New Roman"/>
                <a:cs typeface="Times New Roman"/>
              </a:rPr>
              <a:t>of </a:t>
            </a:r>
            <a:r>
              <a:rPr dirty="0" sz="1450" spc="-10">
                <a:latin typeface="Times New Roman"/>
                <a:cs typeface="Times New Roman"/>
              </a:rPr>
              <a:t>course. Then when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money  left she ran </a:t>
            </a:r>
            <a:r>
              <a:rPr dirty="0" sz="1450" spc="-15">
                <a:latin typeface="Times New Roman"/>
                <a:cs typeface="Times New Roman"/>
              </a:rPr>
              <a:t>off </a:t>
            </a:r>
            <a:r>
              <a:rPr dirty="0" sz="1450" spc="-10">
                <a:latin typeface="Times New Roman"/>
                <a:cs typeface="Times New Roman"/>
              </a:rPr>
              <a:t>and married this </a:t>
            </a:r>
            <a:r>
              <a:rPr dirty="0" sz="1450" spc="-15">
                <a:latin typeface="Times New Roman"/>
                <a:cs typeface="Times New Roman"/>
              </a:rPr>
              <a:t>toff, </a:t>
            </a:r>
            <a:r>
              <a:rPr dirty="0" sz="1450" spc="-10">
                <a:latin typeface="Times New Roman"/>
                <a:cs typeface="Times New Roman"/>
              </a:rPr>
              <a:t>she whispered </a:t>
            </a:r>
            <a:r>
              <a:rPr dirty="0" sz="1450" spc="-5">
                <a:latin typeface="Times New Roman"/>
                <a:cs typeface="Times New Roman"/>
              </a:rPr>
              <a:t>a </a:t>
            </a:r>
            <a:r>
              <a:rPr dirty="0" sz="1450" spc="-10">
                <a:latin typeface="Times New Roman"/>
                <a:cs typeface="Times New Roman"/>
              </a:rPr>
              <a:t>name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in my</a:t>
            </a:r>
            <a:r>
              <a:rPr dirty="0" sz="1450">
                <a:latin typeface="Times New Roman"/>
                <a:cs typeface="Times New Roman"/>
              </a:rPr>
              <a:t> </a:t>
            </a:r>
            <a:r>
              <a:rPr dirty="0" sz="1450" spc="-30">
                <a:latin typeface="Times New Roman"/>
                <a:cs typeface="Times New Roman"/>
              </a:rPr>
              <a:t>ear.</a:t>
            </a:r>
            <a:endParaRPr sz="1450">
              <a:latin typeface="Times New Roman"/>
              <a:cs typeface="Times New Roman"/>
            </a:endParaRPr>
          </a:p>
          <a:p>
            <a:pPr algn="just" marL="12700" marR="5080" indent="255904">
              <a:lnSpc>
                <a:spcPts val="1730"/>
              </a:lnSpc>
              <a:spcBef>
                <a:spcPts val="700"/>
              </a:spcBef>
            </a:pPr>
            <a:r>
              <a:rPr dirty="0" sz="1450" spc="-10">
                <a:latin typeface="Times New Roman"/>
                <a:cs typeface="Times New Roman"/>
              </a:rPr>
              <a:t>"The </a:t>
            </a:r>
            <a:r>
              <a:rPr dirty="0" sz="1450" spc="-15">
                <a:latin typeface="Times New Roman"/>
                <a:cs typeface="Times New Roman"/>
              </a:rPr>
              <a:t>toff </a:t>
            </a:r>
            <a:r>
              <a:rPr dirty="0" sz="1450" spc="-10">
                <a:latin typeface="Times New Roman"/>
                <a:cs typeface="Times New Roman"/>
              </a:rPr>
              <a:t>had to give </a:t>
            </a:r>
            <a:r>
              <a:rPr dirty="0" sz="1450" spc="-5">
                <a:latin typeface="Times New Roman"/>
                <a:cs typeface="Times New Roman"/>
              </a:rPr>
              <a:t>up </a:t>
            </a:r>
            <a:r>
              <a:rPr dirty="0" sz="1450" spc="-10">
                <a:latin typeface="Times New Roman"/>
                <a:cs typeface="Times New Roman"/>
              </a:rPr>
              <a:t>all his grand titles </a:t>
            </a:r>
            <a:r>
              <a:rPr dirty="0" sz="1450" spc="-5">
                <a:latin typeface="Times New Roman"/>
                <a:cs typeface="Times New Roman"/>
              </a:rPr>
              <a:t>of </a:t>
            </a:r>
            <a:r>
              <a:rPr dirty="0" sz="1450" spc="-10">
                <a:latin typeface="Times New Roman"/>
                <a:cs typeface="Times New Roman"/>
              </a:rPr>
              <a:t>course, had to </a:t>
            </a:r>
            <a:r>
              <a:rPr dirty="0" sz="1450" spc="-5">
                <a:latin typeface="Times New Roman"/>
                <a:cs typeface="Times New Roman"/>
              </a:rPr>
              <a:t>go </a:t>
            </a:r>
            <a:r>
              <a:rPr dirty="0" sz="1450" spc="-10">
                <a:latin typeface="Times New Roman"/>
                <a:cs typeface="Times New Roman"/>
              </a:rPr>
              <a:t>round  calling himself Sir Simple Simon. Serve him right. And the fact that she used  to </a:t>
            </a:r>
            <a:r>
              <a:rPr dirty="0" sz="1450" spc="-5">
                <a:latin typeface="Times New Roman"/>
                <a:cs typeface="Times New Roman"/>
              </a:rPr>
              <a:t>be on </a:t>
            </a:r>
            <a:r>
              <a:rPr dirty="0" sz="1450" spc="-10">
                <a:latin typeface="Times New Roman"/>
                <a:cs typeface="Times New Roman"/>
              </a:rPr>
              <a:t>the game still showed, right to the end. </a:t>
            </a:r>
            <a:r>
              <a:rPr dirty="0" sz="1450" spc="-5">
                <a:latin typeface="Times New Roman"/>
                <a:cs typeface="Times New Roman"/>
              </a:rPr>
              <a:t>I </a:t>
            </a:r>
            <a:r>
              <a:rPr dirty="0" sz="1450" spc="-10">
                <a:latin typeface="Times New Roman"/>
                <a:cs typeface="Times New Roman"/>
              </a:rPr>
              <a:t>always</a:t>
            </a:r>
            <a:r>
              <a:rPr dirty="0" sz="1450" spc="60">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"Fritzi! The bill", someone shouted from the</a:t>
            </a:r>
            <a:r>
              <a:rPr dirty="0" sz="1450" spc="30">
                <a:latin typeface="Times New Roman"/>
                <a:cs typeface="Times New Roman"/>
              </a:rPr>
              <a:t> </a:t>
            </a:r>
            <a:r>
              <a:rPr dirty="0" sz="1450" spc="-10">
                <a:latin typeface="Times New Roman"/>
                <a:cs typeface="Times New Roman"/>
              </a:rPr>
              <a:t>dais.</a:t>
            </a:r>
            <a:endParaRPr sz="1450">
              <a:latin typeface="Times New Roman"/>
              <a:cs typeface="Times New Roman"/>
            </a:endParaRPr>
          </a:p>
          <a:p>
            <a:pPr algn="just" marL="12700" marR="10160" indent="255904">
              <a:lnSpc>
                <a:spcPts val="1730"/>
              </a:lnSpc>
              <a:spcBef>
                <a:spcPts val="844"/>
              </a:spcBef>
            </a:pPr>
            <a:r>
              <a:rPr dirty="0" sz="1450" spc="-5">
                <a:latin typeface="Times New Roman"/>
                <a:cs typeface="Times New Roman"/>
              </a:rPr>
              <a:t>I </a:t>
            </a:r>
            <a:r>
              <a:rPr dirty="0" sz="1450" spc="-10">
                <a:latin typeface="Times New Roman"/>
                <a:cs typeface="Times New Roman"/>
              </a:rPr>
              <a:t>was glancing round the room when </a:t>
            </a:r>
            <a:r>
              <a:rPr dirty="0" sz="1450" spc="-5">
                <a:latin typeface="Times New Roman"/>
                <a:cs typeface="Times New Roman"/>
              </a:rPr>
              <a:t>I </a:t>
            </a:r>
            <a:r>
              <a:rPr dirty="0" sz="1450" spc="-10">
                <a:latin typeface="Times New Roman"/>
                <a:cs typeface="Times New Roman"/>
              </a:rPr>
              <a:t>suddenly heard </a:t>
            </a:r>
            <a:r>
              <a:rPr dirty="0" sz="1450" spc="-5">
                <a:latin typeface="Times New Roman"/>
                <a:cs typeface="Times New Roman"/>
              </a:rPr>
              <a:t>a </a:t>
            </a:r>
            <a:r>
              <a:rPr dirty="0" sz="1450" spc="-10">
                <a:latin typeface="Times New Roman"/>
                <a:cs typeface="Times New Roman"/>
              </a:rPr>
              <a:t>faint, metallic  chirping, like </a:t>
            </a:r>
            <a:r>
              <a:rPr dirty="0" sz="1450" spc="-5">
                <a:latin typeface="Times New Roman"/>
                <a:cs typeface="Times New Roman"/>
              </a:rPr>
              <a:t>a </a:t>
            </a:r>
            <a:r>
              <a:rPr dirty="0" sz="1450" spc="-15">
                <a:latin typeface="Times New Roman"/>
                <a:cs typeface="Times New Roman"/>
              </a:rPr>
              <a:t>grasshopper, </a:t>
            </a:r>
            <a:r>
              <a:rPr dirty="0" sz="1450" spc="-10">
                <a:latin typeface="Times New Roman"/>
                <a:cs typeface="Times New Roman"/>
              </a:rPr>
              <a:t>from</a:t>
            </a:r>
            <a:r>
              <a:rPr dirty="0" sz="1450" spc="15">
                <a:latin typeface="Times New Roman"/>
                <a:cs typeface="Times New Roman"/>
              </a:rPr>
              <a:t> </a:t>
            </a:r>
            <a:r>
              <a:rPr dirty="0" sz="1450" spc="-10">
                <a:latin typeface="Times New Roman"/>
                <a:cs typeface="Times New Roman"/>
              </a:rPr>
              <a:t>behind</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turned round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believe my eyes. There, sitting hunched  </a:t>
            </a:r>
            <a:r>
              <a:rPr dirty="0" sz="1450" spc="-5">
                <a:latin typeface="Times New Roman"/>
                <a:cs typeface="Times New Roman"/>
              </a:rPr>
              <a:t>up </a:t>
            </a:r>
            <a:r>
              <a:rPr dirty="0" sz="1450" spc="-10">
                <a:latin typeface="Times New Roman"/>
                <a:cs typeface="Times New Roman"/>
              </a:rPr>
              <a:t>in the </a:t>
            </a:r>
            <a:r>
              <a:rPr dirty="0" sz="1450" spc="-15">
                <a:latin typeface="Times New Roman"/>
                <a:cs typeface="Times New Roman"/>
              </a:rPr>
              <a:t>corner, </a:t>
            </a:r>
            <a:r>
              <a:rPr dirty="0" sz="1450" spc="-10">
                <a:latin typeface="Times New Roman"/>
                <a:cs typeface="Times New Roman"/>
              </a:rPr>
              <a:t>face to the wall, and turning the handle </a:t>
            </a:r>
            <a:r>
              <a:rPr dirty="0" sz="1450" spc="-5">
                <a:latin typeface="Times New Roman"/>
                <a:cs typeface="Times New Roman"/>
              </a:rPr>
              <a:t>of a </a:t>
            </a:r>
            <a:r>
              <a:rPr dirty="0" sz="1450" spc="-10">
                <a:latin typeface="Times New Roman"/>
                <a:cs typeface="Times New Roman"/>
              </a:rPr>
              <a:t>little music-box  the size </a:t>
            </a:r>
            <a:r>
              <a:rPr dirty="0" sz="1450" spc="-5">
                <a:latin typeface="Times New Roman"/>
                <a:cs typeface="Times New Roman"/>
              </a:rPr>
              <a:t>of a </a:t>
            </a:r>
            <a:r>
              <a:rPr dirty="0" sz="1450" spc="-10">
                <a:latin typeface="Times New Roman"/>
                <a:cs typeface="Times New Roman"/>
              </a:rPr>
              <a:t>cigarette packet with his skeletal fingers, was blind Nephtali  Schaffranek, as old as</a:t>
            </a:r>
            <a:r>
              <a:rPr dirty="0" sz="1450" spc="5">
                <a:latin typeface="Times New Roman"/>
                <a:cs typeface="Times New Roman"/>
              </a:rPr>
              <a:t> </a:t>
            </a:r>
            <a:r>
              <a:rPr dirty="0" sz="1450" spc="-10">
                <a:latin typeface="Times New Roman"/>
                <a:cs typeface="Times New Roman"/>
              </a:rPr>
              <a:t>Methuselah.</a:t>
            </a:r>
            <a:endParaRPr sz="1450">
              <a:latin typeface="Times New Roman"/>
              <a:cs typeface="Times New Roman"/>
            </a:endParaRPr>
          </a:p>
          <a:p>
            <a:pPr algn="just" marL="12700" marR="5715" indent="255904">
              <a:lnSpc>
                <a:spcPts val="1730"/>
              </a:lnSpc>
              <a:spcBef>
                <a:spcPts val="785"/>
              </a:spcBef>
            </a:pPr>
            <a:r>
              <a:rPr dirty="0" sz="1450" spc="-5">
                <a:latin typeface="Times New Roman"/>
                <a:cs typeface="Times New Roman"/>
              </a:rPr>
              <a:t>I </a:t>
            </a:r>
            <a:r>
              <a:rPr dirty="0" sz="1450" spc="-10">
                <a:latin typeface="Times New Roman"/>
                <a:cs typeface="Times New Roman"/>
              </a:rPr>
              <a:t>went over to him. In </a:t>
            </a:r>
            <a:r>
              <a:rPr dirty="0" sz="1450" spc="-5">
                <a:latin typeface="Times New Roman"/>
                <a:cs typeface="Times New Roman"/>
              </a:rPr>
              <a:t>a </a:t>
            </a:r>
            <a:r>
              <a:rPr dirty="0" sz="1450" spc="-10">
                <a:latin typeface="Times New Roman"/>
                <a:cs typeface="Times New Roman"/>
              </a:rPr>
              <a:t>whispering voice </a:t>
            </a:r>
            <a:r>
              <a:rPr dirty="0" sz="1450" spc="-5">
                <a:latin typeface="Times New Roman"/>
                <a:cs typeface="Times New Roman"/>
              </a:rPr>
              <a:t>he </a:t>
            </a:r>
            <a:r>
              <a:rPr dirty="0" sz="1450" spc="-10">
                <a:latin typeface="Times New Roman"/>
                <a:cs typeface="Times New Roman"/>
              </a:rPr>
              <a:t>was singing </a:t>
            </a:r>
            <a:r>
              <a:rPr dirty="0" sz="1450" spc="-5">
                <a:latin typeface="Times New Roman"/>
                <a:cs typeface="Times New Roman"/>
              </a:rPr>
              <a:t>a </a:t>
            </a:r>
            <a:r>
              <a:rPr dirty="0" sz="1450" spc="-10">
                <a:latin typeface="Times New Roman"/>
                <a:cs typeface="Times New Roman"/>
              </a:rPr>
              <a:t>muddled song  to himself: Frau</a:t>
            </a:r>
            <a:r>
              <a:rPr dirty="0" sz="1450">
                <a:latin typeface="Times New Roman"/>
                <a:cs typeface="Times New Roman"/>
              </a:rPr>
              <a:t> </a:t>
            </a:r>
            <a:r>
              <a:rPr dirty="0" sz="1450" spc="-10">
                <a:latin typeface="Times New Roman"/>
                <a:cs typeface="Times New Roman"/>
              </a:rPr>
              <a:t>Pick,</a:t>
            </a:r>
            <a:endParaRPr sz="1450">
              <a:latin typeface="Times New Roman"/>
              <a:cs typeface="Times New Roman"/>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5805" cy="9290685"/>
          </a:xfrm>
          <a:prstGeom prst="rect">
            <a:avLst/>
          </a:prstGeom>
        </p:spPr>
        <p:txBody>
          <a:bodyPr wrap="square" lIns="0" tIns="111760" rIns="0" bIns="0" rtlCol="0" vert="horz">
            <a:spAutoFit/>
          </a:bodyPr>
          <a:lstStyle/>
          <a:p>
            <a:pPr marL="268605">
              <a:lnSpc>
                <a:spcPct val="100000"/>
              </a:lnSpc>
              <a:spcBef>
                <a:spcPts val="880"/>
              </a:spcBef>
            </a:pPr>
            <a:r>
              <a:rPr dirty="0" sz="1450" spc="-10">
                <a:latin typeface="Times New Roman"/>
                <a:cs typeface="Times New Roman"/>
              </a:rPr>
              <a:t>Frau Hock,</a:t>
            </a:r>
            <a:endParaRPr sz="1450">
              <a:latin typeface="Times New Roman"/>
              <a:cs typeface="Times New Roman"/>
            </a:endParaRPr>
          </a:p>
          <a:p>
            <a:pPr marL="268605" marR="3842385">
              <a:lnSpc>
                <a:spcPct val="140700"/>
              </a:lnSpc>
              <a:spcBef>
                <a:spcPts val="75"/>
              </a:spcBef>
            </a:pPr>
            <a:r>
              <a:rPr dirty="0" sz="1450" spc="-10">
                <a:latin typeface="Times New Roman"/>
                <a:cs typeface="Times New Roman"/>
              </a:rPr>
              <a:t>Stars both red and blue  All gossiping</a:t>
            </a:r>
            <a:r>
              <a:rPr dirty="0" sz="1450" spc="-20">
                <a:latin typeface="Times New Roman"/>
                <a:cs typeface="Times New Roman"/>
              </a:rPr>
              <a:t> </a:t>
            </a:r>
            <a:r>
              <a:rPr dirty="0" sz="1450" spc="-10">
                <a:latin typeface="Times New Roman"/>
                <a:cs typeface="Times New Roman"/>
              </a:rPr>
              <a:t>together</a:t>
            </a:r>
            <a:endParaRPr sz="1450">
              <a:latin typeface="Times New Roman"/>
              <a:cs typeface="Times New Roman"/>
            </a:endParaRPr>
          </a:p>
          <a:p>
            <a:pPr marL="268605" marR="5715">
              <a:lnSpc>
                <a:spcPct val="144900"/>
              </a:lnSpc>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what the man is called", </a:t>
            </a:r>
            <a:r>
              <a:rPr dirty="0" sz="1450" spc="-5">
                <a:latin typeface="Times New Roman"/>
                <a:cs typeface="Times New Roman"/>
              </a:rPr>
              <a:t>I </a:t>
            </a:r>
            <a:r>
              <a:rPr dirty="0" sz="1450" spc="-10">
                <a:latin typeface="Times New Roman"/>
                <a:cs typeface="Times New Roman"/>
              </a:rPr>
              <a:t>asked </a:t>
            </a:r>
            <a:r>
              <a:rPr dirty="0" sz="1450" spc="-5">
                <a:latin typeface="Times New Roman"/>
                <a:cs typeface="Times New Roman"/>
              </a:rPr>
              <a:t>a </a:t>
            </a:r>
            <a:r>
              <a:rPr dirty="0" sz="1450" spc="-10">
                <a:latin typeface="Times New Roman"/>
                <a:cs typeface="Times New Roman"/>
              </a:rPr>
              <a:t>waiter as </a:t>
            </a:r>
            <a:r>
              <a:rPr dirty="0" sz="1450" spc="-5">
                <a:latin typeface="Times New Roman"/>
                <a:cs typeface="Times New Roman"/>
              </a:rPr>
              <a:t>he </a:t>
            </a:r>
            <a:r>
              <a:rPr dirty="0" sz="1450" spc="-10">
                <a:latin typeface="Times New Roman"/>
                <a:cs typeface="Times New Roman"/>
              </a:rPr>
              <a:t>hurried past.  "No,</a:t>
            </a:r>
            <a:r>
              <a:rPr dirty="0" sz="1450" spc="190">
                <a:latin typeface="Times New Roman"/>
                <a:cs typeface="Times New Roman"/>
              </a:rPr>
              <a:t> </a:t>
            </a:r>
            <a:r>
              <a:rPr dirty="0" sz="1450" spc="-25">
                <a:latin typeface="Times New Roman"/>
                <a:cs typeface="Times New Roman"/>
              </a:rPr>
              <a:t>sir,</a:t>
            </a:r>
            <a:r>
              <a:rPr dirty="0" sz="1450" spc="190">
                <a:latin typeface="Times New Roman"/>
                <a:cs typeface="Times New Roman"/>
              </a:rPr>
              <a:t> </a:t>
            </a:r>
            <a:r>
              <a:rPr dirty="0" sz="1450" spc="-5">
                <a:latin typeface="Times New Roman"/>
                <a:cs typeface="Times New Roman"/>
              </a:rPr>
              <a:t>no</a:t>
            </a:r>
            <a:r>
              <a:rPr dirty="0" sz="1450" spc="190">
                <a:latin typeface="Times New Roman"/>
                <a:cs typeface="Times New Roman"/>
              </a:rPr>
              <a:t> </a:t>
            </a:r>
            <a:r>
              <a:rPr dirty="0" sz="1450" spc="-5">
                <a:latin typeface="Times New Roman"/>
                <a:cs typeface="Times New Roman"/>
              </a:rPr>
              <a:t>one</a:t>
            </a:r>
            <a:r>
              <a:rPr dirty="0" sz="1450" spc="195">
                <a:latin typeface="Times New Roman"/>
                <a:cs typeface="Times New Roman"/>
              </a:rPr>
              <a:t> </a:t>
            </a:r>
            <a:r>
              <a:rPr dirty="0" sz="1450" spc="-10">
                <a:latin typeface="Times New Roman"/>
                <a:cs typeface="Times New Roman"/>
              </a:rPr>
              <a:t>knows</a:t>
            </a:r>
            <a:r>
              <a:rPr dirty="0" sz="1450" spc="190">
                <a:latin typeface="Times New Roman"/>
                <a:cs typeface="Times New Roman"/>
              </a:rPr>
              <a:t> </a:t>
            </a:r>
            <a:r>
              <a:rPr dirty="0" sz="1450" spc="-10">
                <a:latin typeface="Times New Roman"/>
                <a:cs typeface="Times New Roman"/>
              </a:rPr>
              <a:t>him</a:t>
            </a:r>
            <a:r>
              <a:rPr dirty="0" sz="1450" spc="190">
                <a:latin typeface="Times New Roman"/>
                <a:cs typeface="Times New Roman"/>
              </a:rPr>
              <a:t> </a:t>
            </a:r>
            <a:r>
              <a:rPr dirty="0" sz="1450" spc="-5">
                <a:latin typeface="Times New Roman"/>
                <a:cs typeface="Times New Roman"/>
              </a:rPr>
              <a:t>or</a:t>
            </a:r>
            <a:r>
              <a:rPr dirty="0" sz="1450" spc="190">
                <a:latin typeface="Times New Roman"/>
                <a:cs typeface="Times New Roman"/>
              </a:rPr>
              <a:t> </a:t>
            </a:r>
            <a:r>
              <a:rPr dirty="0" sz="1450" spc="-10">
                <a:latin typeface="Times New Roman"/>
                <a:cs typeface="Times New Roman"/>
              </a:rPr>
              <a:t>his</a:t>
            </a:r>
            <a:r>
              <a:rPr dirty="0" sz="1450" spc="195">
                <a:latin typeface="Times New Roman"/>
                <a:cs typeface="Times New Roman"/>
              </a:rPr>
              <a:t> </a:t>
            </a:r>
            <a:r>
              <a:rPr dirty="0" sz="1450" spc="-10">
                <a:latin typeface="Times New Roman"/>
                <a:cs typeface="Times New Roman"/>
              </a:rPr>
              <a:t>name.</a:t>
            </a:r>
            <a:r>
              <a:rPr dirty="0" sz="1450" spc="190">
                <a:latin typeface="Times New Roman"/>
                <a:cs typeface="Times New Roman"/>
              </a:rPr>
              <a:t> </a:t>
            </a:r>
            <a:r>
              <a:rPr dirty="0" sz="1450" spc="-10">
                <a:latin typeface="Times New Roman"/>
                <a:cs typeface="Times New Roman"/>
              </a:rPr>
              <a:t>He's</a:t>
            </a:r>
            <a:r>
              <a:rPr dirty="0" sz="1450" spc="190">
                <a:latin typeface="Times New Roman"/>
                <a:cs typeface="Times New Roman"/>
              </a:rPr>
              <a:t> </a:t>
            </a:r>
            <a:r>
              <a:rPr dirty="0" sz="1450" spc="-10">
                <a:latin typeface="Times New Roman"/>
                <a:cs typeface="Times New Roman"/>
              </a:rPr>
              <a:t>even</a:t>
            </a:r>
            <a:r>
              <a:rPr dirty="0" sz="1450" spc="190">
                <a:latin typeface="Times New Roman"/>
                <a:cs typeface="Times New Roman"/>
              </a:rPr>
              <a:t> </a:t>
            </a:r>
            <a:r>
              <a:rPr dirty="0" sz="1450" spc="-10">
                <a:latin typeface="Times New Roman"/>
                <a:cs typeface="Times New Roman"/>
              </a:rPr>
              <a:t>forgotten</a:t>
            </a:r>
            <a:r>
              <a:rPr dirty="0" sz="1450" spc="195">
                <a:latin typeface="Times New Roman"/>
                <a:cs typeface="Times New Roman"/>
              </a:rPr>
              <a:t> </a:t>
            </a:r>
            <a:r>
              <a:rPr dirty="0" sz="1450" spc="-10">
                <a:latin typeface="Times New Roman"/>
                <a:cs typeface="Times New Roman"/>
              </a:rPr>
              <a:t>it</a:t>
            </a:r>
            <a:r>
              <a:rPr dirty="0" sz="1450" spc="19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marL="12700" marR="5080">
              <a:lnSpc>
                <a:spcPts val="1730"/>
              </a:lnSpc>
              <a:spcBef>
                <a:spcPts val="50"/>
              </a:spcBef>
            </a:pPr>
            <a:r>
              <a:rPr dirty="0" sz="1450" spc="-10">
                <a:latin typeface="Times New Roman"/>
                <a:cs typeface="Times New Roman"/>
              </a:rPr>
              <a:t>He's all alone in the world. He's </a:t>
            </a:r>
            <a:r>
              <a:rPr dirty="0" sz="1450" spc="-5">
                <a:latin typeface="Times New Roman"/>
                <a:cs typeface="Times New Roman"/>
              </a:rPr>
              <a:t>a </a:t>
            </a:r>
            <a:r>
              <a:rPr dirty="0" sz="1450" spc="-10">
                <a:latin typeface="Times New Roman"/>
                <a:cs typeface="Times New Roman"/>
              </a:rPr>
              <a:t>hundred and ten years </a:t>
            </a:r>
            <a:r>
              <a:rPr dirty="0" sz="1450" spc="-5">
                <a:latin typeface="Times New Roman"/>
                <a:cs typeface="Times New Roman"/>
              </a:rPr>
              <a:t>old, </a:t>
            </a:r>
            <a:r>
              <a:rPr dirty="0" sz="1450" spc="-10">
                <a:latin typeface="Times New Roman"/>
                <a:cs typeface="Times New Roman"/>
              </a:rPr>
              <a:t>they </a:t>
            </a:r>
            <a:r>
              <a:rPr dirty="0" sz="1450" spc="-30">
                <a:latin typeface="Times New Roman"/>
                <a:cs typeface="Times New Roman"/>
              </a:rPr>
              <a:t>say. </a:t>
            </a:r>
            <a:r>
              <a:rPr dirty="0" sz="1450" spc="-10">
                <a:latin typeface="Times New Roman"/>
                <a:cs typeface="Times New Roman"/>
              </a:rPr>
              <a:t>He  comes in every </a:t>
            </a:r>
            <a:r>
              <a:rPr dirty="0" sz="1450" spc="-5">
                <a:latin typeface="Times New Roman"/>
                <a:cs typeface="Times New Roman"/>
              </a:rPr>
              <a:t>night </a:t>
            </a:r>
            <a:r>
              <a:rPr dirty="0" sz="1450" spc="-10">
                <a:latin typeface="Times New Roman"/>
                <a:cs typeface="Times New Roman"/>
              </a:rPr>
              <a:t>and gets </a:t>
            </a:r>
            <a:r>
              <a:rPr dirty="0" sz="1450" spc="-5">
                <a:latin typeface="Times New Roman"/>
                <a:cs typeface="Times New Roman"/>
              </a:rPr>
              <a:t>a </a:t>
            </a:r>
            <a:r>
              <a:rPr dirty="0" sz="1450" spc="-10">
                <a:latin typeface="Times New Roman"/>
                <a:cs typeface="Times New Roman"/>
              </a:rPr>
              <a:t>free </a:t>
            </a:r>
            <a:r>
              <a:rPr dirty="0" sz="1450" spc="-15">
                <a:latin typeface="Times New Roman"/>
                <a:cs typeface="Times New Roman"/>
              </a:rPr>
              <a:t>coffee </a:t>
            </a:r>
            <a:r>
              <a:rPr dirty="0" sz="1450" spc="-10">
                <a:latin typeface="Times New Roman"/>
                <a:cs typeface="Times New Roman"/>
              </a:rPr>
              <a:t>for old times'</a:t>
            </a:r>
            <a:r>
              <a:rPr dirty="0" sz="1450" spc="60">
                <a:latin typeface="Times New Roman"/>
                <a:cs typeface="Times New Roman"/>
              </a:rPr>
              <a:t> </a:t>
            </a:r>
            <a:r>
              <a:rPr dirty="0" sz="1450" spc="-10">
                <a:latin typeface="Times New Roman"/>
                <a:cs typeface="Times New Roman"/>
              </a:rPr>
              <a:t>sake."</a:t>
            </a:r>
            <a:endParaRPr sz="1450">
              <a:latin typeface="Times New Roman"/>
              <a:cs typeface="Times New Roman"/>
            </a:endParaRPr>
          </a:p>
          <a:p>
            <a:pPr marL="268605">
              <a:lnSpc>
                <a:spcPct val="100000"/>
              </a:lnSpc>
              <a:spcBef>
                <a:spcPts val="655"/>
              </a:spcBef>
            </a:pPr>
            <a:r>
              <a:rPr dirty="0" sz="1450" spc="-5">
                <a:latin typeface="Times New Roman"/>
                <a:cs typeface="Times New Roman"/>
              </a:rPr>
              <a:t>I </a:t>
            </a:r>
            <a:r>
              <a:rPr dirty="0" sz="1450" spc="-10">
                <a:latin typeface="Times New Roman"/>
                <a:cs typeface="Times New Roman"/>
              </a:rPr>
              <a:t>leant down over the old man and shouted in his </a:t>
            </a:r>
            <a:r>
              <a:rPr dirty="0" sz="1450" spc="-25">
                <a:latin typeface="Times New Roman"/>
                <a:cs typeface="Times New Roman"/>
              </a:rPr>
              <a:t>ear,</a:t>
            </a:r>
            <a:r>
              <a:rPr dirty="0" sz="1450" spc="75">
                <a:latin typeface="Times New Roman"/>
                <a:cs typeface="Times New Roman"/>
              </a:rPr>
              <a:t> </a:t>
            </a:r>
            <a:r>
              <a:rPr dirty="0" sz="1450" spc="-10">
                <a:latin typeface="Times New Roman"/>
                <a:cs typeface="Times New Roman"/>
              </a:rPr>
              <a:t>"Schaffranek!"</a:t>
            </a:r>
            <a:endParaRPr sz="1450">
              <a:latin typeface="Times New Roman"/>
              <a:cs typeface="Times New Roman"/>
            </a:endParaRPr>
          </a:p>
          <a:p>
            <a:pPr marL="12700" marR="11430" indent="255904">
              <a:lnSpc>
                <a:spcPts val="1730"/>
              </a:lnSpc>
              <a:spcBef>
                <a:spcPts val="844"/>
              </a:spcBef>
            </a:pPr>
            <a:r>
              <a:rPr dirty="0" sz="1450" spc="-10">
                <a:latin typeface="Times New Roman"/>
                <a:cs typeface="Times New Roman"/>
              </a:rPr>
              <a:t>He twitched, as if </a:t>
            </a:r>
            <a:r>
              <a:rPr dirty="0" sz="1450" spc="-5">
                <a:latin typeface="Times New Roman"/>
                <a:cs typeface="Times New Roman"/>
              </a:rPr>
              <a:t>he </a:t>
            </a:r>
            <a:r>
              <a:rPr dirty="0" sz="1450" spc="-10">
                <a:latin typeface="Times New Roman"/>
                <a:cs typeface="Times New Roman"/>
              </a:rPr>
              <a:t>had had an electric shock. He mumbled something  and rubbed his forehead in</a:t>
            </a:r>
            <a:r>
              <a:rPr dirty="0" sz="1450" spc="15">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marL="268605" marR="2212975">
              <a:lnSpc>
                <a:spcPct val="140700"/>
              </a:lnSpc>
              <a:spcBef>
                <a:spcPts val="15"/>
              </a:spcBef>
            </a:pPr>
            <a:r>
              <a:rPr dirty="0" sz="1450" spc="-10">
                <a:latin typeface="Times New Roman"/>
                <a:cs typeface="Times New Roman"/>
              </a:rPr>
              <a:t>"Can </a:t>
            </a:r>
            <a:r>
              <a:rPr dirty="0" sz="1450" spc="-5">
                <a:latin typeface="Times New Roman"/>
                <a:cs typeface="Times New Roman"/>
              </a:rPr>
              <a:t>you </a:t>
            </a:r>
            <a:r>
              <a:rPr dirty="0" sz="1450" spc="-10">
                <a:latin typeface="Times New Roman"/>
                <a:cs typeface="Times New Roman"/>
              </a:rPr>
              <a:t>understand me, Herr Schaffranek?"  He </a:t>
            </a:r>
            <a:r>
              <a:rPr dirty="0" sz="1450" spc="-5">
                <a:latin typeface="Times New Roman"/>
                <a:cs typeface="Times New Roman"/>
              </a:rPr>
              <a:t>nodded.</a:t>
            </a:r>
            <a:endParaRPr sz="1450">
              <a:latin typeface="Times New Roman"/>
              <a:cs typeface="Times New Roman"/>
            </a:endParaRPr>
          </a:p>
          <a:p>
            <a:pPr marL="12700" marR="5715" indent="255904">
              <a:lnSpc>
                <a:spcPts val="1730"/>
              </a:lnSpc>
              <a:spcBef>
                <a:spcPts val="844"/>
              </a:spcBef>
            </a:pPr>
            <a:r>
              <a:rPr dirty="0" sz="1450" spc="-10">
                <a:latin typeface="Times New Roman"/>
                <a:cs typeface="Times New Roman"/>
              </a:rPr>
              <a:t>"Listen </a:t>
            </a:r>
            <a:r>
              <a:rPr dirty="0" sz="1450" spc="-20">
                <a:latin typeface="Times New Roman"/>
                <a:cs typeface="Times New Roman"/>
              </a:rPr>
              <a:t>carefully. </a:t>
            </a:r>
            <a:r>
              <a:rPr dirty="0" sz="1450" spc="-5">
                <a:latin typeface="Times New Roman"/>
                <a:cs typeface="Times New Roman"/>
              </a:rPr>
              <a:t>I </a:t>
            </a:r>
            <a:r>
              <a:rPr dirty="0" sz="1450" spc="-10">
                <a:latin typeface="Times New Roman"/>
                <a:cs typeface="Times New Roman"/>
              </a:rPr>
              <a:t>want to ask </a:t>
            </a:r>
            <a:r>
              <a:rPr dirty="0" sz="1450" spc="-5">
                <a:latin typeface="Times New Roman"/>
                <a:cs typeface="Times New Roman"/>
              </a:rPr>
              <a:t>you </a:t>
            </a:r>
            <a:r>
              <a:rPr dirty="0" sz="1450" spc="-10">
                <a:latin typeface="Times New Roman"/>
                <a:cs typeface="Times New Roman"/>
              </a:rPr>
              <a:t>some questions about the old days. If  </a:t>
            </a:r>
            <a:r>
              <a:rPr dirty="0" sz="1450" spc="-5">
                <a:latin typeface="Times New Roman"/>
                <a:cs typeface="Times New Roman"/>
              </a:rPr>
              <a:t>you </a:t>
            </a:r>
            <a:r>
              <a:rPr dirty="0" sz="1450" spc="-10">
                <a:latin typeface="Times New Roman"/>
                <a:cs typeface="Times New Roman"/>
              </a:rPr>
              <a:t>answer </a:t>
            </a:r>
            <a:r>
              <a:rPr dirty="0" sz="1450" spc="-20">
                <a:latin typeface="Times New Roman"/>
                <a:cs typeface="Times New Roman"/>
              </a:rPr>
              <a:t>properly, </a:t>
            </a:r>
            <a:r>
              <a:rPr dirty="0" sz="1450" spc="-5">
                <a:latin typeface="Times New Roman"/>
                <a:cs typeface="Times New Roman"/>
              </a:rPr>
              <a:t>you </a:t>
            </a:r>
            <a:r>
              <a:rPr dirty="0" sz="1450" spc="-10">
                <a:latin typeface="Times New Roman"/>
                <a:cs typeface="Times New Roman"/>
              </a:rPr>
              <a:t>can have this crown </a:t>
            </a:r>
            <a:r>
              <a:rPr dirty="0" sz="1450" spc="-5">
                <a:latin typeface="Times New Roman"/>
                <a:cs typeface="Times New Roman"/>
              </a:rPr>
              <a:t>on </a:t>
            </a:r>
            <a:r>
              <a:rPr dirty="0" sz="1450" spc="-10">
                <a:latin typeface="Times New Roman"/>
                <a:cs typeface="Times New Roman"/>
              </a:rPr>
              <a:t>the table</a:t>
            </a:r>
            <a:r>
              <a:rPr dirty="0" sz="1450" spc="5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marL="12700" marR="8890" indent="255904">
              <a:lnSpc>
                <a:spcPts val="1730"/>
              </a:lnSpc>
              <a:spcBef>
                <a:spcPts val="790"/>
              </a:spcBef>
            </a:pPr>
            <a:r>
              <a:rPr dirty="0" sz="1450" spc="-10">
                <a:latin typeface="Times New Roman"/>
                <a:cs typeface="Times New Roman"/>
              </a:rPr>
              <a:t>"Crown", repeated the old man, and immediately began twirling the handle  </a:t>
            </a:r>
            <a:r>
              <a:rPr dirty="0" sz="1450" spc="-5">
                <a:latin typeface="Times New Roman"/>
                <a:cs typeface="Times New Roman"/>
              </a:rPr>
              <a:t>of </a:t>
            </a:r>
            <a:r>
              <a:rPr dirty="0" sz="1450" spc="-10">
                <a:latin typeface="Times New Roman"/>
                <a:cs typeface="Times New Roman"/>
              </a:rPr>
              <a:t>his tinny music </a:t>
            </a:r>
            <a:r>
              <a:rPr dirty="0" sz="1450" spc="-5">
                <a:latin typeface="Times New Roman"/>
                <a:cs typeface="Times New Roman"/>
              </a:rPr>
              <a:t>box </a:t>
            </a:r>
            <a:r>
              <a:rPr dirty="0" sz="1450" spc="-10">
                <a:latin typeface="Times New Roman"/>
                <a:cs typeface="Times New Roman"/>
              </a:rPr>
              <a:t>like</a:t>
            </a:r>
            <a:r>
              <a:rPr dirty="0" sz="1450" spc="5">
                <a:latin typeface="Times New Roman"/>
                <a:cs typeface="Times New Roman"/>
              </a:rPr>
              <a:t> </a:t>
            </a:r>
            <a:r>
              <a:rPr dirty="0" sz="1450" spc="-10">
                <a:latin typeface="Times New Roman"/>
                <a:cs typeface="Times New Roman"/>
              </a:rPr>
              <a:t>mad.</a:t>
            </a:r>
            <a:endParaRPr sz="1450">
              <a:latin typeface="Times New Roman"/>
              <a:cs typeface="Times New Roman"/>
            </a:endParaRPr>
          </a:p>
          <a:p>
            <a:pPr marL="12700" marR="227965" indent="255904">
              <a:lnSpc>
                <a:spcPts val="1730"/>
              </a:lnSpc>
              <a:spcBef>
                <a:spcPts val="720"/>
              </a:spcBef>
            </a:pPr>
            <a:r>
              <a:rPr dirty="0" sz="1450" spc="-5">
                <a:latin typeface="Times New Roman"/>
                <a:cs typeface="Times New Roman"/>
              </a:rPr>
              <a:t>I put </a:t>
            </a:r>
            <a:r>
              <a:rPr dirty="0" sz="1450" spc="-10">
                <a:latin typeface="Times New Roman"/>
                <a:cs typeface="Times New Roman"/>
              </a:rPr>
              <a:t>my hand </a:t>
            </a:r>
            <a:r>
              <a:rPr dirty="0" sz="1450" spc="-5">
                <a:latin typeface="Times New Roman"/>
                <a:cs typeface="Times New Roman"/>
              </a:rPr>
              <a:t>on </a:t>
            </a:r>
            <a:r>
              <a:rPr dirty="0" sz="1450" spc="-10">
                <a:latin typeface="Times New Roman"/>
                <a:cs typeface="Times New Roman"/>
              </a:rPr>
              <a:t>his. "Just try to </a:t>
            </a:r>
            <a:r>
              <a:rPr dirty="0" sz="1450" spc="-20">
                <a:latin typeface="Times New Roman"/>
                <a:cs typeface="Times New Roman"/>
              </a:rPr>
              <a:t>remember. </a:t>
            </a:r>
            <a:r>
              <a:rPr dirty="0" sz="1450" spc="-10">
                <a:latin typeface="Times New Roman"/>
                <a:cs typeface="Times New Roman"/>
              </a:rPr>
              <a:t>Did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about thirty-  three years ago, </a:t>
            </a:r>
            <a:r>
              <a:rPr dirty="0" sz="1450" spc="-5">
                <a:latin typeface="Times New Roman"/>
                <a:cs typeface="Times New Roman"/>
              </a:rPr>
              <a:t>a </a:t>
            </a:r>
            <a:r>
              <a:rPr dirty="0" sz="1450" spc="-10">
                <a:latin typeface="Times New Roman"/>
                <a:cs typeface="Times New Roman"/>
              </a:rPr>
              <a:t>gem cutter </a:t>
            </a:r>
            <a:r>
              <a:rPr dirty="0" sz="1450" spc="-5">
                <a:latin typeface="Times New Roman"/>
                <a:cs typeface="Times New Roman"/>
              </a:rPr>
              <a:t>by </a:t>
            </a:r>
            <a:r>
              <a:rPr dirty="0" sz="1450" spc="-10">
                <a:latin typeface="Times New Roman"/>
                <a:cs typeface="Times New Roman"/>
              </a:rPr>
              <a:t>the name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marL="12700" marR="6985" indent="255904">
              <a:lnSpc>
                <a:spcPts val="1730"/>
              </a:lnSpc>
              <a:spcBef>
                <a:spcPts val="785"/>
              </a:spcBef>
            </a:pPr>
            <a:r>
              <a:rPr dirty="0" sz="1450" spc="-10">
                <a:latin typeface="Times New Roman"/>
                <a:cs typeface="Times New Roman"/>
              </a:rPr>
              <a:t>"Pain in the arse! </a:t>
            </a:r>
            <a:r>
              <a:rPr dirty="0" sz="1450" spc="-25">
                <a:latin typeface="Times New Roman"/>
                <a:cs typeface="Times New Roman"/>
              </a:rPr>
              <a:t>Tailor </a:t>
            </a:r>
            <a:r>
              <a:rPr dirty="0" sz="1450" spc="-10">
                <a:latin typeface="Times New Roman"/>
                <a:cs typeface="Times New Roman"/>
              </a:rPr>
              <a:t>and cutter!" </a:t>
            </a:r>
            <a:r>
              <a:rPr dirty="0" sz="1450" spc="-5">
                <a:latin typeface="Times New Roman"/>
                <a:cs typeface="Times New Roman"/>
              </a:rPr>
              <a:t>he </a:t>
            </a:r>
            <a:r>
              <a:rPr dirty="0" sz="1450" spc="-10">
                <a:latin typeface="Times New Roman"/>
                <a:cs typeface="Times New Roman"/>
              </a:rPr>
              <a:t>babbled </a:t>
            </a:r>
            <a:r>
              <a:rPr dirty="0" sz="1450" spc="-15">
                <a:latin typeface="Times New Roman"/>
                <a:cs typeface="Times New Roman"/>
              </a:rPr>
              <a:t>asthmatically, </a:t>
            </a:r>
            <a:r>
              <a:rPr dirty="0" sz="1450" spc="-10">
                <a:latin typeface="Times New Roman"/>
                <a:cs typeface="Times New Roman"/>
              </a:rPr>
              <a:t>laughing  </a:t>
            </a:r>
            <a:r>
              <a:rPr dirty="0" sz="1450" spc="-15">
                <a:latin typeface="Times New Roman"/>
                <a:cs typeface="Times New Roman"/>
              </a:rPr>
              <a:t>uncontrollably, </a:t>
            </a:r>
            <a:r>
              <a:rPr dirty="0" sz="1450" spc="-10">
                <a:latin typeface="Times New Roman"/>
                <a:cs typeface="Times New Roman"/>
              </a:rPr>
              <a:t>as if </a:t>
            </a:r>
            <a:r>
              <a:rPr dirty="0" sz="1450" spc="-5">
                <a:latin typeface="Times New Roman"/>
                <a:cs typeface="Times New Roman"/>
              </a:rPr>
              <a:t>he </a:t>
            </a:r>
            <a:r>
              <a:rPr dirty="0" sz="1450" spc="-10">
                <a:latin typeface="Times New Roman"/>
                <a:cs typeface="Times New Roman"/>
              </a:rPr>
              <a:t>had just heard </a:t>
            </a:r>
            <a:r>
              <a:rPr dirty="0" sz="1450" spc="-5">
                <a:latin typeface="Times New Roman"/>
                <a:cs typeface="Times New Roman"/>
              </a:rPr>
              <a:t>a </a:t>
            </a:r>
            <a:r>
              <a:rPr dirty="0" sz="1450" spc="-10">
                <a:latin typeface="Times New Roman"/>
                <a:cs typeface="Times New Roman"/>
              </a:rPr>
              <a:t>capital</a:t>
            </a:r>
            <a:r>
              <a:rPr dirty="0" sz="1450" spc="35">
                <a:latin typeface="Times New Roman"/>
                <a:cs typeface="Times New Roman"/>
              </a:rPr>
              <a:t> </a:t>
            </a:r>
            <a:r>
              <a:rPr dirty="0" sz="1450" spc="-10">
                <a:latin typeface="Times New Roman"/>
                <a:cs typeface="Times New Roman"/>
              </a:rPr>
              <a:t>joke.</a:t>
            </a:r>
            <a:endParaRPr sz="1450">
              <a:latin typeface="Times New Roman"/>
              <a:cs typeface="Times New Roman"/>
            </a:endParaRPr>
          </a:p>
          <a:p>
            <a:pPr marL="268605" marR="2895600">
              <a:lnSpc>
                <a:spcPct val="140700"/>
              </a:lnSpc>
              <a:spcBef>
                <a:spcPts val="15"/>
              </a:spcBef>
            </a:pPr>
            <a:r>
              <a:rPr dirty="0" sz="1450" spc="-10">
                <a:latin typeface="Times New Roman"/>
                <a:cs typeface="Times New Roman"/>
              </a:rPr>
              <a:t>"No, </a:t>
            </a:r>
            <a:r>
              <a:rPr dirty="0" sz="1450" spc="-5">
                <a:latin typeface="Times New Roman"/>
                <a:cs typeface="Times New Roman"/>
              </a:rPr>
              <a:t>not </a:t>
            </a:r>
            <a:r>
              <a:rPr dirty="0" sz="1450" spc="-10">
                <a:latin typeface="Times New Roman"/>
                <a:cs typeface="Times New Roman"/>
              </a:rPr>
              <a:t>'pain in the arse', Pernath!"  "Pereles!?" </a:t>
            </a:r>
            <a:r>
              <a:rPr dirty="0" sz="1450" spc="-5">
                <a:latin typeface="Times New Roman"/>
                <a:cs typeface="Times New Roman"/>
              </a:rPr>
              <a:t>he </a:t>
            </a:r>
            <a:r>
              <a:rPr dirty="0" sz="1450" spc="-10">
                <a:latin typeface="Times New Roman"/>
                <a:cs typeface="Times New Roman"/>
              </a:rPr>
              <a:t>said,</a:t>
            </a:r>
            <a:r>
              <a:rPr dirty="0" sz="1450" spc="-15">
                <a:latin typeface="Times New Roman"/>
                <a:cs typeface="Times New Roman"/>
              </a:rPr>
              <a:t> jubilantly.</a:t>
            </a:r>
            <a:endParaRPr sz="1450">
              <a:latin typeface="Times New Roman"/>
              <a:cs typeface="Times New Roman"/>
            </a:endParaRPr>
          </a:p>
          <a:p>
            <a:pPr marL="268605" marR="2865120">
              <a:lnSpc>
                <a:spcPct val="144900"/>
              </a:lnSpc>
            </a:pPr>
            <a:r>
              <a:rPr dirty="0" sz="1450" spc="-10">
                <a:latin typeface="Times New Roman"/>
                <a:cs typeface="Times New Roman"/>
              </a:rPr>
              <a:t>"No, </a:t>
            </a:r>
            <a:r>
              <a:rPr dirty="0" sz="1450" spc="-5">
                <a:latin typeface="Times New Roman"/>
                <a:cs typeface="Times New Roman"/>
              </a:rPr>
              <a:t>not </a:t>
            </a:r>
            <a:r>
              <a:rPr dirty="0" sz="1450" spc="-10">
                <a:latin typeface="Times New Roman"/>
                <a:cs typeface="Times New Roman"/>
              </a:rPr>
              <a:t>Pereles, </a:t>
            </a:r>
            <a:r>
              <a:rPr dirty="0" sz="1450" spc="-20">
                <a:latin typeface="Times New Roman"/>
                <a:cs typeface="Times New Roman"/>
              </a:rPr>
              <a:t>either. </a:t>
            </a:r>
            <a:r>
              <a:rPr dirty="0" sz="1450" spc="-10">
                <a:latin typeface="Times New Roman"/>
                <a:cs typeface="Times New Roman"/>
              </a:rPr>
              <a:t>Per—nath!"  "Pascheles?" </a:t>
            </a:r>
            <a:r>
              <a:rPr dirty="0" sz="1450" spc="-5">
                <a:latin typeface="Times New Roman"/>
                <a:cs typeface="Times New Roman"/>
              </a:rPr>
              <a:t>he</a:t>
            </a:r>
            <a:r>
              <a:rPr dirty="0" sz="1450" spc="-10">
                <a:latin typeface="Times New Roman"/>
                <a:cs typeface="Times New Roman"/>
              </a:rPr>
              <a:t> crowed.</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My hopes dashed,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up </a:t>
            </a:r>
            <a:r>
              <a:rPr dirty="0" sz="1450" spc="-10">
                <a:latin typeface="Times New Roman"/>
                <a:cs typeface="Times New Roman"/>
              </a:rPr>
              <a:t>the</a:t>
            </a:r>
            <a:r>
              <a:rPr dirty="0" sz="1450" spc="15">
                <a:latin typeface="Times New Roman"/>
                <a:cs typeface="Times New Roman"/>
              </a:rPr>
              <a:t> </a:t>
            </a:r>
            <a:r>
              <a:rPr dirty="0" sz="1450" spc="-10">
                <a:latin typeface="Times New Roman"/>
                <a:cs typeface="Times New Roman"/>
              </a:rPr>
              <a:t>attempt.</a:t>
            </a:r>
            <a:endParaRPr sz="1450">
              <a:latin typeface="Times New Roman"/>
              <a:cs typeface="Times New Roman"/>
            </a:endParaRPr>
          </a:p>
          <a:p>
            <a:pPr marL="12700" marR="5080" indent="255904">
              <a:lnSpc>
                <a:spcPts val="1730"/>
              </a:lnSpc>
              <a:spcBef>
                <a:spcPts val="844"/>
              </a:spcBef>
            </a:pPr>
            <a:r>
              <a:rPr dirty="0" sz="1450" spc="-45">
                <a:latin typeface="Times New Roman"/>
                <a:cs typeface="Times New Roman"/>
              </a:rPr>
              <a:t>"You </a:t>
            </a:r>
            <a:r>
              <a:rPr dirty="0" sz="1450" spc="-10">
                <a:latin typeface="Times New Roman"/>
                <a:cs typeface="Times New Roman"/>
              </a:rPr>
              <a:t>wanted to speak to me, sir?" Ferri Athenstadt, the billiard </a:t>
            </a:r>
            <a:r>
              <a:rPr dirty="0" sz="1450" spc="-20">
                <a:latin typeface="Times New Roman"/>
                <a:cs typeface="Times New Roman"/>
              </a:rPr>
              <a:t>marker,  </a:t>
            </a:r>
            <a:r>
              <a:rPr dirty="0" sz="1450" spc="-10">
                <a:latin typeface="Times New Roman"/>
                <a:cs typeface="Times New Roman"/>
              </a:rPr>
              <a:t>introduced himself with </a:t>
            </a:r>
            <a:r>
              <a:rPr dirty="0" sz="1450" spc="-5">
                <a:latin typeface="Times New Roman"/>
                <a:cs typeface="Times New Roman"/>
              </a:rPr>
              <a:t>a </a:t>
            </a:r>
            <a:r>
              <a:rPr dirty="0" sz="1450" spc="-10">
                <a:latin typeface="Times New Roman"/>
                <a:cs typeface="Times New Roman"/>
              </a:rPr>
              <a:t>faint</a:t>
            </a:r>
            <a:r>
              <a:rPr dirty="0" sz="1450" spc="5">
                <a:latin typeface="Times New Roman"/>
                <a:cs typeface="Times New Roman"/>
              </a:rPr>
              <a:t> </a:t>
            </a:r>
            <a:r>
              <a:rPr dirty="0" sz="1450" spc="-30">
                <a:latin typeface="Times New Roman"/>
                <a:cs typeface="Times New Roman"/>
              </a:rPr>
              <a:t>bow.</a:t>
            </a:r>
            <a:endParaRPr sz="1450">
              <a:latin typeface="Times New Roman"/>
              <a:cs typeface="Times New Roman"/>
            </a:endParaRPr>
          </a:p>
          <a:p>
            <a:pPr marL="268605" marR="1034415">
              <a:lnSpc>
                <a:spcPts val="2520"/>
              </a:lnSpc>
              <a:spcBef>
                <a:spcPts val="85"/>
              </a:spcBef>
            </a:pPr>
            <a:r>
              <a:rPr dirty="0" sz="1450" spc="-40">
                <a:latin typeface="Times New Roman"/>
                <a:cs typeface="Times New Roman"/>
              </a:rPr>
              <a:t>"Yes, </a:t>
            </a:r>
            <a:r>
              <a:rPr dirty="0" sz="1450" spc="-5">
                <a:latin typeface="Times New Roman"/>
                <a:cs typeface="Times New Roman"/>
              </a:rPr>
              <a:t>I do. I thought </a:t>
            </a:r>
            <a:r>
              <a:rPr dirty="0" sz="1450" spc="-10">
                <a:latin typeface="Times New Roman"/>
                <a:cs typeface="Times New Roman"/>
              </a:rPr>
              <a:t>we might have </a:t>
            </a:r>
            <a:r>
              <a:rPr dirty="0" sz="1450" spc="-5">
                <a:latin typeface="Times New Roman"/>
                <a:cs typeface="Times New Roman"/>
              </a:rPr>
              <a:t>a </a:t>
            </a:r>
            <a:r>
              <a:rPr dirty="0" sz="1450" spc="-10">
                <a:latin typeface="Times New Roman"/>
                <a:cs typeface="Times New Roman"/>
              </a:rPr>
              <a:t>game while we talked."  "Do </a:t>
            </a:r>
            <a:r>
              <a:rPr dirty="0" sz="1450" spc="-5">
                <a:latin typeface="Times New Roman"/>
                <a:cs typeface="Times New Roman"/>
              </a:rPr>
              <a:t>you </a:t>
            </a:r>
            <a:r>
              <a:rPr dirty="0" sz="1450" spc="-10">
                <a:latin typeface="Times New Roman"/>
                <a:cs typeface="Times New Roman"/>
              </a:rPr>
              <a:t>play for </a:t>
            </a:r>
            <a:r>
              <a:rPr dirty="0" sz="1450" spc="-25">
                <a:latin typeface="Times New Roman"/>
                <a:cs typeface="Times New Roman"/>
              </a:rPr>
              <a:t>money, </a:t>
            </a:r>
            <a:r>
              <a:rPr dirty="0" sz="1450" spc="-10">
                <a:latin typeface="Times New Roman"/>
                <a:cs typeface="Times New Roman"/>
              </a:rPr>
              <a:t>sir? I'll give </a:t>
            </a:r>
            <a:r>
              <a:rPr dirty="0" sz="1450" spc="-5">
                <a:latin typeface="Times New Roman"/>
                <a:cs typeface="Times New Roman"/>
              </a:rPr>
              <a:t>you </a:t>
            </a:r>
            <a:r>
              <a:rPr dirty="0" sz="1450" spc="-10">
                <a:latin typeface="Times New Roman"/>
                <a:cs typeface="Times New Roman"/>
              </a:rPr>
              <a:t>ninety start."  "Right then. For </a:t>
            </a:r>
            <a:r>
              <a:rPr dirty="0" sz="1450" spc="-5">
                <a:latin typeface="Times New Roman"/>
                <a:cs typeface="Times New Roman"/>
              </a:rPr>
              <a:t>a </a:t>
            </a:r>
            <a:r>
              <a:rPr dirty="0" sz="1450" spc="-10">
                <a:latin typeface="Times New Roman"/>
                <a:cs typeface="Times New Roman"/>
              </a:rPr>
              <a:t>crown.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to cue</a:t>
            </a:r>
            <a:r>
              <a:rPr dirty="0" sz="1450" spc="60">
                <a:latin typeface="Times New Roman"/>
                <a:cs typeface="Times New Roman"/>
              </a:rPr>
              <a:t> </a:t>
            </a:r>
            <a:r>
              <a:rPr dirty="0" sz="1450" spc="-15">
                <a:latin typeface="Times New Roman"/>
                <a:cs typeface="Times New Roman"/>
              </a:rPr>
              <a:t>off?"</a:t>
            </a:r>
            <a:endParaRPr sz="1450">
              <a:latin typeface="Times New Roman"/>
              <a:cs typeface="Times New Roman"/>
            </a:endParaRPr>
          </a:p>
          <a:p>
            <a:pPr marL="12700" marR="5715" indent="255904">
              <a:lnSpc>
                <a:spcPts val="1730"/>
              </a:lnSpc>
              <a:spcBef>
                <a:spcPts val="565"/>
              </a:spcBef>
            </a:pPr>
            <a:r>
              <a:rPr dirty="0" sz="1450" spc="-10">
                <a:latin typeface="Times New Roman"/>
                <a:cs typeface="Times New Roman"/>
              </a:rPr>
              <a:t>His Highness took his cue, aimed, miscued, grimaced. </a:t>
            </a:r>
            <a:r>
              <a:rPr dirty="0" sz="1450" spc="-5">
                <a:latin typeface="Times New Roman"/>
                <a:cs typeface="Times New Roman"/>
              </a:rPr>
              <a:t>I </a:t>
            </a:r>
            <a:r>
              <a:rPr dirty="0" sz="1450" spc="-10">
                <a:latin typeface="Times New Roman"/>
                <a:cs typeface="Times New Roman"/>
              </a:rPr>
              <a:t>knew perfectly  well what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up</a:t>
            </a:r>
            <a:r>
              <a:rPr dirty="0" sz="1450" spc="5">
                <a:latin typeface="Times New Roman"/>
                <a:cs typeface="Times New Roman"/>
              </a:rPr>
              <a:t> </a:t>
            </a:r>
            <a:r>
              <a:rPr dirty="0" sz="1450" spc="-5">
                <a:latin typeface="Times New Roman"/>
                <a:cs typeface="Times New Roman"/>
              </a:rPr>
              <a:t>to.</a:t>
            </a:r>
            <a:endParaRPr sz="145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075" cy="9241155"/>
          </a:xfrm>
          <a:prstGeom prst="rect">
            <a:avLst/>
          </a:prstGeom>
        </p:spPr>
        <p:txBody>
          <a:bodyPr wrap="square" lIns="0" tIns="14604" rIns="0" bIns="0" rtlCol="0" vert="horz">
            <a:spAutoFit/>
          </a:bodyPr>
          <a:lstStyle/>
          <a:p>
            <a:pPr algn="just" marL="12700" marR="8890">
              <a:lnSpc>
                <a:spcPct val="98400"/>
              </a:lnSpc>
              <a:spcBef>
                <a:spcPts val="114"/>
              </a:spcBef>
            </a:pPr>
            <a:r>
              <a:rPr dirty="0" sz="1450" spc="-15">
                <a:latin typeface="Times New Roman"/>
                <a:cs typeface="Times New Roman"/>
              </a:rPr>
              <a:t>monster, </a:t>
            </a:r>
            <a:r>
              <a:rPr dirty="0" sz="1450" spc="-10">
                <a:latin typeface="Times New Roman"/>
                <a:cs typeface="Times New Roman"/>
              </a:rPr>
              <a:t>the eminent, all-powerful </a:t>
            </a:r>
            <a:r>
              <a:rPr dirty="0" sz="1450" spc="-35">
                <a:latin typeface="Times New Roman"/>
                <a:cs typeface="Times New Roman"/>
              </a:rPr>
              <a:t>Dr. Wassory, </a:t>
            </a:r>
            <a:r>
              <a:rPr dirty="0" sz="1450" spc="-10">
                <a:latin typeface="Times New Roman"/>
                <a:cs typeface="Times New Roman"/>
              </a:rPr>
              <a:t>and even today </a:t>
            </a:r>
            <a:r>
              <a:rPr dirty="0" sz="1450" spc="-5">
                <a:latin typeface="Times New Roman"/>
                <a:cs typeface="Times New Roman"/>
              </a:rPr>
              <a:t>no one </a:t>
            </a:r>
            <a:r>
              <a:rPr dirty="0" sz="1450" spc="-10">
                <a:latin typeface="Times New Roman"/>
                <a:cs typeface="Times New Roman"/>
              </a:rPr>
              <a:t>knows  it was me behind it. In the city people think it was </a:t>
            </a:r>
            <a:r>
              <a:rPr dirty="0" sz="1450" spc="-5">
                <a:latin typeface="Times New Roman"/>
                <a:cs typeface="Times New Roman"/>
              </a:rPr>
              <a:t>a </a:t>
            </a:r>
            <a:r>
              <a:rPr dirty="0" sz="1450" spc="-10">
                <a:latin typeface="Times New Roman"/>
                <a:cs typeface="Times New Roman"/>
              </a:rPr>
              <a:t>doctor called Savioli who  </a:t>
            </a:r>
            <a:r>
              <a:rPr dirty="0" sz="1450" spc="-5">
                <a:latin typeface="Times New Roman"/>
                <a:cs typeface="Times New Roman"/>
              </a:rPr>
              <a:t>brought </a:t>
            </a:r>
            <a:r>
              <a:rPr dirty="0" sz="1450" spc="-10">
                <a:latin typeface="Times New Roman"/>
                <a:cs typeface="Times New Roman"/>
              </a:rPr>
              <a:t>his shady practices to light and drove him to</a:t>
            </a:r>
            <a:r>
              <a:rPr dirty="0" sz="1450" spc="50">
                <a:latin typeface="Times New Roman"/>
                <a:cs typeface="Times New Roman"/>
              </a:rPr>
              <a:t> </a:t>
            </a:r>
            <a:r>
              <a:rPr dirty="0" sz="1450" spc="-10">
                <a:latin typeface="Times New Roman"/>
                <a:cs typeface="Times New Roman"/>
              </a:rPr>
              <a:t>suicide.</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Savioli was merely my instrument,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I </a:t>
            </a:r>
            <a:r>
              <a:rPr dirty="0" sz="1450" spc="-10">
                <a:latin typeface="Times New Roman"/>
                <a:cs typeface="Times New Roman"/>
              </a:rPr>
              <a:t>alone it was who </a:t>
            </a:r>
            <a:r>
              <a:rPr dirty="0" sz="1450" spc="-5">
                <a:latin typeface="Times New Roman"/>
                <a:cs typeface="Times New Roman"/>
              </a:rPr>
              <a:t>thought  up </a:t>
            </a:r>
            <a:r>
              <a:rPr dirty="0" sz="1450" spc="-10">
                <a:latin typeface="Times New Roman"/>
                <a:cs typeface="Times New Roman"/>
              </a:rPr>
              <a:t>the plan, gathered the material, supplied the evidence; </a:t>
            </a:r>
            <a:r>
              <a:rPr dirty="0" sz="1450" spc="-5">
                <a:latin typeface="Times New Roman"/>
                <a:cs typeface="Times New Roman"/>
              </a:rPr>
              <a:t>I </a:t>
            </a:r>
            <a:r>
              <a:rPr dirty="0" sz="1450" spc="-10">
                <a:latin typeface="Times New Roman"/>
                <a:cs typeface="Times New Roman"/>
              </a:rPr>
              <a:t>alone it was who  loosened the edifice </a:t>
            </a:r>
            <a:r>
              <a:rPr dirty="0" sz="1450" spc="-35">
                <a:latin typeface="Times New Roman"/>
                <a:cs typeface="Times New Roman"/>
              </a:rPr>
              <a:t>Dr. </a:t>
            </a:r>
            <a:r>
              <a:rPr dirty="0" sz="1450" spc="-25">
                <a:latin typeface="Times New Roman"/>
                <a:cs typeface="Times New Roman"/>
              </a:rPr>
              <a:t>Wassory </a:t>
            </a:r>
            <a:r>
              <a:rPr dirty="0" sz="1450" spc="-10">
                <a:latin typeface="Times New Roman"/>
                <a:cs typeface="Times New Roman"/>
              </a:rPr>
              <a:t>had erected, </a:t>
            </a:r>
            <a:r>
              <a:rPr dirty="0" sz="1450" spc="-20">
                <a:latin typeface="Times New Roman"/>
                <a:cs typeface="Times New Roman"/>
              </a:rPr>
              <a:t>quietly, </a:t>
            </a:r>
            <a:r>
              <a:rPr dirty="0" sz="1450" spc="-15">
                <a:latin typeface="Times New Roman"/>
                <a:cs typeface="Times New Roman"/>
              </a:rPr>
              <a:t>imperceptibly, </a:t>
            </a:r>
            <a:r>
              <a:rPr dirty="0" sz="1450" spc="-10">
                <a:latin typeface="Times New Roman"/>
                <a:cs typeface="Times New Roman"/>
              </a:rPr>
              <a:t>stone </a:t>
            </a:r>
            <a:r>
              <a:rPr dirty="0" sz="1450" spc="-5">
                <a:latin typeface="Times New Roman"/>
                <a:cs typeface="Times New Roman"/>
              </a:rPr>
              <a:t>by  </a:t>
            </a:r>
            <a:r>
              <a:rPr dirty="0" sz="1450" spc="-10">
                <a:latin typeface="Times New Roman"/>
                <a:cs typeface="Times New Roman"/>
              </a:rPr>
              <a:t>stone, until it only needed the slightest </a:t>
            </a:r>
            <a:r>
              <a:rPr dirty="0" sz="1450" spc="-5">
                <a:latin typeface="Times New Roman"/>
                <a:cs typeface="Times New Roman"/>
              </a:rPr>
              <a:t>nudge </a:t>
            </a:r>
            <a:r>
              <a:rPr dirty="0" sz="1450" spc="-10">
                <a:latin typeface="Times New Roman"/>
                <a:cs typeface="Times New Roman"/>
              </a:rPr>
              <a:t>to send it tumbling down—and  </a:t>
            </a:r>
            <a:r>
              <a:rPr dirty="0" sz="1450" spc="-5">
                <a:latin typeface="Times New Roman"/>
                <a:cs typeface="Times New Roman"/>
              </a:rPr>
              <a:t>no </a:t>
            </a:r>
            <a:r>
              <a:rPr dirty="0" sz="1450" spc="-10">
                <a:latin typeface="Times New Roman"/>
                <a:cs typeface="Times New Roman"/>
              </a:rPr>
              <a:t>money </a:t>
            </a:r>
            <a:r>
              <a:rPr dirty="0" sz="1450" spc="-5">
                <a:latin typeface="Times New Roman"/>
                <a:cs typeface="Times New Roman"/>
              </a:rPr>
              <a:t>on </a:t>
            </a:r>
            <a:r>
              <a:rPr dirty="0" sz="1450" spc="-10">
                <a:latin typeface="Times New Roman"/>
                <a:cs typeface="Times New Roman"/>
              </a:rPr>
              <a:t>earth, </a:t>
            </a:r>
            <a:r>
              <a:rPr dirty="0" sz="1450" spc="-5">
                <a:latin typeface="Times New Roman"/>
                <a:cs typeface="Times New Roman"/>
              </a:rPr>
              <a:t>none of your </a:t>
            </a:r>
            <a:r>
              <a:rPr dirty="0" sz="1450" spc="-10">
                <a:latin typeface="Times New Roman"/>
                <a:cs typeface="Times New Roman"/>
              </a:rPr>
              <a:t>Ghetto tricks could avert the</a:t>
            </a:r>
            <a:r>
              <a:rPr dirty="0" sz="1450" spc="50">
                <a:latin typeface="Times New Roman"/>
                <a:cs typeface="Times New Roman"/>
              </a:rPr>
              <a:t> </a:t>
            </a:r>
            <a:r>
              <a:rPr dirty="0" sz="1450" spc="-20">
                <a:latin typeface="Times New Roman"/>
                <a:cs typeface="Times New Roman"/>
              </a:rPr>
              <a:t>disaster.</a:t>
            </a:r>
            <a:endParaRPr sz="1450">
              <a:latin typeface="Times New Roman"/>
              <a:cs typeface="Times New Roman"/>
            </a:endParaRPr>
          </a:p>
          <a:p>
            <a:pPr algn="just" marL="268605" marR="681355">
              <a:lnSpc>
                <a:spcPts val="2520"/>
              </a:lnSpc>
              <a:spcBef>
                <a:spcPts val="80"/>
              </a:spcBef>
            </a:pPr>
            <a:r>
              <a:rPr dirty="0" sz="1450" spc="-60">
                <a:latin typeface="Times New Roman"/>
                <a:cs typeface="Times New Roman"/>
              </a:rPr>
              <a:t>You </a:t>
            </a:r>
            <a:r>
              <a:rPr dirty="0" sz="1450" spc="-25">
                <a:latin typeface="Times New Roman"/>
                <a:cs typeface="Times New Roman"/>
              </a:rPr>
              <a:t>know, </a:t>
            </a:r>
            <a:r>
              <a:rPr dirty="0" sz="1450" spc="-10">
                <a:latin typeface="Times New Roman"/>
                <a:cs typeface="Times New Roman"/>
              </a:rPr>
              <a:t>like </a:t>
            </a:r>
            <a:r>
              <a:rPr dirty="0" sz="1450" spc="-5">
                <a:latin typeface="Times New Roman"/>
                <a:cs typeface="Times New Roman"/>
              </a:rPr>
              <a:t>. . . </a:t>
            </a:r>
            <a:r>
              <a:rPr dirty="0" sz="1450" spc="-10">
                <a:latin typeface="Times New Roman"/>
                <a:cs typeface="Times New Roman"/>
              </a:rPr>
              <a:t>like playing chess. </a:t>
            </a:r>
            <a:r>
              <a:rPr dirty="0" sz="1450" spc="-45">
                <a:latin typeface="Times New Roman"/>
                <a:cs typeface="Times New Roman"/>
              </a:rPr>
              <a:t>Yes, </a:t>
            </a:r>
            <a:r>
              <a:rPr dirty="0" sz="1450" spc="-10">
                <a:latin typeface="Times New Roman"/>
                <a:cs typeface="Times New Roman"/>
              </a:rPr>
              <a:t>just like playing chess.  And </a:t>
            </a:r>
            <a:r>
              <a:rPr dirty="0" sz="1450" spc="-5">
                <a:latin typeface="Times New Roman"/>
                <a:cs typeface="Times New Roman"/>
              </a:rPr>
              <a:t>no one </a:t>
            </a:r>
            <a:r>
              <a:rPr dirty="0" sz="1450" spc="-10">
                <a:latin typeface="Times New Roman"/>
                <a:cs typeface="Times New Roman"/>
              </a:rPr>
              <a:t>knows it was</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630"/>
              </a:spcBef>
            </a:pPr>
            <a:r>
              <a:rPr dirty="0" sz="1450" spc="-5">
                <a:latin typeface="Times New Roman"/>
                <a:cs typeface="Times New Roman"/>
              </a:rPr>
              <a:t>I </a:t>
            </a:r>
            <a:r>
              <a:rPr dirty="0" sz="1450" spc="-10">
                <a:latin typeface="Times New Roman"/>
                <a:cs typeface="Times New Roman"/>
              </a:rPr>
              <a:t>think there must </a:t>
            </a:r>
            <a:r>
              <a:rPr dirty="0" sz="1450" spc="-5">
                <a:latin typeface="Times New Roman"/>
                <a:cs typeface="Times New Roman"/>
              </a:rPr>
              <a:t>be </a:t>
            </a:r>
            <a:r>
              <a:rPr dirty="0" sz="1450" spc="-10">
                <a:latin typeface="Times New Roman"/>
                <a:cs typeface="Times New Roman"/>
              </a:rPr>
              <a:t>nights when Aaron </a:t>
            </a:r>
            <a:r>
              <a:rPr dirty="0" sz="1450" spc="-20">
                <a:latin typeface="Times New Roman"/>
                <a:cs typeface="Times New Roman"/>
              </a:rPr>
              <a:t>Wassertrum </a:t>
            </a:r>
            <a:r>
              <a:rPr dirty="0" sz="1450" spc="-10">
                <a:latin typeface="Times New Roman"/>
                <a:cs typeface="Times New Roman"/>
              </a:rPr>
              <a:t>can't sleep because </a:t>
            </a:r>
            <a:r>
              <a:rPr dirty="0" sz="1450" spc="-5">
                <a:latin typeface="Times New Roman"/>
                <a:cs typeface="Times New Roman"/>
              </a:rPr>
              <a:t>he  </a:t>
            </a:r>
            <a:r>
              <a:rPr dirty="0" sz="1450" spc="-10">
                <a:latin typeface="Times New Roman"/>
                <a:cs typeface="Times New Roman"/>
              </a:rPr>
              <a:t>is haunted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that there must </a:t>
            </a:r>
            <a:r>
              <a:rPr dirty="0" sz="1450" spc="-5">
                <a:latin typeface="Times New Roman"/>
                <a:cs typeface="Times New Roman"/>
              </a:rPr>
              <a:t>be </a:t>
            </a:r>
            <a:r>
              <a:rPr dirty="0" sz="1450" spc="-10">
                <a:latin typeface="Times New Roman"/>
                <a:cs typeface="Times New Roman"/>
              </a:rPr>
              <a:t>someone else—someone </a:t>
            </a:r>
            <a:r>
              <a:rPr dirty="0" sz="1450" spc="-5">
                <a:latin typeface="Times New Roman"/>
                <a:cs typeface="Times New Roman"/>
              </a:rPr>
              <a:t>he </a:t>
            </a:r>
            <a:r>
              <a:rPr dirty="0" sz="1450" spc="-10">
                <a:latin typeface="Times New Roman"/>
                <a:cs typeface="Times New Roman"/>
              </a:rPr>
              <a:t>does  </a:t>
            </a:r>
            <a:r>
              <a:rPr dirty="0" sz="1450" spc="-5">
                <a:latin typeface="Times New Roman"/>
                <a:cs typeface="Times New Roman"/>
              </a:rPr>
              <a:t>not </a:t>
            </a:r>
            <a:r>
              <a:rPr dirty="0" sz="1450" spc="-10">
                <a:latin typeface="Times New Roman"/>
                <a:cs typeface="Times New Roman"/>
              </a:rPr>
              <a:t>know about, someone who is always close </a:t>
            </a:r>
            <a:r>
              <a:rPr dirty="0" sz="1450" spc="-5">
                <a:latin typeface="Times New Roman"/>
                <a:cs typeface="Times New Roman"/>
              </a:rPr>
              <a:t>by but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can't catch,  someone besides </a:t>
            </a:r>
            <a:r>
              <a:rPr dirty="0" sz="1450" spc="-35">
                <a:latin typeface="Times New Roman"/>
                <a:cs typeface="Times New Roman"/>
              </a:rPr>
              <a:t>Dr. </a:t>
            </a:r>
            <a:r>
              <a:rPr dirty="0" sz="1450" spc="-10">
                <a:latin typeface="Times New Roman"/>
                <a:cs typeface="Times New Roman"/>
              </a:rPr>
              <a:t>Savioli—who had </a:t>
            </a:r>
            <a:r>
              <a:rPr dirty="0" sz="1450" spc="-5">
                <a:latin typeface="Times New Roman"/>
                <a:cs typeface="Times New Roman"/>
              </a:rPr>
              <a:t>a </a:t>
            </a:r>
            <a:r>
              <a:rPr dirty="0" sz="1450" spc="-10">
                <a:latin typeface="Times New Roman"/>
                <a:cs typeface="Times New Roman"/>
              </a:rPr>
              <a:t>hand in the </a:t>
            </a:r>
            <a:r>
              <a:rPr dirty="0" sz="1450" spc="-20">
                <a:latin typeface="Times New Roman"/>
                <a:cs typeface="Times New Roman"/>
              </a:rPr>
              <a:t>matter. Wassertrum </a:t>
            </a:r>
            <a:r>
              <a:rPr dirty="0" sz="1450" spc="-10">
                <a:latin typeface="Times New Roman"/>
                <a:cs typeface="Times New Roman"/>
              </a:rPr>
              <a:t>is  </a:t>
            </a:r>
            <a:r>
              <a:rPr dirty="0" sz="1450" spc="-5">
                <a:latin typeface="Times New Roman"/>
                <a:cs typeface="Times New Roman"/>
              </a:rPr>
              <a:t>one of </a:t>
            </a:r>
            <a:r>
              <a:rPr dirty="0" sz="1450" spc="-10">
                <a:latin typeface="Times New Roman"/>
                <a:cs typeface="Times New Roman"/>
              </a:rPr>
              <a:t>those men with eyes that can see through walls, </a:t>
            </a:r>
            <a:r>
              <a:rPr dirty="0" sz="1450" spc="-5">
                <a:latin typeface="Times New Roman"/>
                <a:cs typeface="Times New Roman"/>
              </a:rPr>
              <a:t>but he </a:t>
            </a:r>
            <a:r>
              <a:rPr dirty="0" sz="1450" spc="-10">
                <a:latin typeface="Times New Roman"/>
                <a:cs typeface="Times New Roman"/>
              </a:rPr>
              <a:t>still cannot  conceive that there are minds which are capable </a:t>
            </a:r>
            <a:r>
              <a:rPr dirty="0" sz="1450" spc="-5">
                <a:latin typeface="Times New Roman"/>
                <a:cs typeface="Times New Roman"/>
              </a:rPr>
              <a:t>of </a:t>
            </a:r>
            <a:r>
              <a:rPr dirty="0" sz="1450" spc="-10">
                <a:latin typeface="Times New Roman"/>
                <a:cs typeface="Times New Roman"/>
              </a:rPr>
              <a:t>working </a:t>
            </a:r>
            <a:r>
              <a:rPr dirty="0" sz="1450" spc="-5">
                <a:latin typeface="Times New Roman"/>
                <a:cs typeface="Times New Roman"/>
              </a:rPr>
              <a:t>out </a:t>
            </a:r>
            <a:r>
              <a:rPr dirty="0" sz="1450" spc="-10">
                <a:latin typeface="Times New Roman"/>
                <a:cs typeface="Times New Roman"/>
              </a:rPr>
              <a:t>how to insert  </a:t>
            </a:r>
            <a:r>
              <a:rPr dirty="0" sz="1450" spc="-5">
                <a:latin typeface="Times New Roman"/>
                <a:cs typeface="Times New Roman"/>
              </a:rPr>
              <a:t>long, </a:t>
            </a:r>
            <a:r>
              <a:rPr dirty="0" sz="1450" spc="-10">
                <a:latin typeface="Times New Roman"/>
                <a:cs typeface="Times New Roman"/>
              </a:rPr>
              <a:t>invisible, poison-tipped needles through such walls, between the  </a:t>
            </a:r>
            <a:r>
              <a:rPr dirty="0" sz="1450" spc="-20">
                <a:latin typeface="Times New Roman"/>
                <a:cs typeface="Times New Roman"/>
              </a:rPr>
              <a:t>masonry, </a:t>
            </a:r>
            <a:r>
              <a:rPr dirty="0" sz="1450" spc="-10">
                <a:latin typeface="Times New Roman"/>
                <a:cs typeface="Times New Roman"/>
              </a:rPr>
              <a:t>past gold and precious stones, to pierce the hidden vital</a:t>
            </a:r>
            <a:r>
              <a:rPr dirty="0" sz="1450" spc="105">
                <a:latin typeface="Times New Roman"/>
                <a:cs typeface="Times New Roman"/>
              </a:rPr>
              <a:t> </a:t>
            </a:r>
            <a:r>
              <a:rPr dirty="0" sz="1450" spc="-20">
                <a:latin typeface="Times New Roman"/>
                <a:cs typeface="Times New Roman"/>
              </a:rPr>
              <a:t>artery."</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Charousek slapped his hand against his forehead and gave </a:t>
            </a:r>
            <a:r>
              <a:rPr dirty="0" sz="1450" spc="-5">
                <a:latin typeface="Times New Roman"/>
                <a:cs typeface="Times New Roman"/>
              </a:rPr>
              <a:t>a </a:t>
            </a:r>
            <a:r>
              <a:rPr dirty="0" sz="1450" spc="-10">
                <a:latin typeface="Times New Roman"/>
                <a:cs typeface="Times New Roman"/>
              </a:rPr>
              <a:t>wild laugh.  "Aaron </a:t>
            </a:r>
            <a:r>
              <a:rPr dirty="0" sz="1450" spc="-20">
                <a:latin typeface="Times New Roman"/>
                <a:cs typeface="Times New Roman"/>
              </a:rPr>
              <a:t>Wassertrum </a:t>
            </a:r>
            <a:r>
              <a:rPr dirty="0" sz="1450" spc="-10">
                <a:latin typeface="Times New Roman"/>
                <a:cs typeface="Times New Roman"/>
              </a:rPr>
              <a:t>will soon find </a:t>
            </a:r>
            <a:r>
              <a:rPr dirty="0" sz="1450" spc="-5">
                <a:latin typeface="Times New Roman"/>
                <a:cs typeface="Times New Roman"/>
              </a:rPr>
              <a:t>out! </a:t>
            </a:r>
            <a:r>
              <a:rPr dirty="0" sz="1450" spc="-10">
                <a:latin typeface="Times New Roman"/>
                <a:cs typeface="Times New Roman"/>
              </a:rPr>
              <a:t>On the day </a:t>
            </a:r>
            <a:r>
              <a:rPr dirty="0" sz="1450" spc="-5">
                <a:latin typeface="Times New Roman"/>
                <a:cs typeface="Times New Roman"/>
              </a:rPr>
              <a:t>he </a:t>
            </a:r>
            <a:r>
              <a:rPr dirty="0" sz="1450" spc="-10">
                <a:latin typeface="Times New Roman"/>
                <a:cs typeface="Times New Roman"/>
              </a:rPr>
              <a:t>thinks </a:t>
            </a:r>
            <a:r>
              <a:rPr dirty="0" sz="1450" spc="-5">
                <a:latin typeface="Times New Roman"/>
                <a:cs typeface="Times New Roman"/>
              </a:rPr>
              <a:t>he </a:t>
            </a:r>
            <a:r>
              <a:rPr dirty="0" sz="1450" spc="-10">
                <a:latin typeface="Times New Roman"/>
                <a:cs typeface="Times New Roman"/>
              </a:rPr>
              <a:t>has Savioli at  his mercy! On that very day! That's another chess game I've worked </a:t>
            </a:r>
            <a:r>
              <a:rPr dirty="0" sz="1450" spc="-5">
                <a:latin typeface="Times New Roman"/>
                <a:cs typeface="Times New Roman"/>
              </a:rPr>
              <a:t>out, </a:t>
            </a:r>
            <a:r>
              <a:rPr dirty="0" sz="1450" spc="-10">
                <a:latin typeface="Times New Roman"/>
                <a:cs typeface="Times New Roman"/>
              </a:rPr>
              <a:t>right  down to the last move. This time it'll </a:t>
            </a:r>
            <a:r>
              <a:rPr dirty="0" sz="1450" spc="-5">
                <a:latin typeface="Times New Roman"/>
                <a:cs typeface="Times New Roman"/>
              </a:rPr>
              <a:t>be </a:t>
            </a:r>
            <a:r>
              <a:rPr dirty="0" sz="1450" spc="-10">
                <a:latin typeface="Times New Roman"/>
                <a:cs typeface="Times New Roman"/>
              </a:rPr>
              <a:t>the king's bishop's gambit. There's </a:t>
            </a:r>
            <a:r>
              <a:rPr dirty="0" sz="1450" spc="-5">
                <a:latin typeface="Times New Roman"/>
                <a:cs typeface="Times New Roman"/>
              </a:rPr>
              <a:t>no  </a:t>
            </a:r>
            <a:r>
              <a:rPr dirty="0" sz="1450" spc="-10">
                <a:latin typeface="Times New Roman"/>
                <a:cs typeface="Times New Roman"/>
              </a:rPr>
              <a:t>move </a:t>
            </a:r>
            <a:r>
              <a:rPr dirty="0" sz="1450" spc="-5">
                <a:latin typeface="Times New Roman"/>
                <a:cs typeface="Times New Roman"/>
              </a:rPr>
              <a:t>I </a:t>
            </a:r>
            <a:r>
              <a:rPr dirty="0" sz="1450" spc="-10">
                <a:latin typeface="Times New Roman"/>
                <a:cs typeface="Times New Roman"/>
              </a:rPr>
              <a:t>can't counter with </a:t>
            </a:r>
            <a:r>
              <a:rPr dirty="0" sz="1450" spc="-5">
                <a:latin typeface="Times New Roman"/>
                <a:cs typeface="Times New Roman"/>
              </a:rPr>
              <a:t>a </a:t>
            </a:r>
            <a:r>
              <a:rPr dirty="0" sz="1450" spc="-10">
                <a:latin typeface="Times New Roman"/>
                <a:cs typeface="Times New Roman"/>
              </a:rPr>
              <a:t>crushing </a:t>
            </a:r>
            <a:r>
              <a:rPr dirty="0" sz="1450" spc="-25">
                <a:latin typeface="Times New Roman"/>
                <a:cs typeface="Times New Roman"/>
              </a:rPr>
              <a:t>reply, </a:t>
            </a:r>
            <a:r>
              <a:rPr dirty="0" sz="1450" spc="-10">
                <a:latin typeface="Times New Roman"/>
                <a:cs typeface="Times New Roman"/>
              </a:rPr>
              <a:t>right to the bitter end. Anyone who  accepts my king's bishop's gambit will end </a:t>
            </a:r>
            <a:r>
              <a:rPr dirty="0" sz="1450" spc="-5">
                <a:latin typeface="Times New Roman"/>
                <a:cs typeface="Times New Roman"/>
              </a:rPr>
              <a:t>up </a:t>
            </a:r>
            <a:r>
              <a:rPr dirty="0" sz="1450" spc="-10">
                <a:latin typeface="Times New Roman"/>
                <a:cs typeface="Times New Roman"/>
              </a:rPr>
              <a:t>dangling in the </a:t>
            </a:r>
            <a:r>
              <a:rPr dirty="0" sz="1450" spc="-25">
                <a:latin typeface="Times New Roman"/>
                <a:cs typeface="Times New Roman"/>
              </a:rPr>
              <a:t>air,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helpless as </a:t>
            </a:r>
            <a:r>
              <a:rPr dirty="0" sz="1450" spc="-5">
                <a:latin typeface="Times New Roman"/>
                <a:cs typeface="Times New Roman"/>
              </a:rPr>
              <a:t>a puppet on a </a:t>
            </a:r>
            <a:r>
              <a:rPr dirty="0" sz="1450" spc="-10">
                <a:latin typeface="Times New Roman"/>
                <a:cs typeface="Times New Roman"/>
              </a:rPr>
              <a:t>string, and I'll </a:t>
            </a:r>
            <a:r>
              <a:rPr dirty="0" sz="1450" spc="-5">
                <a:latin typeface="Times New Roman"/>
                <a:cs typeface="Times New Roman"/>
              </a:rPr>
              <a:t>be </a:t>
            </a:r>
            <a:r>
              <a:rPr dirty="0" sz="1450" spc="-10">
                <a:latin typeface="Times New Roman"/>
                <a:cs typeface="Times New Roman"/>
              </a:rPr>
              <a:t>pulling the strings, </a:t>
            </a:r>
            <a:r>
              <a:rPr dirty="0" sz="1450" spc="-5">
                <a:latin typeface="Times New Roman"/>
                <a:cs typeface="Times New Roman"/>
              </a:rPr>
              <a:t>do you </a:t>
            </a:r>
            <a:r>
              <a:rPr dirty="0" sz="1450" spc="-20">
                <a:latin typeface="Times New Roman"/>
                <a:cs typeface="Times New Roman"/>
              </a:rPr>
              <a:t>hear, </a:t>
            </a:r>
            <a:r>
              <a:rPr dirty="0" sz="1450" spc="-10">
                <a:latin typeface="Times New Roman"/>
                <a:cs typeface="Times New Roman"/>
              </a:rPr>
              <a:t>I'll  </a:t>
            </a:r>
            <a:r>
              <a:rPr dirty="0" sz="1450" spc="-5">
                <a:latin typeface="Times New Roman"/>
                <a:cs typeface="Times New Roman"/>
              </a:rPr>
              <a:t>be </a:t>
            </a:r>
            <a:r>
              <a:rPr dirty="0" sz="1450" spc="-10">
                <a:latin typeface="Times New Roman"/>
                <a:cs typeface="Times New Roman"/>
              </a:rPr>
              <a:t>pulling them and then it'll </a:t>
            </a:r>
            <a:r>
              <a:rPr dirty="0" sz="1450" spc="-5">
                <a:latin typeface="Times New Roman"/>
                <a:cs typeface="Times New Roman"/>
              </a:rPr>
              <a:t>be goodbye </a:t>
            </a:r>
            <a:r>
              <a:rPr dirty="0" sz="1450" spc="-10">
                <a:latin typeface="Times New Roman"/>
                <a:cs typeface="Times New Roman"/>
              </a:rPr>
              <a:t>to free will for</a:t>
            </a:r>
            <a:r>
              <a:rPr dirty="0" sz="1450" spc="4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Charousek was talking </a:t>
            </a:r>
            <a:r>
              <a:rPr dirty="0" sz="1450" spc="-20">
                <a:latin typeface="Times New Roman"/>
                <a:cs typeface="Times New Roman"/>
              </a:rPr>
              <a:t>feverishly. </a:t>
            </a:r>
            <a:r>
              <a:rPr dirty="0" sz="1450" spc="-5">
                <a:latin typeface="Times New Roman"/>
                <a:cs typeface="Times New Roman"/>
              </a:rPr>
              <a:t>I </a:t>
            </a:r>
            <a:r>
              <a:rPr dirty="0" sz="1450" spc="-10">
                <a:latin typeface="Times New Roman"/>
                <a:cs typeface="Times New Roman"/>
              </a:rPr>
              <a:t>looked at him in </a:t>
            </a:r>
            <a:r>
              <a:rPr dirty="0" sz="1450" spc="-20">
                <a:latin typeface="Times New Roman"/>
                <a:cs typeface="Times New Roman"/>
              </a:rPr>
              <a:t>horror. </a:t>
            </a:r>
            <a:r>
              <a:rPr dirty="0" sz="1450" spc="-10">
                <a:latin typeface="Times New Roman"/>
                <a:cs typeface="Times New Roman"/>
              </a:rPr>
              <a:t>"What have  old </a:t>
            </a:r>
            <a:r>
              <a:rPr dirty="0" sz="1450" spc="-20">
                <a:latin typeface="Times New Roman"/>
                <a:cs typeface="Times New Roman"/>
              </a:rPr>
              <a:t>Wassertrum </a:t>
            </a:r>
            <a:r>
              <a:rPr dirty="0" sz="1450" spc="-10">
                <a:latin typeface="Times New Roman"/>
                <a:cs typeface="Times New Roman"/>
              </a:rPr>
              <a:t>and his son </a:t>
            </a:r>
            <a:r>
              <a:rPr dirty="0" sz="1450" spc="-5">
                <a:latin typeface="Times New Roman"/>
                <a:cs typeface="Times New Roman"/>
              </a:rPr>
              <a:t>done </a:t>
            </a:r>
            <a:r>
              <a:rPr dirty="0" sz="1450" spc="-10">
                <a:latin typeface="Times New Roman"/>
                <a:cs typeface="Times New Roman"/>
              </a:rPr>
              <a:t>to </a:t>
            </a:r>
            <a:r>
              <a:rPr dirty="0" sz="1450" spc="-5">
                <a:latin typeface="Times New Roman"/>
                <a:cs typeface="Times New Roman"/>
              </a:rPr>
              <a:t>you </a:t>
            </a:r>
            <a:r>
              <a:rPr dirty="0" sz="1450" spc="-10">
                <a:latin typeface="Times New Roman"/>
                <a:cs typeface="Times New Roman"/>
              </a:rPr>
              <a:t>to fill </a:t>
            </a:r>
            <a:r>
              <a:rPr dirty="0" sz="1450" spc="-5">
                <a:latin typeface="Times New Roman"/>
                <a:cs typeface="Times New Roman"/>
              </a:rPr>
              <a:t>you </a:t>
            </a:r>
            <a:r>
              <a:rPr dirty="0" sz="1450" spc="-10">
                <a:latin typeface="Times New Roman"/>
                <a:cs typeface="Times New Roman"/>
              </a:rPr>
              <a:t>so full </a:t>
            </a:r>
            <a:r>
              <a:rPr dirty="0" sz="1450" spc="-5">
                <a:latin typeface="Times New Roman"/>
                <a:cs typeface="Times New Roman"/>
              </a:rPr>
              <a:t>of</a:t>
            </a:r>
            <a:r>
              <a:rPr dirty="0" sz="1450" spc="65">
                <a:latin typeface="Times New Roman"/>
                <a:cs typeface="Times New Roman"/>
              </a:rPr>
              <a:t> </a:t>
            </a:r>
            <a:r>
              <a:rPr dirty="0" sz="1450" spc="-10">
                <a:latin typeface="Times New Roman"/>
                <a:cs typeface="Times New Roman"/>
              </a:rPr>
              <a:t>hate?"</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Charousek waved my question </a:t>
            </a:r>
            <a:r>
              <a:rPr dirty="0" sz="1450" spc="-30">
                <a:latin typeface="Times New Roman"/>
                <a:cs typeface="Times New Roman"/>
              </a:rPr>
              <a:t>away. </a:t>
            </a:r>
            <a:r>
              <a:rPr dirty="0" sz="1450" spc="-15">
                <a:latin typeface="Times New Roman"/>
                <a:cs typeface="Times New Roman"/>
              </a:rPr>
              <a:t>"Forget </a:t>
            </a:r>
            <a:r>
              <a:rPr dirty="0" sz="1450" spc="-10">
                <a:latin typeface="Times New Roman"/>
                <a:cs typeface="Times New Roman"/>
              </a:rPr>
              <a:t>that! Ask instead what it was  that broke</a:t>
            </a:r>
            <a:r>
              <a:rPr dirty="0" sz="1450" spc="-5">
                <a:latin typeface="Times New Roman"/>
                <a:cs typeface="Times New Roman"/>
              </a:rPr>
              <a:t> </a:t>
            </a:r>
            <a:r>
              <a:rPr dirty="0" sz="1450" spc="-35">
                <a:latin typeface="Times New Roman"/>
                <a:cs typeface="Times New Roman"/>
              </a:rPr>
              <a:t>Dr.</a:t>
            </a:r>
            <a:endParaRPr sz="1450">
              <a:latin typeface="Times New Roman"/>
              <a:cs typeface="Times New Roman"/>
            </a:endParaRPr>
          </a:p>
          <a:p>
            <a:pPr algn="just" marL="12700" marR="6350" indent="255904">
              <a:lnSpc>
                <a:spcPts val="1730"/>
              </a:lnSpc>
              <a:spcBef>
                <a:spcPts val="715"/>
              </a:spcBef>
            </a:pPr>
            <a:r>
              <a:rPr dirty="0" sz="1450" spc="-25">
                <a:latin typeface="Times New Roman"/>
                <a:cs typeface="Times New Roman"/>
              </a:rPr>
              <a:t>Wassory's </a:t>
            </a:r>
            <a:r>
              <a:rPr dirty="0" sz="1450" spc="-10">
                <a:latin typeface="Times New Roman"/>
                <a:cs typeface="Times New Roman"/>
              </a:rPr>
              <a:t>neck. Or would </a:t>
            </a:r>
            <a:r>
              <a:rPr dirty="0" sz="1450" spc="-5">
                <a:latin typeface="Times New Roman"/>
                <a:cs typeface="Times New Roman"/>
              </a:rPr>
              <a:t>you </a:t>
            </a:r>
            <a:r>
              <a:rPr dirty="0" sz="1450" spc="-10">
                <a:latin typeface="Times New Roman"/>
                <a:cs typeface="Times New Roman"/>
              </a:rPr>
              <a:t>like to discuss it another time? The rain's  stopping, perhaps </a:t>
            </a:r>
            <a:r>
              <a:rPr dirty="0" sz="1450" spc="-5">
                <a:latin typeface="Times New Roman"/>
                <a:cs typeface="Times New Roman"/>
              </a:rPr>
              <a:t>you </a:t>
            </a:r>
            <a:r>
              <a:rPr dirty="0" sz="1450" spc="-10">
                <a:latin typeface="Times New Roman"/>
                <a:cs typeface="Times New Roman"/>
              </a:rPr>
              <a:t>want to get home?" He had lowered his voice, like  someone who has suddenly come to his senses. </a:t>
            </a:r>
            <a:r>
              <a:rPr dirty="0" sz="1450" spc="-5">
                <a:latin typeface="Times New Roman"/>
                <a:cs typeface="Times New Roman"/>
              </a:rPr>
              <a:t>I </a:t>
            </a:r>
            <a:r>
              <a:rPr dirty="0" sz="1450" spc="-10">
                <a:latin typeface="Times New Roman"/>
                <a:cs typeface="Times New Roman"/>
              </a:rPr>
              <a:t>shook my</a:t>
            </a:r>
            <a:r>
              <a:rPr dirty="0" sz="1450" spc="6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heard how they cure glaucoma nowadays? No? I'll have to  explain it to </a:t>
            </a:r>
            <a:r>
              <a:rPr dirty="0" sz="1450" spc="-5">
                <a:latin typeface="Times New Roman"/>
                <a:cs typeface="Times New Roman"/>
              </a:rPr>
              <a:t>you </a:t>
            </a:r>
            <a:r>
              <a:rPr dirty="0" sz="1450" spc="-10">
                <a:latin typeface="Times New Roman"/>
                <a:cs typeface="Times New Roman"/>
              </a:rPr>
              <a:t>if you're to understand everything, Herr Pernath. Glaucoma is  </a:t>
            </a:r>
            <a:r>
              <a:rPr dirty="0" sz="1450" spc="-5">
                <a:latin typeface="Times New Roman"/>
                <a:cs typeface="Times New Roman"/>
              </a:rPr>
              <a:t>a </a:t>
            </a:r>
            <a:r>
              <a:rPr dirty="0" sz="1450" spc="-10">
                <a:latin typeface="Times New Roman"/>
                <a:cs typeface="Times New Roman"/>
              </a:rPr>
              <a:t>malignant disease </a:t>
            </a:r>
            <a:r>
              <a:rPr dirty="0" sz="1450" spc="-5">
                <a:latin typeface="Times New Roman"/>
                <a:cs typeface="Times New Roman"/>
              </a:rPr>
              <a:t>of </a:t>
            </a:r>
            <a:r>
              <a:rPr dirty="0" sz="1450" spc="-10">
                <a:latin typeface="Times New Roman"/>
                <a:cs typeface="Times New Roman"/>
              </a:rPr>
              <a:t>the eyeball that leads to blindness and there is only </a:t>
            </a:r>
            <a:r>
              <a:rPr dirty="0" sz="1450" spc="-5">
                <a:latin typeface="Times New Roman"/>
                <a:cs typeface="Times New Roman"/>
              </a:rPr>
              <a:t>one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stopping its progress, an operation called an iridectomy in which </a:t>
            </a:r>
            <a:r>
              <a:rPr dirty="0" sz="1450" spc="-5">
                <a:latin typeface="Times New Roman"/>
                <a:cs typeface="Times New Roman"/>
              </a:rPr>
              <a:t>a  </a:t>
            </a:r>
            <a:r>
              <a:rPr dirty="0" sz="1450" spc="-10">
                <a:latin typeface="Times New Roman"/>
                <a:cs typeface="Times New Roman"/>
              </a:rPr>
              <a:t>wedge-shaped</a:t>
            </a:r>
            <a:r>
              <a:rPr dirty="0" sz="1450" spc="150">
                <a:latin typeface="Times New Roman"/>
                <a:cs typeface="Times New Roman"/>
              </a:rPr>
              <a:t> </a:t>
            </a:r>
            <a:r>
              <a:rPr dirty="0" sz="1450" spc="-10">
                <a:latin typeface="Times New Roman"/>
                <a:cs typeface="Times New Roman"/>
              </a:rPr>
              <a:t>sliver</a:t>
            </a:r>
            <a:r>
              <a:rPr dirty="0" sz="1450" spc="155">
                <a:latin typeface="Times New Roman"/>
                <a:cs typeface="Times New Roman"/>
              </a:rPr>
              <a:t> </a:t>
            </a:r>
            <a:r>
              <a:rPr dirty="0" sz="1450" spc="-5">
                <a:latin typeface="Times New Roman"/>
                <a:cs typeface="Times New Roman"/>
              </a:rPr>
              <a:t>of</a:t>
            </a:r>
            <a:r>
              <a:rPr dirty="0" sz="1450" spc="155">
                <a:latin typeface="Times New Roman"/>
                <a:cs typeface="Times New Roman"/>
              </a:rPr>
              <a:t> </a:t>
            </a:r>
            <a:r>
              <a:rPr dirty="0" sz="1450" spc="-10">
                <a:latin typeface="Times New Roman"/>
                <a:cs typeface="Times New Roman"/>
              </a:rPr>
              <a:t>the</a:t>
            </a:r>
            <a:r>
              <a:rPr dirty="0" sz="1450" spc="150">
                <a:latin typeface="Times New Roman"/>
                <a:cs typeface="Times New Roman"/>
              </a:rPr>
              <a:t> </a:t>
            </a:r>
            <a:r>
              <a:rPr dirty="0" sz="1450" spc="-10">
                <a:latin typeface="Times New Roman"/>
                <a:cs typeface="Times New Roman"/>
              </a:rPr>
              <a:t>iris</a:t>
            </a:r>
            <a:r>
              <a:rPr dirty="0" sz="1450" spc="155">
                <a:latin typeface="Times New Roman"/>
                <a:cs typeface="Times New Roman"/>
              </a:rPr>
              <a:t> </a:t>
            </a:r>
            <a:r>
              <a:rPr dirty="0" sz="1450" spc="-10">
                <a:latin typeface="Times New Roman"/>
                <a:cs typeface="Times New Roman"/>
              </a:rPr>
              <a:t>is</a:t>
            </a:r>
            <a:r>
              <a:rPr dirty="0" sz="1450" spc="155">
                <a:latin typeface="Times New Roman"/>
                <a:cs typeface="Times New Roman"/>
              </a:rPr>
              <a:t> </a:t>
            </a:r>
            <a:r>
              <a:rPr dirty="0" sz="1450" spc="-10">
                <a:latin typeface="Times New Roman"/>
                <a:cs typeface="Times New Roman"/>
              </a:rPr>
              <a:t>snipped</a:t>
            </a:r>
            <a:r>
              <a:rPr dirty="0" sz="1450" spc="155">
                <a:latin typeface="Times New Roman"/>
                <a:cs typeface="Times New Roman"/>
              </a:rPr>
              <a:t> </a:t>
            </a:r>
            <a:r>
              <a:rPr dirty="0" sz="1450" spc="-5">
                <a:latin typeface="Times New Roman"/>
                <a:cs typeface="Times New Roman"/>
              </a:rPr>
              <a:t>out.</a:t>
            </a:r>
            <a:r>
              <a:rPr dirty="0" sz="1450" spc="150">
                <a:latin typeface="Times New Roman"/>
                <a:cs typeface="Times New Roman"/>
              </a:rPr>
              <a:t> </a:t>
            </a:r>
            <a:r>
              <a:rPr dirty="0" sz="1450" spc="-10">
                <a:latin typeface="Times New Roman"/>
                <a:cs typeface="Times New Roman"/>
              </a:rPr>
              <a:t>There</a:t>
            </a:r>
            <a:r>
              <a:rPr dirty="0" sz="1450" spc="155">
                <a:latin typeface="Times New Roman"/>
                <a:cs typeface="Times New Roman"/>
              </a:rPr>
              <a:t> </a:t>
            </a:r>
            <a:r>
              <a:rPr dirty="0" sz="1450" spc="-10">
                <a:latin typeface="Times New Roman"/>
                <a:cs typeface="Times New Roman"/>
              </a:rPr>
              <a:t>is</a:t>
            </a:r>
            <a:r>
              <a:rPr dirty="0" sz="1450" spc="155">
                <a:latin typeface="Times New Roman"/>
                <a:cs typeface="Times New Roman"/>
              </a:rPr>
              <a:t> </a:t>
            </a:r>
            <a:r>
              <a:rPr dirty="0" sz="1450" spc="-10">
                <a:latin typeface="Times New Roman"/>
                <a:cs typeface="Times New Roman"/>
              </a:rPr>
              <a:t>an</a:t>
            </a:r>
            <a:r>
              <a:rPr dirty="0" sz="1450" spc="155">
                <a:latin typeface="Times New Roman"/>
                <a:cs typeface="Times New Roman"/>
              </a:rPr>
              <a:t> </a:t>
            </a:r>
            <a:r>
              <a:rPr dirty="0" sz="1450" spc="-10">
                <a:latin typeface="Times New Roman"/>
                <a:cs typeface="Times New Roman"/>
              </a:rPr>
              <a:t>unavoidable</a:t>
            </a:r>
            <a:r>
              <a:rPr dirty="0" sz="1450" spc="150">
                <a:latin typeface="Times New Roman"/>
                <a:cs typeface="Times New Roman"/>
              </a:rPr>
              <a:t> </a:t>
            </a:r>
            <a:r>
              <a:rPr dirty="0" sz="1450" spc="-10">
                <a:latin typeface="Times New Roman"/>
                <a:cs typeface="Times New Roman"/>
              </a:rPr>
              <a:t>side-</a:t>
            </a:r>
            <a:endParaRPr sz="1450">
              <a:latin typeface="Times New Roman"/>
              <a:cs typeface="Times New Roman"/>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72905"/>
          </a:xfrm>
          <a:prstGeom prst="rect">
            <a:avLst/>
          </a:prstGeom>
        </p:spPr>
        <p:txBody>
          <a:bodyPr wrap="square" lIns="0" tIns="19685" rIns="0" bIns="0" rtlCol="0" vert="horz">
            <a:spAutoFit/>
          </a:bodyPr>
          <a:lstStyle/>
          <a:p>
            <a:pPr algn="just" marL="12700" marR="171450" indent="255904">
              <a:lnSpc>
                <a:spcPts val="1730"/>
              </a:lnSpc>
              <a:spcBef>
                <a:spcPts val="155"/>
              </a:spcBef>
            </a:pPr>
            <a:r>
              <a:rPr dirty="0" sz="1450" spc="-10">
                <a:latin typeface="Times New Roman"/>
                <a:cs typeface="Times New Roman"/>
              </a:rPr>
              <a:t>He would let me reach ninety-nine and then finish in </a:t>
            </a:r>
            <a:r>
              <a:rPr dirty="0" sz="1450" spc="-5">
                <a:latin typeface="Times New Roman"/>
                <a:cs typeface="Times New Roman"/>
              </a:rPr>
              <a:t>one </a:t>
            </a:r>
            <a:r>
              <a:rPr dirty="0" sz="1450" spc="-10">
                <a:latin typeface="Times New Roman"/>
                <a:cs typeface="Times New Roman"/>
              </a:rPr>
              <a:t>break. The </a:t>
            </a:r>
            <a:r>
              <a:rPr dirty="0" sz="1450" spc="-5">
                <a:latin typeface="Times New Roman"/>
                <a:cs typeface="Times New Roman"/>
              </a:rPr>
              <a:t>odd  </a:t>
            </a:r>
            <a:r>
              <a:rPr dirty="0" sz="1450" spc="-10">
                <a:latin typeface="Times New Roman"/>
                <a:cs typeface="Times New Roman"/>
              </a:rPr>
              <a:t>feeling </a:t>
            </a:r>
            <a:r>
              <a:rPr dirty="0" sz="1450" spc="-5">
                <a:latin typeface="Times New Roman"/>
                <a:cs typeface="Times New Roman"/>
              </a:rPr>
              <a:t>I </a:t>
            </a:r>
            <a:r>
              <a:rPr dirty="0" sz="1450" spc="-10">
                <a:latin typeface="Times New Roman"/>
                <a:cs typeface="Times New Roman"/>
              </a:rPr>
              <a:t>had was growing stronger </a:t>
            </a:r>
            <a:r>
              <a:rPr dirty="0" sz="1450" spc="-5">
                <a:latin typeface="Times New Roman"/>
                <a:cs typeface="Times New Roman"/>
              </a:rPr>
              <a:t>by </a:t>
            </a:r>
            <a:r>
              <a:rPr dirty="0" sz="1450" spc="-10">
                <a:latin typeface="Times New Roman"/>
                <a:cs typeface="Times New Roman"/>
              </a:rPr>
              <a:t>the minute, and </a:t>
            </a:r>
            <a:r>
              <a:rPr dirty="0" sz="1450" spc="-5">
                <a:latin typeface="Times New Roman"/>
                <a:cs typeface="Times New Roman"/>
              </a:rPr>
              <a:t>I </a:t>
            </a:r>
            <a:r>
              <a:rPr dirty="0" sz="1450" spc="-10">
                <a:latin typeface="Times New Roman"/>
                <a:cs typeface="Times New Roman"/>
              </a:rPr>
              <a:t>decided </a:t>
            </a:r>
            <a:r>
              <a:rPr dirty="0" sz="1450" spc="-5">
                <a:latin typeface="Times New Roman"/>
                <a:cs typeface="Times New Roman"/>
              </a:rPr>
              <a:t>not </a:t>
            </a:r>
            <a:r>
              <a:rPr dirty="0" sz="1450" spc="-10">
                <a:latin typeface="Times New Roman"/>
                <a:cs typeface="Times New Roman"/>
              </a:rPr>
              <a:t>to waste  time beating about the</a:t>
            </a:r>
            <a:r>
              <a:rPr dirty="0" sz="1450" spc="5">
                <a:latin typeface="Times New Roman"/>
                <a:cs typeface="Times New Roman"/>
              </a:rPr>
              <a:t> </a:t>
            </a:r>
            <a:r>
              <a:rPr dirty="0" sz="1450" spc="-5">
                <a:latin typeface="Times New Roman"/>
                <a:cs typeface="Times New Roman"/>
              </a:rPr>
              <a:t>bush.</a:t>
            </a:r>
            <a:endParaRPr sz="1450">
              <a:latin typeface="Times New Roman"/>
              <a:cs typeface="Times New Roman"/>
            </a:endParaRPr>
          </a:p>
          <a:p>
            <a:pPr marL="12700" marR="404495" indent="255904">
              <a:lnSpc>
                <a:spcPts val="1730"/>
              </a:lnSpc>
              <a:spcBef>
                <a:spcPts val="785"/>
              </a:spcBef>
            </a:pPr>
            <a:r>
              <a:rPr dirty="0" sz="1450" spc="-30">
                <a:latin typeface="Times New Roman"/>
                <a:cs typeface="Times New Roman"/>
              </a:rPr>
              <a:t>"Tell </a:t>
            </a:r>
            <a:r>
              <a:rPr dirty="0" sz="1450" spc="-10">
                <a:latin typeface="Times New Roman"/>
                <a:cs typeface="Times New Roman"/>
              </a:rPr>
              <a:t>me, Herr Athenstadt, </a:t>
            </a:r>
            <a:r>
              <a:rPr dirty="0" sz="1450" spc="-5">
                <a:latin typeface="Times New Roman"/>
                <a:cs typeface="Times New Roman"/>
              </a:rPr>
              <a:t>do you </a:t>
            </a:r>
            <a:r>
              <a:rPr dirty="0" sz="1450" spc="-10">
                <a:latin typeface="Times New Roman"/>
                <a:cs typeface="Times New Roman"/>
              </a:rPr>
              <a:t>remember—it was many years ago,  around the time when the stone bridge fell down—a certain Athanasius  Pernath who lived in the old Jewish</a:t>
            </a:r>
            <a:r>
              <a:rPr dirty="0" sz="1450" spc="35">
                <a:latin typeface="Times New Roman"/>
                <a:cs typeface="Times New Roman"/>
              </a:rPr>
              <a:t> </a:t>
            </a:r>
            <a:r>
              <a:rPr dirty="0" sz="1450" spc="-10">
                <a:latin typeface="Times New Roman"/>
                <a:cs typeface="Times New Roman"/>
              </a:rPr>
              <a:t>quarter?"</a:t>
            </a:r>
            <a:endParaRPr sz="1450">
              <a:latin typeface="Times New Roman"/>
              <a:cs typeface="Times New Roman"/>
            </a:endParaRPr>
          </a:p>
          <a:p>
            <a:pPr algn="just" marL="12700" marR="8890" indent="255904">
              <a:lnSpc>
                <a:spcPts val="1730"/>
              </a:lnSpc>
              <a:spcBef>
                <a:spcPts val="720"/>
              </a:spcBef>
            </a:pPr>
            <a:r>
              <a:rPr dirty="0" sz="1450" spc="-10">
                <a:latin typeface="Times New Roman"/>
                <a:cs typeface="Times New Roman"/>
              </a:rPr>
              <a:t>A man with </a:t>
            </a:r>
            <a:r>
              <a:rPr dirty="0" sz="1450" spc="-5">
                <a:latin typeface="Times New Roman"/>
                <a:cs typeface="Times New Roman"/>
              </a:rPr>
              <a:t>a </a:t>
            </a:r>
            <a:r>
              <a:rPr dirty="0" sz="1450" spc="-10">
                <a:latin typeface="Times New Roman"/>
                <a:cs typeface="Times New Roman"/>
              </a:rPr>
              <a:t>squint wearing </a:t>
            </a:r>
            <a:r>
              <a:rPr dirty="0" sz="1450" spc="-5">
                <a:latin typeface="Times New Roman"/>
                <a:cs typeface="Times New Roman"/>
              </a:rPr>
              <a:t>a </a:t>
            </a:r>
            <a:r>
              <a:rPr dirty="0" sz="1450" spc="-10">
                <a:latin typeface="Times New Roman"/>
                <a:cs typeface="Times New Roman"/>
              </a:rPr>
              <a:t>red-and-white striped linen jacket and tiny  gold earrings, who was sitting </a:t>
            </a:r>
            <a:r>
              <a:rPr dirty="0" sz="1450" spc="-5">
                <a:latin typeface="Times New Roman"/>
                <a:cs typeface="Times New Roman"/>
              </a:rPr>
              <a:t>on </a:t>
            </a:r>
            <a:r>
              <a:rPr dirty="0" sz="1450" spc="-10">
                <a:latin typeface="Times New Roman"/>
                <a:cs typeface="Times New Roman"/>
              </a:rPr>
              <a:t>the bench along the wall reading the  </a:t>
            </a:r>
            <a:r>
              <a:rPr dirty="0" sz="1450" spc="-15">
                <a:latin typeface="Times New Roman"/>
                <a:cs typeface="Times New Roman"/>
              </a:rPr>
              <a:t>newspaper,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and stared at me, crossing</a:t>
            </a:r>
            <a:r>
              <a:rPr dirty="0" sz="1450" spc="3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"Pernath? Pernath?" repeated the aristocratic </a:t>
            </a:r>
            <a:r>
              <a:rPr dirty="0" sz="1450" spc="-20">
                <a:latin typeface="Times New Roman"/>
                <a:cs typeface="Times New Roman"/>
              </a:rPr>
              <a:t>marker, </a:t>
            </a:r>
            <a:r>
              <a:rPr dirty="0" sz="1450" spc="-10">
                <a:latin typeface="Times New Roman"/>
                <a:cs typeface="Times New Roman"/>
              </a:rPr>
              <a:t>racking his brains,  "Pernath? </a:t>
            </a:r>
            <a:r>
              <a:rPr dirty="0" sz="1450" spc="-30">
                <a:latin typeface="Times New Roman"/>
                <a:cs typeface="Times New Roman"/>
              </a:rPr>
              <a:t>Wasn't </a:t>
            </a:r>
            <a:r>
              <a:rPr dirty="0" sz="1450" spc="-5">
                <a:latin typeface="Times New Roman"/>
                <a:cs typeface="Times New Roman"/>
              </a:rPr>
              <a:t>he </a:t>
            </a:r>
            <a:r>
              <a:rPr dirty="0" sz="1450" spc="-10">
                <a:latin typeface="Times New Roman"/>
                <a:cs typeface="Times New Roman"/>
              </a:rPr>
              <a:t>tall and slim? Brown </a:t>
            </a:r>
            <a:r>
              <a:rPr dirty="0" sz="1450" spc="-20">
                <a:latin typeface="Times New Roman"/>
                <a:cs typeface="Times New Roman"/>
              </a:rPr>
              <a:t>hair, </a:t>
            </a:r>
            <a:r>
              <a:rPr dirty="0" sz="1450" spc="-10">
                <a:latin typeface="Times New Roman"/>
                <a:cs typeface="Times New Roman"/>
              </a:rPr>
              <a:t>short pointed beard flecked  with grey?"</a:t>
            </a:r>
            <a:endParaRPr sz="1450">
              <a:latin typeface="Times New Roman"/>
              <a:cs typeface="Times New Roman"/>
            </a:endParaRPr>
          </a:p>
          <a:p>
            <a:pPr algn="just" marL="268605">
              <a:lnSpc>
                <a:spcPct val="100000"/>
              </a:lnSpc>
              <a:spcBef>
                <a:spcPts val="720"/>
              </a:spcBef>
            </a:pPr>
            <a:r>
              <a:rPr dirty="0" sz="1450" spc="-40">
                <a:latin typeface="Times New Roman"/>
                <a:cs typeface="Times New Roman"/>
              </a:rPr>
              <a:t>"Yes, </a:t>
            </a:r>
            <a:r>
              <a:rPr dirty="0" sz="1450" spc="-10">
                <a:latin typeface="Times New Roman"/>
                <a:cs typeface="Times New Roman"/>
              </a:rPr>
              <a:t>that's</a:t>
            </a:r>
            <a:r>
              <a:rPr dirty="0" sz="1450" spc="25">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"Roughly forty years old at the time? He looked like </a:t>
            </a:r>
            <a:r>
              <a:rPr dirty="0" sz="1450" spc="-5">
                <a:latin typeface="Times New Roman"/>
                <a:cs typeface="Times New Roman"/>
              </a:rPr>
              <a:t>. . .", </a:t>
            </a:r>
            <a:r>
              <a:rPr dirty="0" sz="1450" spc="-10">
                <a:latin typeface="Times New Roman"/>
                <a:cs typeface="Times New Roman"/>
              </a:rPr>
              <a:t>His Highness  suddenly stared at me in surprise, "Are </a:t>
            </a:r>
            <a:r>
              <a:rPr dirty="0" sz="1450" spc="-5">
                <a:latin typeface="Times New Roman"/>
                <a:cs typeface="Times New Roman"/>
              </a:rPr>
              <a:t>you a </a:t>
            </a:r>
            <a:r>
              <a:rPr dirty="0" sz="1450" spc="-10">
                <a:latin typeface="Times New Roman"/>
                <a:cs typeface="Times New Roman"/>
              </a:rPr>
              <a:t>relation,</a:t>
            </a:r>
            <a:r>
              <a:rPr dirty="0" sz="1450" spc="40">
                <a:latin typeface="Times New Roman"/>
                <a:cs typeface="Times New Roman"/>
              </a:rPr>
              <a:t> </a:t>
            </a:r>
            <a:r>
              <a:rPr dirty="0" sz="1450" spc="-10">
                <a:latin typeface="Times New Roman"/>
                <a:cs typeface="Times New Roman"/>
              </a:rPr>
              <a:t>sir?"</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The man with the squint crossed</a:t>
            </a:r>
            <a:r>
              <a:rPr dirty="0" sz="1450" spc="2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"Me? A relation? What an </a:t>
            </a:r>
            <a:r>
              <a:rPr dirty="0" sz="1450" spc="-5">
                <a:latin typeface="Times New Roman"/>
                <a:cs typeface="Times New Roman"/>
              </a:rPr>
              <a:t>odd </a:t>
            </a:r>
            <a:r>
              <a:rPr dirty="0" sz="1450" spc="-10">
                <a:latin typeface="Times New Roman"/>
                <a:cs typeface="Times New Roman"/>
              </a:rPr>
              <a:t>idea! No, I'm interested in him, that's all.  Do </a:t>
            </a:r>
            <a:r>
              <a:rPr dirty="0" sz="1450" spc="-5">
                <a:latin typeface="Times New Roman"/>
                <a:cs typeface="Times New Roman"/>
              </a:rPr>
              <a:t>you </a:t>
            </a:r>
            <a:r>
              <a:rPr dirty="0" sz="1450" spc="-10">
                <a:latin typeface="Times New Roman"/>
                <a:cs typeface="Times New Roman"/>
              </a:rPr>
              <a:t>know more about him?" </a:t>
            </a:r>
            <a:r>
              <a:rPr dirty="0" sz="1450" spc="-5">
                <a:latin typeface="Times New Roman"/>
                <a:cs typeface="Times New Roman"/>
              </a:rPr>
              <a:t>I </a:t>
            </a:r>
            <a:r>
              <a:rPr dirty="0" sz="1450" spc="-10">
                <a:latin typeface="Times New Roman"/>
                <a:cs typeface="Times New Roman"/>
              </a:rPr>
              <a:t>asked </a:t>
            </a:r>
            <a:r>
              <a:rPr dirty="0" sz="1450" spc="-25">
                <a:latin typeface="Times New Roman"/>
                <a:cs typeface="Times New Roman"/>
              </a:rPr>
              <a:t>calmly,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could feel my heart  turning to</a:t>
            </a:r>
            <a:r>
              <a:rPr dirty="0" sz="1450" spc="-5">
                <a:latin typeface="Times New Roman"/>
                <a:cs typeface="Times New Roman"/>
              </a:rPr>
              <a:t> </a:t>
            </a:r>
            <a:r>
              <a:rPr dirty="0" sz="1450" spc="-10">
                <a:latin typeface="Times New Roman"/>
                <a:cs typeface="Times New Roman"/>
              </a:rPr>
              <a:t>ice.</a:t>
            </a:r>
            <a:endParaRPr sz="1450">
              <a:latin typeface="Times New Roman"/>
              <a:cs typeface="Times New Roman"/>
            </a:endParaRPr>
          </a:p>
          <a:p>
            <a:pPr algn="just" marL="12700" marR="13335" indent="255904">
              <a:lnSpc>
                <a:spcPts val="1730"/>
              </a:lnSpc>
              <a:spcBef>
                <a:spcPts val="715"/>
              </a:spcBef>
            </a:pPr>
            <a:r>
              <a:rPr dirty="0" sz="1450" spc="-10">
                <a:latin typeface="Times New Roman"/>
                <a:cs typeface="Times New Roman"/>
              </a:rPr>
              <a:t>Ferri Athenstadt racked his brains once more. "If I'm </a:t>
            </a:r>
            <a:r>
              <a:rPr dirty="0" sz="1450" spc="-5">
                <a:latin typeface="Times New Roman"/>
                <a:cs typeface="Times New Roman"/>
              </a:rPr>
              <a:t>not </a:t>
            </a:r>
            <a:r>
              <a:rPr dirty="0" sz="1450" spc="-10">
                <a:latin typeface="Times New Roman"/>
                <a:cs typeface="Times New Roman"/>
              </a:rPr>
              <a:t>mistaken, people  </a:t>
            </a:r>
            <a:r>
              <a:rPr dirty="0" sz="1450" spc="-5">
                <a:latin typeface="Times New Roman"/>
                <a:cs typeface="Times New Roman"/>
              </a:rPr>
              <a:t>thought he </a:t>
            </a:r>
            <a:r>
              <a:rPr dirty="0" sz="1450" spc="-10">
                <a:latin typeface="Times New Roman"/>
                <a:cs typeface="Times New Roman"/>
              </a:rPr>
              <a:t>was mad.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Once </a:t>
            </a:r>
            <a:r>
              <a:rPr dirty="0" sz="1450" spc="-5">
                <a:latin typeface="Times New Roman"/>
                <a:cs typeface="Times New Roman"/>
              </a:rPr>
              <a:t>he </a:t>
            </a:r>
            <a:r>
              <a:rPr dirty="0" sz="1450" spc="-10">
                <a:latin typeface="Times New Roman"/>
                <a:cs typeface="Times New Roman"/>
              </a:rPr>
              <a:t>claimed </a:t>
            </a:r>
            <a:r>
              <a:rPr dirty="0" sz="1450" spc="-5">
                <a:latin typeface="Times New Roman"/>
                <a:cs typeface="Times New Roman"/>
              </a:rPr>
              <a:t>he </a:t>
            </a:r>
            <a:r>
              <a:rPr dirty="0" sz="1450" spc="-10">
                <a:latin typeface="Times New Roman"/>
                <a:cs typeface="Times New Roman"/>
              </a:rPr>
              <a:t>was called </a:t>
            </a:r>
            <a:r>
              <a:rPr dirty="0" sz="1450" spc="-5">
                <a:latin typeface="Times New Roman"/>
                <a:cs typeface="Times New Roman"/>
              </a:rPr>
              <a:t>. . . </a:t>
            </a:r>
            <a:r>
              <a:rPr dirty="0" sz="1450" spc="-10">
                <a:latin typeface="Times New Roman"/>
                <a:cs typeface="Times New Roman"/>
              </a:rPr>
              <a:t>just </a:t>
            </a:r>
            <a:r>
              <a:rPr dirty="0" sz="1450" spc="-5">
                <a:latin typeface="Times New Roman"/>
                <a:cs typeface="Times New Roman"/>
              </a:rPr>
              <a:t>a </a:t>
            </a:r>
            <a:r>
              <a:rPr dirty="0" sz="1450" spc="-10">
                <a:latin typeface="Times New Roman"/>
                <a:cs typeface="Times New Roman"/>
              </a:rPr>
              <a:t>minute </a:t>
            </a:r>
            <a:r>
              <a:rPr dirty="0" sz="1450" spc="-5">
                <a:latin typeface="Times New Roman"/>
                <a:cs typeface="Times New Roman"/>
              </a:rPr>
              <a:t>. . . </a:t>
            </a:r>
            <a:r>
              <a:rPr dirty="0" sz="1450" spc="-10">
                <a:latin typeface="Times New Roman"/>
                <a:cs typeface="Times New Roman"/>
              </a:rPr>
              <a:t>yes, </a:t>
            </a:r>
            <a:r>
              <a:rPr dirty="0" sz="1450" spc="-5">
                <a:latin typeface="Times New Roman"/>
                <a:cs typeface="Times New Roman"/>
              </a:rPr>
              <a:t>he </a:t>
            </a:r>
            <a:r>
              <a:rPr dirty="0" sz="1450" spc="-10">
                <a:latin typeface="Times New Roman"/>
                <a:cs typeface="Times New Roman"/>
              </a:rPr>
              <a:t>claimed </a:t>
            </a:r>
            <a:r>
              <a:rPr dirty="0" sz="1450" spc="-5">
                <a:latin typeface="Times New Roman"/>
                <a:cs typeface="Times New Roman"/>
              </a:rPr>
              <a:t>he  </a:t>
            </a:r>
            <a:r>
              <a:rPr dirty="0" sz="1450" spc="-10">
                <a:latin typeface="Times New Roman"/>
                <a:cs typeface="Times New Roman"/>
              </a:rPr>
              <a:t>was called</a:t>
            </a:r>
            <a:r>
              <a:rPr dirty="0" sz="1450" spc="-5">
                <a:latin typeface="Times New Roman"/>
                <a:cs typeface="Times New Roman"/>
              </a:rPr>
              <a:t> </a:t>
            </a:r>
            <a:r>
              <a:rPr dirty="0" sz="1450" spc="-20">
                <a:latin typeface="Times New Roman"/>
                <a:cs typeface="Times New Roman"/>
              </a:rPr>
              <a:t>Laponder.</a:t>
            </a:r>
            <a:endParaRPr sz="1450">
              <a:latin typeface="Times New Roman"/>
              <a:cs typeface="Times New Roman"/>
            </a:endParaRPr>
          </a:p>
          <a:p>
            <a:pPr algn="just" marL="268605" marR="11430">
              <a:lnSpc>
                <a:spcPct val="140700"/>
              </a:lnSpc>
              <a:spcBef>
                <a:spcPts val="15"/>
              </a:spcBef>
            </a:pPr>
            <a:r>
              <a:rPr dirty="0" sz="1450" spc="-10">
                <a:latin typeface="Times New Roman"/>
                <a:cs typeface="Times New Roman"/>
              </a:rPr>
              <a:t>And another time </a:t>
            </a:r>
            <a:r>
              <a:rPr dirty="0" sz="1450" spc="-5">
                <a:latin typeface="Times New Roman"/>
                <a:cs typeface="Times New Roman"/>
              </a:rPr>
              <a:t>he </a:t>
            </a:r>
            <a:r>
              <a:rPr dirty="0" sz="1450" spc="-10">
                <a:latin typeface="Times New Roman"/>
                <a:cs typeface="Times New Roman"/>
              </a:rPr>
              <a:t>tried to pass himself </a:t>
            </a:r>
            <a:r>
              <a:rPr dirty="0" sz="1450" spc="-15">
                <a:latin typeface="Times New Roman"/>
                <a:cs typeface="Times New Roman"/>
              </a:rPr>
              <a:t>off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certain </a:t>
            </a:r>
            <a:r>
              <a:rPr dirty="0" sz="1450" spc="-5">
                <a:latin typeface="Times New Roman"/>
                <a:cs typeface="Times New Roman"/>
              </a:rPr>
              <a:t>. . . </a:t>
            </a:r>
            <a:r>
              <a:rPr dirty="0" sz="1450" spc="-10">
                <a:latin typeface="Times New Roman"/>
                <a:cs typeface="Times New Roman"/>
              </a:rPr>
              <a:t>Charousek."  "All</a:t>
            </a:r>
            <a:r>
              <a:rPr dirty="0" sz="1450" spc="75">
                <a:latin typeface="Times New Roman"/>
                <a:cs typeface="Times New Roman"/>
              </a:rPr>
              <a:t> </a:t>
            </a:r>
            <a:r>
              <a:rPr dirty="0" sz="1450" spc="-5">
                <a:latin typeface="Times New Roman"/>
                <a:cs typeface="Times New Roman"/>
              </a:rPr>
              <a:t>a</a:t>
            </a:r>
            <a:r>
              <a:rPr dirty="0" sz="1450" spc="80">
                <a:latin typeface="Times New Roman"/>
                <a:cs typeface="Times New Roman"/>
              </a:rPr>
              <a:t> </a:t>
            </a:r>
            <a:r>
              <a:rPr dirty="0" sz="1450" spc="-10">
                <a:latin typeface="Times New Roman"/>
                <a:cs typeface="Times New Roman"/>
              </a:rPr>
              <a:t>pack</a:t>
            </a:r>
            <a:r>
              <a:rPr dirty="0" sz="1450" spc="85">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lies!"</a:t>
            </a:r>
            <a:r>
              <a:rPr dirty="0" sz="1450" spc="75">
                <a:latin typeface="Times New Roman"/>
                <a:cs typeface="Times New Roman"/>
              </a:rPr>
              <a:t> </a:t>
            </a:r>
            <a:r>
              <a:rPr dirty="0" sz="1450" spc="-10">
                <a:latin typeface="Times New Roman"/>
                <a:cs typeface="Times New Roman"/>
              </a:rPr>
              <a:t>interrupted</a:t>
            </a:r>
            <a:r>
              <a:rPr dirty="0" sz="1450" spc="8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man</a:t>
            </a:r>
            <a:r>
              <a:rPr dirty="0" sz="1450" spc="80">
                <a:latin typeface="Times New Roman"/>
                <a:cs typeface="Times New Roman"/>
              </a:rPr>
              <a:t> </a:t>
            </a:r>
            <a:r>
              <a:rPr dirty="0" sz="1450" spc="-10">
                <a:latin typeface="Times New Roman"/>
                <a:cs typeface="Times New Roman"/>
              </a:rPr>
              <a:t>with</a:t>
            </a:r>
            <a:r>
              <a:rPr dirty="0" sz="1450" spc="8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squint.</a:t>
            </a:r>
            <a:r>
              <a:rPr dirty="0" sz="1450" spc="80">
                <a:latin typeface="Times New Roman"/>
                <a:cs typeface="Times New Roman"/>
              </a:rPr>
              <a:t> </a:t>
            </a:r>
            <a:r>
              <a:rPr dirty="0" sz="1450" spc="-10">
                <a:latin typeface="Times New Roman"/>
                <a:cs typeface="Times New Roman"/>
              </a:rPr>
              <a:t>"That</a:t>
            </a:r>
            <a:r>
              <a:rPr dirty="0" sz="1450" spc="85">
                <a:latin typeface="Times New Roman"/>
                <a:cs typeface="Times New Roman"/>
              </a:rPr>
              <a:t> </a:t>
            </a:r>
            <a:r>
              <a:rPr dirty="0" sz="1450" spc="-10">
                <a:latin typeface="Times New Roman"/>
                <a:cs typeface="Times New Roman"/>
              </a:rPr>
              <a:t>Charousek</a:t>
            </a:r>
            <a:endParaRPr sz="1450">
              <a:latin typeface="Times New Roman"/>
              <a:cs typeface="Times New Roman"/>
            </a:endParaRPr>
          </a:p>
          <a:p>
            <a:pPr algn="just" marL="12700">
              <a:lnSpc>
                <a:spcPts val="1730"/>
              </a:lnSpc>
            </a:pPr>
            <a:r>
              <a:rPr dirty="0" sz="1450" spc="-10">
                <a:latin typeface="Times New Roman"/>
                <a:cs typeface="Times New Roman"/>
              </a:rPr>
              <a:t>really existed. My father had several thousand crowns from</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"Who is this man?" </a:t>
            </a:r>
            <a:r>
              <a:rPr dirty="0" sz="1450" spc="-5">
                <a:latin typeface="Times New Roman"/>
                <a:cs typeface="Times New Roman"/>
              </a:rPr>
              <a:t>I </a:t>
            </a:r>
            <a:r>
              <a:rPr dirty="0" sz="1450" spc="-10">
                <a:latin typeface="Times New Roman"/>
                <a:cs typeface="Times New Roman"/>
              </a:rPr>
              <a:t>asked Athenstadt in </a:t>
            </a:r>
            <a:r>
              <a:rPr dirty="0" sz="1450" spc="-5">
                <a:latin typeface="Times New Roman"/>
                <a:cs typeface="Times New Roman"/>
              </a:rPr>
              <a:t>a </a:t>
            </a:r>
            <a:r>
              <a:rPr dirty="0" sz="1450" spc="-10">
                <a:latin typeface="Times New Roman"/>
                <a:cs typeface="Times New Roman"/>
              </a:rPr>
              <a:t>low</a:t>
            </a:r>
            <a:r>
              <a:rPr dirty="0" sz="1450" spc="35">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"A ferryman, he's called </a:t>
            </a:r>
            <a:r>
              <a:rPr dirty="0" sz="1450" spc="-20">
                <a:latin typeface="Times New Roman"/>
                <a:cs typeface="Times New Roman"/>
              </a:rPr>
              <a:t>Tschamrda. </a:t>
            </a:r>
            <a:r>
              <a:rPr dirty="0" sz="1450" spc="-10">
                <a:latin typeface="Times New Roman"/>
                <a:cs typeface="Times New Roman"/>
              </a:rPr>
              <a:t>As far as Pernath is concerned, all </a:t>
            </a:r>
            <a:r>
              <a:rPr dirty="0" sz="1450" spc="-5">
                <a:latin typeface="Times New Roman"/>
                <a:cs typeface="Times New Roman"/>
              </a:rPr>
              <a:t>I  </a:t>
            </a:r>
            <a:r>
              <a:rPr dirty="0" sz="1450" spc="-10">
                <a:latin typeface="Times New Roman"/>
                <a:cs typeface="Times New Roman"/>
              </a:rPr>
              <a:t>can </a:t>
            </a:r>
            <a:r>
              <a:rPr dirty="0" sz="1450" spc="-15">
                <a:latin typeface="Times New Roman"/>
                <a:cs typeface="Times New Roman"/>
              </a:rPr>
              <a:t>remember, </a:t>
            </a:r>
            <a:r>
              <a:rPr dirty="0" sz="1450" spc="-10">
                <a:latin typeface="Times New Roman"/>
                <a:cs typeface="Times New Roman"/>
              </a:rPr>
              <a:t>at least </a:t>
            </a:r>
            <a:r>
              <a:rPr dirty="0" sz="1450" spc="-5">
                <a:latin typeface="Times New Roman"/>
                <a:cs typeface="Times New Roman"/>
              </a:rPr>
              <a:t>I </a:t>
            </a:r>
            <a:r>
              <a:rPr dirty="0" sz="1450" spc="-10">
                <a:latin typeface="Times New Roman"/>
                <a:cs typeface="Times New Roman"/>
              </a:rPr>
              <a:t>believe I'm right in this, is that in later years </a:t>
            </a:r>
            <a:r>
              <a:rPr dirty="0" sz="1450" spc="-5">
                <a:latin typeface="Times New Roman"/>
                <a:cs typeface="Times New Roman"/>
              </a:rPr>
              <a:t>he  </a:t>
            </a:r>
            <a:r>
              <a:rPr dirty="0" sz="1450" spc="-10">
                <a:latin typeface="Times New Roman"/>
                <a:cs typeface="Times New Roman"/>
              </a:rPr>
              <a:t>married </a:t>
            </a:r>
            <a:r>
              <a:rPr dirty="0" sz="1450" spc="-5">
                <a:latin typeface="Times New Roman"/>
                <a:cs typeface="Times New Roman"/>
              </a:rPr>
              <a:t>a </a:t>
            </a:r>
            <a:r>
              <a:rPr dirty="0" sz="1450" spc="-10">
                <a:latin typeface="Times New Roman"/>
                <a:cs typeface="Times New Roman"/>
              </a:rPr>
              <a:t>beautiful, dark-skinned</a:t>
            </a:r>
            <a:r>
              <a:rPr dirty="0" sz="1450" spc="5">
                <a:latin typeface="Times New Roman"/>
                <a:cs typeface="Times New Roman"/>
              </a:rPr>
              <a:t> </a:t>
            </a:r>
            <a:r>
              <a:rPr dirty="0" sz="1450" spc="-10">
                <a:latin typeface="Times New Roman"/>
                <a:cs typeface="Times New Roman"/>
              </a:rPr>
              <a:t>Jewess."</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'Miriam!' </a:t>
            </a:r>
            <a:r>
              <a:rPr dirty="0" sz="1450" spc="-5">
                <a:latin typeface="Times New Roman"/>
                <a:cs typeface="Times New Roman"/>
              </a:rPr>
              <a:t>I </a:t>
            </a:r>
            <a:r>
              <a:rPr dirty="0" sz="1450" spc="-10">
                <a:latin typeface="Times New Roman"/>
                <a:cs typeface="Times New Roman"/>
              </a:rPr>
              <a:t>said to myself. </a:t>
            </a:r>
            <a:r>
              <a:rPr dirty="0" sz="1450" spc="-5">
                <a:latin typeface="Times New Roman"/>
                <a:cs typeface="Times New Roman"/>
              </a:rPr>
              <a:t>I </a:t>
            </a:r>
            <a:r>
              <a:rPr dirty="0" sz="1450" spc="-10">
                <a:latin typeface="Times New Roman"/>
                <a:cs typeface="Times New Roman"/>
              </a:rPr>
              <a:t>was so excited that my hands were trembling  and </a:t>
            </a:r>
            <a:r>
              <a:rPr dirty="0" sz="1450" spc="-5">
                <a:latin typeface="Times New Roman"/>
                <a:cs typeface="Times New Roman"/>
              </a:rPr>
              <a:t>I </a:t>
            </a:r>
            <a:r>
              <a:rPr dirty="0" sz="1450" spc="-10">
                <a:latin typeface="Times New Roman"/>
                <a:cs typeface="Times New Roman"/>
              </a:rPr>
              <a:t>couldn't </a:t>
            </a:r>
            <a:r>
              <a:rPr dirty="0" sz="1450" spc="-5">
                <a:latin typeface="Times New Roman"/>
                <a:cs typeface="Times New Roman"/>
              </a:rPr>
              <a:t>go on</a:t>
            </a:r>
            <a:r>
              <a:rPr dirty="0" sz="1450">
                <a:latin typeface="Times New Roman"/>
                <a:cs typeface="Times New Roman"/>
              </a:rPr>
              <a:t> </a:t>
            </a:r>
            <a:r>
              <a:rPr dirty="0" sz="1450" spc="-10">
                <a:latin typeface="Times New Roman"/>
                <a:cs typeface="Times New Roman"/>
              </a:rPr>
              <a:t>playing.</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ferryman crossed</a:t>
            </a:r>
            <a:r>
              <a:rPr dirty="0" sz="145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"What ever's the matter with </a:t>
            </a:r>
            <a:r>
              <a:rPr dirty="0" sz="1450" spc="-5">
                <a:latin typeface="Times New Roman"/>
                <a:cs typeface="Times New Roman"/>
              </a:rPr>
              <a:t>you </a:t>
            </a:r>
            <a:r>
              <a:rPr dirty="0" sz="1450" spc="-25">
                <a:latin typeface="Times New Roman"/>
                <a:cs typeface="Times New Roman"/>
              </a:rPr>
              <a:t>today, </a:t>
            </a:r>
            <a:r>
              <a:rPr dirty="0" sz="1450" spc="-10">
                <a:latin typeface="Times New Roman"/>
                <a:cs typeface="Times New Roman"/>
              </a:rPr>
              <a:t>Herr </a:t>
            </a:r>
            <a:r>
              <a:rPr dirty="0" sz="1450" spc="-20">
                <a:latin typeface="Times New Roman"/>
                <a:cs typeface="Times New Roman"/>
              </a:rPr>
              <a:t>Tschamrda?"</a:t>
            </a:r>
            <a:r>
              <a:rPr dirty="0" sz="1450" spc="320">
                <a:latin typeface="Times New Roman"/>
                <a:cs typeface="Times New Roman"/>
              </a:rPr>
              <a:t> </a:t>
            </a:r>
            <a:r>
              <a:rPr dirty="0" sz="1450" spc="-10">
                <a:latin typeface="Times New Roman"/>
                <a:cs typeface="Times New Roman"/>
              </a:rPr>
              <a:t>asked  Athenstadt in</a:t>
            </a:r>
            <a:r>
              <a:rPr dirty="0" sz="1450" spc="-5">
                <a:latin typeface="Times New Roman"/>
                <a:cs typeface="Times New Roman"/>
              </a:rPr>
              <a:t> </a:t>
            </a:r>
            <a:r>
              <a:rPr dirty="0" sz="1450" spc="-10">
                <a:latin typeface="Times New Roman"/>
                <a:cs typeface="Times New Roman"/>
              </a:rPr>
              <a:t>astonishment.</a:t>
            </a:r>
            <a:endParaRPr sz="1450">
              <a:latin typeface="Times New Roman"/>
              <a:cs typeface="Times New Roman"/>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373235"/>
          </a:xfrm>
          <a:prstGeom prst="rect">
            <a:avLst/>
          </a:prstGeom>
        </p:spPr>
        <p:txBody>
          <a:bodyPr wrap="square" lIns="0" tIns="12700" rIns="0" bIns="0" rtlCol="0" vert="horz">
            <a:spAutoFit/>
          </a:bodyPr>
          <a:lstStyle/>
          <a:p>
            <a:pPr algn="just" marL="268605" marR="1014094">
              <a:lnSpc>
                <a:spcPct val="144900"/>
              </a:lnSpc>
              <a:spcBef>
                <a:spcPts val="100"/>
              </a:spcBef>
            </a:pPr>
            <a:r>
              <a:rPr dirty="0" sz="1450" spc="-10">
                <a:latin typeface="Times New Roman"/>
                <a:cs typeface="Times New Roman"/>
              </a:rPr>
              <a:t>"That Pernath never lived!" </a:t>
            </a:r>
            <a:r>
              <a:rPr dirty="0" sz="1450" spc="-5">
                <a:latin typeface="Times New Roman"/>
                <a:cs typeface="Times New Roman"/>
              </a:rPr>
              <a:t>he </a:t>
            </a:r>
            <a:r>
              <a:rPr dirty="0" sz="1450" spc="-10">
                <a:latin typeface="Times New Roman"/>
                <a:cs typeface="Times New Roman"/>
              </a:rPr>
              <a:t>exclaimed. "I </a:t>
            </a:r>
            <a:r>
              <a:rPr dirty="0" sz="1450" spc="-5">
                <a:latin typeface="Times New Roman"/>
                <a:cs typeface="Times New Roman"/>
              </a:rPr>
              <a:t>don't </a:t>
            </a:r>
            <a:r>
              <a:rPr dirty="0" sz="1450" spc="-10">
                <a:latin typeface="Times New Roman"/>
                <a:cs typeface="Times New Roman"/>
              </a:rPr>
              <a:t>believe it!"  </a:t>
            </a:r>
            <a:r>
              <a:rPr dirty="0" sz="1450" spc="-5">
                <a:latin typeface="Times New Roman"/>
                <a:cs typeface="Times New Roman"/>
              </a:rPr>
              <a:t>I </a:t>
            </a:r>
            <a:r>
              <a:rPr dirty="0" sz="1450" spc="-10">
                <a:latin typeface="Times New Roman"/>
                <a:cs typeface="Times New Roman"/>
              </a:rPr>
              <a:t>immediately </a:t>
            </a:r>
            <a:r>
              <a:rPr dirty="0" sz="1450" spc="-5">
                <a:latin typeface="Times New Roman"/>
                <a:cs typeface="Times New Roman"/>
              </a:rPr>
              <a:t>bought </a:t>
            </a:r>
            <a:r>
              <a:rPr dirty="0" sz="1450" spc="-10">
                <a:latin typeface="Times New Roman"/>
                <a:cs typeface="Times New Roman"/>
              </a:rPr>
              <a:t>the man </a:t>
            </a:r>
            <a:r>
              <a:rPr dirty="0" sz="1450" spc="-5">
                <a:latin typeface="Times New Roman"/>
                <a:cs typeface="Times New Roman"/>
              </a:rPr>
              <a:t>a </a:t>
            </a:r>
            <a:r>
              <a:rPr dirty="0" sz="1450" spc="-10">
                <a:latin typeface="Times New Roman"/>
                <a:cs typeface="Times New Roman"/>
              </a:rPr>
              <a:t>brandy to loosen his</a:t>
            </a:r>
            <a:r>
              <a:rPr dirty="0" sz="1450" spc="60">
                <a:latin typeface="Times New Roman"/>
                <a:cs typeface="Times New Roman"/>
              </a:rPr>
              <a:t> </a:t>
            </a:r>
            <a:r>
              <a:rPr dirty="0" sz="1450" spc="-10">
                <a:latin typeface="Times New Roman"/>
                <a:cs typeface="Times New Roman"/>
              </a:rPr>
              <a:t>tongue.</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"There are people who </a:t>
            </a:r>
            <a:r>
              <a:rPr dirty="0" sz="1450" spc="-5">
                <a:latin typeface="Times New Roman"/>
                <a:cs typeface="Times New Roman"/>
              </a:rPr>
              <a:t>do </a:t>
            </a:r>
            <a:r>
              <a:rPr dirty="0" sz="1450" spc="-10">
                <a:latin typeface="Times New Roman"/>
                <a:cs typeface="Times New Roman"/>
              </a:rPr>
              <a:t>say Pernath is still alive", the ferryman declared  at length. "He's </a:t>
            </a:r>
            <a:r>
              <a:rPr dirty="0" sz="1450" spc="-5">
                <a:latin typeface="Times New Roman"/>
                <a:cs typeface="Times New Roman"/>
              </a:rPr>
              <a:t>a </a:t>
            </a:r>
            <a:r>
              <a:rPr dirty="0" sz="1450" spc="-15">
                <a:latin typeface="Times New Roman"/>
                <a:cs typeface="Times New Roman"/>
              </a:rPr>
              <a:t>comb-cutter, </a:t>
            </a:r>
            <a:r>
              <a:rPr dirty="0" sz="1450" spc="-10">
                <a:latin typeface="Times New Roman"/>
                <a:cs typeface="Times New Roman"/>
              </a:rPr>
              <a:t>so I've heard tell, and lives </a:t>
            </a:r>
            <a:r>
              <a:rPr dirty="0" sz="1450" spc="-5">
                <a:latin typeface="Times New Roman"/>
                <a:cs typeface="Times New Roman"/>
              </a:rPr>
              <a:t>up on </a:t>
            </a:r>
            <a:r>
              <a:rPr dirty="0" sz="1450" spc="-10">
                <a:latin typeface="Times New Roman"/>
                <a:cs typeface="Times New Roman"/>
              </a:rPr>
              <a:t>the  Hradschin."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"Where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Hradschin?"</a:t>
            </a:r>
            <a:endParaRPr sz="1450">
              <a:latin typeface="Times New Roman"/>
              <a:cs typeface="Times New Roman"/>
            </a:endParaRPr>
          </a:p>
          <a:p>
            <a:pPr algn="just" marL="12700" marR="114935" indent="255904">
              <a:lnSpc>
                <a:spcPts val="1730"/>
              </a:lnSpc>
              <a:spcBef>
                <a:spcPts val="850"/>
              </a:spcBef>
            </a:pPr>
            <a:r>
              <a:rPr dirty="0" sz="1450" spc="-10">
                <a:latin typeface="Times New Roman"/>
                <a:cs typeface="Times New Roman"/>
              </a:rPr>
              <a:t>The ferryman crossed himself. "That's just it. He lives in </a:t>
            </a:r>
            <a:r>
              <a:rPr dirty="0" sz="1450" spc="-5">
                <a:latin typeface="Times New Roman"/>
                <a:cs typeface="Times New Roman"/>
              </a:rPr>
              <a:t>a </a:t>
            </a:r>
            <a:r>
              <a:rPr dirty="0" sz="1450" spc="-10">
                <a:latin typeface="Times New Roman"/>
                <a:cs typeface="Times New Roman"/>
              </a:rPr>
              <a:t>place where </a:t>
            </a:r>
            <a:r>
              <a:rPr dirty="0" sz="1450" spc="-5">
                <a:latin typeface="Times New Roman"/>
                <a:cs typeface="Times New Roman"/>
              </a:rPr>
              <a:t>no  </a:t>
            </a:r>
            <a:r>
              <a:rPr dirty="0" sz="1450" spc="-10">
                <a:latin typeface="Times New Roman"/>
                <a:cs typeface="Times New Roman"/>
              </a:rPr>
              <a:t>living person can live: at the wall </a:t>
            </a:r>
            <a:r>
              <a:rPr dirty="0" sz="1450" spc="-5">
                <a:latin typeface="Times New Roman"/>
                <a:cs typeface="Times New Roman"/>
              </a:rPr>
              <a:t>by </a:t>
            </a:r>
            <a:r>
              <a:rPr dirty="0" sz="1450" spc="-10">
                <a:latin typeface="Times New Roman"/>
                <a:cs typeface="Times New Roman"/>
              </a:rPr>
              <a:t>the last</a:t>
            </a:r>
            <a:r>
              <a:rPr dirty="0" sz="1450" spc="40">
                <a:latin typeface="Times New Roman"/>
                <a:cs typeface="Times New Roman"/>
              </a:rPr>
              <a:t> </a:t>
            </a:r>
            <a:r>
              <a:rPr dirty="0" sz="1450" spc="-10">
                <a:latin typeface="Times New Roman"/>
                <a:cs typeface="Times New Roman"/>
              </a:rPr>
              <a:t>lamp."</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the house, Herr </a:t>
            </a:r>
            <a:r>
              <a:rPr dirty="0" sz="1450" spc="-25">
                <a:latin typeface="Times New Roman"/>
                <a:cs typeface="Times New Roman"/>
              </a:rPr>
              <a:t>Tscham </a:t>
            </a:r>
            <a:r>
              <a:rPr dirty="0" sz="1450" spc="-5">
                <a:latin typeface="Times New Roman"/>
                <a:cs typeface="Times New Roman"/>
              </a:rPr>
              <a:t>. . . </a:t>
            </a:r>
            <a:r>
              <a:rPr dirty="0" sz="1450" spc="-25">
                <a:latin typeface="Times New Roman"/>
                <a:cs typeface="Times New Roman"/>
              </a:rPr>
              <a:t>Tschamer </a:t>
            </a:r>
            <a:r>
              <a:rPr dirty="0" sz="1450" spc="-5">
                <a:latin typeface="Times New Roman"/>
                <a:cs typeface="Times New Roman"/>
              </a:rPr>
              <a:t>. . .</a:t>
            </a:r>
            <a:r>
              <a:rPr dirty="0" sz="1450" spc="90">
                <a:latin typeface="Times New Roman"/>
                <a:cs typeface="Times New Roman"/>
              </a:rPr>
              <a:t> </a:t>
            </a:r>
            <a:r>
              <a:rPr dirty="0" sz="1450" spc="-20">
                <a:latin typeface="Times New Roman"/>
                <a:cs typeface="Times New Roman"/>
              </a:rPr>
              <a:t>Tschamrda?"</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"I wouldn't </a:t>
            </a:r>
            <a:r>
              <a:rPr dirty="0" sz="1450" spc="-5">
                <a:latin typeface="Times New Roman"/>
                <a:cs typeface="Times New Roman"/>
              </a:rPr>
              <a:t>go up </a:t>
            </a:r>
            <a:r>
              <a:rPr dirty="0" sz="1450" spc="-10">
                <a:latin typeface="Times New Roman"/>
                <a:cs typeface="Times New Roman"/>
              </a:rPr>
              <a:t>there, </a:t>
            </a:r>
            <a:r>
              <a:rPr dirty="0" sz="1450" spc="-5">
                <a:latin typeface="Times New Roman"/>
                <a:cs typeface="Times New Roman"/>
              </a:rPr>
              <a:t>not </a:t>
            </a:r>
            <a:r>
              <a:rPr dirty="0" sz="1450" spc="-10">
                <a:latin typeface="Times New Roman"/>
                <a:cs typeface="Times New Roman"/>
              </a:rPr>
              <a:t>for all the money in the world!" </a:t>
            </a:r>
            <a:r>
              <a:rPr dirty="0" sz="1450" spc="-5">
                <a:latin typeface="Times New Roman"/>
                <a:cs typeface="Times New Roman"/>
              </a:rPr>
              <a:t>he </a:t>
            </a:r>
            <a:r>
              <a:rPr dirty="0" sz="1450" spc="-10">
                <a:latin typeface="Times New Roman"/>
                <a:cs typeface="Times New Roman"/>
              </a:rPr>
              <a:t>protested.  "Jesus, Joseph and </a:t>
            </a:r>
            <a:r>
              <a:rPr dirty="0" sz="1450" spc="-30">
                <a:latin typeface="Times New Roman"/>
                <a:cs typeface="Times New Roman"/>
              </a:rPr>
              <a:t>Mary, </a:t>
            </a: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take me</a:t>
            </a:r>
            <a:r>
              <a:rPr dirty="0" sz="1450" spc="45">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could show me the </a:t>
            </a:r>
            <a:r>
              <a:rPr dirty="0" sz="1450" spc="-35">
                <a:latin typeface="Times New Roman"/>
                <a:cs typeface="Times New Roman"/>
              </a:rPr>
              <a:t>way,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distance, couldn't </a:t>
            </a:r>
            <a:r>
              <a:rPr dirty="0" sz="1450" spc="-5">
                <a:latin typeface="Times New Roman"/>
                <a:cs typeface="Times New Roman"/>
              </a:rPr>
              <a:t>you, </a:t>
            </a:r>
            <a:r>
              <a:rPr dirty="0" sz="1450" spc="-10">
                <a:latin typeface="Times New Roman"/>
                <a:cs typeface="Times New Roman"/>
              </a:rPr>
              <a:t>Herr  </a:t>
            </a:r>
            <a:r>
              <a:rPr dirty="0" sz="1450" spc="-20">
                <a:latin typeface="Times New Roman"/>
                <a:cs typeface="Times New Roman"/>
              </a:rPr>
              <a:t>Tschamrda?"</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could do", muttered the ferryman, "if </a:t>
            </a:r>
            <a:r>
              <a:rPr dirty="0" sz="1450" spc="-5">
                <a:latin typeface="Times New Roman"/>
                <a:cs typeface="Times New Roman"/>
              </a:rPr>
              <a:t>you </a:t>
            </a:r>
            <a:r>
              <a:rPr dirty="0" sz="1450" spc="-10">
                <a:latin typeface="Times New Roman"/>
                <a:cs typeface="Times New Roman"/>
              </a:rPr>
              <a:t>can wait until six in the  morning. That's when </a:t>
            </a:r>
            <a:r>
              <a:rPr dirty="0" sz="1450" spc="-5">
                <a:latin typeface="Times New Roman"/>
                <a:cs typeface="Times New Roman"/>
              </a:rPr>
              <a:t>I go </a:t>
            </a:r>
            <a:r>
              <a:rPr dirty="0" sz="1450" spc="-10">
                <a:latin typeface="Times New Roman"/>
                <a:cs typeface="Times New Roman"/>
              </a:rPr>
              <a:t>down to the Moldau. But </a:t>
            </a:r>
            <a:r>
              <a:rPr dirty="0" sz="1450" spc="-5">
                <a:latin typeface="Times New Roman"/>
                <a:cs typeface="Times New Roman"/>
              </a:rPr>
              <a:t>I </a:t>
            </a:r>
            <a:r>
              <a:rPr dirty="0" sz="1450" spc="-10">
                <a:latin typeface="Times New Roman"/>
                <a:cs typeface="Times New Roman"/>
              </a:rPr>
              <a:t>warn </a:t>
            </a:r>
            <a:r>
              <a:rPr dirty="0" sz="1450" spc="-5">
                <a:latin typeface="Times New Roman"/>
                <a:cs typeface="Times New Roman"/>
              </a:rPr>
              <a:t>you not </a:t>
            </a:r>
            <a:r>
              <a:rPr dirty="0" sz="1450" spc="-10">
                <a:latin typeface="Times New Roman"/>
                <a:cs typeface="Times New Roman"/>
              </a:rPr>
              <a:t>to! </a:t>
            </a:r>
            <a:r>
              <a:rPr dirty="0" sz="1450" spc="-35">
                <a:latin typeface="Times New Roman"/>
                <a:cs typeface="Times New Roman"/>
              </a:rPr>
              <a:t>You'll  </a:t>
            </a:r>
            <a:r>
              <a:rPr dirty="0" sz="1450" spc="-10">
                <a:latin typeface="Times New Roman"/>
                <a:cs typeface="Times New Roman"/>
              </a:rPr>
              <a:t>fall into the Stag's Moat and break </a:t>
            </a:r>
            <a:r>
              <a:rPr dirty="0" sz="1450" spc="-5">
                <a:latin typeface="Times New Roman"/>
                <a:cs typeface="Times New Roman"/>
              </a:rPr>
              <a:t>your </a:t>
            </a:r>
            <a:r>
              <a:rPr dirty="0" sz="1450" spc="-10">
                <a:latin typeface="Times New Roman"/>
                <a:cs typeface="Times New Roman"/>
              </a:rPr>
              <a:t>neck, Mother </a:t>
            </a:r>
            <a:r>
              <a:rPr dirty="0" sz="1450" spc="-5">
                <a:latin typeface="Times New Roman"/>
                <a:cs typeface="Times New Roman"/>
              </a:rPr>
              <a:t>of </a:t>
            </a:r>
            <a:r>
              <a:rPr dirty="0" sz="1450" spc="-10">
                <a:latin typeface="Times New Roman"/>
                <a:cs typeface="Times New Roman"/>
              </a:rPr>
              <a:t>God have mercy </a:t>
            </a:r>
            <a:r>
              <a:rPr dirty="0" sz="1450" spc="-5">
                <a:latin typeface="Times New Roman"/>
                <a:cs typeface="Times New Roman"/>
              </a:rPr>
              <a:t>on  </a:t>
            </a:r>
            <a:r>
              <a:rPr dirty="0" sz="1450" spc="-10">
                <a:latin typeface="Times New Roman"/>
                <a:cs typeface="Times New Roman"/>
              </a:rPr>
              <a:t>us!"</a:t>
            </a:r>
            <a:endParaRPr sz="1450">
              <a:latin typeface="Times New Roman"/>
              <a:cs typeface="Times New Roman"/>
            </a:endParaRPr>
          </a:p>
          <a:p>
            <a:pPr algn="just" marL="12700" marR="10795" indent="255904">
              <a:lnSpc>
                <a:spcPts val="1730"/>
              </a:lnSpc>
              <a:spcBef>
                <a:spcPts val="785"/>
              </a:spcBef>
            </a:pP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went down together through the morning air; </a:t>
            </a:r>
            <a:r>
              <a:rPr dirty="0" sz="1450" spc="-5">
                <a:latin typeface="Times New Roman"/>
                <a:cs typeface="Times New Roman"/>
              </a:rPr>
              <a:t>a </a:t>
            </a:r>
            <a:r>
              <a:rPr dirty="0" sz="1450" spc="-10">
                <a:latin typeface="Times New Roman"/>
                <a:cs typeface="Times New Roman"/>
              </a:rPr>
              <a:t>fresh breeze was  blowing from the </a:t>
            </a:r>
            <a:r>
              <a:rPr dirty="0" sz="1450" spc="-20">
                <a:latin typeface="Times New Roman"/>
                <a:cs typeface="Times New Roman"/>
              </a:rPr>
              <a:t>river. </a:t>
            </a:r>
            <a:r>
              <a:rPr dirty="0" sz="1450" spc="-5">
                <a:latin typeface="Times New Roman"/>
                <a:cs typeface="Times New Roman"/>
              </a:rPr>
              <a:t>I </a:t>
            </a:r>
            <a:r>
              <a:rPr dirty="0" sz="1450" spc="-10">
                <a:latin typeface="Times New Roman"/>
                <a:cs typeface="Times New Roman"/>
              </a:rPr>
              <a:t>was so tense with expectation </a:t>
            </a:r>
            <a:r>
              <a:rPr dirty="0" sz="1450" spc="-5">
                <a:latin typeface="Times New Roman"/>
                <a:cs typeface="Times New Roman"/>
              </a:rPr>
              <a:t>I </a:t>
            </a:r>
            <a:r>
              <a:rPr dirty="0" sz="1450" spc="-10">
                <a:latin typeface="Times New Roman"/>
                <a:cs typeface="Times New Roman"/>
              </a:rPr>
              <a:t>could scarcely feel  the ground under my feet. Suddenly </a:t>
            </a:r>
            <a:r>
              <a:rPr dirty="0" sz="1450" spc="-5">
                <a:latin typeface="Times New Roman"/>
                <a:cs typeface="Times New Roman"/>
              </a:rPr>
              <a:t>I </a:t>
            </a:r>
            <a:r>
              <a:rPr dirty="0" sz="1450" spc="-10">
                <a:latin typeface="Times New Roman"/>
                <a:cs typeface="Times New Roman"/>
              </a:rPr>
              <a:t>saw the house in Altschulgasse before  me; </a:t>
            </a:r>
            <a:r>
              <a:rPr dirty="0" sz="1450" spc="-5">
                <a:latin typeface="Times New Roman"/>
                <a:cs typeface="Times New Roman"/>
              </a:rPr>
              <a:t>I </a:t>
            </a:r>
            <a:r>
              <a:rPr dirty="0" sz="1450" spc="-10">
                <a:latin typeface="Times New Roman"/>
                <a:cs typeface="Times New Roman"/>
              </a:rPr>
              <a:t>recognised every </a:t>
            </a:r>
            <a:r>
              <a:rPr dirty="0" sz="1450" spc="-20">
                <a:latin typeface="Times New Roman"/>
                <a:cs typeface="Times New Roman"/>
              </a:rPr>
              <a:t>window, </a:t>
            </a:r>
            <a:r>
              <a:rPr dirty="0" sz="1450" spc="-10">
                <a:latin typeface="Times New Roman"/>
                <a:cs typeface="Times New Roman"/>
              </a:rPr>
              <a:t>the curving </a:t>
            </a:r>
            <a:r>
              <a:rPr dirty="0" sz="1450" spc="-15">
                <a:latin typeface="Times New Roman"/>
                <a:cs typeface="Times New Roman"/>
              </a:rPr>
              <a:t>gutter, </a:t>
            </a:r>
            <a:r>
              <a:rPr dirty="0" sz="1450" spc="-10">
                <a:latin typeface="Times New Roman"/>
                <a:cs typeface="Times New Roman"/>
              </a:rPr>
              <a:t>the bars, the window-  ledges like glistening lumps </a:t>
            </a:r>
            <a:r>
              <a:rPr dirty="0" sz="1450" spc="-5">
                <a:latin typeface="Times New Roman"/>
                <a:cs typeface="Times New Roman"/>
              </a:rPr>
              <a:t>of </a:t>
            </a:r>
            <a:r>
              <a:rPr dirty="0" sz="1450" spc="-10">
                <a:latin typeface="Times New Roman"/>
                <a:cs typeface="Times New Roman"/>
              </a:rPr>
              <a:t>fat, everything,</a:t>
            </a:r>
            <a:r>
              <a:rPr dirty="0" sz="1450" spc="35">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268605">
              <a:lnSpc>
                <a:spcPts val="1735"/>
              </a:lnSpc>
              <a:spcBef>
                <a:spcPts val="720"/>
              </a:spcBef>
            </a:pPr>
            <a:r>
              <a:rPr dirty="0" sz="1450" spc="-10">
                <a:latin typeface="Times New Roman"/>
                <a:cs typeface="Times New Roman"/>
              </a:rPr>
              <a:t>"When</a:t>
            </a:r>
            <a:r>
              <a:rPr dirty="0" sz="1450" spc="50">
                <a:latin typeface="Times New Roman"/>
                <a:cs typeface="Times New Roman"/>
              </a:rPr>
              <a:t> </a:t>
            </a:r>
            <a:r>
              <a:rPr dirty="0" sz="1450" spc="-10">
                <a:latin typeface="Times New Roman"/>
                <a:cs typeface="Times New Roman"/>
              </a:rPr>
              <a:t>did</a:t>
            </a:r>
            <a:r>
              <a:rPr dirty="0" sz="1450" spc="55">
                <a:latin typeface="Times New Roman"/>
                <a:cs typeface="Times New Roman"/>
              </a:rPr>
              <a:t> </a:t>
            </a:r>
            <a:r>
              <a:rPr dirty="0" sz="1450" spc="-10">
                <a:latin typeface="Times New Roman"/>
                <a:cs typeface="Times New Roman"/>
              </a:rPr>
              <a:t>this</a:t>
            </a:r>
            <a:r>
              <a:rPr dirty="0" sz="1450" spc="50">
                <a:latin typeface="Times New Roman"/>
                <a:cs typeface="Times New Roman"/>
              </a:rPr>
              <a:t> </a:t>
            </a:r>
            <a:r>
              <a:rPr dirty="0" sz="1450" spc="-10">
                <a:latin typeface="Times New Roman"/>
                <a:cs typeface="Times New Roman"/>
              </a:rPr>
              <a:t>house</a:t>
            </a:r>
            <a:r>
              <a:rPr dirty="0" sz="1450" spc="50">
                <a:latin typeface="Times New Roman"/>
                <a:cs typeface="Times New Roman"/>
              </a:rPr>
              <a:t> </a:t>
            </a:r>
            <a:r>
              <a:rPr dirty="0" sz="1450" spc="-10">
                <a:latin typeface="Times New Roman"/>
                <a:cs typeface="Times New Roman"/>
              </a:rPr>
              <a:t>burn</a:t>
            </a:r>
            <a:r>
              <a:rPr dirty="0" sz="1450" spc="55">
                <a:latin typeface="Times New Roman"/>
                <a:cs typeface="Times New Roman"/>
              </a:rPr>
              <a:t> </a:t>
            </a:r>
            <a:r>
              <a:rPr dirty="0" sz="1450" spc="-10">
                <a:latin typeface="Times New Roman"/>
                <a:cs typeface="Times New Roman"/>
              </a:rPr>
              <a:t>down?"</a:t>
            </a:r>
            <a:r>
              <a:rPr dirty="0" sz="1450" spc="50">
                <a:latin typeface="Times New Roman"/>
                <a:cs typeface="Times New Roman"/>
              </a:rPr>
              <a:t> </a:t>
            </a:r>
            <a:r>
              <a:rPr dirty="0" sz="1450" spc="-5">
                <a:latin typeface="Times New Roman"/>
                <a:cs typeface="Times New Roman"/>
              </a:rPr>
              <a:t>I</a:t>
            </a:r>
            <a:r>
              <a:rPr dirty="0" sz="1450" spc="50">
                <a:latin typeface="Times New Roman"/>
                <a:cs typeface="Times New Roman"/>
              </a:rPr>
              <a:t> </a:t>
            </a:r>
            <a:r>
              <a:rPr dirty="0" sz="1450" spc="-10">
                <a:latin typeface="Times New Roman"/>
                <a:cs typeface="Times New Roman"/>
              </a:rPr>
              <a:t>asked</a:t>
            </a:r>
            <a:r>
              <a:rPr dirty="0" sz="1450" spc="50">
                <a:latin typeface="Times New Roman"/>
                <a:cs typeface="Times New Roman"/>
              </a:rPr>
              <a:t> </a:t>
            </a:r>
            <a:r>
              <a:rPr dirty="0" sz="1450" spc="-10">
                <a:latin typeface="Times New Roman"/>
                <a:cs typeface="Times New Roman"/>
              </a:rPr>
              <a:t>my</a:t>
            </a:r>
            <a:r>
              <a:rPr dirty="0" sz="1450" spc="55">
                <a:latin typeface="Times New Roman"/>
                <a:cs typeface="Times New Roman"/>
              </a:rPr>
              <a:t> </a:t>
            </a:r>
            <a:r>
              <a:rPr dirty="0" sz="1450" spc="-10">
                <a:latin typeface="Times New Roman"/>
                <a:cs typeface="Times New Roman"/>
              </a:rPr>
              <a:t>companion</a:t>
            </a:r>
            <a:r>
              <a:rPr dirty="0" sz="1450" spc="55">
                <a:latin typeface="Times New Roman"/>
                <a:cs typeface="Times New Roman"/>
              </a:rPr>
              <a:t> </a:t>
            </a:r>
            <a:r>
              <a:rPr dirty="0" sz="1450" spc="-10">
                <a:latin typeface="Times New Roman"/>
                <a:cs typeface="Times New Roman"/>
              </a:rPr>
              <a:t>with</a:t>
            </a:r>
            <a:r>
              <a:rPr dirty="0" sz="1450" spc="50">
                <a:latin typeface="Times New Roman"/>
                <a:cs typeface="Times New Roman"/>
              </a:rPr>
              <a:t>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squint.</a:t>
            </a:r>
            <a:endParaRPr sz="1450">
              <a:latin typeface="Times New Roman"/>
              <a:cs typeface="Times New Roman"/>
            </a:endParaRPr>
          </a:p>
          <a:p>
            <a:pPr algn="just" marL="12700">
              <a:lnSpc>
                <a:spcPts val="1735"/>
              </a:lnSpc>
            </a:pPr>
            <a:r>
              <a:rPr dirty="0" sz="1450" spc="-5">
                <a:latin typeface="Times New Roman"/>
                <a:cs typeface="Times New Roman"/>
              </a:rPr>
              <a:t>I </a:t>
            </a:r>
            <a:r>
              <a:rPr dirty="0" sz="1450" spc="-10">
                <a:latin typeface="Times New Roman"/>
                <a:cs typeface="Times New Roman"/>
              </a:rPr>
              <a:t>was so tense the blood was </a:t>
            </a:r>
            <a:r>
              <a:rPr dirty="0" sz="1450" spc="-5">
                <a:latin typeface="Times New Roman"/>
                <a:cs typeface="Times New Roman"/>
              </a:rPr>
              <a:t>pounding </a:t>
            </a:r>
            <a:r>
              <a:rPr dirty="0" sz="1450" spc="-10">
                <a:latin typeface="Times New Roman"/>
                <a:cs typeface="Times New Roman"/>
              </a:rPr>
              <a:t>in my</a:t>
            </a:r>
            <a:r>
              <a:rPr dirty="0" sz="1450" spc="25">
                <a:latin typeface="Times New Roman"/>
                <a:cs typeface="Times New Roman"/>
              </a:rPr>
              <a:t> </a:t>
            </a:r>
            <a:r>
              <a:rPr dirty="0" sz="1450" spc="-10">
                <a:latin typeface="Times New Roman"/>
                <a:cs typeface="Times New Roman"/>
              </a:rPr>
              <a:t>ears.</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"Burn down? </a:t>
            </a:r>
            <a:r>
              <a:rPr dirty="0" sz="1450" spc="-35">
                <a:latin typeface="Times New Roman"/>
                <a:cs typeface="Times New Roman"/>
              </a:rPr>
              <a:t>Why, </a:t>
            </a:r>
            <a:r>
              <a:rPr dirty="0" sz="1450" spc="-20">
                <a:latin typeface="Times New Roman"/>
                <a:cs typeface="Times New Roman"/>
              </a:rPr>
              <a:t>never." </a:t>
            </a:r>
            <a:r>
              <a:rPr dirty="0" sz="1450" spc="-10">
                <a:latin typeface="Times New Roman"/>
                <a:cs typeface="Times New Roman"/>
              </a:rPr>
              <a:t>"But it </a:t>
            </a:r>
            <a:r>
              <a:rPr dirty="0" sz="1450" spc="-5">
                <a:latin typeface="Times New Roman"/>
                <a:cs typeface="Times New Roman"/>
              </a:rPr>
              <a:t>did! </a:t>
            </a:r>
            <a:r>
              <a:rPr dirty="0" sz="1450" spc="-10">
                <a:latin typeface="Times New Roman"/>
                <a:cs typeface="Times New Roman"/>
              </a:rPr>
              <a:t>I'm sure </a:t>
            </a:r>
            <a:r>
              <a:rPr dirty="0" sz="1450" spc="-5">
                <a:latin typeface="Times New Roman"/>
                <a:cs typeface="Times New Roman"/>
              </a:rPr>
              <a:t>of </a:t>
            </a:r>
            <a:r>
              <a:rPr dirty="0" sz="1450" spc="-10">
                <a:latin typeface="Times New Roman"/>
                <a:cs typeface="Times New Roman"/>
              </a:rPr>
              <a:t>it."</a:t>
            </a:r>
            <a:r>
              <a:rPr dirty="0" sz="1450" spc="85">
                <a:latin typeface="Times New Roman"/>
                <a:cs typeface="Times New Roman"/>
              </a:rPr>
              <a:t> </a:t>
            </a:r>
            <a:r>
              <a:rPr dirty="0" sz="1450" spc="-10">
                <a:latin typeface="Times New Roman"/>
                <a:cs typeface="Times New Roman"/>
              </a:rPr>
              <a:t>"No."</a:t>
            </a:r>
            <a:endParaRPr sz="1450">
              <a:latin typeface="Times New Roman"/>
              <a:cs typeface="Times New Roman"/>
            </a:endParaRPr>
          </a:p>
          <a:p>
            <a:pPr algn="just" marL="268605" marR="6985">
              <a:lnSpc>
                <a:spcPct val="144900"/>
              </a:lnSpc>
            </a:pPr>
            <a:r>
              <a:rPr dirty="0" sz="1450" spc="-10">
                <a:latin typeface="Times New Roman"/>
                <a:cs typeface="Times New Roman"/>
              </a:rPr>
              <a:t>"But I'm sure. </a:t>
            </a: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like to bet </a:t>
            </a:r>
            <a:r>
              <a:rPr dirty="0" sz="1450" spc="-5">
                <a:latin typeface="Times New Roman"/>
                <a:cs typeface="Times New Roman"/>
              </a:rPr>
              <a:t>on </a:t>
            </a:r>
            <a:r>
              <a:rPr dirty="0" sz="1450" spc="-10">
                <a:latin typeface="Times New Roman"/>
                <a:cs typeface="Times New Roman"/>
              </a:rPr>
              <a:t>it?" "How much?" "One crown."  "Done!"</a:t>
            </a:r>
            <a:r>
              <a:rPr dirty="0" sz="1450" spc="254">
                <a:latin typeface="Times New Roman"/>
                <a:cs typeface="Times New Roman"/>
              </a:rPr>
              <a:t> </a:t>
            </a:r>
            <a:r>
              <a:rPr dirty="0" sz="1450" spc="-20">
                <a:latin typeface="Times New Roman"/>
                <a:cs typeface="Times New Roman"/>
              </a:rPr>
              <a:t>Tschamrda</a:t>
            </a:r>
            <a:r>
              <a:rPr dirty="0" sz="1450" spc="254">
                <a:latin typeface="Times New Roman"/>
                <a:cs typeface="Times New Roman"/>
              </a:rPr>
              <a:t> </a:t>
            </a:r>
            <a:r>
              <a:rPr dirty="0" sz="1450" spc="-10">
                <a:latin typeface="Times New Roman"/>
                <a:cs typeface="Times New Roman"/>
              </a:rPr>
              <a:t>fetched</a:t>
            </a:r>
            <a:r>
              <a:rPr dirty="0" sz="1450" spc="265">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20">
                <a:latin typeface="Times New Roman"/>
                <a:cs typeface="Times New Roman"/>
              </a:rPr>
              <a:t>porter.</a:t>
            </a:r>
            <a:r>
              <a:rPr dirty="0" sz="1450" spc="265">
                <a:latin typeface="Times New Roman"/>
                <a:cs typeface="Times New Roman"/>
              </a:rPr>
              <a:t> </a:t>
            </a:r>
            <a:r>
              <a:rPr dirty="0" sz="1450" spc="-10">
                <a:latin typeface="Times New Roman"/>
                <a:cs typeface="Times New Roman"/>
              </a:rPr>
              <a:t>"Has</a:t>
            </a:r>
            <a:r>
              <a:rPr dirty="0" sz="1450" spc="254">
                <a:latin typeface="Times New Roman"/>
                <a:cs typeface="Times New Roman"/>
              </a:rPr>
              <a:t> </a:t>
            </a:r>
            <a:r>
              <a:rPr dirty="0" sz="1450" spc="-10">
                <a:latin typeface="Times New Roman"/>
                <a:cs typeface="Times New Roman"/>
              </a:rPr>
              <a:t>this</a:t>
            </a:r>
            <a:r>
              <a:rPr dirty="0" sz="1450" spc="260">
                <a:latin typeface="Times New Roman"/>
                <a:cs typeface="Times New Roman"/>
              </a:rPr>
              <a:t> </a:t>
            </a:r>
            <a:r>
              <a:rPr dirty="0" sz="1450" spc="-10">
                <a:latin typeface="Times New Roman"/>
                <a:cs typeface="Times New Roman"/>
              </a:rPr>
              <a:t>house</a:t>
            </a:r>
            <a:r>
              <a:rPr dirty="0" sz="1450" spc="260">
                <a:latin typeface="Times New Roman"/>
                <a:cs typeface="Times New Roman"/>
              </a:rPr>
              <a:t> </a:t>
            </a:r>
            <a:r>
              <a:rPr dirty="0" sz="1450" spc="-10">
                <a:latin typeface="Times New Roman"/>
                <a:cs typeface="Times New Roman"/>
              </a:rPr>
              <a:t>ever</a:t>
            </a:r>
            <a:r>
              <a:rPr dirty="0" sz="1450" spc="260">
                <a:latin typeface="Times New Roman"/>
                <a:cs typeface="Times New Roman"/>
              </a:rPr>
              <a:t> </a:t>
            </a:r>
            <a:r>
              <a:rPr dirty="0" sz="1450" spc="-10">
                <a:latin typeface="Times New Roman"/>
                <a:cs typeface="Times New Roman"/>
              </a:rPr>
              <a:t>been</a:t>
            </a:r>
            <a:r>
              <a:rPr dirty="0" sz="1450" spc="260">
                <a:latin typeface="Times New Roman"/>
                <a:cs typeface="Times New Roman"/>
              </a:rPr>
              <a:t> </a:t>
            </a:r>
            <a:r>
              <a:rPr dirty="0" sz="1450" spc="-5">
                <a:latin typeface="Times New Roman"/>
                <a:cs typeface="Times New Roman"/>
              </a:rPr>
              <a:t>burnt</a:t>
            </a:r>
            <a:endParaRPr sz="1450">
              <a:latin typeface="Times New Roman"/>
              <a:cs typeface="Times New Roman"/>
            </a:endParaRPr>
          </a:p>
          <a:p>
            <a:pPr marL="12700">
              <a:lnSpc>
                <a:spcPts val="1730"/>
              </a:lnSpc>
            </a:pPr>
            <a:r>
              <a:rPr dirty="0" sz="1450" spc="-10">
                <a:latin typeface="Times New Roman"/>
                <a:cs typeface="Times New Roman"/>
              </a:rPr>
              <a:t>down?"</a:t>
            </a:r>
            <a:endParaRPr sz="1450">
              <a:latin typeface="Times New Roman"/>
              <a:cs typeface="Times New Roman"/>
            </a:endParaRPr>
          </a:p>
          <a:p>
            <a:pPr marL="268605" marR="7620">
              <a:lnSpc>
                <a:spcPts val="2520"/>
              </a:lnSpc>
              <a:spcBef>
                <a:spcPts val="140"/>
              </a:spcBef>
            </a:pPr>
            <a:r>
              <a:rPr dirty="0" sz="1450" spc="-10">
                <a:latin typeface="Times New Roman"/>
                <a:cs typeface="Times New Roman"/>
              </a:rPr>
              <a:t>"Burnt down? What ever for?" The man laughed. </a:t>
            </a:r>
            <a:r>
              <a:rPr dirty="0" sz="1450" spc="-5">
                <a:latin typeface="Times New Roman"/>
                <a:cs typeface="Times New Roman"/>
              </a:rPr>
              <a:t>I </a:t>
            </a:r>
            <a:r>
              <a:rPr dirty="0" sz="1450" spc="-10">
                <a:latin typeface="Times New Roman"/>
                <a:cs typeface="Times New Roman"/>
              </a:rPr>
              <a:t>just could </a:t>
            </a:r>
            <a:r>
              <a:rPr dirty="0" sz="1450" spc="-5">
                <a:latin typeface="Times New Roman"/>
                <a:cs typeface="Times New Roman"/>
              </a:rPr>
              <a:t>not </a:t>
            </a:r>
            <a:r>
              <a:rPr dirty="0" sz="1450" spc="-10">
                <a:latin typeface="Times New Roman"/>
                <a:cs typeface="Times New Roman"/>
              </a:rPr>
              <a:t>believe it.  "I've been living here for seventy years", the porter assured us, "so </a:t>
            </a:r>
            <a:r>
              <a:rPr dirty="0" sz="1450" spc="-5">
                <a:latin typeface="Times New Roman"/>
                <a:cs typeface="Times New Roman"/>
              </a:rPr>
              <a:t>I</a:t>
            </a:r>
            <a:r>
              <a:rPr dirty="0" sz="1450" spc="305">
                <a:latin typeface="Times New Roman"/>
                <a:cs typeface="Times New Roman"/>
              </a:rPr>
              <a:t> </a:t>
            </a:r>
            <a:r>
              <a:rPr dirty="0" sz="1450" spc="-10">
                <a:latin typeface="Times New Roman"/>
                <a:cs typeface="Times New Roman"/>
              </a:rPr>
              <a:t>should</a:t>
            </a:r>
            <a:endParaRPr sz="1450">
              <a:latin typeface="Times New Roman"/>
              <a:cs typeface="Times New Roman"/>
            </a:endParaRPr>
          </a:p>
          <a:p>
            <a:pPr marL="12700">
              <a:lnSpc>
                <a:spcPts val="1515"/>
              </a:lnSpc>
            </a:pPr>
            <a:r>
              <a:rPr dirty="0" sz="1450" spc="-25">
                <a:latin typeface="Times New Roman"/>
                <a:cs typeface="Times New Roman"/>
              </a:rPr>
              <a:t>know." </a:t>
            </a:r>
            <a:r>
              <a:rPr dirty="0" sz="1450" spc="-10">
                <a:latin typeface="Times New Roman"/>
                <a:cs typeface="Times New Roman"/>
              </a:rPr>
              <a:t>Strange </a:t>
            </a:r>
            <a:r>
              <a:rPr dirty="0" sz="1450" spc="-5">
                <a:latin typeface="Times New Roman"/>
                <a:cs typeface="Times New Roman"/>
              </a:rPr>
              <a:t>.. .</a:t>
            </a:r>
            <a:r>
              <a:rPr dirty="0" sz="1450" spc="15">
                <a:latin typeface="Times New Roman"/>
                <a:cs typeface="Times New Roman"/>
              </a:rPr>
              <a:t> </a:t>
            </a:r>
            <a:r>
              <a:rPr dirty="0" sz="1450" spc="-10">
                <a:latin typeface="Times New Roman"/>
                <a:cs typeface="Times New Roman"/>
              </a:rPr>
              <a:t>strange!</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On </a:t>
            </a:r>
            <a:r>
              <a:rPr dirty="0" sz="1450" spc="-5">
                <a:latin typeface="Times New Roman"/>
                <a:cs typeface="Times New Roman"/>
              </a:rPr>
              <a:t>a </a:t>
            </a:r>
            <a:r>
              <a:rPr dirty="0" sz="1450" spc="-10">
                <a:latin typeface="Times New Roman"/>
                <a:cs typeface="Times New Roman"/>
              </a:rPr>
              <a:t>zig-zag course that kept darting sideways into the current, the  ferryman rowed me across the Moldau. His boat consisted </a:t>
            </a:r>
            <a:r>
              <a:rPr dirty="0" sz="1450" spc="-5">
                <a:latin typeface="Times New Roman"/>
                <a:cs typeface="Times New Roman"/>
              </a:rPr>
              <a:t>of </a:t>
            </a:r>
            <a:r>
              <a:rPr dirty="0" sz="1450" spc="-10">
                <a:latin typeface="Times New Roman"/>
                <a:cs typeface="Times New Roman"/>
              </a:rPr>
              <a:t>little more than  eight unplaned planks, and the yellow waters foamed against the wood </a:t>
            </a:r>
            <a:r>
              <a:rPr dirty="0" sz="1450" spc="-5">
                <a:latin typeface="Times New Roman"/>
                <a:cs typeface="Times New Roman"/>
              </a:rPr>
              <a:t>of </a:t>
            </a:r>
            <a:r>
              <a:rPr dirty="0" sz="1450" spc="-10">
                <a:latin typeface="Times New Roman"/>
                <a:cs typeface="Times New Roman"/>
              </a:rPr>
              <a:t>the  bows. The roofs </a:t>
            </a:r>
            <a:r>
              <a:rPr dirty="0" sz="1450" spc="-5">
                <a:latin typeface="Times New Roman"/>
                <a:cs typeface="Times New Roman"/>
              </a:rPr>
              <a:t>on </a:t>
            </a:r>
            <a:r>
              <a:rPr dirty="0" sz="1450" spc="-10">
                <a:latin typeface="Times New Roman"/>
                <a:cs typeface="Times New Roman"/>
              </a:rPr>
              <a:t>the Hradschin were </a:t>
            </a:r>
            <a:r>
              <a:rPr dirty="0" sz="1450" spc="-5">
                <a:latin typeface="Times New Roman"/>
                <a:cs typeface="Times New Roman"/>
              </a:rPr>
              <a:t>a </a:t>
            </a:r>
            <a:r>
              <a:rPr dirty="0" sz="1450" spc="-10">
                <a:latin typeface="Times New Roman"/>
                <a:cs typeface="Times New Roman"/>
              </a:rPr>
              <a:t>glittering red in the morning</a:t>
            </a:r>
            <a:r>
              <a:rPr dirty="0" sz="1450" spc="95">
                <a:latin typeface="Times New Roman"/>
                <a:cs typeface="Times New Roman"/>
              </a:rPr>
              <a:t> </a:t>
            </a:r>
            <a:r>
              <a:rPr dirty="0" sz="1450" spc="-5">
                <a:latin typeface="Times New Roman"/>
                <a:cs typeface="Times New Roman"/>
              </a:rPr>
              <a:t>sun.</a:t>
            </a:r>
            <a:endParaRPr sz="1450">
              <a:latin typeface="Times New Roman"/>
              <a:cs typeface="Times New Roman"/>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5">
                <a:latin typeface="Times New Roman"/>
                <a:cs typeface="Times New Roman"/>
              </a:rPr>
              <a:t>I </a:t>
            </a:r>
            <a:r>
              <a:rPr dirty="0" sz="1450" spc="-10">
                <a:latin typeface="Times New Roman"/>
                <a:cs typeface="Times New Roman"/>
              </a:rPr>
              <a:t>was in the grip </a:t>
            </a:r>
            <a:r>
              <a:rPr dirty="0" sz="1450" spc="-5">
                <a:latin typeface="Times New Roman"/>
                <a:cs typeface="Times New Roman"/>
              </a:rPr>
              <a:t>of a </a:t>
            </a:r>
            <a:r>
              <a:rPr dirty="0" sz="1450" spc="-10">
                <a:latin typeface="Times New Roman"/>
                <a:cs typeface="Times New Roman"/>
              </a:rPr>
              <a:t>solemn feeling that was beyond words, like the  gradual dawning </a:t>
            </a:r>
            <a:r>
              <a:rPr dirty="0" sz="1450" spc="-5">
                <a:latin typeface="Times New Roman"/>
                <a:cs typeface="Times New Roman"/>
              </a:rPr>
              <a:t>of a </a:t>
            </a:r>
            <a:r>
              <a:rPr dirty="0" sz="1450" spc="-10">
                <a:latin typeface="Times New Roman"/>
                <a:cs typeface="Times New Roman"/>
              </a:rPr>
              <a:t>muted emotion from </a:t>
            </a:r>
            <a:r>
              <a:rPr dirty="0" sz="1450" spc="-5">
                <a:latin typeface="Times New Roman"/>
                <a:cs typeface="Times New Roman"/>
              </a:rPr>
              <a:t>a </a:t>
            </a:r>
            <a:r>
              <a:rPr dirty="0" sz="1450" spc="-10">
                <a:latin typeface="Times New Roman"/>
                <a:cs typeface="Times New Roman"/>
              </a:rPr>
              <a:t>former existence, as if the world  around me were enchanted. </a:t>
            </a:r>
            <a:r>
              <a:rPr dirty="0" sz="1450" spc="-5">
                <a:latin typeface="Times New Roman"/>
                <a:cs typeface="Times New Roman"/>
              </a:rPr>
              <a:t>I </a:t>
            </a:r>
            <a:r>
              <a:rPr dirty="0" sz="1450" spc="-10">
                <a:latin typeface="Times New Roman"/>
                <a:cs typeface="Times New Roman"/>
              </a:rPr>
              <a:t>saw everything as if in </a:t>
            </a:r>
            <a:r>
              <a:rPr dirty="0" sz="1450" spc="-5">
                <a:latin typeface="Times New Roman"/>
                <a:cs typeface="Times New Roman"/>
              </a:rPr>
              <a:t>a </a:t>
            </a:r>
            <a:r>
              <a:rPr dirty="0" sz="1450" spc="-10">
                <a:latin typeface="Times New Roman"/>
                <a:cs typeface="Times New Roman"/>
              </a:rPr>
              <a:t>dream, as if </a:t>
            </a:r>
            <a:r>
              <a:rPr dirty="0" sz="1450" spc="-5">
                <a:latin typeface="Times New Roman"/>
                <a:cs typeface="Times New Roman"/>
              </a:rPr>
              <a:t>I </a:t>
            </a:r>
            <a:r>
              <a:rPr dirty="0" sz="1450" spc="-10">
                <a:latin typeface="Times New Roman"/>
                <a:cs typeface="Times New Roman"/>
              </a:rPr>
              <a:t>had at  times lived in several different places at</a:t>
            </a:r>
            <a:r>
              <a:rPr dirty="0" sz="1450" spc="25">
                <a:latin typeface="Times New Roman"/>
                <a:cs typeface="Times New Roman"/>
              </a:rPr>
              <a:t> </a:t>
            </a:r>
            <a:r>
              <a:rPr dirty="0" sz="1450" spc="-10">
                <a:latin typeface="Times New Roman"/>
                <a:cs typeface="Times New Roman"/>
              </a:rPr>
              <a:t>once.</a:t>
            </a:r>
            <a:endParaRPr sz="1450">
              <a:latin typeface="Times New Roman"/>
              <a:cs typeface="Times New Roman"/>
            </a:endParaRPr>
          </a:p>
          <a:p>
            <a:pPr algn="just" marL="12700" marR="11430" indent="255904">
              <a:lnSpc>
                <a:spcPts val="1730"/>
              </a:lnSpc>
              <a:spcBef>
                <a:spcPts val="785"/>
              </a:spcBef>
            </a:pPr>
            <a:r>
              <a:rPr dirty="0" sz="1450" spc="-5">
                <a:latin typeface="Times New Roman"/>
                <a:cs typeface="Times New Roman"/>
              </a:rPr>
              <a:t>I got out. </a:t>
            </a:r>
            <a:r>
              <a:rPr dirty="0" sz="1450" spc="-10">
                <a:latin typeface="Times New Roman"/>
                <a:cs typeface="Times New Roman"/>
              </a:rPr>
              <a:t>"How much </a:t>
            </a:r>
            <a:r>
              <a:rPr dirty="0" sz="1450" spc="-5">
                <a:latin typeface="Times New Roman"/>
                <a:cs typeface="Times New Roman"/>
              </a:rPr>
              <a:t>do I </a:t>
            </a:r>
            <a:r>
              <a:rPr dirty="0" sz="1450" spc="-10">
                <a:latin typeface="Times New Roman"/>
                <a:cs typeface="Times New Roman"/>
              </a:rPr>
              <a:t>owe </a:t>
            </a:r>
            <a:r>
              <a:rPr dirty="0" sz="1450" spc="-5">
                <a:latin typeface="Times New Roman"/>
                <a:cs typeface="Times New Roman"/>
              </a:rPr>
              <a:t>you, </a:t>
            </a:r>
            <a:r>
              <a:rPr dirty="0" sz="1450" spc="-10">
                <a:latin typeface="Times New Roman"/>
                <a:cs typeface="Times New Roman"/>
              </a:rPr>
              <a:t>ferryman?" "One </a:t>
            </a:r>
            <a:r>
              <a:rPr dirty="0" sz="1450" spc="-20">
                <a:latin typeface="Times New Roman"/>
                <a:cs typeface="Times New Roman"/>
              </a:rPr>
              <a:t>kreutzer. </a:t>
            </a:r>
            <a:r>
              <a:rPr dirty="0" sz="1450" spc="-10">
                <a:latin typeface="Times New Roman"/>
                <a:cs typeface="Times New Roman"/>
              </a:rPr>
              <a:t>If </a:t>
            </a:r>
            <a:r>
              <a:rPr dirty="0" sz="1450" spc="-5">
                <a:latin typeface="Times New Roman"/>
                <a:cs typeface="Times New Roman"/>
              </a:rPr>
              <a:t>you'd  </a:t>
            </a:r>
            <a:r>
              <a:rPr dirty="0" sz="1450" spc="-10">
                <a:latin typeface="Times New Roman"/>
                <a:cs typeface="Times New Roman"/>
              </a:rPr>
              <a:t>helped me </a:t>
            </a:r>
            <a:r>
              <a:rPr dirty="0" sz="1450" spc="-30">
                <a:latin typeface="Times New Roman"/>
                <a:cs typeface="Times New Roman"/>
              </a:rPr>
              <a:t>row, </a:t>
            </a:r>
            <a:r>
              <a:rPr dirty="0" sz="1450" spc="-10">
                <a:latin typeface="Times New Roman"/>
                <a:cs typeface="Times New Roman"/>
              </a:rPr>
              <a:t>it would have been</a:t>
            </a:r>
            <a:r>
              <a:rPr dirty="0" sz="1450" spc="45">
                <a:latin typeface="Times New Roman"/>
                <a:cs typeface="Times New Roman"/>
              </a:rPr>
              <a:t> </a:t>
            </a:r>
            <a:r>
              <a:rPr dirty="0" sz="1450" spc="-10">
                <a:latin typeface="Times New Roman"/>
                <a:cs typeface="Times New Roman"/>
              </a:rPr>
              <a:t>two."</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Once again </a:t>
            </a:r>
            <a:r>
              <a:rPr dirty="0" sz="1450" spc="-5">
                <a:latin typeface="Times New Roman"/>
                <a:cs typeface="Times New Roman"/>
              </a:rPr>
              <a:t>I </a:t>
            </a:r>
            <a:r>
              <a:rPr dirty="0" sz="1450" spc="-10">
                <a:latin typeface="Times New Roman"/>
                <a:cs typeface="Times New Roman"/>
              </a:rPr>
              <a:t>am making my way </a:t>
            </a:r>
            <a:r>
              <a:rPr dirty="0" sz="1450" spc="-5">
                <a:latin typeface="Times New Roman"/>
                <a:cs typeface="Times New Roman"/>
              </a:rPr>
              <a:t>up </a:t>
            </a:r>
            <a:r>
              <a:rPr dirty="0" sz="1450" spc="-10">
                <a:latin typeface="Times New Roman"/>
                <a:cs typeface="Times New Roman"/>
              </a:rPr>
              <a:t>the lonely Castle Steps that </a:t>
            </a:r>
            <a:r>
              <a:rPr dirty="0" sz="1450" spc="-5">
                <a:latin typeface="Times New Roman"/>
                <a:cs typeface="Times New Roman"/>
              </a:rPr>
              <a:t>I </a:t>
            </a:r>
            <a:r>
              <a:rPr dirty="0" sz="1450" spc="-10">
                <a:latin typeface="Times New Roman"/>
                <a:cs typeface="Times New Roman"/>
              </a:rPr>
              <a:t>ascended  the previous </a:t>
            </a:r>
            <a:r>
              <a:rPr dirty="0" sz="1450" spc="-5">
                <a:latin typeface="Times New Roman"/>
                <a:cs typeface="Times New Roman"/>
              </a:rPr>
              <a:t>night </a:t>
            </a:r>
            <a:r>
              <a:rPr dirty="0" sz="1450" spc="-10">
                <a:latin typeface="Times New Roman"/>
                <a:cs typeface="Times New Roman"/>
              </a:rPr>
              <a:t>in my sleep. My heart is beating fast. </a:t>
            </a:r>
            <a:r>
              <a:rPr dirty="0" sz="1450" spc="-5">
                <a:latin typeface="Times New Roman"/>
                <a:cs typeface="Times New Roman"/>
              </a:rPr>
              <a:t>I </a:t>
            </a:r>
            <a:r>
              <a:rPr dirty="0" sz="1450" spc="-10">
                <a:latin typeface="Times New Roman"/>
                <a:cs typeface="Times New Roman"/>
              </a:rPr>
              <a:t>know that next  comes the bare tree whose branches reach over the</a:t>
            </a:r>
            <a:r>
              <a:rPr dirty="0" sz="1450" spc="40">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No. It is covered with white blossom. The air is full </a:t>
            </a:r>
            <a:r>
              <a:rPr dirty="0" sz="1450" spc="-5">
                <a:latin typeface="Times New Roman"/>
                <a:cs typeface="Times New Roman"/>
              </a:rPr>
              <a:t>of </a:t>
            </a:r>
            <a:r>
              <a:rPr dirty="0" sz="1450" spc="-10">
                <a:latin typeface="Times New Roman"/>
                <a:cs typeface="Times New Roman"/>
              </a:rPr>
              <a:t>the sweet scent </a:t>
            </a:r>
            <a:r>
              <a:rPr dirty="0" sz="1450" spc="-5">
                <a:latin typeface="Times New Roman"/>
                <a:cs typeface="Times New Roman"/>
              </a:rPr>
              <a:t>of  </a:t>
            </a:r>
            <a:r>
              <a:rPr dirty="0" sz="1450" spc="-10">
                <a:latin typeface="Times New Roman"/>
                <a:cs typeface="Times New Roman"/>
              </a:rPr>
              <a:t>lilac. At my feet lies the city in the first light </a:t>
            </a:r>
            <a:r>
              <a:rPr dirty="0" sz="1450" spc="-5">
                <a:latin typeface="Times New Roman"/>
                <a:cs typeface="Times New Roman"/>
              </a:rPr>
              <a:t>of </a:t>
            </a:r>
            <a:r>
              <a:rPr dirty="0" sz="1450" spc="-10">
                <a:latin typeface="Times New Roman"/>
                <a:cs typeface="Times New Roman"/>
              </a:rPr>
              <a:t>the morning, like </a:t>
            </a:r>
            <a:r>
              <a:rPr dirty="0" sz="1450" spc="-5">
                <a:latin typeface="Times New Roman"/>
                <a:cs typeface="Times New Roman"/>
              </a:rPr>
              <a:t>a </a:t>
            </a:r>
            <a:r>
              <a:rPr dirty="0" sz="1450" spc="-10">
                <a:latin typeface="Times New Roman"/>
                <a:cs typeface="Times New Roman"/>
              </a:rPr>
              <a:t>vision </a:t>
            </a:r>
            <a:r>
              <a:rPr dirty="0" sz="1450" spc="-5">
                <a:latin typeface="Times New Roman"/>
                <a:cs typeface="Times New Roman"/>
              </a:rPr>
              <a:t>of  </a:t>
            </a:r>
            <a:r>
              <a:rPr dirty="0" sz="1450" spc="-10">
                <a:latin typeface="Times New Roman"/>
                <a:cs typeface="Times New Roman"/>
              </a:rPr>
              <a:t>the promised</a:t>
            </a:r>
            <a:r>
              <a:rPr dirty="0" sz="1450" spc="-5">
                <a:latin typeface="Times New Roman"/>
                <a:cs typeface="Times New Roman"/>
              </a:rPr>
              <a:t> </a:t>
            </a:r>
            <a:r>
              <a:rPr dirty="0" sz="1450" spc="-10">
                <a:latin typeface="Times New Roman"/>
                <a:cs typeface="Times New Roman"/>
              </a:rPr>
              <a:t>land.</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Not </a:t>
            </a:r>
            <a:r>
              <a:rPr dirty="0" sz="1450" spc="-5">
                <a:latin typeface="Times New Roman"/>
                <a:cs typeface="Times New Roman"/>
              </a:rPr>
              <a:t>a sound, </a:t>
            </a:r>
            <a:r>
              <a:rPr dirty="0" sz="1450" spc="-10">
                <a:latin typeface="Times New Roman"/>
                <a:cs typeface="Times New Roman"/>
              </a:rPr>
              <a:t>just fragrance and</a:t>
            </a:r>
            <a:r>
              <a:rPr dirty="0" sz="1450" spc="5">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12700" marR="6985" indent="255904">
              <a:lnSpc>
                <a:spcPts val="1730"/>
              </a:lnSpc>
              <a:spcBef>
                <a:spcPts val="775"/>
              </a:spcBef>
            </a:pPr>
            <a:r>
              <a:rPr dirty="0" sz="1450" spc="-5">
                <a:latin typeface="Times New Roman"/>
                <a:cs typeface="Times New Roman"/>
              </a:rPr>
              <a:t>I </a:t>
            </a:r>
            <a:r>
              <a:rPr dirty="0" sz="1450" spc="-10">
                <a:latin typeface="Times New Roman"/>
                <a:cs typeface="Times New Roman"/>
              </a:rPr>
              <a:t>could find my way </a:t>
            </a:r>
            <a:r>
              <a:rPr dirty="0" sz="1450" spc="-5">
                <a:latin typeface="Times New Roman"/>
                <a:cs typeface="Times New Roman"/>
              </a:rPr>
              <a:t>up </a:t>
            </a:r>
            <a:r>
              <a:rPr dirty="0" sz="1450" spc="-10">
                <a:latin typeface="Times New Roman"/>
                <a:cs typeface="Times New Roman"/>
              </a:rPr>
              <a:t>to the bizarre little Street </a:t>
            </a:r>
            <a:r>
              <a:rPr dirty="0" sz="1450" spc="-5">
                <a:latin typeface="Times New Roman"/>
                <a:cs typeface="Times New Roman"/>
              </a:rPr>
              <a:t>of </a:t>
            </a:r>
            <a:r>
              <a:rPr dirty="0" sz="1450" spc="-10">
                <a:latin typeface="Times New Roman"/>
                <a:cs typeface="Times New Roman"/>
              </a:rPr>
              <a:t>the Alchemists with  my eyes closed, so familiar every step suddenly seems. But in the place where  last </a:t>
            </a:r>
            <a:r>
              <a:rPr dirty="0" sz="1450" spc="-5">
                <a:latin typeface="Times New Roman"/>
                <a:cs typeface="Times New Roman"/>
              </a:rPr>
              <a:t>night </a:t>
            </a: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wooden gate in front </a:t>
            </a:r>
            <a:r>
              <a:rPr dirty="0" sz="1450" spc="-5">
                <a:latin typeface="Times New Roman"/>
                <a:cs typeface="Times New Roman"/>
              </a:rPr>
              <a:t>of </a:t>
            </a:r>
            <a:r>
              <a:rPr dirty="0" sz="1450" spc="-10">
                <a:latin typeface="Times New Roman"/>
                <a:cs typeface="Times New Roman"/>
              </a:rPr>
              <a:t>the shining white house, the  street now ends in </a:t>
            </a:r>
            <a:r>
              <a:rPr dirty="0" sz="1450" spc="-5">
                <a:latin typeface="Times New Roman"/>
                <a:cs typeface="Times New Roman"/>
              </a:rPr>
              <a:t>a </a:t>
            </a:r>
            <a:r>
              <a:rPr dirty="0" sz="1450" spc="-10">
                <a:latin typeface="Times New Roman"/>
                <a:cs typeface="Times New Roman"/>
              </a:rPr>
              <a:t>magnificent set </a:t>
            </a:r>
            <a:r>
              <a:rPr dirty="0" sz="1450" spc="-5">
                <a:latin typeface="Times New Roman"/>
                <a:cs typeface="Times New Roman"/>
              </a:rPr>
              <a:t>of </a:t>
            </a:r>
            <a:r>
              <a:rPr dirty="0" sz="1450" spc="-10">
                <a:latin typeface="Times New Roman"/>
                <a:cs typeface="Times New Roman"/>
              </a:rPr>
              <a:t>elegantly bowed gilt railings. The gate  in the wall running along behind the railings is flanked </a:t>
            </a:r>
            <a:r>
              <a:rPr dirty="0" sz="1450" spc="-5">
                <a:latin typeface="Times New Roman"/>
                <a:cs typeface="Times New Roman"/>
              </a:rPr>
              <a:t>by </a:t>
            </a:r>
            <a:r>
              <a:rPr dirty="0" sz="1450" spc="-10">
                <a:latin typeface="Times New Roman"/>
                <a:cs typeface="Times New Roman"/>
              </a:rPr>
              <a:t>two yew-trees that  tower </a:t>
            </a:r>
            <a:r>
              <a:rPr dirty="0" sz="1450" spc="-5">
                <a:latin typeface="Times New Roman"/>
                <a:cs typeface="Times New Roman"/>
              </a:rPr>
              <a:t>up </a:t>
            </a:r>
            <a:r>
              <a:rPr dirty="0" sz="1450" spc="-10">
                <a:latin typeface="Times New Roman"/>
                <a:cs typeface="Times New Roman"/>
              </a:rPr>
              <a:t>above the blossoming</a:t>
            </a:r>
            <a:r>
              <a:rPr dirty="0" sz="1450" spc="10">
                <a:latin typeface="Times New Roman"/>
                <a:cs typeface="Times New Roman"/>
              </a:rPr>
              <a:t> </a:t>
            </a:r>
            <a:r>
              <a:rPr dirty="0" sz="1450" spc="-10">
                <a:latin typeface="Times New Roman"/>
                <a:cs typeface="Times New Roman"/>
              </a:rPr>
              <a:t>shrubs.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Standing </a:t>
            </a:r>
            <a:r>
              <a:rPr dirty="0" sz="1450" spc="-5">
                <a:latin typeface="Times New Roman"/>
                <a:cs typeface="Times New Roman"/>
              </a:rPr>
              <a:t>on </a:t>
            </a:r>
            <a:r>
              <a:rPr dirty="0" sz="1450" spc="-10">
                <a:latin typeface="Times New Roman"/>
                <a:cs typeface="Times New Roman"/>
              </a:rPr>
              <a:t>tiptoe to see over the bushes </a:t>
            </a:r>
            <a:r>
              <a:rPr dirty="0" sz="1450" spc="-5">
                <a:latin typeface="Times New Roman"/>
                <a:cs typeface="Times New Roman"/>
              </a:rPr>
              <a:t>I </a:t>
            </a:r>
            <a:r>
              <a:rPr dirty="0" sz="1450" spc="-10">
                <a:latin typeface="Times New Roman"/>
                <a:cs typeface="Times New Roman"/>
              </a:rPr>
              <a:t>am dazzled </a:t>
            </a:r>
            <a:r>
              <a:rPr dirty="0" sz="1450" spc="-5">
                <a:latin typeface="Times New Roman"/>
                <a:cs typeface="Times New Roman"/>
              </a:rPr>
              <a:t>by </a:t>
            </a:r>
            <a:r>
              <a:rPr dirty="0" sz="1450" spc="-10">
                <a:latin typeface="Times New Roman"/>
                <a:cs typeface="Times New Roman"/>
              </a:rPr>
              <a:t>fresh splendour:  the garden wall is covered with mosaics </a:t>
            </a:r>
            <a:r>
              <a:rPr dirty="0" sz="1450" spc="-5">
                <a:latin typeface="Times New Roman"/>
                <a:cs typeface="Times New Roman"/>
              </a:rPr>
              <a:t>of </a:t>
            </a:r>
            <a:r>
              <a:rPr dirty="0" sz="1450" spc="-10">
                <a:latin typeface="Times New Roman"/>
                <a:cs typeface="Times New Roman"/>
              </a:rPr>
              <a:t>turquoise set with strange, golden  shellwork frescoes depicting the cult </a:t>
            </a:r>
            <a:r>
              <a:rPr dirty="0" sz="1450" spc="-5">
                <a:latin typeface="Times New Roman"/>
                <a:cs typeface="Times New Roman"/>
              </a:rPr>
              <a:t>of </a:t>
            </a:r>
            <a:r>
              <a:rPr dirty="0" sz="1450" spc="-10">
                <a:latin typeface="Times New Roman"/>
                <a:cs typeface="Times New Roman"/>
              </a:rPr>
              <a:t>the Egyptian </a:t>
            </a:r>
            <a:r>
              <a:rPr dirty="0" sz="1450" spc="-5">
                <a:latin typeface="Times New Roman"/>
                <a:cs typeface="Times New Roman"/>
              </a:rPr>
              <a:t>god</a:t>
            </a:r>
            <a:r>
              <a:rPr dirty="0" sz="1450" spc="45">
                <a:latin typeface="Times New Roman"/>
                <a:cs typeface="Times New Roman"/>
              </a:rPr>
              <a:t> </a:t>
            </a:r>
            <a:r>
              <a:rPr dirty="0" sz="1450" spc="-10">
                <a:latin typeface="Times New Roman"/>
                <a:cs typeface="Times New Roman"/>
              </a:rPr>
              <a:t>Osiris.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On the </a:t>
            </a:r>
            <a:r>
              <a:rPr dirty="0" sz="1450" spc="-5">
                <a:latin typeface="Times New Roman"/>
                <a:cs typeface="Times New Roman"/>
              </a:rPr>
              <a:t>double </a:t>
            </a:r>
            <a:r>
              <a:rPr dirty="0" sz="1450" spc="-10">
                <a:latin typeface="Times New Roman"/>
                <a:cs typeface="Times New Roman"/>
              </a:rPr>
              <a:t>gate is the image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god, a </a:t>
            </a:r>
            <a:r>
              <a:rPr dirty="0" sz="1450" spc="-10">
                <a:latin typeface="Times New Roman"/>
                <a:cs typeface="Times New Roman"/>
              </a:rPr>
              <a:t>hermaphrodite with </a:t>
            </a:r>
            <a:r>
              <a:rPr dirty="0" sz="1450" spc="-5">
                <a:latin typeface="Times New Roman"/>
                <a:cs typeface="Times New Roman"/>
              </a:rPr>
              <a:t>one </a:t>
            </a:r>
            <a:r>
              <a:rPr dirty="0" sz="1450" spc="-10">
                <a:latin typeface="Times New Roman"/>
                <a:cs typeface="Times New Roman"/>
              </a:rPr>
              <a:t>half  </a:t>
            </a:r>
            <a:r>
              <a:rPr dirty="0" sz="1450" spc="-5">
                <a:latin typeface="Times New Roman"/>
                <a:cs typeface="Times New Roman"/>
              </a:rPr>
              <a:t>on </a:t>
            </a:r>
            <a:r>
              <a:rPr dirty="0" sz="1450" spc="-10">
                <a:latin typeface="Times New Roman"/>
                <a:cs typeface="Times New Roman"/>
              </a:rPr>
              <a:t>each side, the right-hand </a:t>
            </a:r>
            <a:r>
              <a:rPr dirty="0" sz="1450" spc="-5">
                <a:latin typeface="Times New Roman"/>
                <a:cs typeface="Times New Roman"/>
              </a:rPr>
              <a:t>one </a:t>
            </a:r>
            <a:r>
              <a:rPr dirty="0" sz="1450" spc="-10">
                <a:latin typeface="Times New Roman"/>
                <a:cs typeface="Times New Roman"/>
              </a:rPr>
              <a:t>female, the left-hand male. Done in half-  relief, the figure is seated </a:t>
            </a:r>
            <a:r>
              <a:rPr dirty="0" sz="1450" spc="-5">
                <a:latin typeface="Times New Roman"/>
                <a:cs typeface="Times New Roman"/>
              </a:rPr>
              <a:t>on a </a:t>
            </a:r>
            <a:r>
              <a:rPr dirty="0" sz="1450" spc="-10">
                <a:latin typeface="Times New Roman"/>
                <a:cs typeface="Times New Roman"/>
              </a:rPr>
              <a:t>sumptuous, low throne </a:t>
            </a:r>
            <a:r>
              <a:rPr dirty="0" sz="1450" spc="-5">
                <a:latin typeface="Times New Roman"/>
                <a:cs typeface="Times New Roman"/>
              </a:rPr>
              <a:t>of </a:t>
            </a:r>
            <a:r>
              <a:rPr dirty="0" sz="1450" spc="-10">
                <a:latin typeface="Times New Roman"/>
                <a:cs typeface="Times New Roman"/>
              </a:rPr>
              <a:t>mother-of-pearl. Its  golden head is that </a:t>
            </a:r>
            <a:r>
              <a:rPr dirty="0" sz="1450" spc="-5">
                <a:latin typeface="Times New Roman"/>
                <a:cs typeface="Times New Roman"/>
              </a:rPr>
              <a:t>of a </a:t>
            </a:r>
            <a:r>
              <a:rPr dirty="0" sz="1450" spc="-10">
                <a:latin typeface="Times New Roman"/>
                <a:cs typeface="Times New Roman"/>
              </a:rPr>
              <a:t>hare with the ears pricked and close </a:t>
            </a:r>
            <a:r>
              <a:rPr dirty="0" sz="1450" spc="-15">
                <a:latin typeface="Times New Roman"/>
                <a:cs typeface="Times New Roman"/>
              </a:rPr>
              <a:t>together, </a:t>
            </a:r>
            <a:r>
              <a:rPr dirty="0" sz="1450" spc="-10">
                <a:latin typeface="Times New Roman"/>
                <a:cs typeface="Times New Roman"/>
              </a:rPr>
              <a:t>so that  they look like the two pages </a:t>
            </a:r>
            <a:r>
              <a:rPr dirty="0" sz="1450" spc="-5">
                <a:latin typeface="Times New Roman"/>
                <a:cs typeface="Times New Roman"/>
              </a:rPr>
              <a:t>of </a:t>
            </a:r>
            <a:r>
              <a:rPr dirty="0" sz="1450" spc="-10">
                <a:latin typeface="Times New Roman"/>
                <a:cs typeface="Times New Roman"/>
              </a:rPr>
              <a:t>an open</a:t>
            </a:r>
            <a:r>
              <a:rPr dirty="0" sz="1450" spc="30">
                <a:latin typeface="Times New Roman"/>
                <a:cs typeface="Times New Roman"/>
              </a:rPr>
              <a:t> </a:t>
            </a:r>
            <a:r>
              <a:rPr dirty="0" sz="1450" spc="-5">
                <a:latin typeface="Times New Roman"/>
                <a:cs typeface="Times New Roman"/>
              </a:rPr>
              <a:t>book.</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scent </a:t>
            </a:r>
            <a:r>
              <a:rPr dirty="0" sz="1450" spc="-5">
                <a:latin typeface="Times New Roman"/>
                <a:cs typeface="Times New Roman"/>
              </a:rPr>
              <a:t>of </a:t>
            </a:r>
            <a:r>
              <a:rPr dirty="0" sz="1450" spc="-30">
                <a:latin typeface="Times New Roman"/>
                <a:cs typeface="Times New Roman"/>
              </a:rPr>
              <a:t>dew, </a:t>
            </a:r>
            <a:r>
              <a:rPr dirty="0" sz="1450" spc="-10">
                <a:latin typeface="Times New Roman"/>
                <a:cs typeface="Times New Roman"/>
              </a:rPr>
              <a:t>and the fragrance </a:t>
            </a:r>
            <a:r>
              <a:rPr dirty="0" sz="1450" spc="-5">
                <a:latin typeface="Times New Roman"/>
                <a:cs typeface="Times New Roman"/>
              </a:rPr>
              <a:t>of </a:t>
            </a:r>
            <a:r>
              <a:rPr dirty="0" sz="1450" spc="-10">
                <a:latin typeface="Times New Roman"/>
                <a:cs typeface="Times New Roman"/>
              </a:rPr>
              <a:t>hyacinths drifts over the</a:t>
            </a:r>
            <a:r>
              <a:rPr dirty="0" sz="1450" spc="145">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I </a:t>
            </a:r>
            <a:r>
              <a:rPr dirty="0" sz="1450" spc="-10">
                <a:latin typeface="Times New Roman"/>
                <a:cs typeface="Times New Roman"/>
              </a:rPr>
              <a:t>just stand there like </a:t>
            </a:r>
            <a:r>
              <a:rPr dirty="0" sz="1450" spc="-5">
                <a:latin typeface="Times New Roman"/>
                <a:cs typeface="Times New Roman"/>
              </a:rPr>
              <a:t>a </a:t>
            </a:r>
            <a:r>
              <a:rPr dirty="0" sz="1450" spc="-10">
                <a:latin typeface="Times New Roman"/>
                <a:cs typeface="Times New Roman"/>
              </a:rPr>
              <a:t>stone statue, marvelling at it all. </a:t>
            </a:r>
            <a:r>
              <a:rPr dirty="0" sz="1450" spc="-5">
                <a:latin typeface="Times New Roman"/>
                <a:cs typeface="Times New Roman"/>
              </a:rPr>
              <a:t>I  </a:t>
            </a:r>
            <a:r>
              <a:rPr dirty="0" sz="1450" spc="-10">
                <a:latin typeface="Times New Roman"/>
                <a:cs typeface="Times New Roman"/>
              </a:rPr>
              <a:t>feel as if an alien world is appearing before me. Then an old gardener </a:t>
            </a:r>
            <a:r>
              <a:rPr dirty="0" sz="1450" spc="-5">
                <a:latin typeface="Times New Roman"/>
                <a:cs typeface="Times New Roman"/>
              </a:rPr>
              <a:t>or  </a:t>
            </a:r>
            <a:r>
              <a:rPr dirty="0" sz="1450" spc="-10">
                <a:latin typeface="Times New Roman"/>
                <a:cs typeface="Times New Roman"/>
              </a:rPr>
              <a:t>servant with silver buckles </a:t>
            </a:r>
            <a:r>
              <a:rPr dirty="0" sz="1450" spc="-5">
                <a:latin typeface="Times New Roman"/>
                <a:cs typeface="Times New Roman"/>
              </a:rPr>
              <a:t>on </a:t>
            </a:r>
            <a:r>
              <a:rPr dirty="0" sz="1450" spc="-10">
                <a:latin typeface="Times New Roman"/>
                <a:cs typeface="Times New Roman"/>
              </a:rPr>
              <a:t>his shoes, </a:t>
            </a:r>
            <a:r>
              <a:rPr dirty="0" sz="1450" spc="-5">
                <a:latin typeface="Times New Roman"/>
                <a:cs typeface="Times New Roman"/>
              </a:rPr>
              <a:t>a </a:t>
            </a:r>
            <a:r>
              <a:rPr dirty="0" sz="1450" spc="-10">
                <a:latin typeface="Times New Roman"/>
                <a:cs typeface="Times New Roman"/>
              </a:rPr>
              <a:t>lace jabot and </a:t>
            </a:r>
            <a:r>
              <a:rPr dirty="0" sz="1450" spc="-5">
                <a:latin typeface="Times New Roman"/>
                <a:cs typeface="Times New Roman"/>
              </a:rPr>
              <a:t>a </a:t>
            </a:r>
            <a:r>
              <a:rPr dirty="0" sz="1450" spc="-10">
                <a:latin typeface="Times New Roman"/>
                <a:cs typeface="Times New Roman"/>
              </a:rPr>
              <a:t>strangely cut coat  appears behind the railings from the left and asks me what </a:t>
            </a:r>
            <a:r>
              <a:rPr dirty="0" sz="1450" spc="-5">
                <a:latin typeface="Times New Roman"/>
                <a:cs typeface="Times New Roman"/>
              </a:rPr>
              <a:t>I</a:t>
            </a:r>
            <a:r>
              <a:rPr dirty="0" sz="1450" spc="75">
                <a:latin typeface="Times New Roman"/>
                <a:cs typeface="Times New Roman"/>
              </a:rPr>
              <a:t> </a:t>
            </a:r>
            <a:r>
              <a:rPr dirty="0" sz="1450" spc="-10">
                <a:latin typeface="Times New Roman"/>
                <a:cs typeface="Times New Roman"/>
              </a:rPr>
              <a:t>want.</a:t>
            </a:r>
            <a:endParaRPr sz="1450">
              <a:latin typeface="Times New Roman"/>
              <a:cs typeface="Times New Roman"/>
            </a:endParaRPr>
          </a:p>
          <a:p>
            <a:pPr algn="just" marL="12700" marR="6350" indent="255904">
              <a:lnSpc>
                <a:spcPts val="1730"/>
              </a:lnSpc>
              <a:spcBef>
                <a:spcPts val="785"/>
              </a:spcBef>
            </a:pPr>
            <a:r>
              <a:rPr dirty="0" sz="1450" spc="-15">
                <a:latin typeface="Times New Roman"/>
                <a:cs typeface="Times New Roman"/>
              </a:rPr>
              <a:t>Without </a:t>
            </a:r>
            <a:r>
              <a:rPr dirty="0" sz="1450" spc="-5">
                <a:latin typeface="Times New Roman"/>
                <a:cs typeface="Times New Roman"/>
              </a:rPr>
              <a:t>a </a:t>
            </a:r>
            <a:r>
              <a:rPr dirty="0" sz="1450" spc="-10">
                <a:latin typeface="Times New Roman"/>
                <a:cs typeface="Times New Roman"/>
              </a:rPr>
              <a:t>word </a:t>
            </a:r>
            <a:r>
              <a:rPr dirty="0" sz="1450" spc="-5">
                <a:latin typeface="Times New Roman"/>
                <a:cs typeface="Times New Roman"/>
              </a:rPr>
              <a:t>I </a:t>
            </a:r>
            <a:r>
              <a:rPr dirty="0" sz="1450" spc="-10">
                <a:latin typeface="Times New Roman"/>
                <a:cs typeface="Times New Roman"/>
              </a:rPr>
              <a:t>hand Athanasius Pernath's hat in its paper wrapping over  the railing to</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He takes it and goes in through the </a:t>
            </a:r>
            <a:r>
              <a:rPr dirty="0" sz="1450" spc="-5">
                <a:latin typeface="Times New Roman"/>
                <a:cs typeface="Times New Roman"/>
              </a:rPr>
              <a:t>double</a:t>
            </a:r>
            <a:r>
              <a:rPr dirty="0" sz="1450" spc="35">
                <a:latin typeface="Times New Roman"/>
                <a:cs typeface="Times New Roman"/>
              </a:rPr>
              <a:t> </a:t>
            </a:r>
            <a:r>
              <a:rPr dirty="0" sz="1450" spc="-10">
                <a:latin typeface="Times New Roman"/>
                <a:cs typeface="Times New Roman"/>
              </a:rPr>
              <a:t>gate.</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When it opens, </a:t>
            </a:r>
            <a:r>
              <a:rPr dirty="0" sz="1450" spc="-5">
                <a:latin typeface="Times New Roman"/>
                <a:cs typeface="Times New Roman"/>
              </a:rPr>
              <a:t>I </a:t>
            </a:r>
            <a:r>
              <a:rPr dirty="0" sz="1450" spc="-10">
                <a:latin typeface="Times New Roman"/>
                <a:cs typeface="Times New Roman"/>
              </a:rPr>
              <a:t>see beyond it </a:t>
            </a:r>
            <a:r>
              <a:rPr dirty="0" sz="1450" spc="-5">
                <a:latin typeface="Times New Roman"/>
                <a:cs typeface="Times New Roman"/>
              </a:rPr>
              <a:t>a </a:t>
            </a:r>
            <a:r>
              <a:rPr dirty="0" sz="1450" spc="-10">
                <a:latin typeface="Times New Roman"/>
                <a:cs typeface="Times New Roman"/>
              </a:rPr>
              <a:t>marble building like </a:t>
            </a:r>
            <a:r>
              <a:rPr dirty="0" sz="1450" spc="-5">
                <a:latin typeface="Times New Roman"/>
                <a:cs typeface="Times New Roman"/>
              </a:rPr>
              <a:t>a </a:t>
            </a:r>
            <a:r>
              <a:rPr dirty="0" sz="1450" spc="-10">
                <a:latin typeface="Times New Roman"/>
                <a:cs typeface="Times New Roman"/>
              </a:rPr>
              <a:t>temple, and </a:t>
            </a:r>
            <a:r>
              <a:rPr dirty="0" sz="1450" spc="-5">
                <a:latin typeface="Times New Roman"/>
                <a:cs typeface="Times New Roman"/>
              </a:rPr>
              <a:t>on </a:t>
            </a:r>
            <a:r>
              <a:rPr dirty="0" sz="1450" spc="-10">
                <a:latin typeface="Times New Roman"/>
                <a:cs typeface="Times New Roman"/>
              </a:rPr>
              <a:t>its  steps stands </a:t>
            </a:r>
            <a:r>
              <a:rPr dirty="0" sz="1450" spc="-30">
                <a:latin typeface="Times New Roman"/>
                <a:cs typeface="Times New Roman"/>
              </a:rPr>
              <a:t>ATHANASIUS </a:t>
            </a:r>
            <a:r>
              <a:rPr dirty="0" sz="1450" spc="-35">
                <a:latin typeface="Times New Roman"/>
                <a:cs typeface="Times New Roman"/>
              </a:rPr>
              <a:t>PERNATH </a:t>
            </a:r>
            <a:r>
              <a:rPr dirty="0" sz="1450" spc="-10">
                <a:latin typeface="Times New Roman"/>
                <a:cs typeface="Times New Roman"/>
              </a:rPr>
              <a:t>and leaning against him</a:t>
            </a:r>
            <a:r>
              <a:rPr dirty="0" sz="1450" spc="90">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4635500"/>
          </a:xfrm>
          <a:prstGeom prst="rect">
            <a:avLst/>
          </a:prstGeom>
        </p:spPr>
        <p:txBody>
          <a:bodyPr wrap="square" lIns="0" tIns="111760" rIns="0" bIns="0" rtlCol="0" vert="horz">
            <a:spAutoFit/>
          </a:bodyPr>
          <a:lstStyle/>
          <a:p>
            <a:pPr marL="268605">
              <a:lnSpc>
                <a:spcPct val="100000"/>
              </a:lnSpc>
              <a:spcBef>
                <a:spcPts val="880"/>
              </a:spcBef>
            </a:pPr>
            <a:r>
              <a:rPr dirty="0" sz="1450" spc="-10">
                <a:latin typeface="Times New Roman"/>
                <a:cs typeface="Times New Roman"/>
              </a:rPr>
              <a:t>MIRIAM,</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both </a:t>
            </a:r>
            <a:r>
              <a:rPr dirty="0" sz="1450" spc="-5">
                <a:latin typeface="Times New Roman"/>
                <a:cs typeface="Times New Roman"/>
              </a:rPr>
              <a:t>of </a:t>
            </a:r>
            <a:r>
              <a:rPr dirty="0" sz="1450" spc="-10">
                <a:latin typeface="Times New Roman"/>
                <a:cs typeface="Times New Roman"/>
              </a:rPr>
              <a:t>them gazing down </a:t>
            </a:r>
            <a:r>
              <a:rPr dirty="0" sz="1450" spc="-5">
                <a:latin typeface="Times New Roman"/>
                <a:cs typeface="Times New Roman"/>
              </a:rPr>
              <a:t>on </a:t>
            </a:r>
            <a:r>
              <a:rPr dirty="0" sz="1450" spc="-10">
                <a:latin typeface="Times New Roman"/>
                <a:cs typeface="Times New Roman"/>
              </a:rPr>
              <a:t>the</a:t>
            </a:r>
            <a:r>
              <a:rPr dirty="0" sz="1450" spc="15">
                <a:latin typeface="Times New Roman"/>
                <a:cs typeface="Times New Roman"/>
              </a:rPr>
              <a:t> </a:t>
            </a:r>
            <a:r>
              <a:rPr dirty="0" sz="1450" spc="-30">
                <a:latin typeface="Times New Roman"/>
                <a:cs typeface="Times New Roman"/>
              </a:rPr>
              <a:t>city.</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Miriam turns </a:t>
            </a:r>
            <a:r>
              <a:rPr dirty="0" sz="1450" spc="-5">
                <a:latin typeface="Times New Roman"/>
                <a:cs typeface="Times New Roman"/>
              </a:rPr>
              <a:t>round, </a:t>
            </a:r>
            <a:r>
              <a:rPr dirty="0" sz="1450" spc="-10">
                <a:latin typeface="Times New Roman"/>
                <a:cs typeface="Times New Roman"/>
              </a:rPr>
              <a:t>sees me, smiles and whispers  something to Athanasius</a:t>
            </a:r>
            <a:r>
              <a:rPr dirty="0" sz="1450">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am spellbound </a:t>
            </a:r>
            <a:r>
              <a:rPr dirty="0" sz="1450" spc="-5">
                <a:latin typeface="Times New Roman"/>
                <a:cs typeface="Times New Roman"/>
              </a:rPr>
              <a:t>by </a:t>
            </a:r>
            <a:r>
              <a:rPr dirty="0" sz="1450" spc="-10">
                <a:latin typeface="Times New Roman"/>
                <a:cs typeface="Times New Roman"/>
              </a:rPr>
              <a:t>her </a:t>
            </a:r>
            <a:r>
              <a:rPr dirty="0" sz="1450" spc="-20">
                <a:latin typeface="Times New Roman"/>
                <a:cs typeface="Times New Roman"/>
              </a:rPr>
              <a:t>beauty. </a:t>
            </a:r>
            <a:r>
              <a:rPr dirty="0" sz="1450" spc="-10">
                <a:latin typeface="Times New Roman"/>
                <a:cs typeface="Times New Roman"/>
              </a:rPr>
              <a:t>She is still as </a:t>
            </a:r>
            <a:r>
              <a:rPr dirty="0" sz="1450" spc="-5">
                <a:latin typeface="Times New Roman"/>
                <a:cs typeface="Times New Roman"/>
              </a:rPr>
              <a:t>young </a:t>
            </a:r>
            <a:r>
              <a:rPr dirty="0" sz="1450" spc="-10">
                <a:latin typeface="Times New Roman"/>
                <a:cs typeface="Times New Roman"/>
              </a:rPr>
              <a:t>as in my dream last  night.</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Athanasius Pernath turns slowly towards me, and my heart stands still: His  face is so like mine, that it is as if </a:t>
            </a:r>
            <a:r>
              <a:rPr dirty="0" sz="1450" spc="-5">
                <a:latin typeface="Times New Roman"/>
                <a:cs typeface="Times New Roman"/>
              </a:rPr>
              <a:t>I </a:t>
            </a:r>
            <a:r>
              <a:rPr dirty="0" sz="1450" spc="-10">
                <a:latin typeface="Times New Roman"/>
                <a:cs typeface="Times New Roman"/>
              </a:rPr>
              <a:t>were looking into </a:t>
            </a:r>
            <a:r>
              <a:rPr dirty="0" sz="1450" spc="-5">
                <a:latin typeface="Times New Roman"/>
                <a:cs typeface="Times New Roman"/>
              </a:rPr>
              <a:t>a</a:t>
            </a:r>
            <a:r>
              <a:rPr dirty="0" sz="1450" spc="85">
                <a:latin typeface="Times New Roman"/>
                <a:cs typeface="Times New Roman"/>
              </a:rPr>
              <a:t> </a:t>
            </a:r>
            <a:r>
              <a:rPr dirty="0" sz="1450" spc="-20">
                <a:latin typeface="Times New Roman"/>
                <a:cs typeface="Times New Roman"/>
              </a:rPr>
              <a:t>mirror.</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Then the gates close and all </a:t>
            </a:r>
            <a:r>
              <a:rPr dirty="0" sz="1450" spc="-5">
                <a:latin typeface="Times New Roman"/>
                <a:cs typeface="Times New Roman"/>
              </a:rPr>
              <a:t>I </a:t>
            </a:r>
            <a:r>
              <a:rPr dirty="0" sz="1450" spc="-10">
                <a:latin typeface="Times New Roman"/>
                <a:cs typeface="Times New Roman"/>
              </a:rPr>
              <a:t>can see is the shimmering hermaphrodite.  The old servant gives me my own hat and says, in </a:t>
            </a:r>
            <a:r>
              <a:rPr dirty="0" sz="1450" spc="-5">
                <a:latin typeface="Times New Roman"/>
                <a:cs typeface="Times New Roman"/>
              </a:rPr>
              <a:t>a </a:t>
            </a:r>
            <a:r>
              <a:rPr dirty="0" sz="1450" spc="-10">
                <a:latin typeface="Times New Roman"/>
                <a:cs typeface="Times New Roman"/>
              </a:rPr>
              <a:t>voice that sounds as if it  came from the depths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earth,</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"Hen Athanasius Pernath's compliments. He thanks </a:t>
            </a:r>
            <a:r>
              <a:rPr dirty="0" sz="1450" spc="-5">
                <a:latin typeface="Times New Roman"/>
                <a:cs typeface="Times New Roman"/>
              </a:rPr>
              <a:t>you </a:t>
            </a:r>
            <a:r>
              <a:rPr dirty="0" sz="1450" spc="-10">
                <a:latin typeface="Times New Roman"/>
                <a:cs typeface="Times New Roman"/>
              </a:rPr>
              <a:t>most kindly and  begs </a:t>
            </a:r>
            <a:r>
              <a:rPr dirty="0" sz="1450" spc="-5">
                <a:latin typeface="Times New Roman"/>
                <a:cs typeface="Times New Roman"/>
              </a:rPr>
              <a:t>you not </a:t>
            </a:r>
            <a:r>
              <a:rPr dirty="0" sz="1450" spc="-10">
                <a:latin typeface="Times New Roman"/>
                <a:cs typeface="Times New Roman"/>
              </a:rPr>
              <a:t>to interpret the fact that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not </a:t>
            </a:r>
            <a:r>
              <a:rPr dirty="0" sz="1450" spc="-10">
                <a:latin typeface="Times New Roman"/>
                <a:cs typeface="Times New Roman"/>
              </a:rPr>
              <a:t>invited </a:t>
            </a:r>
            <a:r>
              <a:rPr dirty="0" sz="1450" spc="-5">
                <a:latin typeface="Times New Roman"/>
                <a:cs typeface="Times New Roman"/>
              </a:rPr>
              <a:t>you </a:t>
            </a:r>
            <a:r>
              <a:rPr dirty="0" sz="1450" spc="-10">
                <a:latin typeface="Times New Roman"/>
                <a:cs typeface="Times New Roman"/>
              </a:rPr>
              <a:t>into the garden as  </a:t>
            </a:r>
            <a:r>
              <a:rPr dirty="0" sz="1450" spc="-5">
                <a:latin typeface="Times New Roman"/>
                <a:cs typeface="Times New Roman"/>
              </a:rPr>
              <a:t>a </a:t>
            </a:r>
            <a:r>
              <a:rPr dirty="0" sz="1450" spc="-10">
                <a:latin typeface="Times New Roman"/>
                <a:cs typeface="Times New Roman"/>
              </a:rPr>
              <a:t>lack </a:t>
            </a:r>
            <a:r>
              <a:rPr dirty="0" sz="1450" spc="-5">
                <a:latin typeface="Times New Roman"/>
                <a:cs typeface="Times New Roman"/>
              </a:rPr>
              <a:t>of </a:t>
            </a:r>
            <a:r>
              <a:rPr dirty="0" sz="1450" spc="-10">
                <a:latin typeface="Times New Roman"/>
                <a:cs typeface="Times New Roman"/>
              </a:rPr>
              <a:t>hospitality; it is </a:t>
            </a:r>
            <a:r>
              <a:rPr dirty="0" sz="1450" spc="-5">
                <a:latin typeface="Times New Roman"/>
                <a:cs typeface="Times New Roman"/>
              </a:rPr>
              <a:t>a </a:t>
            </a:r>
            <a:r>
              <a:rPr dirty="0" sz="1450" spc="-10">
                <a:latin typeface="Times New Roman"/>
                <a:cs typeface="Times New Roman"/>
              </a:rPr>
              <a:t>strict house rule from time</a:t>
            </a:r>
            <a:r>
              <a:rPr dirty="0" sz="1450" spc="60">
                <a:latin typeface="Times New Roman"/>
                <a:cs typeface="Times New Roman"/>
              </a:rPr>
              <a:t> </a:t>
            </a:r>
            <a:r>
              <a:rPr dirty="0" sz="1450" spc="-10">
                <a:latin typeface="Times New Roman"/>
                <a:cs typeface="Times New Roman"/>
              </a:rPr>
              <a:t>immemorial.</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He has </a:t>
            </a:r>
            <a:r>
              <a:rPr dirty="0" sz="1450" spc="-5">
                <a:latin typeface="Times New Roman"/>
                <a:cs typeface="Times New Roman"/>
              </a:rPr>
              <a:t>not, I </a:t>
            </a:r>
            <a:r>
              <a:rPr dirty="0" sz="1450" spc="-10">
                <a:latin typeface="Times New Roman"/>
                <a:cs typeface="Times New Roman"/>
              </a:rPr>
              <a:t>am to tell </a:t>
            </a:r>
            <a:r>
              <a:rPr dirty="0" sz="1450" spc="-5">
                <a:latin typeface="Times New Roman"/>
                <a:cs typeface="Times New Roman"/>
              </a:rPr>
              <a:t>you, put your </a:t>
            </a:r>
            <a:r>
              <a:rPr dirty="0" sz="1450" spc="-10">
                <a:latin typeface="Times New Roman"/>
                <a:cs typeface="Times New Roman"/>
              </a:rPr>
              <a:t>hat </a:t>
            </a:r>
            <a:r>
              <a:rPr dirty="0" sz="1450" spc="-5">
                <a:latin typeface="Times New Roman"/>
                <a:cs typeface="Times New Roman"/>
              </a:rPr>
              <a:t>on; he </a:t>
            </a:r>
            <a:r>
              <a:rPr dirty="0" sz="1450" spc="-10">
                <a:latin typeface="Times New Roman"/>
                <a:cs typeface="Times New Roman"/>
              </a:rPr>
              <a:t>noticed the mistake  </a:t>
            </a:r>
            <a:r>
              <a:rPr dirty="0" sz="1450" spc="-20">
                <a:latin typeface="Times New Roman"/>
                <a:cs typeface="Times New Roman"/>
              </a:rPr>
              <a:t>immediately.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He hopes that his has </a:t>
            </a:r>
            <a:r>
              <a:rPr dirty="0" sz="1450" spc="-5">
                <a:latin typeface="Times New Roman"/>
                <a:cs typeface="Times New Roman"/>
              </a:rPr>
              <a:t>not </a:t>
            </a:r>
            <a:r>
              <a:rPr dirty="0" sz="1450" spc="-10">
                <a:latin typeface="Times New Roman"/>
                <a:cs typeface="Times New Roman"/>
              </a:rPr>
              <a:t>given </a:t>
            </a:r>
            <a:r>
              <a:rPr dirty="0" sz="1450" spc="-5">
                <a:latin typeface="Times New Roman"/>
                <a:cs typeface="Times New Roman"/>
              </a:rPr>
              <a:t>you a</a:t>
            </a:r>
            <a:r>
              <a:rPr dirty="0" sz="1450" spc="30">
                <a:latin typeface="Times New Roman"/>
                <a:cs typeface="Times New Roman"/>
              </a:rPr>
              <a:t> </a:t>
            </a:r>
            <a:r>
              <a:rPr dirty="0" sz="1450" spc="-10">
                <a:latin typeface="Times New Roman"/>
                <a:cs typeface="Times New Roman"/>
              </a:rPr>
              <a:t>headache."</a:t>
            </a:r>
            <a:endParaRPr sz="1450">
              <a:latin typeface="Times New Roman"/>
              <a:cs typeface="Times New Roman"/>
            </a:endParaRPr>
          </a:p>
        </p:txBody>
      </p:sp>
      <p:sp>
        <p:nvSpPr>
          <p:cNvPr id="3" name="object 3"/>
          <p:cNvSpPr txBox="1"/>
          <p:nvPr/>
        </p:nvSpPr>
        <p:spPr>
          <a:xfrm>
            <a:off x="3355607" y="5694574"/>
            <a:ext cx="848360" cy="245110"/>
          </a:xfrm>
          <a:prstGeom prst="rect">
            <a:avLst/>
          </a:prstGeom>
        </p:spPr>
        <p:txBody>
          <a:bodyPr wrap="square" lIns="0" tIns="11430" rIns="0" bIns="0" rtlCol="0" vert="horz">
            <a:spAutoFit/>
          </a:bodyPr>
          <a:lstStyle/>
          <a:p>
            <a:pPr marL="12700">
              <a:lnSpc>
                <a:spcPct val="100000"/>
              </a:lnSpc>
              <a:spcBef>
                <a:spcPts val="90"/>
              </a:spcBef>
            </a:pP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END.</a:t>
            </a:r>
            <a:endParaRPr sz="1450">
              <a:latin typeface="Times New Roman"/>
              <a:cs typeface="Times New Roman"/>
            </a:endParaRPr>
          </a:p>
        </p:txBody>
      </p:sp>
      <p:sp>
        <p:nvSpPr>
          <p:cNvPr id="4" name="object 4"/>
          <p:cNvSpPr/>
          <p:nvPr/>
        </p:nvSpPr>
        <p:spPr>
          <a:xfrm>
            <a:off x="2618111" y="6530438"/>
            <a:ext cx="2323779" cy="513316"/>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271635"/>
          </a:xfrm>
          <a:prstGeom prst="rect">
            <a:avLst/>
          </a:prstGeom>
        </p:spPr>
        <p:txBody>
          <a:bodyPr wrap="square" lIns="0" tIns="20955" rIns="0" bIns="0" rtlCol="0" vert="horz">
            <a:spAutoFit/>
          </a:bodyPr>
          <a:lstStyle/>
          <a:p>
            <a:pPr algn="just" marL="12700" marR="9525">
              <a:lnSpc>
                <a:spcPts val="1720"/>
              </a:lnSpc>
              <a:spcBef>
                <a:spcPts val="165"/>
              </a:spcBef>
            </a:pPr>
            <a:r>
              <a:rPr dirty="0" sz="1450" spc="-15">
                <a:latin typeface="Times New Roman"/>
                <a:cs typeface="Times New Roman"/>
              </a:rPr>
              <a:t>effect: </a:t>
            </a:r>
            <a:r>
              <a:rPr dirty="0" sz="1450" spc="-10">
                <a:latin typeface="Times New Roman"/>
                <a:cs typeface="Times New Roman"/>
              </a:rPr>
              <a:t>the patient </a:t>
            </a:r>
            <a:r>
              <a:rPr dirty="0" sz="1450" spc="-15">
                <a:latin typeface="Times New Roman"/>
                <a:cs typeface="Times New Roman"/>
              </a:rPr>
              <a:t>suffers </a:t>
            </a:r>
            <a:r>
              <a:rPr dirty="0" sz="1450" spc="-10">
                <a:latin typeface="Times New Roman"/>
                <a:cs typeface="Times New Roman"/>
              </a:rPr>
              <a:t>from glare for the rest </a:t>
            </a:r>
            <a:r>
              <a:rPr dirty="0" sz="1450" spc="-5">
                <a:latin typeface="Times New Roman"/>
                <a:cs typeface="Times New Roman"/>
              </a:rPr>
              <a:t>of </a:t>
            </a:r>
            <a:r>
              <a:rPr dirty="0" sz="1450" spc="-10">
                <a:latin typeface="Times New Roman"/>
                <a:cs typeface="Times New Roman"/>
              </a:rPr>
              <a:t>his life. </a:t>
            </a:r>
            <a:r>
              <a:rPr dirty="0" sz="1450" spc="-20">
                <a:latin typeface="Times New Roman"/>
                <a:cs typeface="Times New Roman"/>
              </a:rPr>
              <a:t>Usually, </a:t>
            </a:r>
            <a:r>
              <a:rPr dirty="0" sz="1450" spc="-15">
                <a:latin typeface="Times New Roman"/>
                <a:cs typeface="Times New Roman"/>
              </a:rPr>
              <a:t>however,  </a:t>
            </a:r>
            <a:r>
              <a:rPr dirty="0" sz="1450" spc="-5">
                <a:latin typeface="Times New Roman"/>
                <a:cs typeface="Times New Roman"/>
              </a:rPr>
              <a:t>he </a:t>
            </a:r>
            <a:r>
              <a:rPr dirty="0" sz="1450" spc="-10">
                <a:latin typeface="Times New Roman"/>
                <a:cs typeface="Times New Roman"/>
              </a:rPr>
              <a:t>is saved from total</a:t>
            </a:r>
            <a:r>
              <a:rPr dirty="0" sz="1450" spc="5">
                <a:latin typeface="Times New Roman"/>
                <a:cs typeface="Times New Roman"/>
              </a:rPr>
              <a:t> </a:t>
            </a:r>
            <a:r>
              <a:rPr dirty="0" sz="1450" spc="-10">
                <a:latin typeface="Times New Roman"/>
                <a:cs typeface="Times New Roman"/>
              </a:rPr>
              <a:t>blindness.</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But there is </a:t>
            </a:r>
            <a:r>
              <a:rPr dirty="0" sz="1450" spc="-5">
                <a:latin typeface="Times New Roman"/>
                <a:cs typeface="Times New Roman"/>
              </a:rPr>
              <a:t>one odd </a:t>
            </a:r>
            <a:r>
              <a:rPr dirty="0" sz="1450" spc="-10">
                <a:latin typeface="Times New Roman"/>
                <a:cs typeface="Times New Roman"/>
              </a:rPr>
              <a:t>fact about the diagnosis </a:t>
            </a:r>
            <a:r>
              <a:rPr dirty="0" sz="1450" spc="-5">
                <a:latin typeface="Times New Roman"/>
                <a:cs typeface="Times New Roman"/>
              </a:rPr>
              <a:t>of </a:t>
            </a:r>
            <a:r>
              <a:rPr dirty="0" sz="1450" spc="-10">
                <a:latin typeface="Times New Roman"/>
                <a:cs typeface="Times New Roman"/>
              </a:rPr>
              <a:t>glaucoma: there are times,  especially in the initial stages </a:t>
            </a:r>
            <a:r>
              <a:rPr dirty="0" sz="1450" spc="-5">
                <a:latin typeface="Times New Roman"/>
                <a:cs typeface="Times New Roman"/>
              </a:rPr>
              <a:t>of </a:t>
            </a:r>
            <a:r>
              <a:rPr dirty="0" sz="1450" spc="-10">
                <a:latin typeface="Times New Roman"/>
                <a:cs typeface="Times New Roman"/>
              </a:rPr>
              <a:t>the disease, when the symptoms, although  they have previously been most clearly evident, seem to disappear </a:t>
            </a:r>
            <a:r>
              <a:rPr dirty="0" sz="1450" spc="-20">
                <a:latin typeface="Times New Roman"/>
                <a:cs typeface="Times New Roman"/>
              </a:rPr>
              <a:t>completely.  </a:t>
            </a:r>
            <a:r>
              <a:rPr dirty="0" sz="1450" spc="-10">
                <a:latin typeface="Times New Roman"/>
                <a:cs typeface="Times New Roman"/>
              </a:rPr>
              <a:t>In such cases it is impossible for </a:t>
            </a:r>
            <a:r>
              <a:rPr dirty="0" sz="1450" spc="-5">
                <a:latin typeface="Times New Roman"/>
                <a:cs typeface="Times New Roman"/>
              </a:rPr>
              <a:t>a </a:t>
            </a:r>
            <a:r>
              <a:rPr dirty="0" sz="1450" spc="-15">
                <a:latin typeface="Times New Roman"/>
                <a:cs typeface="Times New Roman"/>
              </a:rPr>
              <a:t>doctor, </a:t>
            </a:r>
            <a:r>
              <a:rPr dirty="0" sz="1450" spc="-10">
                <a:latin typeface="Times New Roman"/>
                <a:cs typeface="Times New Roman"/>
              </a:rPr>
              <a:t>even though </a:t>
            </a:r>
            <a:r>
              <a:rPr dirty="0" sz="1450" spc="-5">
                <a:latin typeface="Times New Roman"/>
                <a:cs typeface="Times New Roman"/>
              </a:rPr>
              <a:t>he </a:t>
            </a:r>
            <a:r>
              <a:rPr dirty="0" sz="1450" spc="-10">
                <a:latin typeface="Times New Roman"/>
                <a:cs typeface="Times New Roman"/>
              </a:rPr>
              <a:t>cannot detect the  slightest trace </a:t>
            </a:r>
            <a:r>
              <a:rPr dirty="0" sz="1450" spc="-5">
                <a:latin typeface="Times New Roman"/>
                <a:cs typeface="Times New Roman"/>
              </a:rPr>
              <a:t>of </a:t>
            </a:r>
            <a:r>
              <a:rPr dirty="0" sz="1450" spc="-10">
                <a:latin typeface="Times New Roman"/>
                <a:cs typeface="Times New Roman"/>
              </a:rPr>
              <a:t>the disease, to say for certain that his colleague who  examined the patient and diagnosed glaucoma must have been</a:t>
            </a:r>
            <a:r>
              <a:rPr dirty="0" sz="1450" spc="65">
                <a:latin typeface="Times New Roman"/>
                <a:cs typeface="Times New Roman"/>
              </a:rPr>
              <a:t> </a:t>
            </a:r>
            <a:r>
              <a:rPr dirty="0" sz="1450" spc="-10">
                <a:latin typeface="Times New Roman"/>
                <a:cs typeface="Times New Roman"/>
              </a:rPr>
              <a:t>wrong.</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But once the </a:t>
            </a:r>
            <a:r>
              <a:rPr dirty="0" sz="1450" spc="-20">
                <a:latin typeface="Times New Roman"/>
                <a:cs typeface="Times New Roman"/>
              </a:rPr>
              <a:t>iridectomy, </a:t>
            </a:r>
            <a:r>
              <a:rPr dirty="0" sz="1450" spc="-10">
                <a:latin typeface="Times New Roman"/>
                <a:cs typeface="Times New Roman"/>
              </a:rPr>
              <a:t>which can,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be </a:t>
            </a:r>
            <a:r>
              <a:rPr dirty="0" sz="1450" spc="-10">
                <a:latin typeface="Times New Roman"/>
                <a:cs typeface="Times New Roman"/>
              </a:rPr>
              <a:t>carried </a:t>
            </a:r>
            <a:r>
              <a:rPr dirty="0" sz="1450" spc="-5">
                <a:latin typeface="Times New Roman"/>
                <a:cs typeface="Times New Roman"/>
              </a:rPr>
              <a:t>out on a </a:t>
            </a:r>
            <a:r>
              <a:rPr dirty="0" sz="1450" spc="-10">
                <a:latin typeface="Times New Roman"/>
                <a:cs typeface="Times New Roman"/>
              </a:rPr>
              <a:t>healthy  eye as well as </a:t>
            </a:r>
            <a:r>
              <a:rPr dirty="0" sz="1450" spc="-5">
                <a:latin typeface="Times New Roman"/>
                <a:cs typeface="Times New Roman"/>
              </a:rPr>
              <a:t>on a </a:t>
            </a:r>
            <a:r>
              <a:rPr dirty="0" sz="1450" spc="-10">
                <a:latin typeface="Times New Roman"/>
                <a:cs typeface="Times New Roman"/>
              </a:rPr>
              <a:t>diseased one, has been performed, it is impossible to  determine whether glaucoma had been present </a:t>
            </a:r>
            <a:r>
              <a:rPr dirty="0" sz="1450" spc="-5">
                <a:latin typeface="Times New Roman"/>
                <a:cs typeface="Times New Roman"/>
              </a:rPr>
              <a:t>or</a:t>
            </a:r>
            <a:r>
              <a:rPr dirty="0" sz="1450" spc="25">
                <a:latin typeface="Times New Roman"/>
                <a:cs typeface="Times New Roman"/>
              </a:rPr>
              <a:t> </a:t>
            </a:r>
            <a:r>
              <a:rPr dirty="0" sz="1450" spc="-5">
                <a:latin typeface="Times New Roman"/>
                <a:cs typeface="Times New Roman"/>
              </a:rPr>
              <a:t>not.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It was </a:t>
            </a:r>
            <a:r>
              <a:rPr dirty="0" sz="1450" spc="-5">
                <a:latin typeface="Times New Roman"/>
                <a:cs typeface="Times New Roman"/>
              </a:rPr>
              <a:t>on </a:t>
            </a:r>
            <a:r>
              <a:rPr dirty="0" sz="1450" spc="-10">
                <a:latin typeface="Times New Roman"/>
                <a:cs typeface="Times New Roman"/>
              </a:rPr>
              <a:t>this and other factors that </a:t>
            </a:r>
            <a:r>
              <a:rPr dirty="0" sz="1450" spc="-35">
                <a:latin typeface="Times New Roman"/>
                <a:cs typeface="Times New Roman"/>
              </a:rPr>
              <a:t>Dr. </a:t>
            </a:r>
            <a:r>
              <a:rPr dirty="0" sz="1450" spc="-25">
                <a:latin typeface="Times New Roman"/>
                <a:cs typeface="Times New Roman"/>
              </a:rPr>
              <a:t>Wassory </a:t>
            </a:r>
            <a:r>
              <a:rPr dirty="0" sz="1450" spc="-10">
                <a:latin typeface="Times New Roman"/>
                <a:cs typeface="Times New Roman"/>
              </a:rPr>
              <a:t>based his fiendish plan.  </a:t>
            </a:r>
            <a:r>
              <a:rPr dirty="0" sz="1450" spc="-25">
                <a:latin typeface="Times New Roman"/>
                <a:cs typeface="Times New Roman"/>
              </a:rPr>
              <a:t>Time </a:t>
            </a:r>
            <a:r>
              <a:rPr dirty="0" sz="1450" spc="-10">
                <a:latin typeface="Times New Roman"/>
                <a:cs typeface="Times New Roman"/>
              </a:rPr>
              <a:t>after time </a:t>
            </a:r>
            <a:r>
              <a:rPr dirty="0" sz="1450" spc="-5">
                <a:latin typeface="Times New Roman"/>
                <a:cs typeface="Times New Roman"/>
              </a:rPr>
              <a:t>he </a:t>
            </a:r>
            <a:r>
              <a:rPr dirty="0" sz="1450" spc="-10">
                <a:latin typeface="Times New Roman"/>
                <a:cs typeface="Times New Roman"/>
              </a:rPr>
              <a:t>diagnosed glaucoma—especially in women—when the  patient was suffering from some relatively harmless complaint, just so that </a:t>
            </a:r>
            <a:r>
              <a:rPr dirty="0" sz="1450" spc="-5">
                <a:latin typeface="Times New Roman"/>
                <a:cs typeface="Times New Roman"/>
              </a:rPr>
              <a:t>he  </a:t>
            </a:r>
            <a:r>
              <a:rPr dirty="0" sz="1450" spc="-10">
                <a:latin typeface="Times New Roman"/>
                <a:cs typeface="Times New Roman"/>
              </a:rPr>
              <a:t>could perform an operation which was simple for him, </a:t>
            </a:r>
            <a:r>
              <a:rPr dirty="0" sz="1450" spc="-5">
                <a:latin typeface="Times New Roman"/>
                <a:cs typeface="Times New Roman"/>
              </a:rPr>
              <a:t>but </a:t>
            </a:r>
            <a:r>
              <a:rPr dirty="0" sz="1450" spc="-10">
                <a:latin typeface="Times New Roman"/>
                <a:cs typeface="Times New Roman"/>
              </a:rPr>
              <a:t>which </a:t>
            </a:r>
            <a:r>
              <a:rPr dirty="0" sz="1450" spc="-5">
                <a:latin typeface="Times New Roman"/>
                <a:cs typeface="Times New Roman"/>
              </a:rPr>
              <a:t>brought </a:t>
            </a:r>
            <a:r>
              <a:rPr dirty="0" sz="1450" spc="-10">
                <a:latin typeface="Times New Roman"/>
                <a:cs typeface="Times New Roman"/>
              </a:rPr>
              <a:t>in </a:t>
            </a:r>
            <a:r>
              <a:rPr dirty="0" sz="1450" spc="-5">
                <a:latin typeface="Times New Roman"/>
                <a:cs typeface="Times New Roman"/>
              </a:rPr>
              <a:t>a  lot of</a:t>
            </a:r>
            <a:r>
              <a:rPr dirty="0" sz="1450" spc="-10">
                <a:latin typeface="Times New Roman"/>
                <a:cs typeface="Times New Roman"/>
              </a:rPr>
              <a:t> </a:t>
            </a:r>
            <a:r>
              <a:rPr dirty="0" sz="1450" spc="-25">
                <a:latin typeface="Times New Roman"/>
                <a:cs typeface="Times New Roman"/>
              </a:rPr>
              <a:t>money.</a:t>
            </a:r>
            <a:endParaRPr sz="1450">
              <a:latin typeface="Times New Roman"/>
              <a:cs typeface="Times New Roman"/>
            </a:endParaRPr>
          </a:p>
          <a:p>
            <a:pPr algn="just" marL="12700" marR="8255" indent="255904">
              <a:lnSpc>
                <a:spcPts val="1730"/>
              </a:lnSpc>
              <a:spcBef>
                <a:spcPts val="785"/>
              </a:spcBef>
            </a:pPr>
            <a:r>
              <a:rPr dirty="0" sz="1450" spc="-60">
                <a:latin typeface="Times New Roman"/>
                <a:cs typeface="Times New Roman"/>
              </a:rPr>
              <a:t>You </a:t>
            </a:r>
            <a:r>
              <a:rPr dirty="0" sz="1450" spc="-10">
                <a:latin typeface="Times New Roman"/>
                <a:cs typeface="Times New Roman"/>
              </a:rPr>
              <a:t>see, Herr Pernath, the people </a:t>
            </a:r>
            <a:r>
              <a:rPr dirty="0" sz="1450" spc="-5">
                <a:latin typeface="Times New Roman"/>
                <a:cs typeface="Times New Roman"/>
              </a:rPr>
              <a:t>he </a:t>
            </a:r>
            <a:r>
              <a:rPr dirty="0" sz="1450" spc="-10">
                <a:latin typeface="Times New Roman"/>
                <a:cs typeface="Times New Roman"/>
              </a:rPr>
              <a:t>had in his power were completely  defenceless; fleecing them demanded </a:t>
            </a:r>
            <a:r>
              <a:rPr dirty="0" sz="1450" spc="-5">
                <a:latin typeface="Times New Roman"/>
                <a:cs typeface="Times New Roman"/>
              </a:rPr>
              <a:t>no </a:t>
            </a:r>
            <a:r>
              <a:rPr dirty="0" sz="1450" spc="-10">
                <a:latin typeface="Times New Roman"/>
                <a:cs typeface="Times New Roman"/>
              </a:rPr>
              <a:t>courage at all. The degenerate  predator had found </a:t>
            </a:r>
            <a:r>
              <a:rPr dirty="0" sz="1450" spc="-5">
                <a:latin typeface="Times New Roman"/>
                <a:cs typeface="Times New Roman"/>
              </a:rPr>
              <a:t>a </a:t>
            </a:r>
            <a:r>
              <a:rPr dirty="0" sz="1450" spc="-10">
                <a:latin typeface="Times New Roman"/>
                <a:cs typeface="Times New Roman"/>
              </a:rPr>
              <a:t>territory where it could devour its prey without needing  strength </a:t>
            </a:r>
            <a:r>
              <a:rPr dirty="0" sz="1450" spc="-5">
                <a:latin typeface="Times New Roman"/>
                <a:cs typeface="Times New Roman"/>
              </a:rPr>
              <a:t>or </a:t>
            </a:r>
            <a:r>
              <a:rPr dirty="0" sz="1450" spc="-10">
                <a:latin typeface="Times New Roman"/>
                <a:cs typeface="Times New Roman"/>
              </a:rPr>
              <a:t>claws. </a:t>
            </a:r>
            <a:r>
              <a:rPr dirty="0" sz="1450" spc="-15">
                <a:latin typeface="Times New Roman"/>
                <a:cs typeface="Times New Roman"/>
              </a:rPr>
              <a:t>Without </a:t>
            </a:r>
            <a:r>
              <a:rPr dirty="0" sz="1450" spc="-10">
                <a:latin typeface="Times New Roman"/>
                <a:cs typeface="Times New Roman"/>
              </a:rPr>
              <a:t>taking any chances! Do </a:t>
            </a:r>
            <a:r>
              <a:rPr dirty="0" sz="1450" spc="-5">
                <a:latin typeface="Times New Roman"/>
                <a:cs typeface="Times New Roman"/>
              </a:rPr>
              <a:t>you </a:t>
            </a:r>
            <a:r>
              <a:rPr dirty="0" sz="1450" spc="-10">
                <a:latin typeface="Times New Roman"/>
                <a:cs typeface="Times New Roman"/>
              </a:rPr>
              <a:t>understand?! </a:t>
            </a:r>
            <a:r>
              <a:rPr dirty="0" sz="1450" spc="-15">
                <a:latin typeface="Times New Roman"/>
                <a:cs typeface="Times New Roman"/>
              </a:rPr>
              <a:t>Without  </a:t>
            </a:r>
            <a:r>
              <a:rPr dirty="0" sz="1450" spc="-10">
                <a:latin typeface="Times New Roman"/>
                <a:cs typeface="Times New Roman"/>
              </a:rPr>
              <a:t>risking anything!</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By getting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spurious articles published in the scientific  journals </a:t>
            </a:r>
            <a:r>
              <a:rPr dirty="0" sz="1450" spc="-25">
                <a:latin typeface="Times New Roman"/>
                <a:cs typeface="Times New Roman"/>
              </a:rPr>
              <a:t>Wassory </a:t>
            </a:r>
            <a:r>
              <a:rPr dirty="0" sz="1450" spc="-10">
                <a:latin typeface="Times New Roman"/>
                <a:cs typeface="Times New Roman"/>
              </a:rPr>
              <a:t>had acquired the reputation </a:t>
            </a:r>
            <a:r>
              <a:rPr dirty="0" sz="1450" spc="-5">
                <a:latin typeface="Times New Roman"/>
                <a:cs typeface="Times New Roman"/>
              </a:rPr>
              <a:t>of </a:t>
            </a:r>
            <a:r>
              <a:rPr dirty="0" sz="1450" spc="-10">
                <a:latin typeface="Times New Roman"/>
                <a:cs typeface="Times New Roman"/>
              </a:rPr>
              <a:t>an outstanding specialist; </a:t>
            </a:r>
            <a:r>
              <a:rPr dirty="0" sz="1450" spc="-5">
                <a:latin typeface="Times New Roman"/>
                <a:cs typeface="Times New Roman"/>
              </a:rPr>
              <a:t>he  </a:t>
            </a:r>
            <a:r>
              <a:rPr dirty="0" sz="1450" spc="-10">
                <a:latin typeface="Times New Roman"/>
                <a:cs typeface="Times New Roman"/>
              </a:rPr>
              <a:t>had even managed to </a:t>
            </a:r>
            <a:r>
              <a:rPr dirty="0" sz="1450" spc="-5">
                <a:latin typeface="Times New Roman"/>
                <a:cs typeface="Times New Roman"/>
              </a:rPr>
              <a:t>pull </a:t>
            </a:r>
            <a:r>
              <a:rPr dirty="0" sz="1450" spc="-10">
                <a:latin typeface="Times New Roman"/>
                <a:cs typeface="Times New Roman"/>
              </a:rPr>
              <a:t>the wool over the eyes </a:t>
            </a:r>
            <a:r>
              <a:rPr dirty="0" sz="1450" spc="-5">
                <a:latin typeface="Times New Roman"/>
                <a:cs typeface="Times New Roman"/>
              </a:rPr>
              <a:t>of </a:t>
            </a:r>
            <a:r>
              <a:rPr dirty="0" sz="1450" spc="-10">
                <a:latin typeface="Times New Roman"/>
                <a:cs typeface="Times New Roman"/>
              </a:rPr>
              <a:t>his colleagues, who were  far too decent and naive to see through him. The logical result was </a:t>
            </a:r>
            <a:r>
              <a:rPr dirty="0" sz="1450" spc="-5">
                <a:latin typeface="Times New Roman"/>
                <a:cs typeface="Times New Roman"/>
              </a:rPr>
              <a:t>a </a:t>
            </a:r>
            <a:r>
              <a:rPr dirty="0" sz="1450" spc="-10">
                <a:latin typeface="Times New Roman"/>
                <a:cs typeface="Times New Roman"/>
              </a:rPr>
              <a:t>stream </a:t>
            </a:r>
            <a:r>
              <a:rPr dirty="0" sz="1450" spc="-5">
                <a:latin typeface="Times New Roman"/>
                <a:cs typeface="Times New Roman"/>
              </a:rPr>
              <a:t>of  </a:t>
            </a:r>
            <a:r>
              <a:rPr dirty="0" sz="1450" spc="-10">
                <a:latin typeface="Times New Roman"/>
                <a:cs typeface="Times New Roman"/>
              </a:rPr>
              <a:t>patients looking for help. Whenever someone went to him with </a:t>
            </a:r>
            <a:r>
              <a:rPr dirty="0" sz="1450" spc="-5">
                <a:latin typeface="Times New Roman"/>
                <a:cs typeface="Times New Roman"/>
              </a:rPr>
              <a:t>a </a:t>
            </a:r>
            <a:r>
              <a:rPr dirty="0" sz="1450" spc="-10">
                <a:latin typeface="Times New Roman"/>
                <a:cs typeface="Times New Roman"/>
              </a:rPr>
              <a:t>minor  impairment </a:t>
            </a:r>
            <a:r>
              <a:rPr dirty="0" sz="1450" spc="-5">
                <a:latin typeface="Times New Roman"/>
                <a:cs typeface="Times New Roman"/>
              </a:rPr>
              <a:t>of </a:t>
            </a:r>
            <a:r>
              <a:rPr dirty="0" sz="1450" spc="-10">
                <a:latin typeface="Times New Roman"/>
                <a:cs typeface="Times New Roman"/>
              </a:rPr>
              <a:t>their vision, </a:t>
            </a:r>
            <a:r>
              <a:rPr dirty="0" sz="1450" spc="-5">
                <a:latin typeface="Times New Roman"/>
                <a:cs typeface="Times New Roman"/>
              </a:rPr>
              <a:t>he </a:t>
            </a:r>
            <a:r>
              <a:rPr dirty="0" sz="1450" spc="-10">
                <a:latin typeface="Times New Roman"/>
                <a:cs typeface="Times New Roman"/>
              </a:rPr>
              <a:t>immediately set about his devilish plan. First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he </a:t>
            </a:r>
            <a:r>
              <a:rPr dirty="0" sz="1450" spc="-10">
                <a:latin typeface="Times New Roman"/>
                <a:cs typeface="Times New Roman"/>
              </a:rPr>
              <a:t>questioned the patient in the usual </a:t>
            </a:r>
            <a:r>
              <a:rPr dirty="0" sz="1450" spc="-15">
                <a:latin typeface="Times New Roman"/>
                <a:cs typeface="Times New Roman"/>
              </a:rPr>
              <a:t>manner, </a:t>
            </a:r>
            <a:r>
              <a:rPr dirty="0" sz="1450" spc="-5">
                <a:latin typeface="Times New Roman"/>
                <a:cs typeface="Times New Roman"/>
              </a:rPr>
              <a:t>but </a:t>
            </a:r>
            <a:r>
              <a:rPr dirty="0" sz="1450" spc="-10">
                <a:latin typeface="Times New Roman"/>
                <a:cs typeface="Times New Roman"/>
              </a:rPr>
              <a:t>to cover himself for all  eventualities </a:t>
            </a:r>
            <a:r>
              <a:rPr dirty="0" sz="1450" spc="-5">
                <a:latin typeface="Times New Roman"/>
                <a:cs typeface="Times New Roman"/>
              </a:rPr>
              <a:t>he </a:t>
            </a:r>
            <a:r>
              <a:rPr dirty="0" sz="1450" spc="-10">
                <a:latin typeface="Times New Roman"/>
                <a:cs typeface="Times New Roman"/>
              </a:rPr>
              <a:t>was careful only to note down those answers which were  compatible with glaucoma. He also carried </a:t>
            </a:r>
            <a:r>
              <a:rPr dirty="0" sz="1450" spc="-5">
                <a:latin typeface="Times New Roman"/>
                <a:cs typeface="Times New Roman"/>
              </a:rPr>
              <a:t>out a </a:t>
            </a:r>
            <a:r>
              <a:rPr dirty="0" sz="1450" spc="-10">
                <a:latin typeface="Times New Roman"/>
                <a:cs typeface="Times New Roman"/>
              </a:rPr>
              <a:t>thorough check as to whether  the patient had already been examined </a:t>
            </a:r>
            <a:r>
              <a:rPr dirty="0" sz="1450" spc="-5">
                <a:latin typeface="Times New Roman"/>
                <a:cs typeface="Times New Roman"/>
              </a:rPr>
              <a:t>by </a:t>
            </a:r>
            <a:r>
              <a:rPr dirty="0" sz="1450" spc="-10">
                <a:latin typeface="Times New Roman"/>
                <a:cs typeface="Times New Roman"/>
              </a:rPr>
              <a:t>another </a:t>
            </a:r>
            <a:r>
              <a:rPr dirty="0" sz="1450" spc="-20">
                <a:latin typeface="Times New Roman"/>
                <a:cs typeface="Times New Roman"/>
              </a:rPr>
              <a:t>doctor. </a:t>
            </a:r>
            <a:r>
              <a:rPr dirty="0" sz="1450" spc="-10">
                <a:latin typeface="Times New Roman"/>
                <a:cs typeface="Times New Roman"/>
              </a:rPr>
              <a:t>In the course </a:t>
            </a:r>
            <a:r>
              <a:rPr dirty="0" sz="1450" spc="-5">
                <a:latin typeface="Times New Roman"/>
                <a:cs typeface="Times New Roman"/>
              </a:rPr>
              <a:t>of </a:t>
            </a:r>
            <a:r>
              <a:rPr dirty="0" sz="1450" spc="-10">
                <a:latin typeface="Times New Roman"/>
                <a:cs typeface="Times New Roman"/>
              </a:rPr>
              <a:t>his  conversation with the patient, </a:t>
            </a:r>
            <a:r>
              <a:rPr dirty="0" sz="1450" spc="-5">
                <a:latin typeface="Times New Roman"/>
                <a:cs typeface="Times New Roman"/>
              </a:rPr>
              <a:t>he </a:t>
            </a:r>
            <a:r>
              <a:rPr dirty="0" sz="1450" spc="-10">
                <a:latin typeface="Times New Roman"/>
                <a:cs typeface="Times New Roman"/>
              </a:rPr>
              <a:t>would casually let drop that </a:t>
            </a:r>
            <a:r>
              <a:rPr dirty="0" sz="1450" spc="-5">
                <a:latin typeface="Times New Roman"/>
                <a:cs typeface="Times New Roman"/>
              </a:rPr>
              <a:t>he </a:t>
            </a:r>
            <a:r>
              <a:rPr dirty="0" sz="1450" spc="-10">
                <a:latin typeface="Times New Roman"/>
                <a:cs typeface="Times New Roman"/>
              </a:rPr>
              <a:t>had been  urgently called abroad </a:t>
            </a:r>
            <a:r>
              <a:rPr dirty="0" sz="1450" spc="-5">
                <a:latin typeface="Times New Roman"/>
                <a:cs typeface="Times New Roman"/>
              </a:rPr>
              <a:t>on </a:t>
            </a:r>
            <a:r>
              <a:rPr dirty="0" sz="1450" spc="-10">
                <a:latin typeface="Times New Roman"/>
                <a:cs typeface="Times New Roman"/>
              </a:rPr>
              <a:t>professional business and would have to leave the  following </a:t>
            </a:r>
            <a:r>
              <a:rPr dirty="0" sz="1450" spc="-30">
                <a:latin typeface="Times New Roman"/>
                <a:cs typeface="Times New Roman"/>
              </a:rPr>
              <a:t>day.</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His next step was to examine the patient, and when, in the course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he </a:t>
            </a:r>
            <a:r>
              <a:rPr dirty="0" sz="1450" spc="-10">
                <a:latin typeface="Times New Roman"/>
                <a:cs typeface="Times New Roman"/>
              </a:rPr>
              <a:t>shone the light into the patient's eyes, </a:t>
            </a:r>
            <a:r>
              <a:rPr dirty="0" sz="1450" spc="-5">
                <a:latin typeface="Times New Roman"/>
                <a:cs typeface="Times New Roman"/>
              </a:rPr>
              <a:t>he </a:t>
            </a:r>
            <a:r>
              <a:rPr dirty="0" sz="1450" spc="-10">
                <a:latin typeface="Times New Roman"/>
                <a:cs typeface="Times New Roman"/>
              </a:rPr>
              <a:t>deliberately caused as much pain  as possible. All part </a:t>
            </a:r>
            <a:r>
              <a:rPr dirty="0" sz="1450" spc="-5">
                <a:latin typeface="Times New Roman"/>
                <a:cs typeface="Times New Roman"/>
              </a:rPr>
              <a:t>of </a:t>
            </a:r>
            <a:r>
              <a:rPr dirty="0" sz="1450" spc="-10">
                <a:latin typeface="Times New Roman"/>
                <a:cs typeface="Times New Roman"/>
              </a:rPr>
              <a:t>his plan! All part </a:t>
            </a:r>
            <a:r>
              <a:rPr dirty="0" sz="1450" spc="-5">
                <a:latin typeface="Times New Roman"/>
                <a:cs typeface="Times New Roman"/>
              </a:rPr>
              <a:t>of </a:t>
            </a:r>
            <a:r>
              <a:rPr dirty="0" sz="1450" spc="-10">
                <a:latin typeface="Times New Roman"/>
                <a:cs typeface="Times New Roman"/>
              </a:rPr>
              <a:t>his</a:t>
            </a:r>
            <a:r>
              <a:rPr dirty="0" sz="1450" spc="45">
                <a:latin typeface="Times New Roman"/>
                <a:cs typeface="Times New Roman"/>
              </a:rPr>
              <a:t> </a:t>
            </a:r>
            <a:r>
              <a:rPr dirty="0" sz="1450" spc="-10">
                <a:latin typeface="Times New Roman"/>
                <a:cs typeface="Times New Roman"/>
              </a:rPr>
              <a:t>plan!</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When the examination was over and the patient had asked the natural  question, </a:t>
            </a:r>
            <a:r>
              <a:rPr dirty="0" sz="1450" spc="-40">
                <a:latin typeface="Times New Roman"/>
                <a:cs typeface="Times New Roman"/>
              </a:rPr>
              <a:t>'Was </a:t>
            </a:r>
            <a:r>
              <a:rPr dirty="0" sz="1450" spc="-10">
                <a:latin typeface="Times New Roman"/>
                <a:cs typeface="Times New Roman"/>
              </a:rPr>
              <a:t>there anything to fear', </a:t>
            </a:r>
            <a:r>
              <a:rPr dirty="0" sz="1450" spc="-25">
                <a:latin typeface="Times New Roman"/>
                <a:cs typeface="Times New Roman"/>
              </a:rPr>
              <a:t>Wassory </a:t>
            </a:r>
            <a:r>
              <a:rPr dirty="0" sz="1450" spc="-10">
                <a:latin typeface="Times New Roman"/>
                <a:cs typeface="Times New Roman"/>
              </a:rPr>
              <a:t>played the opening move </a:t>
            </a:r>
            <a:r>
              <a:rPr dirty="0" sz="1450" spc="-5">
                <a:latin typeface="Times New Roman"/>
                <a:cs typeface="Times New Roman"/>
              </a:rPr>
              <a:t>of</a:t>
            </a:r>
            <a:r>
              <a:rPr dirty="0" sz="1450" spc="265">
                <a:latin typeface="Times New Roman"/>
                <a:cs typeface="Times New Roman"/>
              </a:rPr>
              <a:t> </a:t>
            </a:r>
            <a:r>
              <a:rPr dirty="0" sz="1450" spc="-10">
                <a:latin typeface="Times New Roman"/>
                <a:cs typeface="Times New Roman"/>
              </a:rPr>
              <a:t>his</a:t>
            </a:r>
            <a:endParaRPr sz="145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710" cy="9043670"/>
          </a:xfrm>
          <a:prstGeom prst="rect">
            <a:avLst/>
          </a:prstGeom>
        </p:spPr>
        <p:txBody>
          <a:bodyPr wrap="square" lIns="0" tIns="11430" rIns="0" bIns="0" rtlCol="0" vert="horz">
            <a:spAutoFit/>
          </a:bodyPr>
          <a:lstStyle/>
          <a:p>
            <a:pPr algn="ctr">
              <a:lnSpc>
                <a:spcPct val="100000"/>
              </a:lnSpc>
              <a:spcBef>
                <a:spcPts val="90"/>
              </a:spcBef>
            </a:pPr>
            <a:r>
              <a:rPr dirty="0" sz="1450" spc="-10" b="1">
                <a:latin typeface="Times New Roman"/>
                <a:cs typeface="Times New Roman"/>
              </a:rPr>
              <a:t>SLEEP</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7620" indent="255904">
              <a:lnSpc>
                <a:spcPts val="1730"/>
              </a:lnSpc>
            </a:pPr>
            <a:r>
              <a:rPr dirty="0" sz="1450" spc="-10">
                <a:latin typeface="Times New Roman"/>
                <a:cs typeface="Times New Roman"/>
              </a:rPr>
              <a:t>The moonlight is shining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foot of </a:t>
            </a:r>
            <a:r>
              <a:rPr dirty="0" sz="1450" spc="-10">
                <a:latin typeface="Times New Roman"/>
                <a:cs typeface="Times New Roman"/>
              </a:rPr>
              <a:t>my bed, lying there like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bright, flat</a:t>
            </a:r>
            <a:r>
              <a:rPr dirty="0" sz="1450" spc="-5">
                <a:latin typeface="Times New Roman"/>
                <a:cs typeface="Times New Roman"/>
              </a:rPr>
              <a:t> </a:t>
            </a:r>
            <a:r>
              <a:rPr dirty="0" sz="1450" spc="-10">
                <a:latin typeface="Times New Roman"/>
                <a:cs typeface="Times New Roman"/>
              </a:rPr>
              <a:t>stone.</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Whenever the disc </a:t>
            </a:r>
            <a:r>
              <a:rPr dirty="0" sz="1450" spc="-5">
                <a:latin typeface="Times New Roman"/>
                <a:cs typeface="Times New Roman"/>
              </a:rPr>
              <a:t>of </a:t>
            </a:r>
            <a:r>
              <a:rPr dirty="0" sz="1450" spc="-10">
                <a:latin typeface="Times New Roman"/>
                <a:cs typeface="Times New Roman"/>
              </a:rPr>
              <a:t>the full moon begins to shrink and its right-hand side  starts to wither—like </a:t>
            </a:r>
            <a:r>
              <a:rPr dirty="0" sz="1450" spc="-5">
                <a:latin typeface="Times New Roman"/>
                <a:cs typeface="Times New Roman"/>
              </a:rPr>
              <a:t>a </a:t>
            </a:r>
            <a:r>
              <a:rPr dirty="0" sz="1450" spc="-10">
                <a:latin typeface="Times New Roman"/>
                <a:cs typeface="Times New Roman"/>
              </a:rPr>
              <a:t>face approaching old age, in which </a:t>
            </a:r>
            <a:r>
              <a:rPr dirty="0" sz="1450" spc="-5">
                <a:latin typeface="Times New Roman"/>
                <a:cs typeface="Times New Roman"/>
              </a:rPr>
              <a:t>one </a:t>
            </a:r>
            <a:r>
              <a:rPr dirty="0" sz="1450" spc="-10">
                <a:latin typeface="Times New Roman"/>
                <a:cs typeface="Times New Roman"/>
              </a:rPr>
              <a:t>cheek becomes  hollow and wrinkled first—that is the time when at </a:t>
            </a:r>
            <a:r>
              <a:rPr dirty="0" sz="1450" spc="-5">
                <a:latin typeface="Times New Roman"/>
                <a:cs typeface="Times New Roman"/>
              </a:rPr>
              <a:t>night I </a:t>
            </a:r>
            <a:r>
              <a:rPr dirty="0" sz="1450" spc="-10">
                <a:latin typeface="Times New Roman"/>
                <a:cs typeface="Times New Roman"/>
              </a:rPr>
              <a:t>am seized </a:t>
            </a:r>
            <a:r>
              <a:rPr dirty="0" sz="1450" spc="-5">
                <a:latin typeface="Times New Roman"/>
                <a:cs typeface="Times New Roman"/>
              </a:rPr>
              <a:t>by a </a:t>
            </a:r>
            <a:r>
              <a:rPr dirty="0" sz="1450" spc="-10">
                <a:latin typeface="Times New Roman"/>
                <a:cs typeface="Times New Roman"/>
              </a:rPr>
              <a:t>dark  and agonising restlessness.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not </a:t>
            </a:r>
            <a:r>
              <a:rPr dirty="0" sz="1450" spc="-10">
                <a:latin typeface="Times New Roman"/>
                <a:cs typeface="Times New Roman"/>
              </a:rPr>
              <a:t>asleep, </a:t>
            </a:r>
            <a:r>
              <a:rPr dirty="0" sz="1450" spc="-5">
                <a:latin typeface="Times New Roman"/>
                <a:cs typeface="Times New Roman"/>
              </a:rPr>
              <a:t>nor </a:t>
            </a:r>
            <a:r>
              <a:rPr dirty="0" sz="1450" spc="-10">
                <a:latin typeface="Times New Roman"/>
                <a:cs typeface="Times New Roman"/>
              </a:rPr>
              <a:t>am </a:t>
            </a:r>
            <a:r>
              <a:rPr dirty="0" sz="1450" spc="-5">
                <a:latin typeface="Times New Roman"/>
                <a:cs typeface="Times New Roman"/>
              </a:rPr>
              <a:t>I </a:t>
            </a:r>
            <a:r>
              <a:rPr dirty="0" sz="1450" spc="-10">
                <a:latin typeface="Times New Roman"/>
                <a:cs typeface="Times New Roman"/>
              </a:rPr>
              <a:t>awake, and in my reverie  things </a:t>
            </a:r>
            <a:r>
              <a:rPr dirty="0" sz="1450" spc="-5">
                <a:latin typeface="Times New Roman"/>
                <a:cs typeface="Times New Roman"/>
              </a:rPr>
              <a:t>I </a:t>
            </a:r>
            <a:r>
              <a:rPr dirty="0" sz="1450" spc="-10">
                <a:latin typeface="Times New Roman"/>
                <a:cs typeface="Times New Roman"/>
              </a:rPr>
              <a:t>have seen mingle with things </a:t>
            </a:r>
            <a:r>
              <a:rPr dirty="0" sz="1450" spc="-5">
                <a:latin typeface="Times New Roman"/>
                <a:cs typeface="Times New Roman"/>
              </a:rPr>
              <a:t>I </a:t>
            </a:r>
            <a:r>
              <a:rPr dirty="0" sz="1450" spc="-10">
                <a:latin typeface="Times New Roman"/>
                <a:cs typeface="Times New Roman"/>
              </a:rPr>
              <a:t>have read </a:t>
            </a:r>
            <a:r>
              <a:rPr dirty="0" sz="1450" spc="-5">
                <a:latin typeface="Times New Roman"/>
                <a:cs typeface="Times New Roman"/>
              </a:rPr>
              <a:t>or </a:t>
            </a:r>
            <a:r>
              <a:rPr dirty="0" sz="1450" spc="-10">
                <a:latin typeface="Times New Roman"/>
                <a:cs typeface="Times New Roman"/>
              </a:rPr>
              <a:t>heard, like rivers </a:t>
            </a:r>
            <a:r>
              <a:rPr dirty="0" sz="1450" spc="-5">
                <a:latin typeface="Times New Roman"/>
                <a:cs typeface="Times New Roman"/>
              </a:rPr>
              <a:t>of  </a:t>
            </a:r>
            <a:r>
              <a:rPr dirty="0" sz="1450" spc="-10">
                <a:latin typeface="Times New Roman"/>
                <a:cs typeface="Times New Roman"/>
              </a:rPr>
              <a:t>different colour </a:t>
            </a:r>
            <a:r>
              <a:rPr dirty="0" sz="1450" spc="-5">
                <a:latin typeface="Times New Roman"/>
                <a:cs typeface="Times New Roman"/>
              </a:rPr>
              <a:t>or </a:t>
            </a:r>
            <a:r>
              <a:rPr dirty="0" sz="1450" spc="-10">
                <a:latin typeface="Times New Roman"/>
                <a:cs typeface="Times New Roman"/>
              </a:rPr>
              <a:t>clarity</a:t>
            </a:r>
            <a:r>
              <a:rPr dirty="0" sz="1450">
                <a:latin typeface="Times New Roman"/>
                <a:cs typeface="Times New Roman"/>
              </a:rPr>
              <a:t> </a:t>
            </a:r>
            <a:r>
              <a:rPr dirty="0" sz="1450" spc="-10">
                <a:latin typeface="Times New Roman"/>
                <a:cs typeface="Times New Roman"/>
              </a:rPr>
              <a:t>meeting.</a:t>
            </a:r>
            <a:endParaRPr sz="1450">
              <a:latin typeface="Times New Roman"/>
              <a:cs typeface="Times New Roman"/>
            </a:endParaRPr>
          </a:p>
          <a:p>
            <a:pPr algn="just" marL="12700" marR="6350" indent="255904">
              <a:lnSpc>
                <a:spcPts val="1730"/>
              </a:lnSpc>
              <a:spcBef>
                <a:spcPts val="710"/>
              </a:spcBef>
            </a:pPr>
            <a:r>
              <a:rPr dirty="0" sz="1450" spc="-5">
                <a:latin typeface="Times New Roman"/>
                <a:cs typeface="Times New Roman"/>
              </a:rPr>
              <a:t>I </a:t>
            </a:r>
            <a:r>
              <a:rPr dirty="0" sz="1450" spc="-10">
                <a:latin typeface="Times New Roman"/>
                <a:cs typeface="Times New Roman"/>
              </a:rPr>
              <a:t>had been reading about the life </a:t>
            </a:r>
            <a:r>
              <a:rPr dirty="0" sz="1450" spc="-5">
                <a:latin typeface="Times New Roman"/>
                <a:cs typeface="Times New Roman"/>
              </a:rPr>
              <a:t>of </a:t>
            </a:r>
            <a:r>
              <a:rPr dirty="0" sz="1450" spc="-10">
                <a:latin typeface="Times New Roman"/>
                <a:cs typeface="Times New Roman"/>
              </a:rPr>
              <a:t>the Buddha before </a:t>
            </a:r>
            <a:r>
              <a:rPr dirty="0" sz="1450" spc="-5">
                <a:latin typeface="Times New Roman"/>
                <a:cs typeface="Times New Roman"/>
              </a:rPr>
              <a:t>I </a:t>
            </a:r>
            <a:r>
              <a:rPr dirty="0" sz="1450" spc="-10">
                <a:latin typeface="Times New Roman"/>
                <a:cs typeface="Times New Roman"/>
              </a:rPr>
              <a:t>went to bed, and  </a:t>
            </a:r>
            <a:r>
              <a:rPr dirty="0" sz="1450" spc="-5">
                <a:latin typeface="Times New Roman"/>
                <a:cs typeface="Times New Roman"/>
              </a:rPr>
              <a:t>one </a:t>
            </a:r>
            <a:r>
              <a:rPr dirty="0" sz="1450" spc="-10">
                <a:latin typeface="Times New Roman"/>
                <a:cs typeface="Times New Roman"/>
              </a:rPr>
              <a:t>passage kept </a:t>
            </a:r>
            <a:r>
              <a:rPr dirty="0" sz="1450" spc="-5">
                <a:latin typeface="Times New Roman"/>
                <a:cs typeface="Times New Roman"/>
              </a:rPr>
              <a:t>on </a:t>
            </a:r>
            <a:r>
              <a:rPr dirty="0" sz="1450" spc="-10">
                <a:latin typeface="Times New Roman"/>
                <a:cs typeface="Times New Roman"/>
              </a:rPr>
              <a:t>running through my mind in </a:t>
            </a:r>
            <a:r>
              <a:rPr dirty="0" sz="1450" spc="-5">
                <a:latin typeface="Times New Roman"/>
                <a:cs typeface="Times New Roman"/>
              </a:rPr>
              <a:t>a </a:t>
            </a:r>
            <a:r>
              <a:rPr dirty="0" sz="1450" spc="-10">
                <a:latin typeface="Times New Roman"/>
                <a:cs typeface="Times New Roman"/>
              </a:rPr>
              <a:t>thousand variations, going  back to the beginning again and</a:t>
            </a:r>
            <a:r>
              <a:rPr dirty="0" sz="1450" spc="2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"A crow flew to </a:t>
            </a:r>
            <a:r>
              <a:rPr dirty="0" sz="1450" spc="-5">
                <a:latin typeface="Times New Roman"/>
                <a:cs typeface="Times New Roman"/>
              </a:rPr>
              <a:t>a </a:t>
            </a:r>
            <a:r>
              <a:rPr dirty="0" sz="1450" spc="-10">
                <a:latin typeface="Times New Roman"/>
                <a:cs typeface="Times New Roman"/>
              </a:rPr>
              <a:t>stone which </a:t>
            </a:r>
            <a:r>
              <a:rPr dirty="0" sz="1450" spc="-5">
                <a:latin typeface="Times New Roman"/>
                <a:cs typeface="Times New Roman"/>
              </a:rPr>
              <a:t>looked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fat, thinking perhaps  it had found something </a:t>
            </a:r>
            <a:r>
              <a:rPr dirty="0" sz="1450" spc="-5">
                <a:latin typeface="Times New Roman"/>
                <a:cs typeface="Times New Roman"/>
              </a:rPr>
              <a:t>good </a:t>
            </a:r>
            <a:r>
              <a:rPr dirty="0" sz="1450" spc="-10">
                <a:latin typeface="Times New Roman"/>
                <a:cs typeface="Times New Roman"/>
              </a:rPr>
              <a:t>to eat. But when the crow found that it was </a:t>
            </a:r>
            <a:r>
              <a:rPr dirty="0" sz="1450" spc="-5">
                <a:latin typeface="Times New Roman"/>
                <a:cs typeface="Times New Roman"/>
              </a:rPr>
              <a:t>not  good </a:t>
            </a:r>
            <a:r>
              <a:rPr dirty="0" sz="1450" spc="-10">
                <a:latin typeface="Times New Roman"/>
                <a:cs typeface="Times New Roman"/>
              </a:rPr>
              <a:t>to eat, it flew </a:t>
            </a:r>
            <a:r>
              <a:rPr dirty="0" sz="1450" spc="-15">
                <a:latin typeface="Times New Roman"/>
                <a:cs typeface="Times New Roman"/>
              </a:rPr>
              <a:t>off. </a:t>
            </a:r>
            <a:r>
              <a:rPr dirty="0" sz="1450" spc="-10">
                <a:latin typeface="Times New Roman"/>
                <a:cs typeface="Times New Roman"/>
              </a:rPr>
              <a:t>Like the crow that went to the stone, so </a:t>
            </a:r>
            <a:r>
              <a:rPr dirty="0" sz="1450" spc="-5">
                <a:latin typeface="Times New Roman"/>
                <a:cs typeface="Times New Roman"/>
              </a:rPr>
              <a:t>do </a:t>
            </a:r>
            <a:r>
              <a:rPr dirty="0" sz="1450" spc="-10">
                <a:latin typeface="Times New Roman"/>
                <a:cs typeface="Times New Roman"/>
              </a:rPr>
              <a:t>we—we,  the tempters—leave Gautama, the ascetic, because we have lost </a:t>
            </a:r>
            <a:r>
              <a:rPr dirty="0" sz="1450" spc="-5">
                <a:latin typeface="Times New Roman"/>
                <a:cs typeface="Times New Roman"/>
              </a:rPr>
              <a:t>our </a:t>
            </a:r>
            <a:r>
              <a:rPr dirty="0" sz="1450" spc="-10">
                <a:latin typeface="Times New Roman"/>
                <a:cs typeface="Times New Roman"/>
              </a:rPr>
              <a:t>pleasure  in him."</a:t>
            </a:r>
            <a:endParaRPr sz="1450">
              <a:latin typeface="Times New Roman"/>
              <a:cs typeface="Times New Roman"/>
            </a:endParaRPr>
          </a:p>
          <a:p>
            <a:pPr algn="just" marL="12700" marR="12065" indent="255904">
              <a:lnSpc>
                <a:spcPts val="1730"/>
              </a:lnSpc>
              <a:spcBef>
                <a:spcPts val="780"/>
              </a:spcBef>
            </a:pPr>
            <a:r>
              <a:rPr dirty="0" sz="1450" spc="-10">
                <a:latin typeface="Times New Roman"/>
                <a:cs typeface="Times New Roman"/>
              </a:rPr>
              <a:t>And the image </a:t>
            </a:r>
            <a:r>
              <a:rPr dirty="0" sz="1450" spc="-5">
                <a:latin typeface="Times New Roman"/>
                <a:cs typeface="Times New Roman"/>
              </a:rPr>
              <a:t>of </a:t>
            </a:r>
            <a:r>
              <a:rPr dirty="0" sz="1450" spc="-10">
                <a:latin typeface="Times New Roman"/>
                <a:cs typeface="Times New Roman"/>
              </a:rPr>
              <a:t>the stone that looked 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fat grew in my mind  to enormous</a:t>
            </a:r>
            <a:r>
              <a:rPr dirty="0" sz="1450" spc="-5">
                <a:latin typeface="Times New Roman"/>
                <a:cs typeface="Times New Roman"/>
              </a:rPr>
              <a:t> </a:t>
            </a:r>
            <a:r>
              <a:rPr dirty="0" sz="1450" spc="-10">
                <a:latin typeface="Times New Roman"/>
                <a:cs typeface="Times New Roman"/>
              </a:rPr>
              <a:t>dimensions:</a:t>
            </a:r>
            <a:endParaRPr sz="1450">
              <a:latin typeface="Times New Roman"/>
              <a:cs typeface="Times New Roman"/>
            </a:endParaRPr>
          </a:p>
          <a:p>
            <a:pPr algn="just" marL="12700" marR="5080" indent="255904">
              <a:lnSpc>
                <a:spcPts val="1730"/>
              </a:lnSpc>
              <a:spcBef>
                <a:spcPts val="720"/>
              </a:spcBef>
            </a:pPr>
            <a:r>
              <a:rPr dirty="0" sz="1450" spc="-5">
                <a:latin typeface="Times New Roman"/>
                <a:cs typeface="Times New Roman"/>
              </a:rPr>
              <a:t>I </a:t>
            </a:r>
            <a:r>
              <a:rPr dirty="0" sz="1450" spc="-10">
                <a:latin typeface="Times New Roman"/>
                <a:cs typeface="Times New Roman"/>
              </a:rPr>
              <a:t>am walking along </a:t>
            </a:r>
            <a:r>
              <a:rPr dirty="0" sz="1450" spc="-5">
                <a:latin typeface="Times New Roman"/>
                <a:cs typeface="Times New Roman"/>
              </a:rPr>
              <a:t>a </a:t>
            </a:r>
            <a:r>
              <a:rPr dirty="0" sz="1450" spc="-10">
                <a:latin typeface="Times New Roman"/>
                <a:cs typeface="Times New Roman"/>
              </a:rPr>
              <a:t>dried-up river-bed, picking </a:t>
            </a:r>
            <a:r>
              <a:rPr dirty="0" sz="1450" spc="-5">
                <a:latin typeface="Times New Roman"/>
                <a:cs typeface="Times New Roman"/>
              </a:rPr>
              <a:t>up </a:t>
            </a:r>
            <a:r>
              <a:rPr dirty="0" sz="1450" spc="-10">
                <a:latin typeface="Times New Roman"/>
                <a:cs typeface="Times New Roman"/>
              </a:rPr>
              <a:t>smooth pebbles,  bluish-grey ones with specks </a:t>
            </a:r>
            <a:r>
              <a:rPr dirty="0" sz="1450" spc="-5">
                <a:latin typeface="Times New Roman"/>
                <a:cs typeface="Times New Roman"/>
              </a:rPr>
              <a:t>of </a:t>
            </a:r>
            <a:r>
              <a:rPr dirty="0" sz="1450" spc="-10">
                <a:latin typeface="Times New Roman"/>
                <a:cs typeface="Times New Roman"/>
              </a:rPr>
              <a:t>glittering dust. </a:t>
            </a:r>
            <a:r>
              <a:rPr dirty="0" sz="1450" spc="-5">
                <a:latin typeface="Times New Roman"/>
                <a:cs typeface="Times New Roman"/>
              </a:rPr>
              <a:t>I </a:t>
            </a:r>
            <a:r>
              <a:rPr dirty="0" sz="1450" spc="-10">
                <a:latin typeface="Times New Roman"/>
                <a:cs typeface="Times New Roman"/>
              </a:rPr>
              <a:t>rack my brains, </a:t>
            </a:r>
            <a:r>
              <a:rPr dirty="0" sz="1450" spc="-5">
                <a:latin typeface="Times New Roman"/>
                <a:cs typeface="Times New Roman"/>
              </a:rPr>
              <a:t>but I </a:t>
            </a:r>
            <a:r>
              <a:rPr dirty="0" sz="1450" spc="-10">
                <a:latin typeface="Times New Roman"/>
                <a:cs typeface="Times New Roman"/>
              </a:rPr>
              <a:t>still  have </a:t>
            </a:r>
            <a:r>
              <a:rPr dirty="0" sz="1450" spc="-5">
                <a:latin typeface="Times New Roman"/>
                <a:cs typeface="Times New Roman"/>
              </a:rPr>
              <a:t>no </a:t>
            </a:r>
            <a:r>
              <a:rPr dirty="0" sz="1450" spc="-10">
                <a:latin typeface="Times New Roman"/>
                <a:cs typeface="Times New Roman"/>
              </a:rPr>
              <a:t>idea what to </a:t>
            </a:r>
            <a:r>
              <a:rPr dirty="0" sz="1450" spc="-5">
                <a:latin typeface="Times New Roman"/>
                <a:cs typeface="Times New Roman"/>
              </a:rPr>
              <a:t>do </a:t>
            </a:r>
            <a:r>
              <a:rPr dirty="0" sz="1450" spc="-10">
                <a:latin typeface="Times New Roman"/>
                <a:cs typeface="Times New Roman"/>
              </a:rPr>
              <a:t>with them. Then </a:t>
            </a:r>
            <a:r>
              <a:rPr dirty="0" sz="1450" spc="-5">
                <a:latin typeface="Times New Roman"/>
                <a:cs typeface="Times New Roman"/>
              </a:rPr>
              <a:t>I </a:t>
            </a:r>
            <a:r>
              <a:rPr dirty="0" sz="1450" spc="-10">
                <a:latin typeface="Times New Roman"/>
                <a:cs typeface="Times New Roman"/>
              </a:rPr>
              <a:t>find black ones with patches </a:t>
            </a:r>
            <a:r>
              <a:rPr dirty="0" sz="1450" spc="-5">
                <a:latin typeface="Times New Roman"/>
                <a:cs typeface="Times New Roman"/>
              </a:rPr>
              <a:t>of  </a:t>
            </a:r>
            <a:r>
              <a:rPr dirty="0" sz="1450" spc="-10">
                <a:latin typeface="Times New Roman"/>
                <a:cs typeface="Times New Roman"/>
              </a:rPr>
              <a:t>sulphurous </a:t>
            </a:r>
            <a:r>
              <a:rPr dirty="0" sz="1450" spc="-20">
                <a:latin typeface="Times New Roman"/>
                <a:cs typeface="Times New Roman"/>
              </a:rPr>
              <a:t>yellow,</a:t>
            </a:r>
            <a:r>
              <a:rPr dirty="0" sz="1450" spc="320">
                <a:latin typeface="Times New Roman"/>
                <a:cs typeface="Times New Roman"/>
              </a:rPr>
              <a:t> </a:t>
            </a:r>
            <a:r>
              <a:rPr dirty="0" sz="1450" spc="-10">
                <a:latin typeface="Times New Roman"/>
                <a:cs typeface="Times New Roman"/>
              </a:rPr>
              <a:t>like the petrified attempts </a:t>
            </a:r>
            <a:r>
              <a:rPr dirty="0" sz="1450" spc="-5">
                <a:latin typeface="Times New Roman"/>
                <a:cs typeface="Times New Roman"/>
              </a:rPr>
              <a:t>of a </a:t>
            </a:r>
            <a:r>
              <a:rPr dirty="0" sz="1450" spc="-10">
                <a:latin typeface="Times New Roman"/>
                <a:cs typeface="Times New Roman"/>
              </a:rPr>
              <a:t>child to form crude,  blotched salamanders.</a:t>
            </a:r>
            <a:endParaRPr sz="1450">
              <a:latin typeface="Times New Roman"/>
              <a:cs typeface="Times New Roman"/>
            </a:endParaRPr>
          </a:p>
          <a:p>
            <a:pPr algn="just" marL="12700" marR="13335" indent="255904">
              <a:lnSpc>
                <a:spcPts val="1730"/>
              </a:lnSpc>
              <a:spcBef>
                <a:spcPts val="785"/>
              </a:spcBef>
            </a:pPr>
            <a:r>
              <a:rPr dirty="0" sz="1450" spc="-5">
                <a:latin typeface="Times New Roman"/>
                <a:cs typeface="Times New Roman"/>
              </a:rPr>
              <a:t>I </a:t>
            </a:r>
            <a:r>
              <a:rPr dirty="0" sz="1450" spc="-10">
                <a:latin typeface="Times New Roman"/>
                <a:cs typeface="Times New Roman"/>
              </a:rPr>
              <a:t>want to throw them </a:t>
            </a:r>
            <a:r>
              <a:rPr dirty="0" sz="1450" spc="-30">
                <a:latin typeface="Times New Roman"/>
                <a:cs typeface="Times New Roman"/>
              </a:rPr>
              <a:t>away, </a:t>
            </a:r>
            <a:r>
              <a:rPr dirty="0" sz="1450" spc="-10">
                <a:latin typeface="Times New Roman"/>
                <a:cs typeface="Times New Roman"/>
              </a:rPr>
              <a:t>these pebbles, far away from me, </a:t>
            </a:r>
            <a:r>
              <a:rPr dirty="0" sz="1450" spc="-5">
                <a:latin typeface="Times New Roman"/>
                <a:cs typeface="Times New Roman"/>
              </a:rPr>
              <a:t>but </a:t>
            </a:r>
            <a:r>
              <a:rPr dirty="0" sz="1450" spc="-10">
                <a:latin typeface="Times New Roman"/>
                <a:cs typeface="Times New Roman"/>
              </a:rPr>
              <a:t>they keep  just falling </a:t>
            </a:r>
            <a:r>
              <a:rPr dirty="0" sz="1450" spc="-5">
                <a:latin typeface="Times New Roman"/>
                <a:cs typeface="Times New Roman"/>
              </a:rPr>
              <a:t>out of </a:t>
            </a:r>
            <a:r>
              <a:rPr dirty="0" sz="1450" spc="-10">
                <a:latin typeface="Times New Roman"/>
                <a:cs typeface="Times New Roman"/>
              </a:rPr>
              <a:t>my hand, and </a:t>
            </a:r>
            <a:r>
              <a:rPr dirty="0" sz="1450" spc="-5">
                <a:latin typeface="Times New Roman"/>
                <a:cs typeface="Times New Roman"/>
              </a:rPr>
              <a:t>I </a:t>
            </a:r>
            <a:r>
              <a:rPr dirty="0" sz="1450" spc="-10">
                <a:latin typeface="Times New Roman"/>
                <a:cs typeface="Times New Roman"/>
              </a:rPr>
              <a:t>cannot banish them from my</a:t>
            </a:r>
            <a:r>
              <a:rPr dirty="0" sz="1450" spc="75">
                <a:latin typeface="Times New Roman"/>
                <a:cs typeface="Times New Roman"/>
              </a:rPr>
              <a:t> </a:t>
            </a:r>
            <a:r>
              <a:rPr dirty="0" sz="1450" spc="-10">
                <a:latin typeface="Times New Roman"/>
                <a:cs typeface="Times New Roman"/>
              </a:rPr>
              <a:t>sight.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All the stones that ever played </a:t>
            </a:r>
            <a:r>
              <a:rPr dirty="0" sz="1450" spc="-5">
                <a:latin typeface="Times New Roman"/>
                <a:cs typeface="Times New Roman"/>
              </a:rPr>
              <a:t>a </a:t>
            </a:r>
            <a:r>
              <a:rPr dirty="0" sz="1450" spc="-10">
                <a:latin typeface="Times New Roman"/>
                <a:cs typeface="Times New Roman"/>
              </a:rPr>
              <a:t>role in my life push </a:t>
            </a:r>
            <a:r>
              <a:rPr dirty="0" sz="1450" spc="-5">
                <a:latin typeface="Times New Roman"/>
                <a:cs typeface="Times New Roman"/>
              </a:rPr>
              <a:t>up out of </a:t>
            </a:r>
            <a:r>
              <a:rPr dirty="0" sz="1450" spc="-10">
                <a:latin typeface="Times New Roman"/>
                <a:cs typeface="Times New Roman"/>
              </a:rPr>
              <a:t>the earth  around me. Some are struggling clumsily to work their way </a:t>
            </a:r>
            <a:r>
              <a:rPr dirty="0" sz="1450" spc="-5">
                <a:latin typeface="Times New Roman"/>
                <a:cs typeface="Times New Roman"/>
              </a:rPr>
              <a:t>up </a:t>
            </a:r>
            <a:r>
              <a:rPr dirty="0" sz="1450" spc="-10">
                <a:latin typeface="Times New Roman"/>
                <a:cs typeface="Times New Roman"/>
              </a:rPr>
              <a:t>through the  sand to the light, like huge, slate-coloured crabs when the tide comes </a:t>
            </a:r>
            <a:r>
              <a:rPr dirty="0" sz="1450" spc="-5">
                <a:latin typeface="Times New Roman"/>
                <a:cs typeface="Times New Roman"/>
              </a:rPr>
              <a:t>in, </a:t>
            </a:r>
            <a:r>
              <a:rPr dirty="0" sz="1450" spc="-10">
                <a:latin typeface="Times New Roman"/>
                <a:cs typeface="Times New Roman"/>
              </a:rPr>
              <a:t>as if  they were doing their utmost to catch my eye, in order to tell me things </a:t>
            </a:r>
            <a:r>
              <a:rPr dirty="0" sz="1450" spc="-5">
                <a:latin typeface="Times New Roman"/>
                <a:cs typeface="Times New Roman"/>
              </a:rPr>
              <a:t>of  </a:t>
            </a:r>
            <a:r>
              <a:rPr dirty="0" sz="1450" spc="-10">
                <a:latin typeface="Times New Roman"/>
                <a:cs typeface="Times New Roman"/>
              </a:rPr>
              <a:t>infinite importance. Others, exhausted, fall back weakly into their holes and  abandon all </a:t>
            </a:r>
            <a:r>
              <a:rPr dirty="0" sz="1450" spc="-5">
                <a:latin typeface="Times New Roman"/>
                <a:cs typeface="Times New Roman"/>
              </a:rPr>
              <a:t>hope of </a:t>
            </a:r>
            <a:r>
              <a:rPr dirty="0" sz="1450" spc="-10">
                <a:latin typeface="Times New Roman"/>
                <a:cs typeface="Times New Roman"/>
              </a:rPr>
              <a:t>ever being able to deliver their</a:t>
            </a:r>
            <a:r>
              <a:rPr dirty="0" sz="1450" spc="40">
                <a:latin typeface="Times New Roman"/>
                <a:cs typeface="Times New Roman"/>
              </a:rPr>
              <a:t> </a:t>
            </a:r>
            <a:r>
              <a:rPr dirty="0" sz="1450" spc="-10">
                <a:latin typeface="Times New Roman"/>
                <a:cs typeface="Times New Roman"/>
              </a:rPr>
              <a:t>message.</a:t>
            </a:r>
            <a:endParaRPr sz="1450">
              <a:latin typeface="Times New Roman"/>
              <a:cs typeface="Times New Roman"/>
            </a:endParaRPr>
          </a:p>
          <a:p>
            <a:pPr algn="just" marL="12700" marR="11430" indent="255904">
              <a:lnSpc>
                <a:spcPts val="1730"/>
              </a:lnSpc>
              <a:spcBef>
                <a:spcPts val="710"/>
              </a:spcBef>
            </a:pPr>
            <a:r>
              <a:rPr dirty="0" sz="1450" spc="-10">
                <a:latin typeface="Times New Roman"/>
                <a:cs typeface="Times New Roman"/>
              </a:rPr>
              <a:t>At times </a:t>
            </a:r>
            <a:r>
              <a:rPr dirty="0" sz="1450" spc="-5">
                <a:latin typeface="Times New Roman"/>
                <a:cs typeface="Times New Roman"/>
              </a:rPr>
              <a:t>I </a:t>
            </a:r>
            <a:r>
              <a:rPr dirty="0" sz="1450" spc="-15">
                <a:latin typeface="Times New Roman"/>
                <a:cs typeface="Times New Roman"/>
              </a:rPr>
              <a:t>emerge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start from the half-light </a:t>
            </a:r>
            <a:r>
              <a:rPr dirty="0" sz="1450" spc="-5">
                <a:latin typeface="Times New Roman"/>
                <a:cs typeface="Times New Roman"/>
              </a:rPr>
              <a:t>of </a:t>
            </a:r>
            <a:r>
              <a:rPr dirty="0" sz="1450" spc="-10">
                <a:latin typeface="Times New Roman"/>
                <a:cs typeface="Times New Roman"/>
              </a:rPr>
              <a:t>this reverie and see  again for </a:t>
            </a:r>
            <a:r>
              <a:rPr dirty="0" sz="1450" spc="-5">
                <a:latin typeface="Times New Roman"/>
                <a:cs typeface="Times New Roman"/>
              </a:rPr>
              <a:t>a </a:t>
            </a:r>
            <a:r>
              <a:rPr dirty="0" sz="1450" spc="-10">
                <a:latin typeface="Times New Roman"/>
                <a:cs typeface="Times New Roman"/>
              </a:rPr>
              <a:t>moment the moonlight lying </a:t>
            </a:r>
            <a:r>
              <a:rPr dirty="0" sz="1450" spc="-5">
                <a:latin typeface="Times New Roman"/>
                <a:cs typeface="Times New Roman"/>
              </a:rPr>
              <a:t>on </a:t>
            </a:r>
            <a:r>
              <a:rPr dirty="0" sz="1450" spc="-10">
                <a:latin typeface="Times New Roman"/>
                <a:cs typeface="Times New Roman"/>
              </a:rPr>
              <a:t>the humped cover at the bottom </a:t>
            </a:r>
            <a:r>
              <a:rPr dirty="0" sz="1450" spc="-5">
                <a:latin typeface="Times New Roman"/>
                <a:cs typeface="Times New Roman"/>
              </a:rPr>
              <a:t>of  </a:t>
            </a:r>
            <a:r>
              <a:rPr dirty="0" sz="1450" spc="-10">
                <a:latin typeface="Times New Roman"/>
                <a:cs typeface="Times New Roman"/>
              </a:rPr>
              <a:t>the bed like </a:t>
            </a:r>
            <a:r>
              <a:rPr dirty="0" sz="1450" spc="-5">
                <a:latin typeface="Times New Roman"/>
                <a:cs typeface="Times New Roman"/>
              </a:rPr>
              <a:t>a </a:t>
            </a:r>
            <a:r>
              <a:rPr dirty="0" sz="1450" spc="-15">
                <a:latin typeface="Times New Roman"/>
                <a:cs typeface="Times New Roman"/>
              </a:rPr>
              <a:t>large, </a:t>
            </a:r>
            <a:r>
              <a:rPr dirty="0" sz="1450" spc="-10">
                <a:latin typeface="Times New Roman"/>
                <a:cs typeface="Times New Roman"/>
              </a:rPr>
              <a:t>bright, flat stone, only to grope my way blindly once more  after</a:t>
            </a:r>
            <a:r>
              <a:rPr dirty="0" sz="1450" spc="165">
                <a:latin typeface="Times New Roman"/>
                <a:cs typeface="Times New Roman"/>
              </a:rPr>
              <a:t> </a:t>
            </a:r>
            <a:r>
              <a:rPr dirty="0" sz="1450" spc="-10">
                <a:latin typeface="Times New Roman"/>
                <a:cs typeface="Times New Roman"/>
              </a:rPr>
              <a:t>my</a:t>
            </a:r>
            <a:r>
              <a:rPr dirty="0" sz="1450" spc="165">
                <a:latin typeface="Times New Roman"/>
                <a:cs typeface="Times New Roman"/>
              </a:rPr>
              <a:t> </a:t>
            </a:r>
            <a:r>
              <a:rPr dirty="0" sz="1450" spc="-10">
                <a:latin typeface="Times New Roman"/>
                <a:cs typeface="Times New Roman"/>
              </a:rPr>
              <a:t>departing</a:t>
            </a:r>
            <a:r>
              <a:rPr dirty="0" sz="1450" spc="165">
                <a:latin typeface="Times New Roman"/>
                <a:cs typeface="Times New Roman"/>
              </a:rPr>
              <a:t> </a:t>
            </a:r>
            <a:r>
              <a:rPr dirty="0" sz="1450" spc="-10">
                <a:latin typeface="Times New Roman"/>
                <a:cs typeface="Times New Roman"/>
              </a:rPr>
              <a:t>consciousness,</a:t>
            </a:r>
            <a:r>
              <a:rPr dirty="0" sz="1450" spc="165">
                <a:latin typeface="Times New Roman"/>
                <a:cs typeface="Times New Roman"/>
              </a:rPr>
              <a:t> </a:t>
            </a:r>
            <a:r>
              <a:rPr dirty="0" sz="1450" spc="-10">
                <a:latin typeface="Times New Roman"/>
                <a:cs typeface="Times New Roman"/>
              </a:rPr>
              <a:t>restlessly</a:t>
            </a:r>
            <a:r>
              <a:rPr dirty="0" sz="1450" spc="165">
                <a:latin typeface="Times New Roman"/>
                <a:cs typeface="Times New Roman"/>
              </a:rPr>
              <a:t> </a:t>
            </a:r>
            <a:r>
              <a:rPr dirty="0" sz="1450" spc="-10">
                <a:latin typeface="Times New Roman"/>
                <a:cs typeface="Times New Roman"/>
              </a:rPr>
              <a:t>searching</a:t>
            </a:r>
            <a:r>
              <a:rPr dirty="0" sz="1450" spc="165">
                <a:latin typeface="Times New Roman"/>
                <a:cs typeface="Times New Roman"/>
              </a:rPr>
              <a:t> </a:t>
            </a:r>
            <a:r>
              <a:rPr dirty="0" sz="1450" spc="-10">
                <a:latin typeface="Times New Roman"/>
                <a:cs typeface="Times New Roman"/>
              </a:rPr>
              <a:t>for</a:t>
            </a:r>
            <a:r>
              <a:rPr dirty="0" sz="1450" spc="165">
                <a:latin typeface="Times New Roman"/>
                <a:cs typeface="Times New Roman"/>
              </a:rPr>
              <a:t> </a:t>
            </a:r>
            <a:r>
              <a:rPr dirty="0" sz="1450" spc="-10">
                <a:latin typeface="Times New Roman"/>
                <a:cs typeface="Times New Roman"/>
              </a:rPr>
              <a:t>the</a:t>
            </a:r>
            <a:r>
              <a:rPr dirty="0" sz="1450" spc="165">
                <a:latin typeface="Times New Roman"/>
                <a:cs typeface="Times New Roman"/>
              </a:rPr>
              <a:t> </a:t>
            </a:r>
            <a:r>
              <a:rPr dirty="0" sz="1450" spc="-10">
                <a:latin typeface="Times New Roman"/>
                <a:cs typeface="Times New Roman"/>
              </a:rPr>
              <a:t>stone</a:t>
            </a:r>
            <a:r>
              <a:rPr dirty="0" sz="1450" spc="165">
                <a:latin typeface="Times New Roman"/>
                <a:cs typeface="Times New Roman"/>
              </a:rPr>
              <a:t> </a:t>
            </a:r>
            <a:r>
              <a:rPr dirty="0" sz="1450" spc="-10">
                <a:latin typeface="Times New Roman"/>
                <a:cs typeface="Times New Roman"/>
              </a:rPr>
              <a:t>which</a:t>
            </a:r>
            <a:r>
              <a:rPr dirty="0" sz="1450" spc="165">
                <a:latin typeface="Times New Roman"/>
                <a:cs typeface="Times New Roman"/>
              </a:rPr>
              <a:t> </a:t>
            </a:r>
            <a:r>
              <a:rPr dirty="0" sz="1450" spc="-10">
                <a:latin typeface="Times New Roman"/>
                <a:cs typeface="Times New Roman"/>
              </a:rPr>
              <a:t>is</a:t>
            </a:r>
            <a:endParaRPr sz="14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41155"/>
          </a:xfrm>
          <a:prstGeom prst="rect">
            <a:avLst/>
          </a:prstGeom>
        </p:spPr>
        <p:txBody>
          <a:bodyPr wrap="square" lIns="0" tIns="14604" rIns="0" bIns="0" rtlCol="0" vert="horz">
            <a:spAutoFit/>
          </a:bodyPr>
          <a:lstStyle/>
          <a:p>
            <a:pPr algn="just" marL="12700" marR="6985">
              <a:lnSpc>
                <a:spcPct val="98500"/>
              </a:lnSpc>
              <a:spcBef>
                <a:spcPts val="114"/>
              </a:spcBef>
            </a:pPr>
            <a:r>
              <a:rPr dirty="0" sz="1450" spc="-10">
                <a:latin typeface="Times New Roman"/>
                <a:cs typeface="Times New Roman"/>
              </a:rPr>
              <a:t>gambit. He would sit down facing his patient, wait for </a:t>
            </a:r>
            <a:r>
              <a:rPr dirty="0" sz="1450" spc="-5">
                <a:latin typeface="Times New Roman"/>
                <a:cs typeface="Times New Roman"/>
              </a:rPr>
              <a:t>a good </a:t>
            </a:r>
            <a:r>
              <a:rPr dirty="0" sz="1450" spc="-10">
                <a:latin typeface="Times New Roman"/>
                <a:cs typeface="Times New Roman"/>
              </a:rPr>
              <a:t>minute and then  pronounce, in measured, sonorous tones, "Blindness in both eyes is inevitable  in the near</a:t>
            </a:r>
            <a:r>
              <a:rPr dirty="0" sz="1450">
                <a:latin typeface="Times New Roman"/>
                <a:cs typeface="Times New Roman"/>
              </a:rPr>
              <a:t> </a:t>
            </a:r>
            <a:r>
              <a:rPr dirty="0" sz="1450" spc="-10">
                <a:latin typeface="Times New Roman"/>
                <a:cs typeface="Times New Roman"/>
              </a:rPr>
              <a:t>future."</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Not </a:t>
            </a:r>
            <a:r>
              <a:rPr dirty="0" sz="1450" spc="-15">
                <a:latin typeface="Times New Roman"/>
                <a:cs typeface="Times New Roman"/>
              </a:rPr>
              <a:t>surprisingly, </a:t>
            </a:r>
            <a:r>
              <a:rPr dirty="0" sz="1450" spc="-10">
                <a:latin typeface="Times New Roman"/>
                <a:cs typeface="Times New Roman"/>
              </a:rPr>
              <a:t>the scene that followed was harrowing. Often the people  would faint, cry </a:t>
            </a:r>
            <a:r>
              <a:rPr dirty="0" sz="1450" spc="-5">
                <a:latin typeface="Times New Roman"/>
                <a:cs typeface="Times New Roman"/>
              </a:rPr>
              <a:t>or </a:t>
            </a:r>
            <a:r>
              <a:rPr dirty="0" sz="1450" spc="-10">
                <a:latin typeface="Times New Roman"/>
                <a:cs typeface="Times New Roman"/>
              </a:rPr>
              <a:t>scream and throw themselves to the ground in</a:t>
            </a:r>
            <a:r>
              <a:rPr dirty="0" sz="1450" spc="135">
                <a:latin typeface="Times New Roman"/>
                <a:cs typeface="Times New Roman"/>
              </a:rPr>
              <a:t> </a:t>
            </a:r>
            <a:r>
              <a:rPr dirty="0" sz="1450" spc="-10">
                <a:latin typeface="Times New Roman"/>
                <a:cs typeface="Times New Roman"/>
              </a:rPr>
              <a:t>desperation.</a:t>
            </a:r>
            <a:endParaRPr sz="1450">
              <a:latin typeface="Times New Roman"/>
              <a:cs typeface="Times New Roman"/>
            </a:endParaRPr>
          </a:p>
          <a:p>
            <a:pPr algn="just" marL="268605">
              <a:lnSpc>
                <a:spcPct val="100000"/>
              </a:lnSpc>
              <a:spcBef>
                <a:spcPts val="655"/>
              </a:spcBef>
            </a:pPr>
            <a:r>
              <a:rPr dirty="0" sz="1450" spc="-60">
                <a:latin typeface="Times New Roman"/>
                <a:cs typeface="Times New Roman"/>
              </a:rPr>
              <a:t>To </a:t>
            </a:r>
            <a:r>
              <a:rPr dirty="0" sz="1450" spc="-10">
                <a:latin typeface="Times New Roman"/>
                <a:cs typeface="Times New Roman"/>
              </a:rPr>
              <a:t>lose one's sight is to lose</a:t>
            </a:r>
            <a:r>
              <a:rPr dirty="0" sz="1450" spc="75">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Then, when the moment came, as it invariably </a:t>
            </a:r>
            <a:r>
              <a:rPr dirty="0" sz="1450" spc="-5">
                <a:latin typeface="Times New Roman"/>
                <a:cs typeface="Times New Roman"/>
              </a:rPr>
              <a:t>did, </a:t>
            </a:r>
            <a:r>
              <a:rPr dirty="0" sz="1450" spc="-10">
                <a:latin typeface="Times New Roman"/>
                <a:cs typeface="Times New Roman"/>
              </a:rPr>
              <a:t>when the </a:t>
            </a:r>
            <a:r>
              <a:rPr dirty="0" sz="1450" spc="-5">
                <a:latin typeface="Times New Roman"/>
                <a:cs typeface="Times New Roman"/>
              </a:rPr>
              <a:t>poor </a:t>
            </a:r>
            <a:r>
              <a:rPr dirty="0" sz="1450" spc="-10">
                <a:latin typeface="Times New Roman"/>
                <a:cs typeface="Times New Roman"/>
              </a:rPr>
              <a:t>victim  was clasping </a:t>
            </a:r>
            <a:r>
              <a:rPr dirty="0" sz="1450" spc="-25">
                <a:latin typeface="Times New Roman"/>
                <a:cs typeface="Times New Roman"/>
              </a:rPr>
              <a:t>Wassory's </a:t>
            </a:r>
            <a:r>
              <a:rPr dirty="0" sz="1450" spc="-10">
                <a:latin typeface="Times New Roman"/>
                <a:cs typeface="Times New Roman"/>
              </a:rPr>
              <a:t>knees and begging him for the love </a:t>
            </a:r>
            <a:r>
              <a:rPr dirty="0" sz="1450" spc="-5">
                <a:latin typeface="Times New Roman"/>
                <a:cs typeface="Times New Roman"/>
              </a:rPr>
              <a:t>of </a:t>
            </a:r>
            <a:r>
              <a:rPr dirty="0" sz="1450" spc="-10">
                <a:latin typeface="Times New Roman"/>
                <a:cs typeface="Times New Roman"/>
              </a:rPr>
              <a:t>God to help  them, the fiend made his second move and transformed himself into </a:t>
            </a:r>
            <a:r>
              <a:rPr dirty="0" sz="1450" spc="-5">
                <a:latin typeface="Times New Roman"/>
                <a:cs typeface="Times New Roman"/>
              </a:rPr>
              <a:t>a god </a:t>
            </a:r>
            <a:r>
              <a:rPr dirty="0" sz="1450" spc="-10">
                <a:latin typeface="Times New Roman"/>
                <a:cs typeface="Times New Roman"/>
              </a:rPr>
              <a:t>in  the patient's eyes </a:t>
            </a:r>
            <a:r>
              <a:rPr dirty="0" sz="1450" spc="-5">
                <a:latin typeface="Times New Roman"/>
                <a:cs typeface="Times New Roman"/>
              </a:rPr>
              <a:t>by </a:t>
            </a:r>
            <a:r>
              <a:rPr dirty="0" sz="1450" spc="-10">
                <a:latin typeface="Times New Roman"/>
                <a:cs typeface="Times New Roman"/>
              </a:rPr>
              <a:t>offering him </a:t>
            </a:r>
            <a:r>
              <a:rPr dirty="0" sz="1450" spc="-5">
                <a:latin typeface="Times New Roman"/>
                <a:cs typeface="Times New Roman"/>
              </a:rPr>
              <a:t>a </a:t>
            </a:r>
            <a:r>
              <a:rPr dirty="0" sz="1450" spc="-10">
                <a:latin typeface="Times New Roman"/>
                <a:cs typeface="Times New Roman"/>
              </a:rPr>
              <a:t>chance </a:t>
            </a:r>
            <a:r>
              <a:rPr dirty="0" sz="1450" spc="-5">
                <a:latin typeface="Times New Roman"/>
                <a:cs typeface="Times New Roman"/>
              </a:rPr>
              <a:t>of </a:t>
            </a:r>
            <a:r>
              <a:rPr dirty="0" sz="1450" spc="-10">
                <a:latin typeface="Times New Roman"/>
                <a:cs typeface="Times New Roman"/>
              </a:rPr>
              <a:t>saving his</a:t>
            </a:r>
            <a:r>
              <a:rPr dirty="0" sz="1450" spc="40">
                <a:latin typeface="Times New Roman"/>
                <a:cs typeface="Times New Roman"/>
              </a:rPr>
              <a:t> </a:t>
            </a:r>
            <a:r>
              <a:rPr dirty="0" sz="1450" spc="-10">
                <a:latin typeface="Times New Roman"/>
                <a:cs typeface="Times New Roman"/>
              </a:rPr>
              <a:t>sight.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Everything in the world is like </a:t>
            </a:r>
            <a:r>
              <a:rPr dirty="0" sz="1450" spc="-5">
                <a:latin typeface="Times New Roman"/>
                <a:cs typeface="Times New Roman"/>
              </a:rPr>
              <a:t>a </a:t>
            </a:r>
            <a:r>
              <a:rPr dirty="0" sz="1450" spc="-10">
                <a:latin typeface="Times New Roman"/>
                <a:cs typeface="Times New Roman"/>
              </a:rPr>
              <a:t>game </a:t>
            </a:r>
            <a:r>
              <a:rPr dirty="0" sz="1450" spc="-5">
                <a:latin typeface="Times New Roman"/>
                <a:cs typeface="Times New Roman"/>
              </a:rPr>
              <a:t>of </a:t>
            </a:r>
            <a:r>
              <a:rPr dirty="0" sz="1450" spc="-10">
                <a:latin typeface="Times New Roman"/>
                <a:cs typeface="Times New Roman"/>
              </a:rPr>
              <a:t>chess, Pernath,</a:t>
            </a:r>
            <a:r>
              <a:rPr dirty="0" sz="1450" spc="75">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13335" indent="255904">
              <a:lnSpc>
                <a:spcPts val="1730"/>
              </a:lnSpc>
              <a:spcBef>
                <a:spcPts val="775"/>
              </a:spcBef>
            </a:pPr>
            <a:r>
              <a:rPr dirty="0" sz="1450" spc="-10">
                <a:latin typeface="Times New Roman"/>
                <a:cs typeface="Times New Roman"/>
              </a:rPr>
              <a:t>"If we operated immediately", </a:t>
            </a:r>
            <a:r>
              <a:rPr dirty="0" sz="1450" spc="-25">
                <a:latin typeface="Times New Roman"/>
                <a:cs typeface="Times New Roman"/>
              </a:rPr>
              <a:t>Wassory </a:t>
            </a:r>
            <a:r>
              <a:rPr dirty="0" sz="1450" spc="-10">
                <a:latin typeface="Times New Roman"/>
                <a:cs typeface="Times New Roman"/>
              </a:rPr>
              <a:t>would muse, almost as if </a:t>
            </a:r>
            <a:r>
              <a:rPr dirty="0" sz="1450" spc="-5">
                <a:latin typeface="Times New Roman"/>
                <a:cs typeface="Times New Roman"/>
              </a:rPr>
              <a:t>he </a:t>
            </a:r>
            <a:r>
              <a:rPr dirty="0" sz="1450" spc="-10">
                <a:latin typeface="Times New Roman"/>
                <a:cs typeface="Times New Roman"/>
              </a:rPr>
              <a:t>were  debating with</a:t>
            </a:r>
            <a:r>
              <a:rPr dirty="0" sz="1450" spc="-5">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"there might just </a:t>
            </a:r>
            <a:r>
              <a:rPr dirty="0" sz="1450" spc="-5">
                <a:latin typeface="Times New Roman"/>
                <a:cs typeface="Times New Roman"/>
              </a:rPr>
              <a:t>be a </a:t>
            </a:r>
            <a:r>
              <a:rPr dirty="0" sz="1450" spc="-10">
                <a:latin typeface="Times New Roman"/>
                <a:cs typeface="Times New Roman"/>
              </a:rPr>
              <a:t>chance; </a:t>
            </a:r>
            <a:r>
              <a:rPr dirty="0" sz="1450" spc="-25">
                <a:latin typeface="Times New Roman"/>
                <a:cs typeface="Times New Roman"/>
              </a:rPr>
              <a:t>anyway, </a:t>
            </a:r>
            <a:r>
              <a:rPr dirty="0" sz="1450" spc="-10">
                <a:latin typeface="Times New Roman"/>
                <a:cs typeface="Times New Roman"/>
              </a:rPr>
              <a:t>it's the only </a:t>
            </a:r>
            <a:r>
              <a:rPr dirty="0" sz="1450" spc="-5">
                <a:latin typeface="Times New Roman"/>
                <a:cs typeface="Times New Roman"/>
              </a:rPr>
              <a:t>hope." </a:t>
            </a:r>
            <a:r>
              <a:rPr dirty="0" sz="1450" spc="-10">
                <a:latin typeface="Times New Roman"/>
                <a:cs typeface="Times New Roman"/>
              </a:rPr>
              <a:t>Then his vanity  would take over and </a:t>
            </a:r>
            <a:r>
              <a:rPr dirty="0" sz="1450" spc="-5">
                <a:latin typeface="Times New Roman"/>
                <a:cs typeface="Times New Roman"/>
              </a:rPr>
              <a:t>he </a:t>
            </a:r>
            <a:r>
              <a:rPr dirty="0" sz="1450" spc="-10">
                <a:latin typeface="Times New Roman"/>
                <a:cs typeface="Times New Roman"/>
              </a:rPr>
              <a:t>would launch into </a:t>
            </a:r>
            <a:r>
              <a:rPr dirty="0" sz="1450" spc="-5">
                <a:latin typeface="Times New Roman"/>
                <a:cs typeface="Times New Roman"/>
              </a:rPr>
              <a:t>a </a:t>
            </a:r>
            <a:r>
              <a:rPr dirty="0" sz="1450" spc="-10">
                <a:latin typeface="Times New Roman"/>
                <a:cs typeface="Times New Roman"/>
              </a:rPr>
              <a:t>bombastic tirade consisting </a:t>
            </a:r>
            <a:r>
              <a:rPr dirty="0" sz="1450" spc="-5">
                <a:latin typeface="Times New Roman"/>
                <a:cs typeface="Times New Roman"/>
              </a:rPr>
              <a:t>of  </a:t>
            </a:r>
            <a:r>
              <a:rPr dirty="0" sz="1450" spc="-10">
                <a:latin typeface="Times New Roman"/>
                <a:cs typeface="Times New Roman"/>
              </a:rPr>
              <a:t>long-winded descriptions </a:t>
            </a:r>
            <a:r>
              <a:rPr dirty="0" sz="1450" spc="-5">
                <a:latin typeface="Times New Roman"/>
                <a:cs typeface="Times New Roman"/>
              </a:rPr>
              <a:t>of </a:t>
            </a:r>
            <a:r>
              <a:rPr dirty="0" sz="1450" spc="-10">
                <a:latin typeface="Times New Roman"/>
                <a:cs typeface="Times New Roman"/>
              </a:rPr>
              <a:t>various cases, all </a:t>
            </a:r>
            <a:r>
              <a:rPr dirty="0" sz="1450" spc="-5">
                <a:latin typeface="Times New Roman"/>
                <a:cs typeface="Times New Roman"/>
              </a:rPr>
              <a:t>of </a:t>
            </a:r>
            <a:r>
              <a:rPr dirty="0" sz="1450" spc="-10">
                <a:latin typeface="Times New Roman"/>
                <a:cs typeface="Times New Roman"/>
              </a:rPr>
              <a:t>which were supposed to bear  an uncommon similarity to the present one, and </a:t>
            </a:r>
            <a:r>
              <a:rPr dirty="0" sz="1450" spc="-5">
                <a:latin typeface="Times New Roman"/>
                <a:cs typeface="Times New Roman"/>
              </a:rPr>
              <a:t>a </a:t>
            </a:r>
            <a:r>
              <a:rPr dirty="0" sz="1450" spc="-10">
                <a:latin typeface="Times New Roman"/>
                <a:cs typeface="Times New Roman"/>
              </a:rPr>
              <a:t>list </a:t>
            </a:r>
            <a:r>
              <a:rPr dirty="0" sz="1450" spc="-5">
                <a:latin typeface="Times New Roman"/>
                <a:cs typeface="Times New Roman"/>
              </a:rPr>
              <a:t>of </a:t>
            </a:r>
            <a:r>
              <a:rPr dirty="0" sz="1450" spc="-10">
                <a:latin typeface="Times New Roman"/>
                <a:cs typeface="Times New Roman"/>
              </a:rPr>
              <a:t>the countless patients  whom </a:t>
            </a:r>
            <a:r>
              <a:rPr dirty="0" sz="1450" spc="-5">
                <a:latin typeface="Times New Roman"/>
                <a:cs typeface="Times New Roman"/>
              </a:rPr>
              <a:t>he </a:t>
            </a:r>
            <a:r>
              <a:rPr dirty="0" sz="1450" spc="-10">
                <a:latin typeface="Times New Roman"/>
                <a:cs typeface="Times New Roman"/>
              </a:rPr>
              <a:t>had saved from blindness. He basked in the feeling that </a:t>
            </a:r>
            <a:r>
              <a:rPr dirty="0" sz="1450" spc="-5">
                <a:latin typeface="Times New Roman"/>
                <a:cs typeface="Times New Roman"/>
              </a:rPr>
              <a:t>he </a:t>
            </a:r>
            <a:r>
              <a:rPr dirty="0" sz="1450" spc="-10">
                <a:latin typeface="Times New Roman"/>
                <a:cs typeface="Times New Roman"/>
              </a:rPr>
              <a:t>was some  kind </a:t>
            </a:r>
            <a:r>
              <a:rPr dirty="0" sz="1450" spc="-5">
                <a:latin typeface="Times New Roman"/>
                <a:cs typeface="Times New Roman"/>
              </a:rPr>
              <a:t>of </a:t>
            </a:r>
            <a:r>
              <a:rPr dirty="0" sz="1450" spc="-10">
                <a:latin typeface="Times New Roman"/>
                <a:cs typeface="Times New Roman"/>
              </a:rPr>
              <a:t>higher being, </a:t>
            </a:r>
            <a:r>
              <a:rPr dirty="0" sz="1450" spc="-15">
                <a:latin typeface="Times New Roman"/>
                <a:cs typeface="Times New Roman"/>
              </a:rPr>
              <a:t>charged </a:t>
            </a:r>
            <a:r>
              <a:rPr dirty="0" sz="1450" spc="-10">
                <a:latin typeface="Times New Roman"/>
                <a:cs typeface="Times New Roman"/>
              </a:rPr>
              <a:t>with the welfare </a:t>
            </a:r>
            <a:r>
              <a:rPr dirty="0" sz="1450" spc="-5">
                <a:latin typeface="Times New Roman"/>
                <a:cs typeface="Times New Roman"/>
              </a:rPr>
              <a:t>of </a:t>
            </a:r>
            <a:r>
              <a:rPr dirty="0" sz="1450" spc="-10">
                <a:latin typeface="Times New Roman"/>
                <a:cs typeface="Times New Roman"/>
              </a:rPr>
              <a:t>his</a:t>
            </a:r>
            <a:r>
              <a:rPr dirty="0" sz="1450" spc="60">
                <a:latin typeface="Times New Roman"/>
                <a:cs typeface="Times New Roman"/>
              </a:rPr>
              <a:t> </a:t>
            </a:r>
            <a:r>
              <a:rPr dirty="0" sz="1450" spc="-10">
                <a:latin typeface="Times New Roman"/>
                <a:cs typeface="Times New Roman"/>
              </a:rPr>
              <a:t>fellow-men.</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All the while his hapless victim, the cold sweat </a:t>
            </a:r>
            <a:r>
              <a:rPr dirty="0" sz="1450" spc="-5">
                <a:latin typeface="Times New Roman"/>
                <a:cs typeface="Times New Roman"/>
              </a:rPr>
              <a:t>of </a:t>
            </a:r>
            <a:r>
              <a:rPr dirty="0" sz="1450" spc="-10">
                <a:latin typeface="Times New Roman"/>
                <a:cs typeface="Times New Roman"/>
              </a:rPr>
              <a:t>terror </a:t>
            </a:r>
            <a:r>
              <a:rPr dirty="0" sz="1450" spc="-5">
                <a:latin typeface="Times New Roman"/>
                <a:cs typeface="Times New Roman"/>
              </a:rPr>
              <a:t>on </a:t>
            </a:r>
            <a:r>
              <a:rPr dirty="0" sz="1450" spc="-15">
                <a:latin typeface="Times New Roman"/>
                <a:cs typeface="Times New Roman"/>
              </a:rPr>
              <a:t>his—or, </a:t>
            </a:r>
            <a:r>
              <a:rPr dirty="0" sz="1450" spc="-10">
                <a:latin typeface="Times New Roman"/>
                <a:cs typeface="Times New Roman"/>
              </a:rPr>
              <a:t>more  often, her—forehead, would sit there, </a:t>
            </a:r>
            <a:r>
              <a:rPr dirty="0" sz="1450" spc="-5">
                <a:latin typeface="Times New Roman"/>
                <a:cs typeface="Times New Roman"/>
              </a:rPr>
              <a:t>not </a:t>
            </a:r>
            <a:r>
              <a:rPr dirty="0" sz="1450" spc="-10">
                <a:latin typeface="Times New Roman"/>
                <a:cs typeface="Times New Roman"/>
              </a:rPr>
              <a:t>daring to interrupt the torrent </a:t>
            </a:r>
            <a:r>
              <a:rPr dirty="0" sz="1450" spc="-5">
                <a:latin typeface="Times New Roman"/>
                <a:cs typeface="Times New Roman"/>
              </a:rPr>
              <a:t>of  </a:t>
            </a:r>
            <a:r>
              <a:rPr dirty="0" sz="1450" spc="-10">
                <a:latin typeface="Times New Roman"/>
                <a:cs typeface="Times New Roman"/>
              </a:rPr>
              <a:t>words for fear </a:t>
            </a:r>
            <a:r>
              <a:rPr dirty="0" sz="1450" spc="-5">
                <a:latin typeface="Times New Roman"/>
                <a:cs typeface="Times New Roman"/>
              </a:rPr>
              <a:t>of </a:t>
            </a:r>
            <a:r>
              <a:rPr dirty="0" sz="1450" spc="-10">
                <a:latin typeface="Times New Roman"/>
                <a:cs typeface="Times New Roman"/>
              </a:rPr>
              <a:t>angering the </a:t>
            </a:r>
            <a:r>
              <a:rPr dirty="0" sz="1450" spc="-5">
                <a:latin typeface="Times New Roman"/>
                <a:cs typeface="Times New Roman"/>
              </a:rPr>
              <a:t>one </a:t>
            </a:r>
            <a:r>
              <a:rPr dirty="0" sz="1450" spc="-10">
                <a:latin typeface="Times New Roman"/>
                <a:cs typeface="Times New Roman"/>
              </a:rPr>
              <a:t>person that could help</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Unfortunately—thus </a:t>
            </a:r>
            <a:r>
              <a:rPr dirty="0" sz="1450" spc="-25">
                <a:latin typeface="Times New Roman"/>
                <a:cs typeface="Times New Roman"/>
              </a:rPr>
              <a:t>Wassory </a:t>
            </a:r>
            <a:r>
              <a:rPr dirty="0" sz="1450" spc="-10">
                <a:latin typeface="Times New Roman"/>
                <a:cs typeface="Times New Roman"/>
              </a:rPr>
              <a:t>would conclude his harangue—he would </a:t>
            </a:r>
            <a:r>
              <a:rPr dirty="0" sz="1450" spc="-5">
                <a:latin typeface="Times New Roman"/>
                <a:cs typeface="Times New Roman"/>
              </a:rPr>
              <a:t>not  be </a:t>
            </a:r>
            <a:r>
              <a:rPr dirty="0" sz="1450" spc="-10">
                <a:latin typeface="Times New Roman"/>
                <a:cs typeface="Times New Roman"/>
              </a:rPr>
              <a:t>able to perform the operation until after </a:t>
            </a:r>
            <a:r>
              <a:rPr dirty="0" sz="1450" spc="-5">
                <a:latin typeface="Times New Roman"/>
                <a:cs typeface="Times New Roman"/>
              </a:rPr>
              <a:t>he </a:t>
            </a:r>
            <a:r>
              <a:rPr dirty="0" sz="1450" spc="-10">
                <a:latin typeface="Times New Roman"/>
                <a:cs typeface="Times New Roman"/>
              </a:rPr>
              <a:t>had returned from his journey  abroad, in </a:t>
            </a:r>
            <a:r>
              <a:rPr dirty="0" sz="1450" spc="-5">
                <a:latin typeface="Times New Roman"/>
                <a:cs typeface="Times New Roman"/>
              </a:rPr>
              <a:t>a </a:t>
            </a:r>
            <a:r>
              <a:rPr dirty="0" sz="1450" spc="-10">
                <a:latin typeface="Times New Roman"/>
                <a:cs typeface="Times New Roman"/>
              </a:rPr>
              <a:t>few months time. It was to </a:t>
            </a:r>
            <a:r>
              <a:rPr dirty="0" sz="1450" spc="-5">
                <a:latin typeface="Times New Roman"/>
                <a:cs typeface="Times New Roman"/>
              </a:rPr>
              <a:t>be </a:t>
            </a:r>
            <a:r>
              <a:rPr dirty="0" sz="1450" spc="-10">
                <a:latin typeface="Times New Roman"/>
                <a:cs typeface="Times New Roman"/>
              </a:rPr>
              <a:t>hoped—hope sprang eternal—that  it would </a:t>
            </a:r>
            <a:r>
              <a:rPr dirty="0" sz="1450" spc="-5">
                <a:latin typeface="Times New Roman"/>
                <a:cs typeface="Times New Roman"/>
              </a:rPr>
              <a:t>not be </a:t>
            </a:r>
            <a:r>
              <a:rPr dirty="0" sz="1450" spc="-10">
                <a:latin typeface="Times New Roman"/>
                <a:cs typeface="Times New Roman"/>
              </a:rPr>
              <a:t>too late </a:t>
            </a:r>
            <a:r>
              <a:rPr dirty="0" sz="1450" spc="-5">
                <a:latin typeface="Times New Roman"/>
                <a:cs typeface="Times New Roman"/>
              </a:rPr>
              <a:t>by</a:t>
            </a:r>
            <a:r>
              <a:rPr dirty="0" sz="1450" spc="1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marL="12700" marR="13970" indent="255904">
              <a:lnSpc>
                <a:spcPts val="1730"/>
              </a:lnSpc>
              <a:spcBef>
                <a:spcPts val="785"/>
              </a:spcBef>
            </a:pPr>
            <a:r>
              <a:rPr dirty="0" sz="1450" spc="-10">
                <a:latin typeface="Times New Roman"/>
                <a:cs typeface="Times New Roman"/>
              </a:rPr>
              <a:t>Naturally the patients would leap </a:t>
            </a:r>
            <a:r>
              <a:rPr dirty="0" sz="1450" spc="-5">
                <a:latin typeface="Times New Roman"/>
                <a:cs typeface="Times New Roman"/>
              </a:rPr>
              <a:t>up </a:t>
            </a:r>
            <a:r>
              <a:rPr dirty="0" sz="1450" spc="-10">
                <a:latin typeface="Times New Roman"/>
                <a:cs typeface="Times New Roman"/>
              </a:rPr>
              <a:t>in </a:t>
            </a:r>
            <a:r>
              <a:rPr dirty="0" sz="1450" spc="-15">
                <a:latin typeface="Times New Roman"/>
                <a:cs typeface="Times New Roman"/>
              </a:rPr>
              <a:t>horror, </a:t>
            </a:r>
            <a:r>
              <a:rPr dirty="0" sz="1450" spc="-10">
                <a:latin typeface="Times New Roman"/>
                <a:cs typeface="Times New Roman"/>
              </a:rPr>
              <a:t>insisting that they were  under </a:t>
            </a:r>
            <a:r>
              <a:rPr dirty="0" sz="1450" spc="-5">
                <a:latin typeface="Times New Roman"/>
                <a:cs typeface="Times New Roman"/>
              </a:rPr>
              <a:t>no </a:t>
            </a:r>
            <a:r>
              <a:rPr dirty="0" sz="1450" spc="-10">
                <a:latin typeface="Times New Roman"/>
                <a:cs typeface="Times New Roman"/>
              </a:rPr>
              <a:t>circumstances prepared to wait </a:t>
            </a:r>
            <a:r>
              <a:rPr dirty="0" sz="1450" spc="-5">
                <a:latin typeface="Times New Roman"/>
                <a:cs typeface="Times New Roman"/>
              </a:rPr>
              <a:t>one </a:t>
            </a:r>
            <a:r>
              <a:rPr dirty="0" sz="1450" spc="-10">
                <a:latin typeface="Times New Roman"/>
                <a:cs typeface="Times New Roman"/>
              </a:rPr>
              <a:t>day </a:t>
            </a:r>
            <a:r>
              <a:rPr dirty="0" sz="1450" spc="-15">
                <a:latin typeface="Times New Roman"/>
                <a:cs typeface="Times New Roman"/>
              </a:rPr>
              <a:t>longer, </a:t>
            </a:r>
            <a:r>
              <a:rPr dirty="0" sz="1450" spc="-10">
                <a:latin typeface="Times New Roman"/>
                <a:cs typeface="Times New Roman"/>
              </a:rPr>
              <a:t>and plead with him to  advise them as to which </a:t>
            </a:r>
            <a:r>
              <a:rPr dirty="0" sz="1450" spc="-5">
                <a:latin typeface="Times New Roman"/>
                <a:cs typeface="Times New Roman"/>
              </a:rPr>
              <a:t>of </a:t>
            </a:r>
            <a:r>
              <a:rPr dirty="0" sz="1450" spc="-10">
                <a:latin typeface="Times New Roman"/>
                <a:cs typeface="Times New Roman"/>
              </a:rPr>
              <a:t>the other eye-specialists in the city </a:t>
            </a:r>
            <a:r>
              <a:rPr dirty="0" sz="1450" spc="-5">
                <a:latin typeface="Times New Roman"/>
                <a:cs typeface="Times New Roman"/>
              </a:rPr>
              <a:t>he </a:t>
            </a:r>
            <a:r>
              <a:rPr dirty="0" sz="1450" spc="-10">
                <a:latin typeface="Times New Roman"/>
                <a:cs typeface="Times New Roman"/>
              </a:rPr>
              <a:t>might  recommend to carry </a:t>
            </a:r>
            <a:r>
              <a:rPr dirty="0" sz="1450" spc="-5">
                <a:latin typeface="Times New Roman"/>
                <a:cs typeface="Times New Roman"/>
              </a:rPr>
              <a:t>out </a:t>
            </a:r>
            <a:r>
              <a:rPr dirty="0" sz="1450" spc="-10">
                <a:latin typeface="Times New Roman"/>
                <a:cs typeface="Times New Roman"/>
              </a:rPr>
              <a:t>the operation. Now the moment had come when  </a:t>
            </a:r>
            <a:r>
              <a:rPr dirty="0" sz="1450" spc="-25">
                <a:latin typeface="Times New Roman"/>
                <a:cs typeface="Times New Roman"/>
              </a:rPr>
              <a:t>Wassory </a:t>
            </a:r>
            <a:r>
              <a:rPr dirty="0" sz="1450" spc="-10">
                <a:latin typeface="Times New Roman"/>
                <a:cs typeface="Times New Roman"/>
              </a:rPr>
              <a:t>could deliver the decisive </a:t>
            </a:r>
            <a:r>
              <a:rPr dirty="0" sz="1450" spc="-25">
                <a:latin typeface="Times New Roman"/>
                <a:cs typeface="Times New Roman"/>
              </a:rPr>
              <a:t>blow. </a:t>
            </a:r>
            <a:r>
              <a:rPr dirty="0" sz="1450" spc="-10">
                <a:latin typeface="Times New Roman"/>
                <a:cs typeface="Times New Roman"/>
              </a:rPr>
              <a:t>He would pace </a:t>
            </a:r>
            <a:r>
              <a:rPr dirty="0" sz="1450" spc="-5">
                <a:latin typeface="Times New Roman"/>
                <a:cs typeface="Times New Roman"/>
              </a:rPr>
              <a:t>up </a:t>
            </a:r>
            <a:r>
              <a:rPr dirty="0" sz="1450" spc="-10">
                <a:latin typeface="Times New Roman"/>
                <a:cs typeface="Times New Roman"/>
              </a:rPr>
              <a:t>and down, with  furrowed </a:t>
            </a:r>
            <a:r>
              <a:rPr dirty="0" sz="1450" spc="-25">
                <a:latin typeface="Times New Roman"/>
                <a:cs typeface="Times New Roman"/>
              </a:rPr>
              <a:t>brow, </a:t>
            </a:r>
            <a:r>
              <a:rPr dirty="0" sz="1450" spc="-10">
                <a:latin typeface="Times New Roman"/>
                <a:cs typeface="Times New Roman"/>
              </a:rPr>
              <a:t>deep in thought, until finally </a:t>
            </a:r>
            <a:r>
              <a:rPr dirty="0" sz="1450" spc="-5">
                <a:latin typeface="Times New Roman"/>
                <a:cs typeface="Times New Roman"/>
              </a:rPr>
              <a:t>he </a:t>
            </a:r>
            <a:r>
              <a:rPr dirty="0" sz="1450" spc="-10">
                <a:latin typeface="Times New Roman"/>
                <a:cs typeface="Times New Roman"/>
              </a:rPr>
              <a:t>would explain, in </a:t>
            </a:r>
            <a:r>
              <a:rPr dirty="0" sz="1450" spc="-5">
                <a:latin typeface="Times New Roman"/>
                <a:cs typeface="Times New Roman"/>
              </a:rPr>
              <a:t>a </a:t>
            </a:r>
            <a:r>
              <a:rPr dirty="0" sz="1450" spc="-10">
                <a:latin typeface="Times New Roman"/>
                <a:cs typeface="Times New Roman"/>
              </a:rPr>
              <a:t>hesitant,  concerned voice, that an operation </a:t>
            </a:r>
            <a:r>
              <a:rPr dirty="0" sz="1450" spc="-5">
                <a:latin typeface="Times New Roman"/>
                <a:cs typeface="Times New Roman"/>
              </a:rPr>
              <a:t>by a </a:t>
            </a:r>
            <a:r>
              <a:rPr dirty="0" sz="1450" spc="-10">
                <a:latin typeface="Times New Roman"/>
                <a:cs typeface="Times New Roman"/>
              </a:rPr>
              <a:t>different doctor would, </a:t>
            </a:r>
            <a:r>
              <a:rPr dirty="0" sz="1450" spc="-15">
                <a:latin typeface="Times New Roman"/>
                <a:cs typeface="Times New Roman"/>
              </a:rPr>
              <a:t>unfortunately,  </a:t>
            </a:r>
            <a:r>
              <a:rPr dirty="0" sz="1450" spc="-10">
                <a:latin typeface="Times New Roman"/>
                <a:cs typeface="Times New Roman"/>
              </a:rPr>
              <a:t>require another examination </a:t>
            </a:r>
            <a:r>
              <a:rPr dirty="0" sz="1450" spc="-5">
                <a:latin typeface="Times New Roman"/>
                <a:cs typeface="Times New Roman"/>
              </a:rPr>
              <a:t>of </a:t>
            </a:r>
            <a:r>
              <a:rPr dirty="0" sz="1450" spc="-10">
                <a:latin typeface="Times New Roman"/>
                <a:cs typeface="Times New Roman"/>
              </a:rPr>
              <a:t>the eye, which would involve shining the  torch into it again and which, because </a:t>
            </a:r>
            <a:r>
              <a:rPr dirty="0" sz="1450" spc="-5">
                <a:latin typeface="Times New Roman"/>
                <a:cs typeface="Times New Roman"/>
              </a:rPr>
              <a:t>of </a:t>
            </a:r>
            <a:r>
              <a:rPr dirty="0" sz="1450" spc="-10">
                <a:latin typeface="Times New Roman"/>
                <a:cs typeface="Times New Roman"/>
              </a:rPr>
              <a:t>the dazzling light,—the patient  himself would remember how painful it was—could well have disastrous  consequences. So another doctor—quite apart from the fact that iridectomy  was </a:t>
            </a:r>
            <a:r>
              <a:rPr dirty="0" sz="1450" spc="-5">
                <a:latin typeface="Times New Roman"/>
                <a:cs typeface="Times New Roman"/>
              </a:rPr>
              <a:t>one </a:t>
            </a:r>
            <a:r>
              <a:rPr dirty="0" sz="1450" spc="-10">
                <a:latin typeface="Times New Roman"/>
                <a:cs typeface="Times New Roman"/>
              </a:rPr>
              <a:t>area where many </a:t>
            </a:r>
            <a:r>
              <a:rPr dirty="0" sz="1450" spc="-5">
                <a:latin typeface="Times New Roman"/>
                <a:cs typeface="Times New Roman"/>
              </a:rPr>
              <a:t>of </a:t>
            </a:r>
            <a:r>
              <a:rPr dirty="0" sz="1450" spc="-10">
                <a:latin typeface="Times New Roman"/>
                <a:cs typeface="Times New Roman"/>
              </a:rPr>
              <a:t>them lacked the necessary expertise—would</a:t>
            </a:r>
            <a:r>
              <a:rPr dirty="0" sz="1450" spc="65">
                <a:latin typeface="Times New Roman"/>
                <a:cs typeface="Times New Roman"/>
              </a:rPr>
              <a:t> </a:t>
            </a:r>
            <a:r>
              <a:rPr dirty="0" sz="1450" spc="-5">
                <a:latin typeface="Times New Roman"/>
                <a:cs typeface="Times New Roman"/>
              </a:rPr>
              <a:t>not</a:t>
            </a:r>
            <a:endParaRPr sz="145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171305"/>
          </a:xfrm>
          <a:prstGeom prst="rect">
            <a:avLst/>
          </a:prstGeom>
        </p:spPr>
        <p:txBody>
          <a:bodyPr wrap="square" lIns="0" tIns="20955" rIns="0" bIns="0" rtlCol="0" vert="horz">
            <a:spAutoFit/>
          </a:bodyPr>
          <a:lstStyle/>
          <a:p>
            <a:pPr algn="just" marL="12700" marR="42545">
              <a:lnSpc>
                <a:spcPts val="1720"/>
              </a:lnSpc>
              <a:spcBef>
                <a:spcPts val="165"/>
              </a:spcBef>
            </a:pPr>
            <a:r>
              <a:rPr dirty="0" sz="1450" spc="-5">
                <a:latin typeface="Times New Roman"/>
                <a:cs typeface="Times New Roman"/>
              </a:rPr>
              <a:t>be </a:t>
            </a:r>
            <a:r>
              <a:rPr dirty="0" sz="1450" spc="-10">
                <a:latin typeface="Times New Roman"/>
                <a:cs typeface="Times New Roman"/>
              </a:rPr>
              <a:t>able to operate for some time, </a:t>
            </a:r>
            <a:r>
              <a:rPr dirty="0" sz="1450" spc="-5">
                <a:latin typeface="Times New Roman"/>
                <a:cs typeface="Times New Roman"/>
              </a:rPr>
              <a:t>not </a:t>
            </a:r>
            <a:r>
              <a:rPr dirty="0" sz="1450" spc="-10">
                <a:latin typeface="Times New Roman"/>
                <a:cs typeface="Times New Roman"/>
              </a:rPr>
              <a:t>until the optic nerves had recovered from  this first</a:t>
            </a:r>
            <a:r>
              <a:rPr dirty="0" sz="1450" spc="-5">
                <a:latin typeface="Times New Roman"/>
                <a:cs typeface="Times New Roman"/>
              </a:rPr>
              <a:t> </a:t>
            </a:r>
            <a:r>
              <a:rPr dirty="0" sz="1450" spc="-10">
                <a:latin typeface="Times New Roman"/>
                <a:cs typeface="Times New Roman"/>
              </a:rPr>
              <a:t>examination."</a:t>
            </a:r>
            <a:endParaRPr sz="1450">
              <a:latin typeface="Times New Roman"/>
              <a:cs typeface="Times New Roman"/>
            </a:endParaRPr>
          </a:p>
          <a:p>
            <a:pPr algn="just" marL="12700" marR="15875" indent="255904">
              <a:lnSpc>
                <a:spcPts val="1730"/>
              </a:lnSpc>
              <a:spcBef>
                <a:spcPts val="790"/>
              </a:spcBef>
            </a:pPr>
            <a:r>
              <a:rPr dirty="0" sz="1450" spc="-10">
                <a:latin typeface="Times New Roman"/>
                <a:cs typeface="Times New Roman"/>
              </a:rPr>
              <a:t>Charousek clenched his fists. "That is what in chess we call zugzwang, my  dear Pernath, </a:t>
            </a:r>
            <a:r>
              <a:rPr dirty="0" sz="1450" spc="-5">
                <a:latin typeface="Times New Roman"/>
                <a:cs typeface="Times New Roman"/>
              </a:rPr>
              <a:t>a </a:t>
            </a:r>
            <a:r>
              <a:rPr dirty="0" sz="1450" spc="-10">
                <a:latin typeface="Times New Roman"/>
                <a:cs typeface="Times New Roman"/>
              </a:rPr>
              <a:t>forced move, which leads to further forced</a:t>
            </a:r>
            <a:r>
              <a:rPr dirty="0" sz="1450" spc="55">
                <a:latin typeface="Times New Roman"/>
                <a:cs typeface="Times New Roman"/>
              </a:rPr>
              <a:t> </a:t>
            </a:r>
            <a:r>
              <a:rPr dirty="0" sz="1450" spc="-10">
                <a:latin typeface="Times New Roman"/>
                <a:cs typeface="Times New Roman"/>
              </a:rPr>
              <a:t>moves.</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Almost </a:t>
            </a:r>
            <a:r>
              <a:rPr dirty="0" sz="1450" spc="-5">
                <a:latin typeface="Times New Roman"/>
                <a:cs typeface="Times New Roman"/>
              </a:rPr>
              <a:t>out of </a:t>
            </a:r>
            <a:r>
              <a:rPr dirty="0" sz="1450" spc="-10">
                <a:latin typeface="Times New Roman"/>
                <a:cs typeface="Times New Roman"/>
              </a:rPr>
              <a:t>his mind with desperation, the patient would now beg </a:t>
            </a:r>
            <a:r>
              <a:rPr dirty="0" sz="1450" spc="-35">
                <a:latin typeface="Times New Roman"/>
                <a:cs typeface="Times New Roman"/>
              </a:rPr>
              <a:t>Dr.  </a:t>
            </a:r>
            <a:r>
              <a:rPr dirty="0" sz="1450" spc="-25">
                <a:latin typeface="Times New Roman"/>
                <a:cs typeface="Times New Roman"/>
              </a:rPr>
              <a:t>Wassory </a:t>
            </a:r>
            <a:r>
              <a:rPr dirty="0" sz="1450" spc="-10">
                <a:latin typeface="Times New Roman"/>
                <a:cs typeface="Times New Roman"/>
              </a:rPr>
              <a:t>to have pity </a:t>
            </a:r>
            <a:r>
              <a:rPr dirty="0" sz="1450" spc="-5">
                <a:latin typeface="Times New Roman"/>
                <a:cs typeface="Times New Roman"/>
              </a:rPr>
              <a:t>on </a:t>
            </a:r>
            <a:r>
              <a:rPr dirty="0" sz="1450" spc="-10">
                <a:latin typeface="Times New Roman"/>
                <a:cs typeface="Times New Roman"/>
              </a:rPr>
              <a:t>him and </a:t>
            </a:r>
            <a:r>
              <a:rPr dirty="0" sz="1450" spc="-5">
                <a:latin typeface="Times New Roman"/>
                <a:cs typeface="Times New Roman"/>
              </a:rPr>
              <a:t>put </a:t>
            </a:r>
            <a:r>
              <a:rPr dirty="0" sz="1450" spc="-15">
                <a:latin typeface="Times New Roman"/>
                <a:cs typeface="Times New Roman"/>
              </a:rPr>
              <a:t>off </a:t>
            </a:r>
            <a:r>
              <a:rPr dirty="0" sz="1450" spc="-10">
                <a:latin typeface="Times New Roman"/>
                <a:cs typeface="Times New Roman"/>
              </a:rPr>
              <a:t>his departure for just </a:t>
            </a:r>
            <a:r>
              <a:rPr dirty="0" sz="1450" spc="-5">
                <a:latin typeface="Times New Roman"/>
                <a:cs typeface="Times New Roman"/>
              </a:rPr>
              <a:t>one </a:t>
            </a:r>
            <a:r>
              <a:rPr dirty="0" sz="1450" spc="-10">
                <a:latin typeface="Times New Roman"/>
                <a:cs typeface="Times New Roman"/>
              </a:rPr>
              <a:t>day so that  </a:t>
            </a:r>
            <a:r>
              <a:rPr dirty="0" sz="1450" spc="-5">
                <a:latin typeface="Times New Roman"/>
                <a:cs typeface="Times New Roman"/>
              </a:rPr>
              <a:t>he </a:t>
            </a:r>
            <a:r>
              <a:rPr dirty="0" sz="1450" spc="-10">
                <a:latin typeface="Times New Roman"/>
                <a:cs typeface="Times New Roman"/>
              </a:rPr>
              <a:t>could perform the operation himself. His was, the </a:t>
            </a:r>
            <a:r>
              <a:rPr dirty="0" sz="1450" spc="-5">
                <a:latin typeface="Times New Roman"/>
                <a:cs typeface="Times New Roman"/>
              </a:rPr>
              <a:t>poor </a:t>
            </a:r>
            <a:r>
              <a:rPr dirty="0" sz="1450" spc="-10">
                <a:latin typeface="Times New Roman"/>
                <a:cs typeface="Times New Roman"/>
              </a:rPr>
              <a:t>victim would </a:t>
            </a:r>
            <a:r>
              <a:rPr dirty="0" sz="1450" spc="-30">
                <a:latin typeface="Times New Roman"/>
                <a:cs typeface="Times New Roman"/>
              </a:rPr>
              <a:t>say, </a:t>
            </a:r>
            <a:r>
              <a:rPr dirty="0" sz="1450" spc="-5">
                <a:latin typeface="Times New Roman"/>
                <a:cs typeface="Times New Roman"/>
              </a:rPr>
              <a:t>a  </a:t>
            </a:r>
            <a:r>
              <a:rPr dirty="0" sz="1450" spc="-10">
                <a:latin typeface="Times New Roman"/>
                <a:cs typeface="Times New Roman"/>
              </a:rPr>
              <a:t>fate worse than death; death might come </a:t>
            </a:r>
            <a:r>
              <a:rPr dirty="0" sz="1450" spc="-20">
                <a:latin typeface="Times New Roman"/>
                <a:cs typeface="Times New Roman"/>
              </a:rPr>
              <a:t>quickly, </a:t>
            </a:r>
            <a:r>
              <a:rPr dirty="0" sz="1450" spc="-5">
                <a:latin typeface="Times New Roman"/>
                <a:cs typeface="Times New Roman"/>
              </a:rPr>
              <a:t>but </a:t>
            </a:r>
            <a:r>
              <a:rPr dirty="0" sz="1450" spc="-10">
                <a:latin typeface="Times New Roman"/>
                <a:cs typeface="Times New Roman"/>
              </a:rPr>
              <a:t>the cruel torment </a:t>
            </a:r>
            <a:r>
              <a:rPr dirty="0" sz="1450" spc="-5">
                <a:latin typeface="Times New Roman"/>
                <a:cs typeface="Times New Roman"/>
              </a:rPr>
              <a:t>of </a:t>
            </a:r>
            <a:r>
              <a:rPr dirty="0" sz="1450" spc="-10">
                <a:latin typeface="Times New Roman"/>
                <a:cs typeface="Times New Roman"/>
              </a:rPr>
              <a:t>the  constant fear </a:t>
            </a:r>
            <a:r>
              <a:rPr dirty="0" sz="1450" spc="-5">
                <a:latin typeface="Times New Roman"/>
                <a:cs typeface="Times New Roman"/>
              </a:rPr>
              <a:t>of </a:t>
            </a:r>
            <a:r>
              <a:rPr dirty="0" sz="1450" spc="-10">
                <a:latin typeface="Times New Roman"/>
                <a:cs typeface="Times New Roman"/>
              </a:rPr>
              <a:t>going blind was the most wretched state</a:t>
            </a:r>
            <a:r>
              <a:rPr dirty="0" sz="1450" spc="60">
                <a:latin typeface="Times New Roman"/>
                <a:cs typeface="Times New Roman"/>
              </a:rPr>
              <a:t> </a:t>
            </a:r>
            <a:r>
              <a:rPr dirty="0" sz="1450" spc="-10">
                <a:latin typeface="Times New Roman"/>
                <a:cs typeface="Times New Roman"/>
              </a:rPr>
              <a:t>imaginable.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And the more the monster refused and protested that delaying his departure  might cause immeasurable damage to his reputation, the higher were the sums  the patients </a:t>
            </a:r>
            <a:r>
              <a:rPr dirty="0" sz="1450" spc="-15">
                <a:latin typeface="Times New Roman"/>
                <a:cs typeface="Times New Roman"/>
              </a:rPr>
              <a:t>offered </a:t>
            </a:r>
            <a:r>
              <a:rPr dirty="0" sz="1450" spc="-10">
                <a:latin typeface="Times New Roman"/>
                <a:cs typeface="Times New Roman"/>
              </a:rPr>
              <a:t>him. When </a:t>
            </a:r>
            <a:r>
              <a:rPr dirty="0" sz="1450" spc="-25">
                <a:latin typeface="Times New Roman"/>
                <a:cs typeface="Times New Roman"/>
              </a:rPr>
              <a:t>Wassory </a:t>
            </a:r>
            <a:r>
              <a:rPr dirty="0" sz="1450" spc="-10">
                <a:latin typeface="Times New Roman"/>
                <a:cs typeface="Times New Roman"/>
              </a:rPr>
              <a:t>finally decided the sum was high  </a:t>
            </a:r>
            <a:r>
              <a:rPr dirty="0" sz="1450" spc="-5">
                <a:latin typeface="Times New Roman"/>
                <a:cs typeface="Times New Roman"/>
              </a:rPr>
              <a:t>enough, he </a:t>
            </a:r>
            <a:r>
              <a:rPr dirty="0" sz="1450" spc="-10">
                <a:latin typeface="Times New Roman"/>
                <a:cs typeface="Times New Roman"/>
              </a:rPr>
              <a:t>gave way and </a:t>
            </a:r>
            <a:r>
              <a:rPr dirty="0" sz="1450" spc="-5">
                <a:latin typeface="Times New Roman"/>
                <a:cs typeface="Times New Roman"/>
              </a:rPr>
              <a:t>on </a:t>
            </a:r>
            <a:r>
              <a:rPr dirty="0" sz="1450" spc="-10">
                <a:latin typeface="Times New Roman"/>
                <a:cs typeface="Times New Roman"/>
              </a:rPr>
              <a:t>the very same </a:t>
            </a:r>
            <a:r>
              <a:rPr dirty="0" sz="1450" spc="-30">
                <a:latin typeface="Times New Roman"/>
                <a:cs typeface="Times New Roman"/>
              </a:rPr>
              <a:t>day, </a:t>
            </a:r>
            <a:r>
              <a:rPr dirty="0" sz="1450" spc="-10">
                <a:latin typeface="Times New Roman"/>
                <a:cs typeface="Times New Roman"/>
              </a:rPr>
              <a:t>to avoid any chance  occurrence that might reveal his plan, inflicted irreversible damage </a:t>
            </a:r>
            <a:r>
              <a:rPr dirty="0" sz="1450" spc="-5">
                <a:latin typeface="Times New Roman"/>
                <a:cs typeface="Times New Roman"/>
              </a:rPr>
              <a:t>on </a:t>
            </a:r>
            <a:r>
              <a:rPr dirty="0" sz="1450" spc="-10">
                <a:latin typeface="Times New Roman"/>
                <a:cs typeface="Times New Roman"/>
              </a:rPr>
              <a:t>the  healthy eyes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poor </a:t>
            </a:r>
            <a:r>
              <a:rPr dirty="0" sz="1450" spc="-10">
                <a:latin typeface="Times New Roman"/>
                <a:cs typeface="Times New Roman"/>
              </a:rPr>
              <a:t>victims. His treatment left them with the constant  feeling </a:t>
            </a:r>
            <a:r>
              <a:rPr dirty="0" sz="1450" spc="-5">
                <a:latin typeface="Times New Roman"/>
                <a:cs typeface="Times New Roman"/>
              </a:rPr>
              <a:t>of </a:t>
            </a:r>
            <a:r>
              <a:rPr dirty="0" sz="1450" spc="-10">
                <a:latin typeface="Times New Roman"/>
                <a:cs typeface="Times New Roman"/>
              </a:rPr>
              <a:t>being dazzled which made their lives </a:t>
            </a:r>
            <a:r>
              <a:rPr dirty="0" sz="1450" spc="-5">
                <a:latin typeface="Times New Roman"/>
                <a:cs typeface="Times New Roman"/>
              </a:rPr>
              <a:t>a </a:t>
            </a:r>
            <a:r>
              <a:rPr dirty="0" sz="1450" spc="-10">
                <a:latin typeface="Times New Roman"/>
                <a:cs typeface="Times New Roman"/>
              </a:rPr>
              <a:t>torment, </a:t>
            </a:r>
            <a:r>
              <a:rPr dirty="0" sz="1450" spc="-5">
                <a:latin typeface="Times New Roman"/>
                <a:cs typeface="Times New Roman"/>
              </a:rPr>
              <a:t>but </a:t>
            </a:r>
            <a:r>
              <a:rPr dirty="0" sz="1450" spc="-10">
                <a:latin typeface="Times New Roman"/>
                <a:cs typeface="Times New Roman"/>
              </a:rPr>
              <a:t>which  destroyed the evidence </a:t>
            </a:r>
            <a:r>
              <a:rPr dirty="0" sz="1450" spc="-5">
                <a:latin typeface="Times New Roman"/>
                <a:cs typeface="Times New Roman"/>
              </a:rPr>
              <a:t>of </a:t>
            </a:r>
            <a:r>
              <a:rPr dirty="0" sz="1450" spc="-10">
                <a:latin typeface="Times New Roman"/>
                <a:cs typeface="Times New Roman"/>
              </a:rPr>
              <a:t>his villainy once and for</a:t>
            </a:r>
            <a:r>
              <a:rPr dirty="0" sz="1450" spc="4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0160" indent="255904">
              <a:lnSpc>
                <a:spcPts val="1730"/>
              </a:lnSpc>
              <a:spcBef>
                <a:spcPts val="780"/>
              </a:spcBef>
            </a:pPr>
            <a:r>
              <a:rPr dirty="0" sz="1450" spc="-10">
                <a:latin typeface="Times New Roman"/>
                <a:cs typeface="Times New Roman"/>
              </a:rPr>
              <a:t>Such operations </a:t>
            </a:r>
            <a:r>
              <a:rPr dirty="0" sz="1450" spc="-5">
                <a:latin typeface="Times New Roman"/>
                <a:cs typeface="Times New Roman"/>
              </a:rPr>
              <a:t>on </a:t>
            </a:r>
            <a:r>
              <a:rPr dirty="0" sz="1450" spc="-10">
                <a:latin typeface="Times New Roman"/>
                <a:cs typeface="Times New Roman"/>
              </a:rPr>
              <a:t>healthy eyes </a:t>
            </a:r>
            <a:r>
              <a:rPr dirty="0" sz="1450" spc="-5">
                <a:latin typeface="Times New Roman"/>
                <a:cs typeface="Times New Roman"/>
              </a:rPr>
              <a:t>not </a:t>
            </a:r>
            <a:r>
              <a:rPr dirty="0" sz="1450" spc="-10">
                <a:latin typeface="Times New Roman"/>
                <a:cs typeface="Times New Roman"/>
              </a:rPr>
              <a:t>only increased </a:t>
            </a:r>
            <a:r>
              <a:rPr dirty="0" sz="1450" spc="-25">
                <a:latin typeface="Times New Roman"/>
                <a:cs typeface="Times New Roman"/>
              </a:rPr>
              <a:t>Wassory's </a:t>
            </a:r>
            <a:r>
              <a:rPr dirty="0" sz="1450" spc="-10">
                <a:latin typeface="Times New Roman"/>
                <a:cs typeface="Times New Roman"/>
              </a:rPr>
              <a:t>fame as an  incomparable doctor who had never yet failed to avert the danger </a:t>
            </a:r>
            <a:r>
              <a:rPr dirty="0" sz="1450" spc="-5">
                <a:latin typeface="Times New Roman"/>
                <a:cs typeface="Times New Roman"/>
              </a:rPr>
              <a:t>of </a:t>
            </a:r>
            <a:r>
              <a:rPr dirty="0" sz="1450" spc="-10">
                <a:latin typeface="Times New Roman"/>
                <a:cs typeface="Times New Roman"/>
              </a:rPr>
              <a:t>blindness,  they also satisfied his lust for money and flattered his </a:t>
            </a:r>
            <a:r>
              <a:rPr dirty="0" sz="1450" spc="-20">
                <a:latin typeface="Times New Roman"/>
                <a:cs typeface="Times New Roman"/>
              </a:rPr>
              <a:t>vanity. </a:t>
            </a:r>
            <a:r>
              <a:rPr dirty="0" sz="1450" spc="-10">
                <a:latin typeface="Times New Roman"/>
                <a:cs typeface="Times New Roman"/>
              </a:rPr>
              <a:t>What could </a:t>
            </a:r>
            <a:r>
              <a:rPr dirty="0" sz="1450" spc="-5">
                <a:latin typeface="Times New Roman"/>
                <a:cs typeface="Times New Roman"/>
              </a:rPr>
              <a:t>be  </a:t>
            </a:r>
            <a:r>
              <a:rPr dirty="0" sz="1450" spc="-10">
                <a:latin typeface="Times New Roman"/>
                <a:cs typeface="Times New Roman"/>
              </a:rPr>
              <a:t>more pleasing than to see those whom </a:t>
            </a:r>
            <a:r>
              <a:rPr dirty="0" sz="1450" spc="-5">
                <a:latin typeface="Times New Roman"/>
                <a:cs typeface="Times New Roman"/>
              </a:rPr>
              <a:t>he </a:t>
            </a:r>
            <a:r>
              <a:rPr dirty="0" sz="1450" spc="-10">
                <a:latin typeface="Times New Roman"/>
                <a:cs typeface="Times New Roman"/>
              </a:rPr>
              <a:t>had robbed </a:t>
            </a:r>
            <a:r>
              <a:rPr dirty="0" sz="1450" spc="-5">
                <a:latin typeface="Times New Roman"/>
                <a:cs typeface="Times New Roman"/>
              </a:rPr>
              <a:t>of </a:t>
            </a:r>
            <a:r>
              <a:rPr dirty="0" sz="1450" spc="-10">
                <a:latin typeface="Times New Roman"/>
                <a:cs typeface="Times New Roman"/>
              </a:rPr>
              <a:t>their health and their  money look </a:t>
            </a:r>
            <a:r>
              <a:rPr dirty="0" sz="1450" spc="-5">
                <a:latin typeface="Times New Roman"/>
                <a:cs typeface="Times New Roman"/>
              </a:rPr>
              <a:t>up </a:t>
            </a:r>
            <a:r>
              <a:rPr dirty="0" sz="1450" spc="-10">
                <a:latin typeface="Times New Roman"/>
                <a:cs typeface="Times New Roman"/>
              </a:rPr>
              <a:t>to him as </a:t>
            </a:r>
            <a:r>
              <a:rPr dirty="0" sz="1450" spc="-5">
                <a:latin typeface="Times New Roman"/>
                <a:cs typeface="Times New Roman"/>
              </a:rPr>
              <a:t>a good </a:t>
            </a:r>
            <a:r>
              <a:rPr dirty="0" sz="1450" spc="-10">
                <a:latin typeface="Times New Roman"/>
                <a:cs typeface="Times New Roman"/>
              </a:rPr>
              <a:t>Samaritan, to hear them praise him as their  saviour?</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man whose roots were in the Ghetto and whose every fibre was  soaked in Ghetto lore, </a:t>
            </a:r>
            <a:r>
              <a:rPr dirty="0" sz="1450" spc="-5">
                <a:latin typeface="Times New Roman"/>
                <a:cs typeface="Times New Roman"/>
              </a:rPr>
              <a:t>a </a:t>
            </a:r>
            <a:r>
              <a:rPr dirty="0" sz="1450" spc="-10">
                <a:latin typeface="Times New Roman"/>
                <a:cs typeface="Times New Roman"/>
              </a:rPr>
              <a:t>man who had learnt from his earliest childhood to lie  in wait for his prey like </a:t>
            </a:r>
            <a:r>
              <a:rPr dirty="0" sz="1450" spc="-5">
                <a:latin typeface="Times New Roman"/>
                <a:cs typeface="Times New Roman"/>
              </a:rPr>
              <a:t>a </a:t>
            </a:r>
            <a:r>
              <a:rPr dirty="0" sz="1450" spc="-15">
                <a:latin typeface="Times New Roman"/>
                <a:cs typeface="Times New Roman"/>
              </a:rPr>
              <a:t>spider, </a:t>
            </a:r>
            <a:r>
              <a:rPr dirty="0" sz="1450" spc="-10">
                <a:latin typeface="Times New Roman"/>
                <a:cs typeface="Times New Roman"/>
              </a:rPr>
              <a:t>could have </a:t>
            </a:r>
            <a:r>
              <a:rPr dirty="0" sz="1450" spc="-5">
                <a:latin typeface="Times New Roman"/>
                <a:cs typeface="Times New Roman"/>
              </a:rPr>
              <a:t>gone on </a:t>
            </a:r>
            <a:r>
              <a:rPr dirty="0" sz="1450" spc="-10">
                <a:latin typeface="Times New Roman"/>
                <a:cs typeface="Times New Roman"/>
              </a:rPr>
              <a:t>perpetrating such  atrocities for years without being caught. </a:t>
            </a:r>
            <a:r>
              <a:rPr dirty="0" sz="1450" spc="-60">
                <a:latin typeface="Times New Roman"/>
                <a:cs typeface="Times New Roman"/>
              </a:rPr>
              <a:t>To </a:t>
            </a:r>
            <a:r>
              <a:rPr dirty="0" sz="1450" spc="-5">
                <a:latin typeface="Times New Roman"/>
                <a:cs typeface="Times New Roman"/>
              </a:rPr>
              <a:t>do </a:t>
            </a:r>
            <a:r>
              <a:rPr dirty="0" sz="1450" spc="-10">
                <a:latin typeface="Times New Roman"/>
                <a:cs typeface="Times New Roman"/>
              </a:rPr>
              <a:t>that, it took </a:t>
            </a:r>
            <a:r>
              <a:rPr dirty="0" sz="1450" spc="-5">
                <a:latin typeface="Times New Roman"/>
                <a:cs typeface="Times New Roman"/>
              </a:rPr>
              <a:t>a </a:t>
            </a:r>
            <a:r>
              <a:rPr dirty="0" sz="1450" spc="-10">
                <a:latin typeface="Times New Roman"/>
                <a:cs typeface="Times New Roman"/>
              </a:rPr>
              <a:t>man who knew  everyone in the </a:t>
            </a:r>
            <a:r>
              <a:rPr dirty="0" sz="1450" spc="-30">
                <a:latin typeface="Times New Roman"/>
                <a:cs typeface="Times New Roman"/>
              </a:rPr>
              <a:t>city, </a:t>
            </a:r>
            <a:r>
              <a:rPr dirty="0" sz="1450" spc="-10">
                <a:latin typeface="Times New Roman"/>
                <a:cs typeface="Times New Roman"/>
              </a:rPr>
              <a:t>who knew such intimate details </a:t>
            </a:r>
            <a:r>
              <a:rPr dirty="0" sz="1450" spc="-5">
                <a:latin typeface="Times New Roman"/>
                <a:cs typeface="Times New Roman"/>
              </a:rPr>
              <a:t>of </a:t>
            </a:r>
            <a:r>
              <a:rPr dirty="0" sz="1450" spc="-10">
                <a:latin typeface="Times New Roman"/>
                <a:cs typeface="Times New Roman"/>
              </a:rPr>
              <a:t>their </a:t>
            </a:r>
            <a:r>
              <a:rPr dirty="0" sz="1450" spc="-15">
                <a:latin typeface="Times New Roman"/>
                <a:cs typeface="Times New Roman"/>
              </a:rPr>
              <a:t>affairs </a:t>
            </a:r>
            <a:r>
              <a:rPr dirty="0" sz="1450" spc="-10">
                <a:latin typeface="Times New Roman"/>
                <a:cs typeface="Times New Roman"/>
              </a:rPr>
              <a:t>and their  finances that </a:t>
            </a:r>
            <a:r>
              <a:rPr dirty="0" sz="1450" spc="-5">
                <a:latin typeface="Times New Roman"/>
                <a:cs typeface="Times New Roman"/>
              </a:rPr>
              <a:t>he </a:t>
            </a:r>
            <a:r>
              <a:rPr dirty="0" sz="1450" spc="-10">
                <a:latin typeface="Times New Roman"/>
                <a:cs typeface="Times New Roman"/>
              </a:rPr>
              <a:t>almost seemed to have psychic powers. And if it hadn't been  for me, </a:t>
            </a:r>
            <a:r>
              <a:rPr dirty="0" sz="1450" spc="-5">
                <a:latin typeface="Times New Roman"/>
                <a:cs typeface="Times New Roman"/>
              </a:rPr>
              <a:t>he </a:t>
            </a:r>
            <a:r>
              <a:rPr dirty="0" sz="1450" spc="-10">
                <a:latin typeface="Times New Roman"/>
                <a:cs typeface="Times New Roman"/>
              </a:rPr>
              <a:t>would still </a:t>
            </a:r>
            <a:r>
              <a:rPr dirty="0" sz="1450" spc="-5">
                <a:latin typeface="Times New Roman"/>
                <a:cs typeface="Times New Roman"/>
              </a:rPr>
              <a:t>be up </a:t>
            </a:r>
            <a:r>
              <a:rPr dirty="0" sz="1450" spc="-10">
                <a:latin typeface="Times New Roman"/>
                <a:cs typeface="Times New Roman"/>
              </a:rPr>
              <a:t>to his tricks, would have carried </a:t>
            </a:r>
            <a:r>
              <a:rPr dirty="0" sz="1450" spc="-5">
                <a:latin typeface="Times New Roman"/>
                <a:cs typeface="Times New Roman"/>
              </a:rPr>
              <a:t>on </a:t>
            </a:r>
            <a:r>
              <a:rPr dirty="0" sz="1450" spc="-10">
                <a:latin typeface="Times New Roman"/>
                <a:cs typeface="Times New Roman"/>
              </a:rPr>
              <a:t>until </a:t>
            </a:r>
            <a:r>
              <a:rPr dirty="0" sz="1450" spc="-5">
                <a:latin typeface="Times New Roman"/>
                <a:cs typeface="Times New Roman"/>
              </a:rPr>
              <a:t>he </a:t>
            </a:r>
            <a:r>
              <a:rPr dirty="0" sz="1450" spc="-10">
                <a:latin typeface="Times New Roman"/>
                <a:cs typeface="Times New Roman"/>
              </a:rPr>
              <a:t>retired  to spend his declining years as </a:t>
            </a:r>
            <a:r>
              <a:rPr dirty="0" sz="1450" spc="-5">
                <a:latin typeface="Times New Roman"/>
                <a:cs typeface="Times New Roman"/>
              </a:rPr>
              <a:t>a </a:t>
            </a:r>
            <a:r>
              <a:rPr dirty="0" sz="1450" spc="-10">
                <a:latin typeface="Times New Roman"/>
                <a:cs typeface="Times New Roman"/>
              </a:rPr>
              <a:t>venerable patriarch, surrounded </a:t>
            </a:r>
            <a:r>
              <a:rPr dirty="0" sz="1450" spc="-5">
                <a:latin typeface="Times New Roman"/>
                <a:cs typeface="Times New Roman"/>
              </a:rPr>
              <a:t>by </a:t>
            </a:r>
            <a:r>
              <a:rPr dirty="0" sz="1450" spc="-10">
                <a:latin typeface="Times New Roman"/>
                <a:cs typeface="Times New Roman"/>
              </a:rPr>
              <a:t>his loved  ones, </a:t>
            </a:r>
            <a:r>
              <a:rPr dirty="0" sz="1450" spc="-5">
                <a:latin typeface="Times New Roman"/>
                <a:cs typeface="Times New Roman"/>
              </a:rPr>
              <a:t>a </a:t>
            </a:r>
            <a:r>
              <a:rPr dirty="0" sz="1450" spc="-10">
                <a:latin typeface="Times New Roman"/>
                <a:cs typeface="Times New Roman"/>
              </a:rPr>
              <a:t>shining example to future generations until at last he, </a:t>
            </a:r>
            <a:r>
              <a:rPr dirty="0" sz="1450" spc="-5">
                <a:latin typeface="Times New Roman"/>
                <a:cs typeface="Times New Roman"/>
              </a:rPr>
              <a:t>too, </a:t>
            </a:r>
            <a:r>
              <a:rPr dirty="0" sz="1450" spc="-10">
                <a:latin typeface="Times New Roman"/>
                <a:cs typeface="Times New Roman"/>
              </a:rPr>
              <a:t>went the  way </a:t>
            </a:r>
            <a:r>
              <a:rPr dirty="0" sz="1450" spc="-5">
                <a:latin typeface="Times New Roman"/>
                <a:cs typeface="Times New Roman"/>
              </a:rPr>
              <a:t>of </a:t>
            </a:r>
            <a:r>
              <a:rPr dirty="0" sz="1450" spc="-10">
                <a:latin typeface="Times New Roman"/>
                <a:cs typeface="Times New Roman"/>
              </a:rPr>
              <a:t>all</a:t>
            </a:r>
            <a:r>
              <a:rPr dirty="0" sz="1450" spc="-5">
                <a:latin typeface="Times New Roman"/>
                <a:cs typeface="Times New Roman"/>
              </a:rPr>
              <a:t> </a:t>
            </a:r>
            <a:r>
              <a:rPr dirty="0" sz="1450" spc="-10">
                <a:latin typeface="Times New Roman"/>
                <a:cs typeface="Times New Roman"/>
              </a:rPr>
              <a:t>flesh.</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also grew </a:t>
            </a:r>
            <a:r>
              <a:rPr dirty="0" sz="1450" spc="-5">
                <a:latin typeface="Times New Roman"/>
                <a:cs typeface="Times New Roman"/>
              </a:rPr>
              <a:t>up </a:t>
            </a:r>
            <a:r>
              <a:rPr dirty="0" sz="1450" spc="-10">
                <a:latin typeface="Times New Roman"/>
                <a:cs typeface="Times New Roman"/>
              </a:rPr>
              <a:t>in the Ghetto, my blood is tainted with its fiendish  cunning as well. </a:t>
            </a:r>
            <a:r>
              <a:rPr dirty="0" sz="1450" spc="-5">
                <a:latin typeface="Times New Roman"/>
                <a:cs typeface="Times New Roman"/>
              </a:rPr>
              <a:t>I </a:t>
            </a:r>
            <a:r>
              <a:rPr dirty="0" sz="1450" spc="-10">
                <a:latin typeface="Times New Roman"/>
                <a:cs typeface="Times New Roman"/>
              </a:rPr>
              <a:t>was the author </a:t>
            </a:r>
            <a:r>
              <a:rPr dirty="0" sz="1450" spc="-5">
                <a:latin typeface="Times New Roman"/>
                <a:cs typeface="Times New Roman"/>
              </a:rPr>
              <a:t>of </a:t>
            </a:r>
            <a:r>
              <a:rPr dirty="0" sz="1450" spc="-10">
                <a:latin typeface="Times New Roman"/>
                <a:cs typeface="Times New Roman"/>
              </a:rPr>
              <a:t>his downfall, striking him unawares, like </a:t>
            </a:r>
            <a:r>
              <a:rPr dirty="0" sz="1450" spc="-5">
                <a:latin typeface="Times New Roman"/>
                <a:cs typeface="Times New Roman"/>
              </a:rPr>
              <a:t>a  bolt </a:t>
            </a:r>
            <a:r>
              <a:rPr dirty="0" sz="1450" spc="-10">
                <a:latin typeface="Times New Roman"/>
                <a:cs typeface="Times New Roman"/>
              </a:rPr>
              <a:t>from the blue. </a:t>
            </a:r>
            <a:r>
              <a:rPr dirty="0" sz="1450" spc="-35">
                <a:latin typeface="Times New Roman"/>
                <a:cs typeface="Times New Roman"/>
              </a:rPr>
              <a:t>Dr. </a:t>
            </a:r>
            <a:r>
              <a:rPr dirty="0" sz="1450" spc="-10">
                <a:latin typeface="Times New Roman"/>
                <a:cs typeface="Times New Roman"/>
              </a:rPr>
              <a:t>Savioli, </a:t>
            </a:r>
            <a:r>
              <a:rPr dirty="0" sz="1450" spc="-5">
                <a:latin typeface="Times New Roman"/>
                <a:cs typeface="Times New Roman"/>
              </a:rPr>
              <a:t>a young </a:t>
            </a:r>
            <a:r>
              <a:rPr dirty="0" sz="1450" spc="-10">
                <a:latin typeface="Times New Roman"/>
                <a:cs typeface="Times New Roman"/>
              </a:rPr>
              <a:t>German </a:t>
            </a:r>
            <a:r>
              <a:rPr dirty="0" sz="1450" spc="-15">
                <a:latin typeface="Times New Roman"/>
                <a:cs typeface="Times New Roman"/>
              </a:rPr>
              <a:t>doctor, </a:t>
            </a:r>
            <a:r>
              <a:rPr dirty="0" sz="1450" spc="-10">
                <a:latin typeface="Times New Roman"/>
                <a:cs typeface="Times New Roman"/>
              </a:rPr>
              <a:t>is generally given the  credit for unmasking him, </a:t>
            </a:r>
            <a:r>
              <a:rPr dirty="0" sz="1450" spc="-5">
                <a:latin typeface="Times New Roman"/>
                <a:cs typeface="Times New Roman"/>
              </a:rPr>
              <a:t>but he </a:t>
            </a:r>
            <a:r>
              <a:rPr dirty="0" sz="1450" spc="-10">
                <a:latin typeface="Times New Roman"/>
                <a:cs typeface="Times New Roman"/>
              </a:rPr>
              <a:t>was merely the </a:t>
            </a:r>
            <a:r>
              <a:rPr dirty="0" sz="1450" spc="-5">
                <a:latin typeface="Times New Roman"/>
                <a:cs typeface="Times New Roman"/>
              </a:rPr>
              <a:t>tool </a:t>
            </a:r>
            <a:r>
              <a:rPr dirty="0" sz="1450" spc="-10">
                <a:latin typeface="Times New Roman"/>
                <a:cs typeface="Times New Roman"/>
              </a:rPr>
              <a:t>in my hand. </a:t>
            </a:r>
            <a:r>
              <a:rPr dirty="0" sz="1450" spc="-5">
                <a:latin typeface="Times New Roman"/>
                <a:cs typeface="Times New Roman"/>
              </a:rPr>
              <a:t>I </a:t>
            </a:r>
            <a:r>
              <a:rPr dirty="0" sz="1450" spc="-10">
                <a:latin typeface="Times New Roman"/>
                <a:cs typeface="Times New Roman"/>
              </a:rPr>
              <a:t>it was who  piled </a:t>
            </a:r>
            <a:r>
              <a:rPr dirty="0" sz="1450" spc="-5">
                <a:latin typeface="Times New Roman"/>
                <a:cs typeface="Times New Roman"/>
              </a:rPr>
              <a:t>up </a:t>
            </a:r>
            <a:r>
              <a:rPr dirty="0" sz="1450" spc="-10">
                <a:latin typeface="Times New Roman"/>
                <a:cs typeface="Times New Roman"/>
              </a:rPr>
              <a:t>the evidence and supplied the proof, until the day came when the long  arm </a:t>
            </a:r>
            <a:r>
              <a:rPr dirty="0" sz="1450" spc="-5">
                <a:latin typeface="Times New Roman"/>
                <a:cs typeface="Times New Roman"/>
              </a:rPr>
              <a:t>of </a:t>
            </a:r>
            <a:r>
              <a:rPr dirty="0" sz="1450" spc="-10">
                <a:latin typeface="Times New Roman"/>
                <a:cs typeface="Times New Roman"/>
              </a:rPr>
              <a:t>the law was reaching </a:t>
            </a:r>
            <a:r>
              <a:rPr dirty="0" sz="1450" spc="-5">
                <a:latin typeface="Times New Roman"/>
                <a:cs typeface="Times New Roman"/>
              </a:rPr>
              <a:t>out </a:t>
            </a:r>
            <a:r>
              <a:rPr dirty="0" sz="1450" spc="-10">
                <a:latin typeface="Times New Roman"/>
                <a:cs typeface="Times New Roman"/>
              </a:rPr>
              <a:t>for </a:t>
            </a:r>
            <a:r>
              <a:rPr dirty="0" sz="1450" spc="-35">
                <a:latin typeface="Times New Roman"/>
                <a:cs typeface="Times New Roman"/>
              </a:rPr>
              <a:t>Dr.</a:t>
            </a:r>
            <a:r>
              <a:rPr dirty="0" sz="1450" spc="20">
                <a:latin typeface="Times New Roman"/>
                <a:cs typeface="Times New Roman"/>
              </a:rPr>
              <a:t> </a:t>
            </a:r>
            <a:r>
              <a:rPr dirty="0" sz="1450" spc="-35">
                <a:latin typeface="Times New Roman"/>
                <a:cs typeface="Times New Roman"/>
              </a:rPr>
              <a:t>Wassory.</a:t>
            </a:r>
            <a:endParaRPr sz="145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364345"/>
          </a:xfrm>
          <a:prstGeom prst="rect">
            <a:avLst/>
          </a:prstGeom>
        </p:spPr>
        <p:txBody>
          <a:bodyPr wrap="square" lIns="0" tIns="19685" rIns="0" bIns="0" rtlCol="0" vert="horz">
            <a:spAutoFit/>
          </a:bodyPr>
          <a:lstStyle/>
          <a:p>
            <a:pPr marL="12700" marR="5080" indent="255904">
              <a:lnSpc>
                <a:spcPts val="1730"/>
              </a:lnSpc>
              <a:spcBef>
                <a:spcPts val="155"/>
              </a:spcBef>
            </a:pPr>
            <a:r>
              <a:rPr dirty="0" sz="1450" spc="-10">
                <a:latin typeface="Times New Roman"/>
                <a:cs typeface="Times New Roman"/>
              </a:rPr>
              <a:t>That was when the fiend committed suicide, the Lord </a:t>
            </a:r>
            <a:r>
              <a:rPr dirty="0" sz="1450" spc="-5">
                <a:latin typeface="Times New Roman"/>
                <a:cs typeface="Times New Roman"/>
              </a:rPr>
              <a:t>be </a:t>
            </a:r>
            <a:r>
              <a:rPr dirty="0" sz="1450" spc="-10">
                <a:latin typeface="Times New Roman"/>
                <a:cs typeface="Times New Roman"/>
              </a:rPr>
              <a:t>praised! It was as  if my </a:t>
            </a:r>
            <a:r>
              <a:rPr dirty="0" sz="1450" spc="-5">
                <a:latin typeface="Times New Roman"/>
                <a:cs typeface="Times New Roman"/>
              </a:rPr>
              <a:t>double </a:t>
            </a:r>
            <a:r>
              <a:rPr dirty="0" sz="1450" spc="-10">
                <a:latin typeface="Times New Roman"/>
                <a:cs typeface="Times New Roman"/>
              </a:rPr>
              <a:t>had been beside him, guiding his hand! He took his life with the  very phial </a:t>
            </a:r>
            <a:r>
              <a:rPr dirty="0" sz="1450" spc="-5">
                <a:latin typeface="Times New Roman"/>
                <a:cs typeface="Times New Roman"/>
              </a:rPr>
              <a:t>of </a:t>
            </a:r>
            <a:r>
              <a:rPr dirty="0" sz="1450" spc="-10">
                <a:latin typeface="Times New Roman"/>
                <a:cs typeface="Times New Roman"/>
              </a:rPr>
              <a:t>amyl nitrate that </a:t>
            </a:r>
            <a:r>
              <a:rPr dirty="0" sz="1450" spc="-5">
                <a:latin typeface="Times New Roman"/>
                <a:cs typeface="Times New Roman"/>
              </a:rPr>
              <a:t>I </a:t>
            </a:r>
            <a:r>
              <a:rPr dirty="0" sz="1450" spc="-10">
                <a:latin typeface="Times New Roman"/>
                <a:cs typeface="Times New Roman"/>
              </a:rPr>
              <a:t>had deliberately left in his </a:t>
            </a:r>
            <a:r>
              <a:rPr dirty="0" sz="1450" spc="-15">
                <a:latin typeface="Times New Roman"/>
                <a:cs typeface="Times New Roman"/>
              </a:rPr>
              <a:t>surgery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went  there myself to trick him into falsely diagnosing glaucoma in me as</a:t>
            </a:r>
            <a:r>
              <a:rPr dirty="0" sz="1450" spc="95">
                <a:latin typeface="Times New Roman"/>
                <a:cs typeface="Times New Roman"/>
              </a:rPr>
              <a:t> </a:t>
            </a:r>
            <a:r>
              <a:rPr dirty="0" sz="1450" spc="-10">
                <a:latin typeface="Times New Roman"/>
                <a:cs typeface="Times New Roman"/>
              </a:rPr>
              <a:t>well.</a:t>
            </a:r>
            <a:endParaRPr sz="1450">
              <a:latin typeface="Times New Roman"/>
              <a:cs typeface="Times New Roman"/>
            </a:endParaRPr>
          </a:p>
          <a:p>
            <a:pPr marL="12700">
              <a:lnSpc>
                <a:spcPts val="1660"/>
              </a:lnSpc>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left it </a:t>
            </a:r>
            <a:r>
              <a:rPr dirty="0" sz="1450" spc="-5">
                <a:latin typeface="Times New Roman"/>
                <a:cs typeface="Times New Roman"/>
              </a:rPr>
              <a:t>I </a:t>
            </a:r>
            <a:r>
              <a:rPr dirty="0" sz="1450" spc="-10">
                <a:latin typeface="Times New Roman"/>
                <a:cs typeface="Times New Roman"/>
              </a:rPr>
              <a:t>breathed </a:t>
            </a:r>
            <a:r>
              <a:rPr dirty="0" sz="1450" spc="-5">
                <a:latin typeface="Times New Roman"/>
                <a:cs typeface="Times New Roman"/>
              </a:rPr>
              <a:t>a </a:t>
            </a:r>
            <a:r>
              <a:rPr dirty="0" sz="1450" spc="-10">
                <a:latin typeface="Times New Roman"/>
                <a:cs typeface="Times New Roman"/>
              </a:rPr>
              <a:t>fervent prayer that it would </a:t>
            </a:r>
            <a:r>
              <a:rPr dirty="0" sz="1450" spc="-5">
                <a:latin typeface="Times New Roman"/>
                <a:cs typeface="Times New Roman"/>
              </a:rPr>
              <a:t>be </a:t>
            </a:r>
            <a:r>
              <a:rPr dirty="0" sz="1450" spc="-10">
                <a:latin typeface="Times New Roman"/>
                <a:cs typeface="Times New Roman"/>
              </a:rPr>
              <a:t>this phial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amyl</a:t>
            </a:r>
            <a:endParaRPr sz="1450">
              <a:latin typeface="Times New Roman"/>
              <a:cs typeface="Times New Roman"/>
            </a:endParaRPr>
          </a:p>
          <a:p>
            <a:pPr marL="12700">
              <a:lnSpc>
                <a:spcPts val="1735"/>
              </a:lnSpc>
            </a:pPr>
            <a:r>
              <a:rPr dirty="0" sz="1450" spc="-10">
                <a:latin typeface="Times New Roman"/>
                <a:cs typeface="Times New Roman"/>
              </a:rPr>
              <a:t>nitrate that would deliver the coup </a:t>
            </a:r>
            <a:r>
              <a:rPr dirty="0" sz="1450" spc="-5">
                <a:latin typeface="Times New Roman"/>
                <a:cs typeface="Times New Roman"/>
              </a:rPr>
              <a:t>de</a:t>
            </a:r>
            <a:r>
              <a:rPr dirty="0" sz="1450" spc="25">
                <a:latin typeface="Times New Roman"/>
                <a:cs typeface="Times New Roman"/>
              </a:rPr>
              <a:t> </a:t>
            </a:r>
            <a:r>
              <a:rPr dirty="0" sz="1450" spc="-10">
                <a:latin typeface="Times New Roman"/>
                <a:cs typeface="Times New Roman"/>
              </a:rPr>
              <a:t>grace.</a:t>
            </a:r>
            <a:endParaRPr sz="1450">
              <a:latin typeface="Times New Roman"/>
              <a:cs typeface="Times New Roman"/>
            </a:endParaRPr>
          </a:p>
          <a:p>
            <a:pPr algn="just" marL="12700" marR="6350" indent="255904">
              <a:lnSpc>
                <a:spcPts val="1730"/>
              </a:lnSpc>
              <a:spcBef>
                <a:spcPts val="844"/>
              </a:spcBef>
            </a:pPr>
            <a:r>
              <a:rPr dirty="0" sz="1450" spc="-40">
                <a:latin typeface="Times New Roman"/>
                <a:cs typeface="Times New Roman"/>
              </a:rPr>
              <a:t>Word </a:t>
            </a:r>
            <a:r>
              <a:rPr dirty="0" sz="1450" spc="-10">
                <a:latin typeface="Times New Roman"/>
                <a:cs typeface="Times New Roman"/>
              </a:rPr>
              <a:t>went round the city that </a:t>
            </a:r>
            <a:r>
              <a:rPr dirty="0" sz="1450" spc="-5">
                <a:latin typeface="Times New Roman"/>
                <a:cs typeface="Times New Roman"/>
              </a:rPr>
              <a:t>he </a:t>
            </a:r>
            <a:r>
              <a:rPr dirty="0" sz="1450" spc="-10">
                <a:latin typeface="Times New Roman"/>
                <a:cs typeface="Times New Roman"/>
              </a:rPr>
              <a:t>had died from </a:t>
            </a:r>
            <a:r>
              <a:rPr dirty="0" sz="1450" spc="-5">
                <a:latin typeface="Times New Roman"/>
                <a:cs typeface="Times New Roman"/>
              </a:rPr>
              <a:t>a </a:t>
            </a:r>
            <a:r>
              <a:rPr dirty="0" sz="1450" spc="-10">
                <a:latin typeface="Times New Roman"/>
                <a:cs typeface="Times New Roman"/>
              </a:rPr>
              <a:t>stroke—the </a:t>
            </a:r>
            <a:r>
              <a:rPr dirty="0" sz="1450" spc="-15">
                <a:latin typeface="Times New Roman"/>
                <a:cs typeface="Times New Roman"/>
              </a:rPr>
              <a:t>effect </a:t>
            </a:r>
            <a:r>
              <a:rPr dirty="0" sz="1450" spc="-5">
                <a:latin typeface="Times New Roman"/>
                <a:cs typeface="Times New Roman"/>
              </a:rPr>
              <a:t>of  </a:t>
            </a:r>
            <a:r>
              <a:rPr dirty="0" sz="1450" spc="-10">
                <a:latin typeface="Times New Roman"/>
                <a:cs typeface="Times New Roman"/>
              </a:rPr>
              <a:t>amyl nitrate when it is inhaled resembles </a:t>
            </a:r>
            <a:r>
              <a:rPr dirty="0" sz="1450" spc="-5">
                <a:latin typeface="Times New Roman"/>
                <a:cs typeface="Times New Roman"/>
              </a:rPr>
              <a:t>a </a:t>
            </a:r>
            <a:r>
              <a:rPr dirty="0" sz="1450" spc="-10">
                <a:latin typeface="Times New Roman"/>
                <a:cs typeface="Times New Roman"/>
              </a:rPr>
              <a:t>stroke. It was </a:t>
            </a:r>
            <a:r>
              <a:rPr dirty="0" sz="1450" spc="-5">
                <a:latin typeface="Times New Roman"/>
                <a:cs typeface="Times New Roman"/>
              </a:rPr>
              <a:t>not long, </a:t>
            </a:r>
            <a:r>
              <a:rPr dirty="0" sz="1450" spc="-15">
                <a:latin typeface="Times New Roman"/>
                <a:cs typeface="Times New Roman"/>
              </a:rPr>
              <a:t>however,  </a:t>
            </a:r>
            <a:r>
              <a:rPr dirty="0" sz="1450" spc="-10">
                <a:latin typeface="Times New Roman"/>
                <a:cs typeface="Times New Roman"/>
              </a:rPr>
              <a:t>before the truth was</a:t>
            </a:r>
            <a:r>
              <a:rPr dirty="0" sz="1450" spc="5">
                <a:latin typeface="Times New Roman"/>
                <a:cs typeface="Times New Roman"/>
              </a:rPr>
              <a:t> </a:t>
            </a:r>
            <a:r>
              <a:rPr dirty="0" sz="1450" spc="-10">
                <a:latin typeface="Times New Roman"/>
                <a:cs typeface="Times New Roman"/>
              </a:rPr>
              <a:t>known."</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Charousek stared into space, lost in thought, as if immersed in some deep  problem; then </a:t>
            </a:r>
            <a:r>
              <a:rPr dirty="0" sz="1450" spc="-5">
                <a:latin typeface="Times New Roman"/>
                <a:cs typeface="Times New Roman"/>
              </a:rPr>
              <a:t>he </a:t>
            </a:r>
            <a:r>
              <a:rPr dirty="0" sz="1450" spc="-10">
                <a:latin typeface="Times New Roman"/>
                <a:cs typeface="Times New Roman"/>
              </a:rPr>
              <a:t>shrugged </a:t>
            </a:r>
            <a:r>
              <a:rPr dirty="0" sz="1450" spc="-5">
                <a:latin typeface="Times New Roman"/>
                <a:cs typeface="Times New Roman"/>
              </a:rPr>
              <a:t>a </a:t>
            </a:r>
            <a:r>
              <a:rPr dirty="0" sz="1450" spc="-10">
                <a:latin typeface="Times New Roman"/>
                <a:cs typeface="Times New Roman"/>
              </a:rPr>
              <a:t>shoulder in the direction </a:t>
            </a:r>
            <a:r>
              <a:rPr dirty="0" sz="1450" spc="-5">
                <a:latin typeface="Times New Roman"/>
                <a:cs typeface="Times New Roman"/>
              </a:rPr>
              <a:t>of </a:t>
            </a:r>
            <a:r>
              <a:rPr dirty="0" sz="1450" spc="-10">
                <a:latin typeface="Times New Roman"/>
                <a:cs typeface="Times New Roman"/>
              </a:rPr>
              <a:t>Aaron </a:t>
            </a:r>
            <a:r>
              <a:rPr dirty="0" sz="1450" spc="-20">
                <a:latin typeface="Times New Roman"/>
                <a:cs typeface="Times New Roman"/>
              </a:rPr>
              <a:t>Wassertrum's  </a:t>
            </a:r>
            <a:r>
              <a:rPr dirty="0" sz="1450" spc="-10">
                <a:latin typeface="Times New Roman"/>
                <a:cs typeface="Times New Roman"/>
              </a:rPr>
              <a:t>junk</a:t>
            </a:r>
            <a:r>
              <a:rPr dirty="0" sz="1450" spc="70">
                <a:latin typeface="Times New Roman"/>
                <a:cs typeface="Times New Roman"/>
              </a:rPr>
              <a:t> </a:t>
            </a:r>
            <a:r>
              <a:rPr dirty="0" sz="1450" spc="-5">
                <a:latin typeface="Times New Roman"/>
                <a:cs typeface="Times New Roman"/>
              </a:rPr>
              <a:t>shop.</a:t>
            </a:r>
            <a:r>
              <a:rPr dirty="0" sz="1450" spc="70">
                <a:latin typeface="Times New Roman"/>
                <a:cs typeface="Times New Roman"/>
              </a:rPr>
              <a:t> </a:t>
            </a:r>
            <a:r>
              <a:rPr dirty="0" sz="1450" spc="-10">
                <a:latin typeface="Times New Roman"/>
                <a:cs typeface="Times New Roman"/>
              </a:rPr>
              <a:t>"Now</a:t>
            </a:r>
            <a:r>
              <a:rPr dirty="0" sz="1450" spc="75">
                <a:latin typeface="Times New Roman"/>
                <a:cs typeface="Times New Roman"/>
              </a:rPr>
              <a:t> </a:t>
            </a:r>
            <a:r>
              <a:rPr dirty="0" sz="1450" spc="-10">
                <a:latin typeface="Times New Roman"/>
                <a:cs typeface="Times New Roman"/>
              </a:rPr>
              <a:t>he's</a:t>
            </a:r>
            <a:r>
              <a:rPr dirty="0" sz="1450" spc="70">
                <a:latin typeface="Times New Roman"/>
                <a:cs typeface="Times New Roman"/>
              </a:rPr>
              <a:t> </a:t>
            </a:r>
            <a:r>
              <a:rPr dirty="0" sz="1450" spc="-10">
                <a:latin typeface="Times New Roman"/>
                <a:cs typeface="Times New Roman"/>
              </a:rPr>
              <a:t>alone",</a:t>
            </a:r>
            <a:r>
              <a:rPr dirty="0" sz="1450" spc="70">
                <a:latin typeface="Times New Roman"/>
                <a:cs typeface="Times New Roman"/>
              </a:rPr>
              <a:t> </a:t>
            </a:r>
            <a:r>
              <a:rPr dirty="0" sz="1450" spc="-5">
                <a:latin typeface="Times New Roman"/>
                <a:cs typeface="Times New Roman"/>
              </a:rPr>
              <a:t>he</a:t>
            </a:r>
            <a:r>
              <a:rPr dirty="0" sz="1450" spc="75">
                <a:latin typeface="Times New Roman"/>
                <a:cs typeface="Times New Roman"/>
              </a:rPr>
              <a:t> </a:t>
            </a:r>
            <a:r>
              <a:rPr dirty="0" sz="1450" spc="-10">
                <a:latin typeface="Times New Roman"/>
                <a:cs typeface="Times New Roman"/>
              </a:rPr>
              <a:t>muttered,</a:t>
            </a:r>
            <a:r>
              <a:rPr dirty="0" sz="1450" spc="70">
                <a:latin typeface="Times New Roman"/>
                <a:cs typeface="Times New Roman"/>
              </a:rPr>
              <a:t> </a:t>
            </a:r>
            <a:r>
              <a:rPr dirty="0" sz="1450" spc="-10">
                <a:latin typeface="Times New Roman"/>
                <a:cs typeface="Times New Roman"/>
              </a:rPr>
              <a:t>"all</a:t>
            </a:r>
            <a:r>
              <a:rPr dirty="0" sz="1450" spc="75">
                <a:latin typeface="Times New Roman"/>
                <a:cs typeface="Times New Roman"/>
              </a:rPr>
              <a:t> </a:t>
            </a:r>
            <a:r>
              <a:rPr dirty="0" sz="1450" spc="-10">
                <a:latin typeface="Times New Roman"/>
                <a:cs typeface="Times New Roman"/>
              </a:rPr>
              <a:t>alone</a:t>
            </a:r>
            <a:r>
              <a:rPr dirty="0" sz="1450" spc="70">
                <a:latin typeface="Times New Roman"/>
                <a:cs typeface="Times New Roman"/>
              </a:rPr>
              <a:t> </a:t>
            </a:r>
            <a:r>
              <a:rPr dirty="0" sz="1450" spc="-10">
                <a:latin typeface="Times New Roman"/>
                <a:cs typeface="Times New Roman"/>
              </a:rPr>
              <a:t>with</a:t>
            </a:r>
            <a:r>
              <a:rPr dirty="0" sz="1450" spc="70">
                <a:latin typeface="Times New Roman"/>
                <a:cs typeface="Times New Roman"/>
              </a:rPr>
              <a:t> </a:t>
            </a:r>
            <a:r>
              <a:rPr dirty="0" sz="1450" spc="-10">
                <a:latin typeface="Times New Roman"/>
                <a:cs typeface="Times New Roman"/>
              </a:rPr>
              <a:t>his</a:t>
            </a:r>
            <a:r>
              <a:rPr dirty="0" sz="1450" spc="75">
                <a:latin typeface="Times New Roman"/>
                <a:cs typeface="Times New Roman"/>
              </a:rPr>
              <a:t> </a:t>
            </a:r>
            <a:r>
              <a:rPr dirty="0" sz="1450" spc="-10">
                <a:latin typeface="Times New Roman"/>
                <a:cs typeface="Times New Roman"/>
              </a:rPr>
              <a:t>greed</a:t>
            </a:r>
            <a:r>
              <a:rPr dirty="0" sz="1450" spc="70">
                <a:latin typeface="Times New Roman"/>
                <a:cs typeface="Times New Roman"/>
              </a:rPr>
              <a:t> </a:t>
            </a:r>
            <a:r>
              <a:rPr dirty="0" sz="1450" spc="-10">
                <a:latin typeface="Times New Roman"/>
                <a:cs typeface="Times New Roman"/>
              </a:rPr>
              <a:t>and—and</a:t>
            </a:r>
            <a:endParaRPr sz="1450">
              <a:latin typeface="Times New Roman"/>
              <a:cs typeface="Times New Roman"/>
            </a:endParaRPr>
          </a:p>
          <a:p>
            <a:pPr algn="just" marL="12700">
              <a:lnSpc>
                <a:spcPts val="1670"/>
              </a:lnSpc>
            </a:pPr>
            <a:r>
              <a:rPr dirty="0" sz="1450" spc="-10">
                <a:latin typeface="Times New Roman"/>
                <a:cs typeface="Times New Roman"/>
              </a:rPr>
              <a:t>—and with his wax</a:t>
            </a:r>
            <a:r>
              <a:rPr dirty="0" sz="1450" spc="5">
                <a:latin typeface="Times New Roman"/>
                <a:cs typeface="Times New Roman"/>
              </a:rPr>
              <a:t> </a:t>
            </a:r>
            <a:r>
              <a:rPr dirty="0" sz="1450" spc="-10">
                <a:latin typeface="Times New Roman"/>
                <a:cs typeface="Times New Roman"/>
              </a:rPr>
              <a:t>doll."</a:t>
            </a:r>
            <a:endParaRPr sz="1450">
              <a:latin typeface="Times New Roman"/>
              <a:cs typeface="Times New Roman"/>
            </a:endParaRPr>
          </a:p>
          <a:p>
            <a:pPr algn="just" marL="12700" marR="7620" indent="255904">
              <a:lnSpc>
                <a:spcPts val="1730"/>
              </a:lnSpc>
              <a:spcBef>
                <a:spcPts val="850"/>
              </a:spcBef>
            </a:pPr>
            <a:r>
              <a:rPr dirty="0" sz="1450" spc="-10">
                <a:latin typeface="Times New Roman"/>
                <a:cs typeface="Times New Roman"/>
              </a:rPr>
              <a:t>My heart began to thump. </a:t>
            </a:r>
            <a:r>
              <a:rPr dirty="0" sz="1450" spc="-5">
                <a:latin typeface="Times New Roman"/>
                <a:cs typeface="Times New Roman"/>
              </a:rPr>
              <a:t>I </a:t>
            </a:r>
            <a:r>
              <a:rPr dirty="0" sz="1450" spc="-10">
                <a:latin typeface="Times New Roman"/>
                <a:cs typeface="Times New Roman"/>
              </a:rPr>
              <a:t>stared at Charousek in </a:t>
            </a:r>
            <a:r>
              <a:rPr dirty="0" sz="1450" spc="-20">
                <a:latin typeface="Times New Roman"/>
                <a:cs typeface="Times New Roman"/>
              </a:rPr>
              <a:t>horror. </a:t>
            </a:r>
            <a:r>
              <a:rPr dirty="0" sz="1450" spc="-50">
                <a:latin typeface="Times New Roman"/>
                <a:cs typeface="Times New Roman"/>
              </a:rPr>
              <a:t>Was </a:t>
            </a:r>
            <a:r>
              <a:rPr dirty="0" sz="1450" spc="-10">
                <a:latin typeface="Times New Roman"/>
                <a:cs typeface="Times New Roman"/>
              </a:rPr>
              <a:t>the man  mad? It must </a:t>
            </a:r>
            <a:r>
              <a:rPr dirty="0" sz="1450" spc="-5">
                <a:latin typeface="Times New Roman"/>
                <a:cs typeface="Times New Roman"/>
              </a:rPr>
              <a:t>be </a:t>
            </a:r>
            <a:r>
              <a:rPr dirty="0" sz="1450" spc="-10">
                <a:latin typeface="Times New Roman"/>
                <a:cs typeface="Times New Roman"/>
              </a:rPr>
              <a:t>the wanderings </a:t>
            </a:r>
            <a:r>
              <a:rPr dirty="0" sz="1450" spc="-5">
                <a:latin typeface="Times New Roman"/>
                <a:cs typeface="Times New Roman"/>
              </a:rPr>
              <a:t>of a </a:t>
            </a:r>
            <a:r>
              <a:rPr dirty="0" sz="1450" spc="-10">
                <a:latin typeface="Times New Roman"/>
                <a:cs typeface="Times New Roman"/>
              </a:rPr>
              <a:t>fevered mind. Of course! Of course! He  must have invented it all, dreamt it</a:t>
            </a:r>
            <a:r>
              <a:rPr dirty="0" sz="1450" spc="25">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That tale about the eye-specialist can't </a:t>
            </a:r>
            <a:r>
              <a:rPr dirty="0" sz="1450" spc="-5">
                <a:latin typeface="Times New Roman"/>
                <a:cs typeface="Times New Roman"/>
              </a:rPr>
              <a:t>be </a:t>
            </a:r>
            <a:r>
              <a:rPr dirty="0" sz="1450" spc="-10">
                <a:latin typeface="Times New Roman"/>
                <a:cs typeface="Times New Roman"/>
              </a:rPr>
              <a:t>true. He's consumptive, it's the  fever </a:t>
            </a:r>
            <a:r>
              <a:rPr dirty="0" sz="1450" spc="-5">
                <a:latin typeface="Times New Roman"/>
                <a:cs typeface="Times New Roman"/>
              </a:rPr>
              <a:t>of </a:t>
            </a:r>
            <a:r>
              <a:rPr dirty="0" sz="1450" spc="-10">
                <a:latin typeface="Times New Roman"/>
                <a:cs typeface="Times New Roman"/>
              </a:rPr>
              <a:t>death spinning round and round in his brain. </a:t>
            </a:r>
            <a:r>
              <a:rPr dirty="0" sz="1450" spc="-5">
                <a:latin typeface="Times New Roman"/>
                <a:cs typeface="Times New Roman"/>
              </a:rPr>
              <a:t>I </a:t>
            </a:r>
            <a:r>
              <a:rPr dirty="0" sz="1450" spc="-10">
                <a:latin typeface="Times New Roman"/>
                <a:cs typeface="Times New Roman"/>
              </a:rPr>
              <a:t>decided to make some  jocular remark to calm him down, to set his thoughts moving in </a:t>
            </a:r>
            <a:r>
              <a:rPr dirty="0" sz="1450" spc="-5">
                <a:latin typeface="Times New Roman"/>
                <a:cs typeface="Times New Roman"/>
              </a:rPr>
              <a:t>a </a:t>
            </a:r>
            <a:r>
              <a:rPr dirty="0" sz="1450" spc="-10">
                <a:latin typeface="Times New Roman"/>
                <a:cs typeface="Times New Roman"/>
              </a:rPr>
              <a:t>more  cheerful direction, </a:t>
            </a:r>
            <a:r>
              <a:rPr dirty="0" sz="1450" spc="-5">
                <a:latin typeface="Times New Roman"/>
                <a:cs typeface="Times New Roman"/>
              </a:rPr>
              <a:t>but </a:t>
            </a:r>
            <a:r>
              <a:rPr dirty="0" sz="1450" spc="-10">
                <a:latin typeface="Times New Roman"/>
                <a:cs typeface="Times New Roman"/>
              </a:rPr>
              <a:t>before anything suitable occurred to me, </a:t>
            </a:r>
            <a:r>
              <a:rPr dirty="0" sz="1450" spc="-5">
                <a:latin typeface="Times New Roman"/>
                <a:cs typeface="Times New Roman"/>
              </a:rPr>
              <a:t>a </a:t>
            </a:r>
            <a:r>
              <a:rPr dirty="0" sz="1450" spc="-10">
                <a:latin typeface="Times New Roman"/>
                <a:cs typeface="Times New Roman"/>
              </a:rPr>
              <a:t>memory  struck me like </a:t>
            </a:r>
            <a:r>
              <a:rPr dirty="0" sz="1450" spc="-5">
                <a:latin typeface="Times New Roman"/>
                <a:cs typeface="Times New Roman"/>
              </a:rPr>
              <a:t>a bolt of </a:t>
            </a:r>
            <a:r>
              <a:rPr dirty="0" sz="1450" spc="-10">
                <a:latin typeface="Times New Roman"/>
                <a:cs typeface="Times New Roman"/>
              </a:rPr>
              <a:t>lightning: the </a:t>
            </a:r>
            <a:r>
              <a:rPr dirty="0" sz="1450" spc="-5">
                <a:latin typeface="Times New Roman"/>
                <a:cs typeface="Times New Roman"/>
              </a:rPr>
              <a:t>door </a:t>
            </a:r>
            <a:r>
              <a:rPr dirty="0" sz="1450" spc="-10">
                <a:latin typeface="Times New Roman"/>
                <a:cs typeface="Times New Roman"/>
              </a:rPr>
              <a:t>to my room being torn open and the  face </a:t>
            </a:r>
            <a:r>
              <a:rPr dirty="0" sz="1450" spc="-5">
                <a:latin typeface="Times New Roman"/>
                <a:cs typeface="Times New Roman"/>
              </a:rPr>
              <a:t>of </a:t>
            </a:r>
            <a:r>
              <a:rPr dirty="0" sz="1450" spc="-10">
                <a:latin typeface="Times New Roman"/>
                <a:cs typeface="Times New Roman"/>
              </a:rPr>
              <a:t>Aaron </a:t>
            </a:r>
            <a:r>
              <a:rPr dirty="0" sz="1450" spc="-20">
                <a:latin typeface="Times New Roman"/>
                <a:cs typeface="Times New Roman"/>
              </a:rPr>
              <a:t>Wassertrum </a:t>
            </a:r>
            <a:r>
              <a:rPr dirty="0" sz="1450" spc="-10">
                <a:latin typeface="Times New Roman"/>
                <a:cs typeface="Times New Roman"/>
              </a:rPr>
              <a:t>with its hare-lip and </a:t>
            </a:r>
            <a:r>
              <a:rPr dirty="0" sz="1450" spc="-5">
                <a:latin typeface="Times New Roman"/>
                <a:cs typeface="Times New Roman"/>
              </a:rPr>
              <a:t>round, </a:t>
            </a:r>
            <a:r>
              <a:rPr dirty="0" sz="1450" spc="-10">
                <a:latin typeface="Times New Roman"/>
                <a:cs typeface="Times New Roman"/>
              </a:rPr>
              <a:t>fish's eyes staring</a:t>
            </a:r>
            <a:r>
              <a:rPr dirty="0" sz="1450" spc="7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Savioli? </a:t>
            </a:r>
            <a:r>
              <a:rPr dirty="0" sz="1450" spc="-35">
                <a:latin typeface="Times New Roman"/>
                <a:cs typeface="Times New Roman"/>
              </a:rPr>
              <a:t>Dr. </a:t>
            </a:r>
            <a:r>
              <a:rPr dirty="0" sz="1450" spc="-10">
                <a:latin typeface="Times New Roman"/>
                <a:cs typeface="Times New Roman"/>
              </a:rPr>
              <a:t>Savioli?! Now wasn't that the name that Zwakh, the old  </a:t>
            </a:r>
            <a:r>
              <a:rPr dirty="0" sz="1450" spc="-15">
                <a:latin typeface="Times New Roman"/>
                <a:cs typeface="Times New Roman"/>
              </a:rPr>
              <a:t>puppeteer, </a:t>
            </a:r>
            <a:r>
              <a:rPr dirty="0" sz="1450" spc="-10">
                <a:latin typeface="Times New Roman"/>
                <a:cs typeface="Times New Roman"/>
              </a:rPr>
              <a:t>had whispered to me as the name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gentleman who had  rented his studio? </a:t>
            </a:r>
            <a:r>
              <a:rPr dirty="0" sz="1450" spc="-35">
                <a:latin typeface="Times New Roman"/>
                <a:cs typeface="Times New Roman"/>
              </a:rPr>
              <a:t>Dr. </a:t>
            </a:r>
            <a:r>
              <a:rPr dirty="0" sz="1450" spc="-10">
                <a:latin typeface="Times New Roman"/>
                <a:cs typeface="Times New Roman"/>
              </a:rPr>
              <a:t>Savioli! It was as if someone were screaming the name  inside my head. A stream </a:t>
            </a:r>
            <a:r>
              <a:rPr dirty="0" sz="1450" spc="-5">
                <a:latin typeface="Times New Roman"/>
                <a:cs typeface="Times New Roman"/>
              </a:rPr>
              <a:t>of </a:t>
            </a:r>
            <a:r>
              <a:rPr dirty="0" sz="1450" spc="-10">
                <a:latin typeface="Times New Roman"/>
                <a:cs typeface="Times New Roman"/>
              </a:rPr>
              <a:t>twitching, nebulous figures danced through my  mind, jostling with sudden inklings that were racing towards</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Filled with </a:t>
            </a:r>
            <a:r>
              <a:rPr dirty="0" sz="1450" spc="-20">
                <a:latin typeface="Times New Roman"/>
                <a:cs typeface="Times New Roman"/>
              </a:rPr>
              <a:t>fear, </a:t>
            </a:r>
            <a:r>
              <a:rPr dirty="0" sz="1450" spc="-5">
                <a:latin typeface="Times New Roman"/>
                <a:cs typeface="Times New Roman"/>
              </a:rPr>
              <a:t>I </a:t>
            </a:r>
            <a:r>
              <a:rPr dirty="0" sz="1450" spc="-10">
                <a:latin typeface="Times New Roman"/>
                <a:cs typeface="Times New Roman"/>
              </a:rPr>
              <a:t>was about to question Charousek, to tell him everything </a:t>
            </a:r>
            <a:r>
              <a:rPr dirty="0" sz="1450" spc="-5">
                <a:latin typeface="Times New Roman"/>
                <a:cs typeface="Times New Roman"/>
              </a:rPr>
              <a:t>I  </a:t>
            </a:r>
            <a:r>
              <a:rPr dirty="0" sz="1450" spc="-10">
                <a:latin typeface="Times New Roman"/>
                <a:cs typeface="Times New Roman"/>
              </a:rPr>
              <a:t>had seen and heard from the room next to mine, when </a:t>
            </a:r>
            <a:r>
              <a:rPr dirty="0" sz="1450" spc="-5">
                <a:latin typeface="Times New Roman"/>
                <a:cs typeface="Times New Roman"/>
              </a:rPr>
              <a:t>he </a:t>
            </a:r>
            <a:r>
              <a:rPr dirty="0" sz="1450" spc="-10">
                <a:latin typeface="Times New Roman"/>
                <a:cs typeface="Times New Roman"/>
              </a:rPr>
              <a:t>was suddenly racked  with </a:t>
            </a:r>
            <a:r>
              <a:rPr dirty="0" sz="1450" spc="-5">
                <a:latin typeface="Times New Roman"/>
                <a:cs typeface="Times New Roman"/>
              </a:rPr>
              <a:t>a </a:t>
            </a:r>
            <a:r>
              <a:rPr dirty="0" sz="1450" spc="-10">
                <a:latin typeface="Times New Roman"/>
                <a:cs typeface="Times New Roman"/>
              </a:rPr>
              <a:t>violent fit </a:t>
            </a:r>
            <a:r>
              <a:rPr dirty="0" sz="1450" spc="-5">
                <a:latin typeface="Times New Roman"/>
                <a:cs typeface="Times New Roman"/>
              </a:rPr>
              <a:t>of </a:t>
            </a:r>
            <a:r>
              <a:rPr dirty="0" sz="1450" spc="-10">
                <a:latin typeface="Times New Roman"/>
                <a:cs typeface="Times New Roman"/>
              </a:rPr>
              <a:t>coughing that almost sent him tumbling to the </a:t>
            </a:r>
            <a:r>
              <a:rPr dirty="0" sz="1450" spc="-5">
                <a:latin typeface="Times New Roman"/>
                <a:cs typeface="Times New Roman"/>
              </a:rPr>
              <a:t>ground. </a:t>
            </a:r>
            <a:r>
              <a:rPr dirty="0" sz="1450" spc="-10">
                <a:latin typeface="Times New Roman"/>
                <a:cs typeface="Times New Roman"/>
              </a:rPr>
              <a:t>He  nodded </a:t>
            </a:r>
            <a:r>
              <a:rPr dirty="0" sz="1450" spc="-5">
                <a:latin typeface="Times New Roman"/>
                <a:cs typeface="Times New Roman"/>
              </a:rPr>
              <a:t>a </a:t>
            </a:r>
            <a:r>
              <a:rPr dirty="0" sz="1450" spc="-10">
                <a:latin typeface="Times New Roman"/>
                <a:cs typeface="Times New Roman"/>
              </a:rPr>
              <a:t>brief farewell, and </a:t>
            </a:r>
            <a:r>
              <a:rPr dirty="0" sz="1450" spc="-5">
                <a:latin typeface="Times New Roman"/>
                <a:cs typeface="Times New Roman"/>
              </a:rPr>
              <a:t>I </a:t>
            </a:r>
            <a:r>
              <a:rPr dirty="0" sz="1450" spc="-10">
                <a:latin typeface="Times New Roman"/>
                <a:cs typeface="Times New Roman"/>
              </a:rPr>
              <a:t>saw him grope his way along the wall and </a:t>
            </a:r>
            <a:r>
              <a:rPr dirty="0" sz="1450" spc="-5">
                <a:latin typeface="Times New Roman"/>
                <a:cs typeface="Times New Roman"/>
              </a:rPr>
              <a:t>out  </a:t>
            </a:r>
            <a:r>
              <a:rPr dirty="0" sz="1450" spc="-10">
                <a:latin typeface="Times New Roman"/>
                <a:cs typeface="Times New Roman"/>
              </a:rPr>
              <a:t>into the rain. His </a:t>
            </a:r>
            <a:r>
              <a:rPr dirty="0" sz="1450" spc="-25">
                <a:latin typeface="Times New Roman"/>
                <a:cs typeface="Times New Roman"/>
              </a:rPr>
              <a:t>story, </a:t>
            </a:r>
            <a:r>
              <a:rPr dirty="0" sz="1450" spc="-5">
                <a:latin typeface="Times New Roman"/>
                <a:cs typeface="Times New Roman"/>
              </a:rPr>
              <a:t>I </a:t>
            </a:r>
            <a:r>
              <a:rPr dirty="0" sz="1450" spc="-10">
                <a:latin typeface="Times New Roman"/>
                <a:cs typeface="Times New Roman"/>
              </a:rPr>
              <a:t>now felt, was </a:t>
            </a:r>
            <a:r>
              <a:rPr dirty="0" sz="1450" spc="-5">
                <a:latin typeface="Times New Roman"/>
                <a:cs typeface="Times New Roman"/>
              </a:rPr>
              <a:t>not </a:t>
            </a:r>
            <a:r>
              <a:rPr dirty="0" sz="1450" spc="-10">
                <a:latin typeface="Times New Roman"/>
                <a:cs typeface="Times New Roman"/>
              </a:rPr>
              <a:t>the figment </a:t>
            </a:r>
            <a:r>
              <a:rPr dirty="0" sz="1450" spc="-5">
                <a:latin typeface="Times New Roman"/>
                <a:cs typeface="Times New Roman"/>
              </a:rPr>
              <a:t>of a </a:t>
            </a:r>
            <a:r>
              <a:rPr dirty="0" sz="1450" spc="-10">
                <a:latin typeface="Times New Roman"/>
                <a:cs typeface="Times New Roman"/>
              </a:rPr>
              <a:t>fevered  imagination. He was right; crime did stalk these streets, day and night, like </a:t>
            </a:r>
            <a:r>
              <a:rPr dirty="0" sz="1450" spc="-5">
                <a:latin typeface="Times New Roman"/>
                <a:cs typeface="Times New Roman"/>
              </a:rPr>
              <a:t>a  </a:t>
            </a:r>
            <a:r>
              <a:rPr dirty="0" sz="1450" spc="-10">
                <a:latin typeface="Times New Roman"/>
                <a:cs typeface="Times New Roman"/>
              </a:rPr>
              <a:t>disembodied spirit in search </a:t>
            </a:r>
            <a:r>
              <a:rPr dirty="0" sz="1450" spc="-5">
                <a:latin typeface="Times New Roman"/>
                <a:cs typeface="Times New Roman"/>
              </a:rPr>
              <a:t>of a </a:t>
            </a:r>
            <a:r>
              <a:rPr dirty="0" sz="1450" spc="-10">
                <a:latin typeface="Times New Roman"/>
                <a:cs typeface="Times New Roman"/>
              </a:rPr>
              <a:t>physical form through which to manifest  itself. It is in the </a:t>
            </a:r>
            <a:r>
              <a:rPr dirty="0" sz="1450" spc="-25">
                <a:latin typeface="Times New Roman"/>
                <a:cs typeface="Times New Roman"/>
              </a:rPr>
              <a:t>air, </a:t>
            </a:r>
            <a:r>
              <a:rPr dirty="0" sz="1450" spc="-5">
                <a:latin typeface="Times New Roman"/>
                <a:cs typeface="Times New Roman"/>
              </a:rPr>
              <a:t>but </a:t>
            </a:r>
            <a:r>
              <a:rPr dirty="0" sz="1450" spc="-10">
                <a:latin typeface="Times New Roman"/>
                <a:cs typeface="Times New Roman"/>
              </a:rPr>
              <a:t>we </a:t>
            </a:r>
            <a:r>
              <a:rPr dirty="0" sz="1450" spc="-5">
                <a:latin typeface="Times New Roman"/>
                <a:cs typeface="Times New Roman"/>
              </a:rPr>
              <a:t>do not </a:t>
            </a:r>
            <a:r>
              <a:rPr dirty="0" sz="1450" spc="-10">
                <a:latin typeface="Times New Roman"/>
                <a:cs typeface="Times New Roman"/>
              </a:rPr>
              <a:t>see</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780"/>
              </a:spcBef>
            </a:pPr>
            <a:r>
              <a:rPr dirty="0" sz="1450" spc="-20">
                <a:latin typeface="Times New Roman"/>
                <a:cs typeface="Times New Roman"/>
              </a:rPr>
              <a:t>Suddenly, </a:t>
            </a:r>
            <a:r>
              <a:rPr dirty="0" sz="1450" spc="-10">
                <a:latin typeface="Times New Roman"/>
                <a:cs typeface="Times New Roman"/>
              </a:rPr>
              <a:t>it precipitates in </a:t>
            </a:r>
            <a:r>
              <a:rPr dirty="0" sz="1450" spc="-5">
                <a:latin typeface="Times New Roman"/>
                <a:cs typeface="Times New Roman"/>
              </a:rPr>
              <a:t>a </a:t>
            </a:r>
            <a:r>
              <a:rPr dirty="0" sz="1450" spc="-10">
                <a:latin typeface="Times New Roman"/>
                <a:cs typeface="Times New Roman"/>
              </a:rPr>
              <a:t>human soul, </a:t>
            </a:r>
            <a:r>
              <a:rPr dirty="0" sz="1450" spc="-5">
                <a:latin typeface="Times New Roman"/>
                <a:cs typeface="Times New Roman"/>
              </a:rPr>
              <a:t>but </a:t>
            </a:r>
            <a:r>
              <a:rPr dirty="0" sz="1450" spc="-10">
                <a:latin typeface="Times New Roman"/>
                <a:cs typeface="Times New Roman"/>
              </a:rPr>
              <a:t>we are </a:t>
            </a:r>
            <a:r>
              <a:rPr dirty="0" sz="1450" spc="-5">
                <a:latin typeface="Times New Roman"/>
                <a:cs typeface="Times New Roman"/>
              </a:rPr>
              <a:t>not </a:t>
            </a:r>
            <a:r>
              <a:rPr dirty="0" sz="1450" spc="-10">
                <a:latin typeface="Times New Roman"/>
                <a:cs typeface="Times New Roman"/>
              </a:rPr>
              <a:t>aware </a:t>
            </a:r>
            <a:r>
              <a:rPr dirty="0" sz="1450" spc="-5">
                <a:latin typeface="Times New Roman"/>
                <a:cs typeface="Times New Roman"/>
              </a:rPr>
              <a:t>of </a:t>
            </a:r>
            <a:r>
              <a:rPr dirty="0" sz="1450" spc="-10">
                <a:latin typeface="Times New Roman"/>
                <a:cs typeface="Times New Roman"/>
              </a:rPr>
              <a:t>it and </a:t>
            </a:r>
            <a:r>
              <a:rPr dirty="0" sz="1450" spc="-5">
                <a:latin typeface="Times New Roman"/>
                <a:cs typeface="Times New Roman"/>
              </a:rPr>
              <a:t>by  </a:t>
            </a:r>
            <a:r>
              <a:rPr dirty="0" sz="1450" spc="-10">
                <a:latin typeface="Times New Roman"/>
                <a:cs typeface="Times New Roman"/>
              </a:rPr>
              <a:t>the time we sense it, it has long since dissolved back into thin </a:t>
            </a:r>
            <a:r>
              <a:rPr dirty="0" sz="1450" spc="-30">
                <a:latin typeface="Times New Roman"/>
                <a:cs typeface="Times New Roman"/>
              </a:rPr>
              <a:t>air. </a:t>
            </a:r>
            <a:r>
              <a:rPr dirty="0" sz="1450" spc="-10">
                <a:latin typeface="Times New Roman"/>
                <a:cs typeface="Times New Roman"/>
              </a:rPr>
              <a:t>All that we  hear are dark rumours </a:t>
            </a:r>
            <a:r>
              <a:rPr dirty="0" sz="1450" spc="-5">
                <a:latin typeface="Times New Roman"/>
                <a:cs typeface="Times New Roman"/>
              </a:rPr>
              <a:t>of </a:t>
            </a:r>
            <a:r>
              <a:rPr dirty="0" sz="1450" spc="-10">
                <a:latin typeface="Times New Roman"/>
                <a:cs typeface="Times New Roman"/>
              </a:rPr>
              <a:t>some hideous</a:t>
            </a:r>
            <a:r>
              <a:rPr dirty="0" sz="1450" spc="20">
                <a:latin typeface="Times New Roman"/>
                <a:cs typeface="Times New Roman"/>
              </a:rPr>
              <a:t> </a:t>
            </a:r>
            <a:r>
              <a:rPr dirty="0" sz="1450" spc="-10">
                <a:latin typeface="Times New Roman"/>
                <a:cs typeface="Times New Roman"/>
              </a:rPr>
              <a:t>deed.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All</a:t>
            </a:r>
            <a:r>
              <a:rPr dirty="0" sz="1450" spc="130">
                <a:latin typeface="Times New Roman"/>
                <a:cs typeface="Times New Roman"/>
              </a:rPr>
              <a:t> </a:t>
            </a:r>
            <a:r>
              <a:rPr dirty="0" sz="1450" spc="-10">
                <a:latin typeface="Times New Roman"/>
                <a:cs typeface="Times New Roman"/>
              </a:rPr>
              <a:t>at</a:t>
            </a:r>
            <a:r>
              <a:rPr dirty="0" sz="1450" spc="135">
                <a:latin typeface="Times New Roman"/>
                <a:cs typeface="Times New Roman"/>
              </a:rPr>
              <a:t> </a:t>
            </a:r>
            <a:r>
              <a:rPr dirty="0" sz="1450" spc="-10">
                <a:latin typeface="Times New Roman"/>
                <a:cs typeface="Times New Roman"/>
              </a:rPr>
              <a:t>once</a:t>
            </a:r>
            <a:r>
              <a:rPr dirty="0" sz="1450" spc="135">
                <a:latin typeface="Times New Roman"/>
                <a:cs typeface="Times New Roman"/>
              </a:rPr>
              <a:t> </a:t>
            </a: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understood</a:t>
            </a:r>
            <a:r>
              <a:rPr dirty="0" sz="1450" spc="135">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innermost</a:t>
            </a:r>
            <a:r>
              <a:rPr dirty="0" sz="1450" spc="135">
                <a:latin typeface="Times New Roman"/>
                <a:cs typeface="Times New Roman"/>
              </a:rPr>
              <a:t> </a:t>
            </a:r>
            <a:r>
              <a:rPr dirty="0" sz="1450" spc="-10">
                <a:latin typeface="Times New Roman"/>
                <a:cs typeface="Times New Roman"/>
              </a:rPr>
              <a:t>nature</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mysterious</a:t>
            </a:r>
            <a:r>
              <a:rPr dirty="0" sz="1450" spc="130">
                <a:latin typeface="Times New Roman"/>
                <a:cs typeface="Times New Roman"/>
              </a:rPr>
              <a:t> </a:t>
            </a:r>
            <a:r>
              <a:rPr dirty="0" sz="1450" spc="-10">
                <a:latin typeface="Times New Roman"/>
                <a:cs typeface="Times New Roman"/>
              </a:rPr>
              <a:t>creatures</a:t>
            </a:r>
            <a:endParaRPr sz="145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146540"/>
          </a:xfrm>
          <a:prstGeom prst="rect">
            <a:avLst/>
          </a:prstGeom>
        </p:spPr>
        <p:txBody>
          <a:bodyPr wrap="square" lIns="0" tIns="12700" rIns="0" bIns="0" rtlCol="0" vert="horz">
            <a:spAutoFit/>
          </a:bodyPr>
          <a:lstStyle/>
          <a:p>
            <a:pPr algn="just" marL="12700" marR="5715">
              <a:lnSpc>
                <a:spcPct val="99500"/>
              </a:lnSpc>
              <a:spcBef>
                <a:spcPts val="100"/>
              </a:spcBef>
            </a:pPr>
            <a:r>
              <a:rPr dirty="0" sz="1450" spc="-10">
                <a:latin typeface="Times New Roman"/>
                <a:cs typeface="Times New Roman"/>
              </a:rPr>
              <a:t>that live around me: they drift through life with </a:t>
            </a:r>
            <a:r>
              <a:rPr dirty="0" sz="1450" spc="-5">
                <a:latin typeface="Times New Roman"/>
                <a:cs typeface="Times New Roman"/>
              </a:rPr>
              <a:t>no </a:t>
            </a:r>
            <a:r>
              <a:rPr dirty="0" sz="1450" spc="-10">
                <a:latin typeface="Times New Roman"/>
                <a:cs typeface="Times New Roman"/>
              </a:rPr>
              <a:t>will </a:t>
            </a:r>
            <a:r>
              <a:rPr dirty="0" sz="1450" spc="-5">
                <a:latin typeface="Times New Roman"/>
                <a:cs typeface="Times New Roman"/>
              </a:rPr>
              <a:t>of </a:t>
            </a:r>
            <a:r>
              <a:rPr dirty="0" sz="1450" spc="-10">
                <a:latin typeface="Times New Roman"/>
                <a:cs typeface="Times New Roman"/>
              </a:rPr>
              <a:t>their own, animated  </a:t>
            </a:r>
            <a:r>
              <a:rPr dirty="0" sz="1450" spc="-5">
                <a:latin typeface="Times New Roman"/>
                <a:cs typeface="Times New Roman"/>
              </a:rPr>
              <a:t>by </a:t>
            </a:r>
            <a:r>
              <a:rPr dirty="0" sz="1450" spc="-10">
                <a:latin typeface="Times New Roman"/>
                <a:cs typeface="Times New Roman"/>
              </a:rPr>
              <a:t>an invisible, magnetic current, just like the bridal </a:t>
            </a:r>
            <a:r>
              <a:rPr dirty="0" sz="1450" spc="-5">
                <a:latin typeface="Times New Roman"/>
                <a:cs typeface="Times New Roman"/>
              </a:rPr>
              <a:t>bouquet </a:t>
            </a:r>
            <a:r>
              <a:rPr dirty="0" sz="1450" spc="-10">
                <a:latin typeface="Times New Roman"/>
                <a:cs typeface="Times New Roman"/>
              </a:rPr>
              <a:t>floating past in  the filthy water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gutter. </a:t>
            </a:r>
            <a:r>
              <a:rPr dirty="0" sz="1450" spc="-5">
                <a:latin typeface="Times New Roman"/>
                <a:cs typeface="Times New Roman"/>
              </a:rPr>
              <a:t>I </a:t>
            </a:r>
            <a:r>
              <a:rPr dirty="0" sz="1450" spc="-10">
                <a:latin typeface="Times New Roman"/>
                <a:cs typeface="Times New Roman"/>
              </a:rPr>
              <a:t>felt as if the houses were staring down at me  with malicious expressions full </a:t>
            </a:r>
            <a:r>
              <a:rPr dirty="0" sz="1450" spc="-5">
                <a:latin typeface="Times New Roman"/>
                <a:cs typeface="Times New Roman"/>
              </a:rPr>
              <a:t>of </a:t>
            </a:r>
            <a:r>
              <a:rPr dirty="0" sz="1450" spc="-10">
                <a:latin typeface="Times New Roman"/>
                <a:cs typeface="Times New Roman"/>
              </a:rPr>
              <a:t>nameless spite: the doors were black,  gaping mouths in which the tongues had rotted </a:t>
            </a:r>
            <a:r>
              <a:rPr dirty="0" sz="1450" spc="-30">
                <a:latin typeface="Times New Roman"/>
                <a:cs typeface="Times New Roman"/>
              </a:rPr>
              <a:t>away, </a:t>
            </a:r>
            <a:r>
              <a:rPr dirty="0" sz="1450" spc="-10">
                <a:latin typeface="Times New Roman"/>
                <a:cs typeface="Times New Roman"/>
              </a:rPr>
              <a:t>throats which might at  any moment give </a:t>
            </a:r>
            <a:r>
              <a:rPr dirty="0" sz="1450" spc="-5">
                <a:latin typeface="Times New Roman"/>
                <a:cs typeface="Times New Roman"/>
              </a:rPr>
              <a:t>out a </a:t>
            </a:r>
            <a:r>
              <a:rPr dirty="0" sz="1450" spc="-10">
                <a:latin typeface="Times New Roman"/>
                <a:cs typeface="Times New Roman"/>
              </a:rPr>
              <a:t>piercing </a:t>
            </a:r>
            <a:r>
              <a:rPr dirty="0" sz="1450" spc="-30">
                <a:latin typeface="Times New Roman"/>
                <a:cs typeface="Times New Roman"/>
              </a:rPr>
              <a:t>cry, </a:t>
            </a:r>
            <a:r>
              <a:rPr dirty="0" sz="1450" spc="-10">
                <a:latin typeface="Times New Roman"/>
                <a:cs typeface="Times New Roman"/>
              </a:rPr>
              <a:t>so piercing and full </a:t>
            </a:r>
            <a:r>
              <a:rPr dirty="0" sz="1450" spc="-5">
                <a:latin typeface="Times New Roman"/>
                <a:cs typeface="Times New Roman"/>
              </a:rPr>
              <a:t>of </a:t>
            </a:r>
            <a:r>
              <a:rPr dirty="0" sz="1450" spc="-10">
                <a:latin typeface="Times New Roman"/>
                <a:cs typeface="Times New Roman"/>
              </a:rPr>
              <a:t>hate that it would  strike fear to the very roots </a:t>
            </a:r>
            <a:r>
              <a:rPr dirty="0" sz="1450" spc="-5">
                <a:latin typeface="Times New Roman"/>
                <a:cs typeface="Times New Roman"/>
              </a:rPr>
              <a:t>of our</a:t>
            </a:r>
            <a:r>
              <a:rPr dirty="0" sz="1450" spc="25">
                <a:latin typeface="Times New Roman"/>
                <a:cs typeface="Times New Roman"/>
              </a:rPr>
              <a:t> </a:t>
            </a:r>
            <a:r>
              <a:rPr dirty="0" sz="1450" spc="-10">
                <a:latin typeface="Times New Roman"/>
                <a:cs typeface="Times New Roman"/>
              </a:rPr>
              <a:t>soul.</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What was the last thing the medical student had said about </a:t>
            </a:r>
            <a:r>
              <a:rPr dirty="0" sz="1450" spc="-20">
                <a:latin typeface="Times New Roman"/>
                <a:cs typeface="Times New Roman"/>
              </a:rPr>
              <a:t>Wassertrum? </a:t>
            </a:r>
            <a:r>
              <a:rPr dirty="0" sz="1450" spc="-5">
                <a:latin typeface="Times New Roman"/>
                <a:cs typeface="Times New Roman"/>
              </a:rPr>
              <a:t>I  </a:t>
            </a:r>
            <a:r>
              <a:rPr dirty="0" sz="1450" spc="-10">
                <a:latin typeface="Times New Roman"/>
                <a:cs typeface="Times New Roman"/>
              </a:rPr>
              <a:t>whispered his words to myself, "Aaron </a:t>
            </a:r>
            <a:r>
              <a:rPr dirty="0" sz="1450" spc="-20">
                <a:latin typeface="Times New Roman"/>
                <a:cs typeface="Times New Roman"/>
              </a:rPr>
              <a:t>Wassertrum </a:t>
            </a:r>
            <a:r>
              <a:rPr dirty="0" sz="1450" spc="-10">
                <a:latin typeface="Times New Roman"/>
                <a:cs typeface="Times New Roman"/>
              </a:rPr>
              <a:t>is alone now with his  greed and—his wax</a:t>
            </a:r>
            <a:r>
              <a:rPr dirty="0" sz="1450">
                <a:latin typeface="Times New Roman"/>
                <a:cs typeface="Times New Roman"/>
              </a:rPr>
              <a:t> </a:t>
            </a:r>
            <a:r>
              <a:rPr dirty="0" sz="1450" spc="-10">
                <a:latin typeface="Times New Roman"/>
                <a:cs typeface="Times New Roman"/>
              </a:rPr>
              <a:t>doll."</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What in heaven's name can </a:t>
            </a:r>
            <a:r>
              <a:rPr dirty="0" sz="1450" spc="-5">
                <a:latin typeface="Times New Roman"/>
                <a:cs typeface="Times New Roman"/>
              </a:rPr>
              <a:t>he </a:t>
            </a:r>
            <a:r>
              <a:rPr dirty="0" sz="1450" spc="-10">
                <a:latin typeface="Times New Roman"/>
                <a:cs typeface="Times New Roman"/>
              </a:rPr>
              <a:t>have meant </a:t>
            </a:r>
            <a:r>
              <a:rPr dirty="0" sz="1450" spc="-5">
                <a:latin typeface="Times New Roman"/>
                <a:cs typeface="Times New Roman"/>
              </a:rPr>
              <a:t>by </a:t>
            </a:r>
            <a:r>
              <a:rPr dirty="0" sz="1450" spc="-10">
                <a:latin typeface="Times New Roman"/>
                <a:cs typeface="Times New Roman"/>
              </a:rPr>
              <a:t>the wax</a:t>
            </a:r>
            <a:r>
              <a:rPr dirty="0" sz="1450" spc="45">
                <a:latin typeface="Times New Roman"/>
                <a:cs typeface="Times New Roman"/>
              </a:rPr>
              <a:t> </a:t>
            </a:r>
            <a:r>
              <a:rPr dirty="0" sz="1450" spc="-10">
                <a:latin typeface="Times New Roman"/>
                <a:cs typeface="Times New Roman"/>
              </a:rPr>
              <a:t>doll?</a:t>
            </a:r>
            <a:endParaRPr sz="1450">
              <a:latin typeface="Times New Roman"/>
              <a:cs typeface="Times New Roman"/>
            </a:endParaRPr>
          </a:p>
          <a:p>
            <a:pPr algn="just" marL="12700" marR="6350" indent="255904">
              <a:lnSpc>
                <a:spcPts val="1730"/>
              </a:lnSpc>
              <a:spcBef>
                <a:spcPts val="844"/>
              </a:spcBef>
            </a:pPr>
            <a:r>
              <a:rPr dirty="0" sz="1450" spc="-5">
                <a:latin typeface="Times New Roman"/>
                <a:cs typeface="Times New Roman"/>
              </a:rPr>
              <a:t>I </a:t>
            </a:r>
            <a:r>
              <a:rPr dirty="0" sz="1450" spc="-10">
                <a:latin typeface="Times New Roman"/>
                <a:cs typeface="Times New Roman"/>
              </a:rPr>
              <a:t>told myself to calm down, </a:t>
            </a:r>
            <a:r>
              <a:rPr dirty="0" sz="1450" spc="-5">
                <a:latin typeface="Times New Roman"/>
                <a:cs typeface="Times New Roman"/>
              </a:rPr>
              <a:t>he </a:t>
            </a:r>
            <a:r>
              <a:rPr dirty="0" sz="1450" spc="-10">
                <a:latin typeface="Times New Roman"/>
                <a:cs typeface="Times New Roman"/>
              </a:rPr>
              <a:t>must have meant it </a:t>
            </a:r>
            <a:r>
              <a:rPr dirty="0" sz="1450" spc="-15">
                <a:latin typeface="Times New Roman"/>
                <a:cs typeface="Times New Roman"/>
              </a:rPr>
              <a:t>metaphorically. </a:t>
            </a:r>
            <a:r>
              <a:rPr dirty="0" sz="1450" spc="-10">
                <a:latin typeface="Times New Roman"/>
                <a:cs typeface="Times New Roman"/>
              </a:rPr>
              <a:t>It must  have been </a:t>
            </a:r>
            <a:r>
              <a:rPr dirty="0" sz="1450" spc="-5">
                <a:latin typeface="Times New Roman"/>
                <a:cs typeface="Times New Roman"/>
              </a:rPr>
              <a:t>one of </a:t>
            </a:r>
            <a:r>
              <a:rPr dirty="0" sz="1450" spc="-10">
                <a:latin typeface="Times New Roman"/>
                <a:cs typeface="Times New Roman"/>
              </a:rPr>
              <a:t>those deranged metaphors </a:t>
            </a:r>
            <a:r>
              <a:rPr dirty="0" sz="1450" spc="-5">
                <a:latin typeface="Times New Roman"/>
                <a:cs typeface="Times New Roman"/>
              </a:rPr>
              <a:t>he </a:t>
            </a:r>
            <a:r>
              <a:rPr dirty="0" sz="1450" spc="-10">
                <a:latin typeface="Times New Roman"/>
                <a:cs typeface="Times New Roman"/>
              </a:rPr>
              <a:t>uses to take </a:t>
            </a:r>
            <a:r>
              <a:rPr dirty="0" sz="1450" spc="-5">
                <a:latin typeface="Times New Roman"/>
                <a:cs typeface="Times New Roman"/>
              </a:rPr>
              <a:t>you by </a:t>
            </a:r>
            <a:r>
              <a:rPr dirty="0" sz="1450" spc="-10">
                <a:latin typeface="Times New Roman"/>
                <a:cs typeface="Times New Roman"/>
              </a:rPr>
              <a:t>surprise;  </a:t>
            </a:r>
            <a:r>
              <a:rPr dirty="0" sz="1450" spc="-5">
                <a:latin typeface="Times New Roman"/>
                <a:cs typeface="Times New Roman"/>
              </a:rPr>
              <a:t>you don't </a:t>
            </a:r>
            <a:r>
              <a:rPr dirty="0" sz="1450" spc="-10">
                <a:latin typeface="Times New Roman"/>
                <a:cs typeface="Times New Roman"/>
              </a:rPr>
              <a:t>understand them at first, only later they unexpectedly take shape and  give </a:t>
            </a:r>
            <a:r>
              <a:rPr dirty="0" sz="1450" spc="-5">
                <a:latin typeface="Times New Roman"/>
                <a:cs typeface="Times New Roman"/>
              </a:rPr>
              <a:t>you a </a:t>
            </a:r>
            <a:r>
              <a:rPr dirty="0" sz="1450" spc="-10">
                <a:latin typeface="Times New Roman"/>
                <a:cs typeface="Times New Roman"/>
              </a:rPr>
              <a:t>profound shock, like </a:t>
            </a:r>
            <a:r>
              <a:rPr dirty="0" sz="1450" spc="-5">
                <a:latin typeface="Times New Roman"/>
                <a:cs typeface="Times New Roman"/>
              </a:rPr>
              <a:t>a </a:t>
            </a:r>
            <a:r>
              <a:rPr dirty="0" sz="1450" spc="-10">
                <a:latin typeface="Times New Roman"/>
                <a:cs typeface="Times New Roman"/>
              </a:rPr>
              <a:t>harsh light suddenly striking some unusual  object.</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gave the people who were sheltering in the archway with me </a:t>
            </a:r>
            <a:r>
              <a:rPr dirty="0" sz="1450" spc="-5">
                <a:latin typeface="Times New Roman"/>
                <a:cs typeface="Times New Roman"/>
              </a:rPr>
              <a:t>a </a:t>
            </a:r>
            <a:r>
              <a:rPr dirty="0" sz="1450" spc="-10">
                <a:latin typeface="Times New Roman"/>
                <a:cs typeface="Times New Roman"/>
              </a:rPr>
              <a:t>closer  </a:t>
            </a:r>
            <a:r>
              <a:rPr dirty="0" sz="1450" spc="-20">
                <a:latin typeface="Times New Roman"/>
                <a:cs typeface="Times New Roman"/>
              </a:rPr>
              <a:t>scrutiny. </a:t>
            </a:r>
            <a:r>
              <a:rPr dirty="0" sz="1450" spc="-10">
                <a:latin typeface="Times New Roman"/>
                <a:cs typeface="Times New Roman"/>
              </a:rPr>
              <a:t>Now the fat old man was standing beside me, the same </a:t>
            </a:r>
            <a:r>
              <a:rPr dirty="0" sz="1450" spc="-5">
                <a:latin typeface="Times New Roman"/>
                <a:cs typeface="Times New Roman"/>
              </a:rPr>
              <a:t>one </a:t>
            </a:r>
            <a:r>
              <a:rPr dirty="0" sz="1450" spc="-10">
                <a:latin typeface="Times New Roman"/>
                <a:cs typeface="Times New Roman"/>
              </a:rPr>
              <a:t>who had  given that horrible laugh </a:t>
            </a:r>
            <a:r>
              <a:rPr dirty="0" sz="1450" spc="-20">
                <a:latin typeface="Times New Roman"/>
                <a:cs typeface="Times New Roman"/>
              </a:rPr>
              <a:t>earlier. </a:t>
            </a:r>
            <a:r>
              <a:rPr dirty="0" sz="1450" spc="-10">
                <a:latin typeface="Times New Roman"/>
                <a:cs typeface="Times New Roman"/>
              </a:rPr>
              <a:t>He was wearing gloves and </a:t>
            </a:r>
            <a:r>
              <a:rPr dirty="0" sz="1450" spc="-5">
                <a:latin typeface="Times New Roman"/>
                <a:cs typeface="Times New Roman"/>
              </a:rPr>
              <a:t>a </a:t>
            </a:r>
            <a:r>
              <a:rPr dirty="0" sz="1450" spc="-10">
                <a:latin typeface="Times New Roman"/>
                <a:cs typeface="Times New Roman"/>
              </a:rPr>
              <a:t>black frock  coat, and his protuberant eyes were fixed </a:t>
            </a:r>
            <a:r>
              <a:rPr dirty="0" sz="1450" spc="-5">
                <a:latin typeface="Times New Roman"/>
                <a:cs typeface="Times New Roman"/>
              </a:rPr>
              <a:t>on </a:t>
            </a:r>
            <a:r>
              <a:rPr dirty="0" sz="1450" spc="-10">
                <a:latin typeface="Times New Roman"/>
                <a:cs typeface="Times New Roman"/>
              </a:rPr>
              <a:t>the entrance </a:t>
            </a:r>
            <a:r>
              <a:rPr dirty="0" sz="1450" spc="-5">
                <a:latin typeface="Times New Roman"/>
                <a:cs typeface="Times New Roman"/>
              </a:rPr>
              <a:t>of </a:t>
            </a:r>
            <a:r>
              <a:rPr dirty="0" sz="1450" spc="-10">
                <a:latin typeface="Times New Roman"/>
                <a:cs typeface="Times New Roman"/>
              </a:rPr>
              <a:t>the house  opposite. His coarse-featured face was clean shaven and was twitching with  excitement.</a:t>
            </a:r>
            <a:endParaRPr sz="1450">
              <a:latin typeface="Times New Roman"/>
              <a:cs typeface="Times New Roman"/>
            </a:endParaRPr>
          </a:p>
          <a:p>
            <a:pPr algn="just" marL="12700" marR="5080" indent="255904">
              <a:lnSpc>
                <a:spcPts val="1730"/>
              </a:lnSpc>
              <a:spcBef>
                <a:spcPts val="710"/>
              </a:spcBef>
            </a:pPr>
            <a:r>
              <a:rPr dirty="0" sz="1450" spc="-15">
                <a:latin typeface="Times New Roman"/>
                <a:cs typeface="Times New Roman"/>
              </a:rPr>
              <a:t>Automatically, </a:t>
            </a:r>
            <a:r>
              <a:rPr dirty="0" sz="1450" spc="-5">
                <a:latin typeface="Times New Roman"/>
                <a:cs typeface="Times New Roman"/>
              </a:rPr>
              <a:t>I </a:t>
            </a:r>
            <a:r>
              <a:rPr dirty="0" sz="1450" spc="-10">
                <a:latin typeface="Times New Roman"/>
                <a:cs typeface="Times New Roman"/>
              </a:rPr>
              <a:t>followed the direction </a:t>
            </a:r>
            <a:r>
              <a:rPr dirty="0" sz="1450" spc="-5">
                <a:latin typeface="Times New Roman"/>
                <a:cs typeface="Times New Roman"/>
              </a:rPr>
              <a:t>of </a:t>
            </a:r>
            <a:r>
              <a:rPr dirty="0" sz="1450" spc="-10">
                <a:latin typeface="Times New Roman"/>
                <a:cs typeface="Times New Roman"/>
              </a:rPr>
              <a:t>his gaze and realised that </a:t>
            </a:r>
            <a:r>
              <a:rPr dirty="0" sz="1450" spc="-5">
                <a:latin typeface="Times New Roman"/>
                <a:cs typeface="Times New Roman"/>
              </a:rPr>
              <a:t>he </a:t>
            </a:r>
            <a:r>
              <a:rPr dirty="0" sz="1450" spc="-10">
                <a:latin typeface="Times New Roman"/>
                <a:cs typeface="Times New Roman"/>
              </a:rPr>
              <a:t>was  staring spellbound at Rosina, who was standing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street,  her permanent smile playing round her lips. The old man was trying to make  signs to </a:t>
            </a:r>
            <a:r>
              <a:rPr dirty="0" sz="1450" spc="-20">
                <a:latin typeface="Times New Roman"/>
                <a:cs typeface="Times New Roman"/>
              </a:rPr>
              <a:t>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could tell that she was well aware </a:t>
            </a:r>
            <a:r>
              <a:rPr dirty="0" sz="1450" spc="-5">
                <a:latin typeface="Times New Roman"/>
                <a:cs typeface="Times New Roman"/>
              </a:rPr>
              <a:t>of </a:t>
            </a:r>
            <a:r>
              <a:rPr dirty="0" sz="1450" spc="-10">
                <a:latin typeface="Times New Roman"/>
                <a:cs typeface="Times New Roman"/>
              </a:rPr>
              <a:t>them, </a:t>
            </a:r>
            <a:r>
              <a:rPr dirty="0" sz="1450" spc="-5">
                <a:latin typeface="Times New Roman"/>
                <a:cs typeface="Times New Roman"/>
              </a:rPr>
              <a:t>but </a:t>
            </a:r>
            <a:r>
              <a:rPr dirty="0" sz="1450" spc="-10">
                <a:latin typeface="Times New Roman"/>
                <a:cs typeface="Times New Roman"/>
              </a:rPr>
              <a:t>was  behaving as if she had </a:t>
            </a:r>
            <a:r>
              <a:rPr dirty="0" sz="1450" spc="-5">
                <a:latin typeface="Times New Roman"/>
                <a:cs typeface="Times New Roman"/>
              </a:rPr>
              <a:t>no </a:t>
            </a:r>
            <a:r>
              <a:rPr dirty="0" sz="1450" spc="-10">
                <a:latin typeface="Times New Roman"/>
                <a:cs typeface="Times New Roman"/>
              </a:rPr>
              <a:t>idea what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meant.</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Finally the old man could stand it </a:t>
            </a:r>
            <a:r>
              <a:rPr dirty="0" sz="1450" spc="-5">
                <a:latin typeface="Times New Roman"/>
                <a:cs typeface="Times New Roman"/>
              </a:rPr>
              <a:t>no </a:t>
            </a:r>
            <a:r>
              <a:rPr dirty="0" sz="1450" spc="-15">
                <a:latin typeface="Times New Roman"/>
                <a:cs typeface="Times New Roman"/>
              </a:rPr>
              <a:t>longer, </a:t>
            </a:r>
            <a:r>
              <a:rPr dirty="0" sz="1450" spc="-10">
                <a:latin typeface="Times New Roman"/>
                <a:cs typeface="Times New Roman"/>
              </a:rPr>
              <a:t>and waded across the street </a:t>
            </a:r>
            <a:r>
              <a:rPr dirty="0" sz="1450" spc="-5">
                <a:latin typeface="Times New Roman"/>
                <a:cs typeface="Times New Roman"/>
              </a:rPr>
              <a:t>on  </a:t>
            </a:r>
            <a:r>
              <a:rPr dirty="0" sz="1450" spc="-10">
                <a:latin typeface="Times New Roman"/>
                <a:cs typeface="Times New Roman"/>
              </a:rPr>
              <a:t>tiptoe, </a:t>
            </a:r>
            <a:r>
              <a:rPr dirty="0" sz="1450" spc="-5">
                <a:latin typeface="Times New Roman"/>
                <a:cs typeface="Times New Roman"/>
              </a:rPr>
              <a:t>bobbing up </a:t>
            </a:r>
            <a:r>
              <a:rPr dirty="0" sz="1450" spc="-10">
                <a:latin typeface="Times New Roman"/>
                <a:cs typeface="Times New Roman"/>
              </a:rPr>
              <a:t>and down in </a:t>
            </a:r>
            <a:r>
              <a:rPr dirty="0" sz="1450" spc="-5">
                <a:latin typeface="Times New Roman"/>
                <a:cs typeface="Times New Roman"/>
              </a:rPr>
              <a:t>a </a:t>
            </a:r>
            <a:r>
              <a:rPr dirty="0" sz="1450" spc="-10">
                <a:latin typeface="Times New Roman"/>
                <a:cs typeface="Times New Roman"/>
              </a:rPr>
              <a:t>ridiculous </a:t>
            </a:r>
            <a:r>
              <a:rPr dirty="0" sz="1450" spc="-15">
                <a:latin typeface="Times New Roman"/>
                <a:cs typeface="Times New Roman"/>
              </a:rPr>
              <a:t>manner,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huge, black rubber  ball bouncing over the</a:t>
            </a:r>
            <a:r>
              <a:rPr dirty="0" sz="1450" spc="10">
                <a:latin typeface="Times New Roman"/>
                <a:cs typeface="Times New Roman"/>
              </a:rPr>
              <a:t> </a:t>
            </a:r>
            <a:r>
              <a:rPr dirty="0" sz="1450" spc="-10">
                <a:latin typeface="Times New Roman"/>
                <a:cs typeface="Times New Roman"/>
              </a:rPr>
              <a:t>puddles.</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He seemed to </a:t>
            </a:r>
            <a:r>
              <a:rPr dirty="0" sz="1450" spc="-5">
                <a:latin typeface="Times New Roman"/>
                <a:cs typeface="Times New Roman"/>
              </a:rPr>
              <a:t>be </a:t>
            </a:r>
            <a:r>
              <a:rPr dirty="0" sz="1450" spc="-10">
                <a:latin typeface="Times New Roman"/>
                <a:cs typeface="Times New Roman"/>
              </a:rPr>
              <a:t>well-known, to </a:t>
            </a:r>
            <a:r>
              <a:rPr dirty="0" sz="1450" spc="-5">
                <a:latin typeface="Times New Roman"/>
                <a:cs typeface="Times New Roman"/>
              </a:rPr>
              <a:t>go by </a:t>
            </a:r>
            <a:r>
              <a:rPr dirty="0" sz="1450" spc="-10">
                <a:latin typeface="Times New Roman"/>
                <a:cs typeface="Times New Roman"/>
              </a:rPr>
              <a:t>all the innuendoes </a:t>
            </a:r>
            <a:r>
              <a:rPr dirty="0" sz="1450" spc="-5">
                <a:latin typeface="Times New Roman"/>
                <a:cs typeface="Times New Roman"/>
              </a:rPr>
              <a:t>I </a:t>
            </a:r>
            <a:r>
              <a:rPr dirty="0" sz="1450" spc="-10">
                <a:latin typeface="Times New Roman"/>
                <a:cs typeface="Times New Roman"/>
              </a:rPr>
              <a:t>could hear  around me. Someone behind me—a </a:t>
            </a:r>
            <a:r>
              <a:rPr dirty="0" sz="1450" spc="-5">
                <a:latin typeface="Times New Roman"/>
                <a:cs typeface="Times New Roman"/>
              </a:rPr>
              <a:t>lout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red knitted scarf round his  neck, </a:t>
            </a:r>
            <a:r>
              <a:rPr dirty="0" sz="1450" spc="-5">
                <a:latin typeface="Times New Roman"/>
                <a:cs typeface="Times New Roman"/>
              </a:rPr>
              <a:t>a </a:t>
            </a:r>
            <a:r>
              <a:rPr dirty="0" sz="1450" spc="-10">
                <a:latin typeface="Times New Roman"/>
                <a:cs typeface="Times New Roman"/>
              </a:rPr>
              <a:t>blue soldier's cap </a:t>
            </a:r>
            <a:r>
              <a:rPr dirty="0" sz="1450" spc="-5">
                <a:latin typeface="Times New Roman"/>
                <a:cs typeface="Times New Roman"/>
              </a:rPr>
              <a:t>on </a:t>
            </a:r>
            <a:r>
              <a:rPr dirty="0" sz="1450" spc="-10">
                <a:latin typeface="Times New Roman"/>
                <a:cs typeface="Times New Roman"/>
              </a:rPr>
              <a:t>his head and </a:t>
            </a:r>
            <a:r>
              <a:rPr dirty="0" sz="1450" spc="-5">
                <a:latin typeface="Times New Roman"/>
                <a:cs typeface="Times New Roman"/>
              </a:rPr>
              <a:t>a </a:t>
            </a:r>
            <a:r>
              <a:rPr dirty="0" sz="1450" spc="-10">
                <a:latin typeface="Times New Roman"/>
                <a:cs typeface="Times New Roman"/>
              </a:rPr>
              <a:t>half-smoked cigar behind his ear—  started making leering insinuations which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understand. All </a:t>
            </a:r>
            <a:r>
              <a:rPr dirty="0" sz="1450" spc="-5">
                <a:latin typeface="Times New Roman"/>
                <a:cs typeface="Times New Roman"/>
              </a:rPr>
              <a:t>I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was that in the Ghetto they called the old man the</a:t>
            </a:r>
            <a:r>
              <a:rPr dirty="0" sz="1450" spc="85">
                <a:latin typeface="Times New Roman"/>
                <a:cs typeface="Times New Roman"/>
              </a:rPr>
              <a:t> </a:t>
            </a:r>
            <a:r>
              <a:rPr dirty="0" sz="1450" spc="-10">
                <a:latin typeface="Times New Roman"/>
                <a:cs typeface="Times New Roman"/>
              </a:rPr>
              <a:t>'Freemason'</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and that in their </a:t>
            </a:r>
            <a:r>
              <a:rPr dirty="0" sz="1450" spc="-15">
                <a:latin typeface="Times New Roman"/>
                <a:cs typeface="Times New Roman"/>
              </a:rPr>
              <a:t>jargon </a:t>
            </a:r>
            <a:r>
              <a:rPr dirty="0" sz="1450" spc="-10">
                <a:latin typeface="Times New Roman"/>
                <a:cs typeface="Times New Roman"/>
              </a:rPr>
              <a:t>this was </a:t>
            </a:r>
            <a:r>
              <a:rPr dirty="0" sz="1450" spc="-5">
                <a:latin typeface="Times New Roman"/>
                <a:cs typeface="Times New Roman"/>
              </a:rPr>
              <a:t>a </a:t>
            </a:r>
            <a:r>
              <a:rPr dirty="0" sz="1450" spc="-10">
                <a:latin typeface="Times New Roman"/>
                <a:cs typeface="Times New Roman"/>
              </a:rPr>
              <a:t>name for </a:t>
            </a:r>
            <a:r>
              <a:rPr dirty="0" sz="1450" spc="-5">
                <a:latin typeface="Times New Roman"/>
                <a:cs typeface="Times New Roman"/>
              </a:rPr>
              <a:t>a </a:t>
            </a:r>
            <a:r>
              <a:rPr dirty="0" sz="1450" spc="-10">
                <a:latin typeface="Times New Roman"/>
                <a:cs typeface="Times New Roman"/>
              </a:rPr>
              <a:t>man who has sexual relations  with schoolgirls </a:t>
            </a:r>
            <a:r>
              <a:rPr dirty="0" sz="1450" spc="-5">
                <a:latin typeface="Times New Roman"/>
                <a:cs typeface="Times New Roman"/>
              </a:rPr>
              <a:t>but </a:t>
            </a:r>
            <a:r>
              <a:rPr dirty="0" sz="1450" spc="-10">
                <a:latin typeface="Times New Roman"/>
                <a:cs typeface="Times New Roman"/>
              </a:rPr>
              <a:t>whose connections with the police render him immune to  the legal</a:t>
            </a:r>
            <a:r>
              <a:rPr dirty="0" sz="1450" spc="-5">
                <a:latin typeface="Times New Roman"/>
                <a:cs typeface="Times New Roman"/>
              </a:rPr>
              <a:t> </a:t>
            </a:r>
            <a:r>
              <a:rPr dirty="0" sz="1450" spc="-10">
                <a:latin typeface="Times New Roman"/>
                <a:cs typeface="Times New Roman"/>
              </a:rPr>
              <a:t>consequences.</a:t>
            </a:r>
            <a:endParaRPr sz="145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8890" indent="255904">
              <a:lnSpc>
                <a:spcPts val="1730"/>
              </a:lnSpc>
              <a:spcBef>
                <a:spcPts val="155"/>
              </a:spcBef>
            </a:pPr>
            <a:r>
              <a:rPr dirty="0" sz="1450" spc="-10">
                <a:latin typeface="Times New Roman"/>
                <a:cs typeface="Times New Roman"/>
              </a:rPr>
              <a:t>Across the street Rosina and the old man disappeared in the darkness </a:t>
            </a:r>
            <a:r>
              <a:rPr dirty="0" sz="1450" spc="-5">
                <a:latin typeface="Times New Roman"/>
                <a:cs typeface="Times New Roman"/>
              </a:rPr>
              <a:t>of </a:t>
            </a:r>
            <a:r>
              <a:rPr dirty="0" sz="1450" spc="-10">
                <a:latin typeface="Times New Roman"/>
                <a:cs typeface="Times New Roman"/>
              </a:rPr>
              <a:t>the  entrance hall.</a:t>
            </a:r>
            <a:endParaRPr sz="1450">
              <a:latin typeface="Times New Roman"/>
              <a:cs typeface="Times New Roman"/>
            </a:endParaRPr>
          </a:p>
          <a:p>
            <a:pPr>
              <a:lnSpc>
                <a:spcPct val="100000"/>
              </a:lnSpc>
              <a:spcBef>
                <a:spcPts val="5"/>
              </a:spcBef>
            </a:pPr>
            <a:endParaRPr sz="2250">
              <a:latin typeface="Times New Roman"/>
              <a:cs typeface="Times New Roman"/>
            </a:endParaRPr>
          </a:p>
          <a:p>
            <a:pPr algn="ctr">
              <a:lnSpc>
                <a:spcPct val="100000"/>
              </a:lnSpc>
              <a:spcBef>
                <a:spcPts val="5"/>
              </a:spcBef>
            </a:pPr>
            <a:r>
              <a:rPr dirty="0" sz="1450" spc="-15" b="1">
                <a:latin typeface="Times New Roman"/>
                <a:cs typeface="Times New Roman"/>
              </a:rPr>
              <a:t>PUNCH</a:t>
            </a:r>
            <a:endParaRPr sz="1450">
              <a:latin typeface="Times New Roman"/>
              <a:cs typeface="Times New Roman"/>
            </a:endParaRPr>
          </a:p>
          <a:p>
            <a:pPr>
              <a:lnSpc>
                <a:spcPct val="100000"/>
              </a:lnSpc>
            </a:pPr>
            <a:endParaRPr sz="1600">
              <a:latin typeface="Times New Roman"/>
              <a:cs typeface="Times New Roman"/>
            </a:endParaRPr>
          </a:p>
          <a:p>
            <a:pPr algn="just" marL="12700" marR="6985" indent="255904">
              <a:lnSpc>
                <a:spcPts val="1730"/>
              </a:lnSpc>
              <a:spcBef>
                <a:spcPts val="950"/>
              </a:spcBef>
            </a:pPr>
            <a:r>
              <a:rPr dirty="0" sz="1450" spc="-70">
                <a:latin typeface="Times New Roman"/>
                <a:cs typeface="Times New Roman"/>
              </a:rPr>
              <a:t>We </a:t>
            </a:r>
            <a:r>
              <a:rPr dirty="0" sz="1450" spc="-10">
                <a:latin typeface="Times New Roman"/>
                <a:cs typeface="Times New Roman"/>
              </a:rPr>
              <a:t>had opened the window to get rid </a:t>
            </a:r>
            <a:r>
              <a:rPr dirty="0" sz="1450" spc="-5">
                <a:latin typeface="Times New Roman"/>
                <a:cs typeface="Times New Roman"/>
              </a:rPr>
              <a:t>of </a:t>
            </a:r>
            <a:r>
              <a:rPr dirty="0" sz="1450" spc="-10">
                <a:latin typeface="Times New Roman"/>
                <a:cs typeface="Times New Roman"/>
              </a:rPr>
              <a:t>the tobacco smoke from my tiny  room. The cold </a:t>
            </a:r>
            <a:r>
              <a:rPr dirty="0" sz="1450" spc="-5">
                <a:latin typeface="Times New Roman"/>
                <a:cs typeface="Times New Roman"/>
              </a:rPr>
              <a:t>night </a:t>
            </a:r>
            <a:r>
              <a:rPr dirty="0" sz="1450" spc="-10">
                <a:latin typeface="Times New Roman"/>
                <a:cs typeface="Times New Roman"/>
              </a:rPr>
              <a:t>wind blew in and set the shaggy coats hanging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gently swinging to and</a:t>
            </a:r>
            <a:r>
              <a:rPr dirty="0" sz="1450" spc="5">
                <a:latin typeface="Times New Roman"/>
                <a:cs typeface="Times New Roman"/>
              </a:rPr>
              <a:t> </a:t>
            </a:r>
            <a:r>
              <a:rPr dirty="0" sz="1450" spc="-10">
                <a:latin typeface="Times New Roman"/>
                <a:cs typeface="Times New Roman"/>
              </a:rPr>
              <a:t>fro.</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"Prokop's noble specimen </a:t>
            </a:r>
            <a:r>
              <a:rPr dirty="0" sz="1450" spc="-5">
                <a:latin typeface="Times New Roman"/>
                <a:cs typeface="Times New Roman"/>
              </a:rPr>
              <a:t>of </a:t>
            </a:r>
            <a:r>
              <a:rPr dirty="0" sz="1450" spc="-10">
                <a:latin typeface="Times New Roman"/>
                <a:cs typeface="Times New Roman"/>
              </a:rPr>
              <a:t>the hatter's art is tempted to fly away", said  Zwakh, pointing to the musician's </a:t>
            </a:r>
            <a:r>
              <a:rPr dirty="0" sz="1450" spc="-5">
                <a:latin typeface="Times New Roman"/>
                <a:cs typeface="Times New Roman"/>
              </a:rPr>
              <a:t>huge </a:t>
            </a:r>
            <a:r>
              <a:rPr dirty="0" sz="1450" spc="-10">
                <a:latin typeface="Times New Roman"/>
                <a:cs typeface="Times New Roman"/>
              </a:rPr>
              <a:t>floppy hat, the broad brim </a:t>
            </a:r>
            <a:r>
              <a:rPr dirty="0" sz="1450" spc="-5">
                <a:latin typeface="Times New Roman"/>
                <a:cs typeface="Times New Roman"/>
              </a:rPr>
              <a:t>of </a:t>
            </a:r>
            <a:r>
              <a:rPr dirty="0" sz="1450" spc="-10">
                <a:latin typeface="Times New Roman"/>
                <a:cs typeface="Times New Roman"/>
              </a:rPr>
              <a:t>which  was beginning to flap like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black</a:t>
            </a:r>
            <a:r>
              <a:rPr dirty="0" sz="1450" spc="30">
                <a:latin typeface="Times New Roman"/>
                <a:cs typeface="Times New Roman"/>
              </a:rPr>
              <a:t> </a:t>
            </a:r>
            <a:r>
              <a:rPr dirty="0" sz="1450" spc="-10">
                <a:latin typeface="Times New Roman"/>
                <a:cs typeface="Times New Roman"/>
              </a:rPr>
              <a:t>wings.</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Joshua Prokop gave </a:t>
            </a:r>
            <a:r>
              <a:rPr dirty="0" sz="1450" spc="-5">
                <a:latin typeface="Times New Roman"/>
                <a:cs typeface="Times New Roman"/>
              </a:rPr>
              <a:t>a </a:t>
            </a:r>
            <a:r>
              <a:rPr dirty="0" sz="1450" spc="-10">
                <a:latin typeface="Times New Roman"/>
                <a:cs typeface="Times New Roman"/>
              </a:rPr>
              <a:t>cheery wink. "It probably wants</a:t>
            </a:r>
            <a:r>
              <a:rPr dirty="0" sz="1450" spc="4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"—-go to Loisitchek's, to listen to the dance band", interrupted</a:t>
            </a:r>
            <a:r>
              <a:rPr dirty="0" sz="1450" spc="225">
                <a:latin typeface="Times New Roman"/>
                <a:cs typeface="Times New Roman"/>
              </a:rPr>
              <a:t> </a:t>
            </a:r>
            <a:r>
              <a:rPr dirty="0" sz="1450" spc="-25">
                <a:latin typeface="Times New Roman"/>
                <a:cs typeface="Times New Roman"/>
              </a:rPr>
              <a:t>Vrieslander.</a:t>
            </a:r>
            <a:endParaRPr sz="1450">
              <a:latin typeface="Times New Roman"/>
              <a:cs typeface="Times New Roman"/>
            </a:endParaRPr>
          </a:p>
          <a:p>
            <a:pPr algn="just" marL="12700" marR="8890" indent="255904">
              <a:lnSpc>
                <a:spcPts val="1730"/>
              </a:lnSpc>
              <a:spcBef>
                <a:spcPts val="775"/>
              </a:spcBef>
            </a:pPr>
            <a:r>
              <a:rPr dirty="0" sz="1450" spc="-10">
                <a:latin typeface="Times New Roman"/>
                <a:cs typeface="Times New Roman"/>
              </a:rPr>
              <a:t>Prokop laughed and beat time to the music that was borne across the roofs  </a:t>
            </a:r>
            <a:r>
              <a:rPr dirty="0" sz="1450" spc="-5">
                <a:latin typeface="Times New Roman"/>
                <a:cs typeface="Times New Roman"/>
              </a:rPr>
              <a:t>on </a:t>
            </a:r>
            <a:r>
              <a:rPr dirty="0" sz="1450" spc="-10">
                <a:latin typeface="Times New Roman"/>
                <a:cs typeface="Times New Roman"/>
              </a:rPr>
              <a:t>the thin winter</a:t>
            </a:r>
            <a:r>
              <a:rPr dirty="0" sz="1450">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my </a:t>
            </a:r>
            <a:r>
              <a:rPr dirty="0" sz="1450" spc="-5">
                <a:latin typeface="Times New Roman"/>
                <a:cs typeface="Times New Roman"/>
              </a:rPr>
              <a:t>old, </a:t>
            </a:r>
            <a:r>
              <a:rPr dirty="0" sz="1450" spc="-10">
                <a:latin typeface="Times New Roman"/>
                <a:cs typeface="Times New Roman"/>
              </a:rPr>
              <a:t>battered guitar that was leaning against the  wall, pretended to pluck its broken strings and sang </a:t>
            </a:r>
            <a:r>
              <a:rPr dirty="0" sz="1450" spc="-5">
                <a:latin typeface="Times New Roman"/>
                <a:cs typeface="Times New Roman"/>
              </a:rPr>
              <a:t>a </a:t>
            </a:r>
            <a:r>
              <a:rPr dirty="0" sz="1450" spc="-10">
                <a:latin typeface="Times New Roman"/>
                <a:cs typeface="Times New Roman"/>
              </a:rPr>
              <a:t>strange song in </a:t>
            </a:r>
            <a:r>
              <a:rPr dirty="0" sz="1450" spc="-5">
                <a:latin typeface="Times New Roman"/>
                <a:cs typeface="Times New Roman"/>
              </a:rPr>
              <a:t>a  </a:t>
            </a:r>
            <a:r>
              <a:rPr dirty="0" sz="1450" spc="-10">
                <a:latin typeface="Times New Roman"/>
                <a:cs typeface="Times New Roman"/>
              </a:rPr>
              <a:t>squawking falsetto, exaggerating the pronunciation </a:t>
            </a:r>
            <a:r>
              <a:rPr dirty="0" sz="1450" spc="-5">
                <a:latin typeface="Times New Roman"/>
                <a:cs typeface="Times New Roman"/>
              </a:rPr>
              <a:t>of </a:t>
            </a:r>
            <a:r>
              <a:rPr dirty="0" sz="1450" spc="-10">
                <a:latin typeface="Times New Roman"/>
                <a:cs typeface="Times New Roman"/>
              </a:rPr>
              <a:t>its canting</a:t>
            </a:r>
            <a:r>
              <a:rPr dirty="0" sz="1450" spc="65">
                <a:latin typeface="Times New Roman"/>
                <a:cs typeface="Times New Roman"/>
              </a:rPr>
              <a:t> </a:t>
            </a:r>
            <a:r>
              <a:rPr dirty="0" sz="1450" spc="-10">
                <a:latin typeface="Times New Roman"/>
                <a:cs typeface="Times New Roman"/>
              </a:rPr>
              <a:t>jargon: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 dusty</a:t>
            </a:r>
            <a:r>
              <a:rPr dirty="0" sz="1450" spc="-85">
                <a:latin typeface="Times New Roman"/>
                <a:cs typeface="Times New Roman"/>
              </a:rPr>
              <a:t> </a:t>
            </a:r>
            <a:r>
              <a:rPr dirty="0" sz="1450" spc="-10">
                <a:latin typeface="Times New Roman"/>
                <a:cs typeface="Times New Roman"/>
              </a:rPr>
              <a:t>hen</a:t>
            </a:r>
            <a:endParaRPr sz="1450">
              <a:latin typeface="Times New Roman"/>
              <a:cs typeface="Times New Roman"/>
            </a:endParaRPr>
          </a:p>
          <a:p>
            <a:pPr marL="268605" marR="4120515">
              <a:lnSpc>
                <a:spcPts val="2520"/>
              </a:lnSpc>
              <a:spcBef>
                <a:spcPts val="145"/>
              </a:spcBef>
            </a:pPr>
            <a:r>
              <a:rPr dirty="0" sz="1450" spc="-25">
                <a:latin typeface="Times New Roman"/>
                <a:cs typeface="Times New Roman"/>
              </a:rPr>
              <a:t>With </a:t>
            </a:r>
            <a:r>
              <a:rPr dirty="0" sz="1450" spc="-10">
                <a:latin typeface="Times New Roman"/>
                <a:cs typeface="Times New Roman"/>
              </a:rPr>
              <a:t>gelt to </a:t>
            </a:r>
            <a:r>
              <a:rPr dirty="0" sz="1450" spc="-5">
                <a:latin typeface="Times New Roman"/>
                <a:cs typeface="Times New Roman"/>
              </a:rPr>
              <a:t>cough;  </a:t>
            </a:r>
            <a:r>
              <a:rPr dirty="0" sz="1450" spc="-10">
                <a:latin typeface="Times New Roman"/>
                <a:cs typeface="Times New Roman"/>
              </a:rPr>
              <a:t>A zaftik</a:t>
            </a:r>
            <a:r>
              <a:rPr dirty="0" sz="1450" spc="-95">
                <a:latin typeface="Times New Roman"/>
                <a:cs typeface="Times New Roman"/>
              </a:rPr>
              <a:t> </a:t>
            </a:r>
            <a:r>
              <a:rPr dirty="0" sz="1450" spc="-15">
                <a:latin typeface="Times New Roman"/>
                <a:cs typeface="Times New Roman"/>
              </a:rPr>
              <a:t>naffka</a:t>
            </a:r>
            <a:endParaRPr sz="1450">
              <a:latin typeface="Times New Roman"/>
              <a:cs typeface="Times New Roman"/>
            </a:endParaRPr>
          </a:p>
          <a:p>
            <a:pPr marL="268605" marR="4514215">
              <a:lnSpc>
                <a:spcPts val="2450"/>
              </a:lnSpc>
              <a:spcBef>
                <a:spcPts val="55"/>
              </a:spcBef>
            </a:pPr>
            <a:r>
              <a:rPr dirty="0" sz="1450" spc="-10">
                <a:latin typeface="Times New Roman"/>
                <a:cs typeface="Times New Roman"/>
              </a:rPr>
              <a:t>For </a:t>
            </a:r>
            <a:r>
              <a:rPr dirty="0" sz="1450" spc="-5">
                <a:latin typeface="Times New Roman"/>
                <a:cs typeface="Times New Roman"/>
              </a:rPr>
              <a:t>your</a:t>
            </a:r>
            <a:r>
              <a:rPr dirty="0" sz="1450" spc="-65">
                <a:latin typeface="Times New Roman"/>
                <a:cs typeface="Times New Roman"/>
              </a:rPr>
              <a:t> </a:t>
            </a:r>
            <a:r>
              <a:rPr dirty="0" sz="1450" spc="-10">
                <a:latin typeface="Times New Roman"/>
                <a:cs typeface="Times New Roman"/>
              </a:rPr>
              <a:t>kife;  </a:t>
            </a:r>
            <a:r>
              <a:rPr dirty="0" sz="1450" spc="-10">
                <a:latin typeface="Times New Roman"/>
                <a:cs typeface="Times New Roman"/>
              </a:rPr>
              <a:t>Jac</a:t>
            </a:r>
            <a:r>
              <a:rPr dirty="0" sz="1450" spc="-5">
                <a:latin typeface="Times New Roman"/>
                <a:cs typeface="Times New Roman"/>
              </a:rPr>
              <a:t>k</a:t>
            </a:r>
            <a:r>
              <a:rPr dirty="0" sz="1450" spc="-10">
                <a:latin typeface="Times New Roman"/>
                <a:cs typeface="Times New Roman"/>
              </a:rPr>
              <a:t>-a-</a:t>
            </a:r>
            <a:r>
              <a:rPr dirty="0" sz="1450" spc="-5">
                <a:latin typeface="Times New Roman"/>
                <a:cs typeface="Times New Roman"/>
              </a:rPr>
              <a:t>d</a:t>
            </a:r>
            <a:r>
              <a:rPr dirty="0" sz="1450" spc="-10">
                <a:latin typeface="Times New Roman"/>
                <a:cs typeface="Times New Roman"/>
              </a:rPr>
              <a:t>a</a:t>
            </a:r>
            <a:r>
              <a:rPr dirty="0" sz="1450" spc="-5">
                <a:latin typeface="Times New Roman"/>
                <a:cs typeface="Times New Roman"/>
              </a:rPr>
              <a:t>nd</a:t>
            </a:r>
            <a:r>
              <a:rPr dirty="0" sz="1450" spc="-100">
                <a:latin typeface="Times New Roman"/>
                <a:cs typeface="Times New Roman"/>
              </a:rPr>
              <a:t>y</a:t>
            </a:r>
            <a:r>
              <a:rPr dirty="0" sz="1450" spc="-5">
                <a:latin typeface="Times New Roman"/>
                <a:cs typeface="Times New Roman"/>
              </a:rPr>
              <a:t>,</a:t>
            </a:r>
            <a:endParaRPr sz="1450">
              <a:latin typeface="Times New Roman"/>
              <a:cs typeface="Times New Roman"/>
            </a:endParaRPr>
          </a:p>
          <a:p>
            <a:pPr marL="268605">
              <a:lnSpc>
                <a:spcPct val="100000"/>
              </a:lnSpc>
              <a:spcBef>
                <a:spcPts val="580"/>
              </a:spcBef>
            </a:pPr>
            <a:r>
              <a:rPr dirty="0" sz="1450" spc="-10">
                <a:latin typeface="Times New Roman"/>
                <a:cs typeface="Times New Roman"/>
              </a:rPr>
              <a:t>Snout and</a:t>
            </a:r>
            <a:r>
              <a:rPr dirty="0" sz="1450" spc="-5">
                <a:latin typeface="Times New Roman"/>
                <a:cs typeface="Times New Roman"/>
              </a:rPr>
              <a:t> </a:t>
            </a:r>
            <a:r>
              <a:rPr dirty="0" sz="1450" spc="-15">
                <a:latin typeface="Times New Roman"/>
                <a:cs typeface="Times New Roman"/>
              </a:rPr>
              <a:t>scoff:</a:t>
            </a:r>
            <a:endParaRPr sz="1450">
              <a:latin typeface="Times New Roman"/>
              <a:cs typeface="Times New Roman"/>
            </a:endParaRPr>
          </a:p>
          <a:p>
            <a:pPr marL="268605" marR="3782695">
              <a:lnSpc>
                <a:spcPct val="140700"/>
              </a:lnSpc>
              <a:spcBef>
                <a:spcPts val="75"/>
              </a:spcBef>
            </a:pP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fressing—-  That's the life.</a:t>
            </a:r>
            <a:endParaRPr sz="1450">
              <a:latin typeface="Times New Roman"/>
              <a:cs typeface="Times New Roman"/>
            </a:endParaRPr>
          </a:p>
          <a:p>
            <a:pPr marL="12700" marR="5080" indent="255904">
              <a:lnSpc>
                <a:spcPts val="1730"/>
              </a:lnSpc>
              <a:spcBef>
                <a:spcPts val="844"/>
              </a:spcBef>
              <a:tabLst>
                <a:tab pos="961390" algn="l"/>
                <a:tab pos="1172210" algn="l"/>
                <a:tab pos="1810385" algn="l"/>
                <a:tab pos="2529205" algn="l"/>
                <a:tab pos="2872740" algn="l"/>
                <a:tab pos="3554095" algn="l"/>
                <a:tab pos="4116070" algn="l"/>
                <a:tab pos="4756150" algn="l"/>
                <a:tab pos="5215255" algn="l"/>
              </a:tabLst>
            </a:pPr>
            <a:r>
              <a:rPr dirty="0" sz="1450" spc="-10">
                <a:latin typeface="Times New Roman"/>
                <a:cs typeface="Times New Roman"/>
              </a:rPr>
              <a:t>"S</a:t>
            </a:r>
            <a:r>
              <a:rPr dirty="0" sz="1450" spc="-5">
                <a:latin typeface="Times New Roman"/>
                <a:cs typeface="Times New Roman"/>
              </a:rPr>
              <a:t>ho</a:t>
            </a:r>
            <a:r>
              <a:rPr dirty="0" sz="1450" spc="-15">
                <a:latin typeface="Times New Roman"/>
                <a:cs typeface="Times New Roman"/>
              </a:rPr>
              <a:t>w</a:t>
            </a:r>
            <a:r>
              <a:rPr dirty="0" sz="1450" spc="-5">
                <a:latin typeface="Times New Roman"/>
                <a:cs typeface="Times New Roman"/>
              </a:rPr>
              <a:t>s</a:t>
            </a:r>
            <a:r>
              <a:rPr dirty="0" sz="1450">
                <a:latin typeface="Times New Roman"/>
                <a:cs typeface="Times New Roman"/>
              </a:rPr>
              <a:t>	</a:t>
            </a:r>
            <a:r>
              <a:rPr dirty="0" sz="1450" spc="-5">
                <a:latin typeface="Times New Roman"/>
                <a:cs typeface="Times New Roman"/>
              </a:rPr>
              <a:t>a</a:t>
            </a:r>
            <a:r>
              <a:rPr dirty="0" sz="1450">
                <a:latin typeface="Times New Roman"/>
                <a:cs typeface="Times New Roman"/>
              </a:rPr>
              <a:t>	</a:t>
            </a:r>
            <a:r>
              <a:rPr dirty="0" sz="1450" spc="-5">
                <a:latin typeface="Times New Roman"/>
                <a:cs typeface="Times New Roman"/>
              </a:rPr>
              <a:t>n</a:t>
            </a:r>
            <a:r>
              <a:rPr dirty="0" sz="1450" spc="-10">
                <a:latin typeface="Times New Roman"/>
                <a:cs typeface="Times New Roman"/>
              </a:rPr>
              <a:t>at</a:t>
            </a:r>
            <a:r>
              <a:rPr dirty="0" sz="1450" spc="-5">
                <a:latin typeface="Times New Roman"/>
                <a:cs typeface="Times New Roman"/>
              </a:rPr>
              <a:t>u</a:t>
            </a:r>
            <a:r>
              <a:rPr dirty="0" sz="1450" spc="-10">
                <a:latin typeface="Times New Roman"/>
                <a:cs typeface="Times New Roman"/>
              </a:rPr>
              <a:t>ra</a:t>
            </a:r>
            <a:r>
              <a:rPr dirty="0" sz="1450" spc="-5">
                <a:latin typeface="Times New Roman"/>
                <a:cs typeface="Times New Roman"/>
              </a:rPr>
              <a:t>l</a:t>
            </a:r>
            <a:r>
              <a:rPr dirty="0" sz="1450">
                <a:latin typeface="Times New Roman"/>
                <a:cs typeface="Times New Roman"/>
              </a:rPr>
              <a:t>	</a:t>
            </a:r>
            <a:r>
              <a:rPr dirty="0" sz="1450" spc="-10">
                <a:latin typeface="Times New Roman"/>
                <a:cs typeface="Times New Roman"/>
              </a:rPr>
              <a:t>a</a:t>
            </a:r>
            <a:r>
              <a:rPr dirty="0" sz="1450" spc="-5">
                <a:latin typeface="Times New Roman"/>
                <a:cs typeface="Times New Roman"/>
              </a:rPr>
              <a:t>p</a:t>
            </a:r>
            <a:r>
              <a:rPr dirty="0" sz="1450" spc="-10">
                <a:latin typeface="Times New Roman"/>
                <a:cs typeface="Times New Roman"/>
              </a:rPr>
              <a:t>tit</a:t>
            </a:r>
            <a:r>
              <a:rPr dirty="0" sz="1450" spc="-5">
                <a:latin typeface="Times New Roman"/>
                <a:cs typeface="Times New Roman"/>
              </a:rPr>
              <a:t>ude</a:t>
            </a:r>
            <a:r>
              <a:rPr dirty="0" sz="1450">
                <a:latin typeface="Times New Roman"/>
                <a:cs typeface="Times New Roman"/>
              </a:rPr>
              <a:t>	</a:t>
            </a:r>
            <a:r>
              <a:rPr dirty="0" sz="1450" spc="-10">
                <a:latin typeface="Times New Roman"/>
                <a:cs typeface="Times New Roman"/>
              </a:rPr>
              <a:t>f</a:t>
            </a:r>
            <a:r>
              <a:rPr dirty="0" sz="1450" spc="-5">
                <a:latin typeface="Times New Roman"/>
                <a:cs typeface="Times New Roman"/>
              </a:rPr>
              <a:t>or</a:t>
            </a:r>
            <a:r>
              <a:rPr dirty="0" sz="1450">
                <a:latin typeface="Times New Roman"/>
                <a:cs typeface="Times New Roman"/>
              </a:rPr>
              <a:t>	</a:t>
            </a:r>
            <a:r>
              <a:rPr dirty="0" sz="1450" spc="-10">
                <a:latin typeface="Times New Roman"/>
                <a:cs typeface="Times New Roman"/>
              </a:rPr>
              <a:t>t</a:t>
            </a:r>
            <a:r>
              <a:rPr dirty="0" sz="1450" spc="-5">
                <a:latin typeface="Times New Roman"/>
                <a:cs typeface="Times New Roman"/>
              </a:rPr>
              <a:t>h</a:t>
            </a:r>
            <a:r>
              <a:rPr dirty="0" sz="1450" spc="-10">
                <a:latin typeface="Times New Roman"/>
                <a:cs typeface="Times New Roman"/>
              </a:rPr>
              <a:t>ie</a:t>
            </a:r>
            <a:r>
              <a:rPr dirty="0" sz="1450" spc="-5">
                <a:latin typeface="Times New Roman"/>
                <a:cs typeface="Times New Roman"/>
              </a:rPr>
              <a:t>v</a:t>
            </a:r>
            <a:r>
              <a:rPr dirty="0" sz="1450" spc="-10">
                <a:latin typeface="Times New Roman"/>
                <a:cs typeface="Times New Roman"/>
              </a:rPr>
              <a:t>es</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sla</a:t>
            </a:r>
            <a:r>
              <a:rPr dirty="0" sz="1450" spc="-5">
                <a:latin typeface="Times New Roman"/>
                <a:cs typeface="Times New Roman"/>
              </a:rPr>
              <a:t>ng,</a:t>
            </a:r>
            <a:r>
              <a:rPr dirty="0" sz="1450">
                <a:latin typeface="Times New Roman"/>
                <a:cs typeface="Times New Roman"/>
              </a:rPr>
              <a:t>	</a:t>
            </a:r>
            <a:r>
              <a:rPr dirty="0" sz="1450" spc="-5">
                <a:latin typeface="Times New Roman"/>
                <a:cs typeface="Times New Roman"/>
              </a:rPr>
              <a:t>do</a:t>
            </a:r>
            <a:r>
              <a:rPr dirty="0" sz="1450" spc="-10">
                <a:latin typeface="Times New Roman"/>
                <a:cs typeface="Times New Roman"/>
              </a:rPr>
              <a:t>es</a:t>
            </a:r>
            <a:r>
              <a:rPr dirty="0" sz="1450" spc="-5">
                <a:latin typeface="Times New Roman"/>
                <a:cs typeface="Times New Roman"/>
              </a:rPr>
              <a:t>n</a:t>
            </a:r>
            <a:r>
              <a:rPr dirty="0" sz="1450" spc="-10">
                <a:latin typeface="Times New Roman"/>
                <a:cs typeface="Times New Roman"/>
              </a:rPr>
              <a:t>'</a:t>
            </a:r>
            <a:r>
              <a:rPr dirty="0" sz="1450" spc="-5">
                <a:latin typeface="Times New Roman"/>
                <a:cs typeface="Times New Roman"/>
              </a:rPr>
              <a:t>t</a:t>
            </a:r>
            <a:r>
              <a:rPr dirty="0" sz="1450">
                <a:latin typeface="Times New Roman"/>
                <a:cs typeface="Times New Roman"/>
              </a:rPr>
              <a:t>	</a:t>
            </a:r>
            <a:r>
              <a:rPr dirty="0" sz="1450" spc="-5">
                <a:latin typeface="Times New Roman"/>
                <a:cs typeface="Times New Roman"/>
              </a:rPr>
              <a:t>h</a:t>
            </a:r>
            <a:r>
              <a:rPr dirty="0" sz="1450" spc="-10">
                <a:latin typeface="Times New Roman"/>
                <a:cs typeface="Times New Roman"/>
              </a:rPr>
              <a:t>e?</a:t>
            </a:r>
            <a:r>
              <a:rPr dirty="0" sz="1450" spc="-5">
                <a:latin typeface="Times New Roman"/>
                <a:cs typeface="Times New Roman"/>
              </a:rPr>
              <a:t>"</a:t>
            </a:r>
            <a:r>
              <a:rPr dirty="0" sz="1450">
                <a:latin typeface="Times New Roman"/>
                <a:cs typeface="Times New Roman"/>
              </a:rPr>
              <a:t>	</a:t>
            </a:r>
            <a:r>
              <a:rPr dirty="0" sz="1450" spc="-10">
                <a:latin typeface="Times New Roman"/>
                <a:cs typeface="Times New Roman"/>
              </a:rPr>
              <a:t>la</a:t>
            </a:r>
            <a:r>
              <a:rPr dirty="0" sz="1450" spc="-5">
                <a:latin typeface="Times New Roman"/>
                <a:cs typeface="Times New Roman"/>
              </a:rPr>
              <a:t>ugh</a:t>
            </a:r>
            <a:r>
              <a:rPr dirty="0" sz="1450" spc="-10">
                <a:latin typeface="Times New Roman"/>
                <a:cs typeface="Times New Roman"/>
              </a:rPr>
              <a:t>e</a:t>
            </a:r>
            <a:r>
              <a:rPr dirty="0" sz="1450" spc="-5">
                <a:latin typeface="Times New Roman"/>
                <a:cs typeface="Times New Roman"/>
              </a:rPr>
              <a:t>d  </a:t>
            </a:r>
            <a:r>
              <a:rPr dirty="0" sz="1450" spc="-20">
                <a:latin typeface="Times New Roman"/>
                <a:cs typeface="Times New Roman"/>
              </a:rPr>
              <a:t>Vrieslander, </a:t>
            </a:r>
            <a:r>
              <a:rPr dirty="0" sz="1450" spc="-10">
                <a:latin typeface="Times New Roman"/>
                <a:cs typeface="Times New Roman"/>
              </a:rPr>
              <a:t>joining in </a:t>
            </a:r>
            <a:r>
              <a:rPr dirty="0" sz="1450" spc="-5">
                <a:latin typeface="Times New Roman"/>
                <a:cs typeface="Times New Roman"/>
              </a:rPr>
              <a:t>a </a:t>
            </a:r>
            <a:r>
              <a:rPr dirty="0" sz="1450" spc="-10">
                <a:latin typeface="Times New Roman"/>
                <a:cs typeface="Times New Roman"/>
              </a:rPr>
              <a:t>reprise with his rumbling</a:t>
            </a:r>
            <a:r>
              <a:rPr dirty="0" sz="1450" spc="40">
                <a:latin typeface="Times New Roman"/>
                <a:cs typeface="Times New Roman"/>
              </a:rPr>
              <a:t> </a:t>
            </a:r>
            <a:r>
              <a:rPr dirty="0" sz="1450" spc="-10">
                <a:latin typeface="Times New Roman"/>
                <a:cs typeface="Times New Roman"/>
              </a:rPr>
              <a:t>bass:</a:t>
            </a:r>
            <a:endParaRPr sz="1450">
              <a:latin typeface="Times New Roman"/>
              <a:cs typeface="Times New Roman"/>
            </a:endParaRPr>
          </a:p>
          <a:p>
            <a:pPr marL="268605" marR="4334510">
              <a:lnSpc>
                <a:spcPts val="2520"/>
              </a:lnSpc>
              <a:spcBef>
                <a:spcPts val="85"/>
              </a:spcBef>
            </a:pPr>
            <a:r>
              <a:rPr dirty="0" sz="1450" spc="-15">
                <a:latin typeface="Times New Roman"/>
                <a:cs typeface="Times New Roman"/>
              </a:rPr>
              <a:t>Jack-a-dandy,  </a:t>
            </a:r>
            <a:r>
              <a:rPr dirty="0" sz="1450" spc="-10">
                <a:latin typeface="Times New Roman"/>
                <a:cs typeface="Times New Roman"/>
              </a:rPr>
              <a:t>Snout and</a:t>
            </a:r>
            <a:r>
              <a:rPr dirty="0" sz="1450" spc="-40">
                <a:latin typeface="Times New Roman"/>
                <a:cs typeface="Times New Roman"/>
              </a:rPr>
              <a:t> </a:t>
            </a:r>
            <a:r>
              <a:rPr dirty="0" sz="1450" spc="-15">
                <a:latin typeface="Times New Roman"/>
                <a:cs typeface="Times New Roman"/>
              </a:rPr>
              <a:t>scoff:</a:t>
            </a:r>
            <a:endParaRPr sz="1450">
              <a:latin typeface="Times New Roman"/>
              <a:cs typeface="Times New Roman"/>
            </a:endParaRPr>
          </a:p>
          <a:p>
            <a:pPr marL="268605" marR="3843654">
              <a:lnSpc>
                <a:spcPts val="2450"/>
              </a:lnSpc>
              <a:spcBef>
                <a:spcPts val="60"/>
              </a:spcBef>
            </a:pP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fressing—  That's the life.</a:t>
            </a:r>
            <a:endParaRPr sz="1450">
              <a:latin typeface="Times New Roman"/>
              <a:cs typeface="Times New Roman"/>
            </a:endParaRPr>
          </a:p>
          <a:p>
            <a:pPr marL="268605">
              <a:lnSpc>
                <a:spcPct val="100000"/>
              </a:lnSpc>
              <a:spcBef>
                <a:spcPts val="575"/>
              </a:spcBef>
            </a:pPr>
            <a:r>
              <a:rPr dirty="0" sz="1450" spc="-10">
                <a:latin typeface="Times New Roman"/>
                <a:cs typeface="Times New Roman"/>
              </a:rPr>
              <a:t>Zwakh explained. "It's </a:t>
            </a:r>
            <a:r>
              <a:rPr dirty="0" sz="1450" spc="-5">
                <a:latin typeface="Times New Roman"/>
                <a:cs typeface="Times New Roman"/>
              </a:rPr>
              <a:t>a </a:t>
            </a:r>
            <a:r>
              <a:rPr dirty="0" sz="1450" spc="-10">
                <a:latin typeface="Times New Roman"/>
                <a:cs typeface="Times New Roman"/>
              </a:rPr>
              <a:t>peculiar song that Nephtali</a:t>
            </a:r>
            <a:r>
              <a:rPr dirty="0" sz="1450">
                <a:latin typeface="Times New Roman"/>
                <a:cs typeface="Times New Roman"/>
              </a:rPr>
              <a:t> </a:t>
            </a:r>
            <a:r>
              <a:rPr dirty="0" sz="1450" spc="-10">
                <a:latin typeface="Times New Roman"/>
                <a:cs typeface="Times New Roman"/>
              </a:rPr>
              <a:t>Schaffranek—the</a:t>
            </a:r>
            <a:endParaRPr sz="145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9242"/>
            <a:ext cx="5807710" cy="9364980"/>
          </a:xfrm>
          <a:prstGeom prst="rect">
            <a:avLst/>
          </a:prstGeom>
        </p:spPr>
        <p:txBody>
          <a:bodyPr wrap="square" lIns="0" tIns="12700" rIns="0" bIns="0" rtlCol="0" vert="horz">
            <a:spAutoFit/>
          </a:bodyPr>
          <a:lstStyle/>
          <a:p>
            <a:pPr algn="just" marL="12700" marR="6350">
              <a:lnSpc>
                <a:spcPct val="99400"/>
              </a:lnSpc>
              <a:spcBef>
                <a:spcPts val="100"/>
              </a:spcBef>
            </a:pPr>
            <a:r>
              <a:rPr dirty="0" sz="1450" spc="-10">
                <a:latin typeface="Times New Roman"/>
                <a:cs typeface="Times New Roman"/>
              </a:rPr>
              <a:t>meshuggenah with the green eyeshade—croaks </a:t>
            </a:r>
            <a:r>
              <a:rPr dirty="0" sz="1450" spc="-5">
                <a:latin typeface="Times New Roman"/>
                <a:cs typeface="Times New Roman"/>
              </a:rPr>
              <a:t>out </a:t>
            </a:r>
            <a:r>
              <a:rPr dirty="0" sz="1450" spc="-10">
                <a:latin typeface="Times New Roman"/>
                <a:cs typeface="Times New Roman"/>
              </a:rPr>
              <a:t>every </a:t>
            </a:r>
            <a:r>
              <a:rPr dirty="0" sz="1450" spc="-5">
                <a:latin typeface="Times New Roman"/>
                <a:cs typeface="Times New Roman"/>
              </a:rPr>
              <a:t>night </a:t>
            </a:r>
            <a:r>
              <a:rPr dirty="0" sz="1450" spc="-10">
                <a:latin typeface="Times New Roman"/>
                <a:cs typeface="Times New Roman"/>
              </a:rPr>
              <a:t>at Loisitchek's;  there's </a:t>
            </a:r>
            <a:r>
              <a:rPr dirty="0" sz="1450" spc="-5">
                <a:latin typeface="Times New Roman"/>
                <a:cs typeface="Times New Roman"/>
              </a:rPr>
              <a:t>a </a:t>
            </a:r>
            <a:r>
              <a:rPr dirty="0" sz="1450" spc="-10">
                <a:latin typeface="Times New Roman"/>
                <a:cs typeface="Times New Roman"/>
              </a:rPr>
              <a:t>dolled-up woman plays the accordion and joins in the words. It's an  interesting dive, </a:t>
            </a:r>
            <a:r>
              <a:rPr dirty="0" sz="1450" spc="-5">
                <a:latin typeface="Times New Roman"/>
                <a:cs typeface="Times New Roman"/>
              </a:rPr>
              <a:t>you </a:t>
            </a:r>
            <a:r>
              <a:rPr dirty="0" sz="1450" spc="-10">
                <a:latin typeface="Times New Roman"/>
                <a:cs typeface="Times New Roman"/>
              </a:rPr>
              <a:t>should come along with </a:t>
            </a:r>
            <a:r>
              <a:rPr dirty="0" sz="1450" spc="-5">
                <a:latin typeface="Times New Roman"/>
                <a:cs typeface="Times New Roman"/>
              </a:rPr>
              <a:t>us </a:t>
            </a:r>
            <a:r>
              <a:rPr dirty="0" sz="1450" spc="-10">
                <a:latin typeface="Times New Roman"/>
                <a:cs typeface="Times New Roman"/>
              </a:rPr>
              <a:t>some time, Pernath. Perhaps  later </a:t>
            </a:r>
            <a:r>
              <a:rPr dirty="0" sz="1450" spc="-5">
                <a:latin typeface="Times New Roman"/>
                <a:cs typeface="Times New Roman"/>
              </a:rPr>
              <a:t>on, </a:t>
            </a:r>
            <a:r>
              <a:rPr dirty="0" sz="1450" spc="-10">
                <a:latin typeface="Times New Roman"/>
                <a:cs typeface="Times New Roman"/>
              </a:rPr>
              <a:t>when we've run </a:t>
            </a:r>
            <a:r>
              <a:rPr dirty="0" sz="1450" spc="-5">
                <a:latin typeface="Times New Roman"/>
                <a:cs typeface="Times New Roman"/>
              </a:rPr>
              <a:t>out of punch. </a:t>
            </a: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think? As </a:t>
            </a:r>
            <a:r>
              <a:rPr dirty="0" sz="1450" spc="-5">
                <a:latin typeface="Times New Roman"/>
                <a:cs typeface="Times New Roman"/>
              </a:rPr>
              <a:t>a </a:t>
            </a:r>
            <a:r>
              <a:rPr dirty="0" sz="1450" spc="-10">
                <a:latin typeface="Times New Roman"/>
                <a:cs typeface="Times New Roman"/>
              </a:rPr>
              <a:t>birthday treat  for you?"</a:t>
            </a:r>
            <a:endParaRPr sz="1450">
              <a:latin typeface="Times New Roman"/>
              <a:cs typeface="Times New Roman"/>
            </a:endParaRPr>
          </a:p>
          <a:p>
            <a:pPr algn="just" marL="12700" marR="13335" indent="255904">
              <a:lnSpc>
                <a:spcPts val="1730"/>
              </a:lnSpc>
              <a:spcBef>
                <a:spcPts val="844"/>
              </a:spcBef>
            </a:pPr>
            <a:r>
              <a:rPr dirty="0" sz="1450" spc="-40">
                <a:latin typeface="Times New Roman"/>
                <a:cs typeface="Times New Roman"/>
              </a:rPr>
              <a:t>"Yes, </a:t>
            </a:r>
            <a:r>
              <a:rPr dirty="0" sz="1450" spc="-5">
                <a:latin typeface="Times New Roman"/>
                <a:cs typeface="Times New Roman"/>
              </a:rPr>
              <a:t>you </a:t>
            </a:r>
            <a:r>
              <a:rPr dirty="0" sz="1450" spc="-10">
                <a:latin typeface="Times New Roman"/>
                <a:cs typeface="Times New Roman"/>
              </a:rPr>
              <a:t>should come along with us", said Prokop, closing the </a:t>
            </a:r>
            <a:r>
              <a:rPr dirty="0" sz="1450" spc="-20">
                <a:latin typeface="Times New Roman"/>
                <a:cs typeface="Times New Roman"/>
              </a:rPr>
              <a:t>window,  </a:t>
            </a:r>
            <a:r>
              <a:rPr dirty="0" sz="1450" spc="-10">
                <a:latin typeface="Times New Roman"/>
                <a:cs typeface="Times New Roman"/>
              </a:rPr>
              <a:t>"it really is worth</a:t>
            </a:r>
            <a:r>
              <a:rPr dirty="0" sz="1450" spc="5">
                <a:latin typeface="Times New Roman"/>
                <a:cs typeface="Times New Roman"/>
              </a:rPr>
              <a:t> </a:t>
            </a:r>
            <a:r>
              <a:rPr dirty="0" sz="1450" spc="-10">
                <a:latin typeface="Times New Roman"/>
                <a:cs typeface="Times New Roman"/>
              </a:rPr>
              <a:t>seeing."</a:t>
            </a:r>
            <a:endParaRPr sz="1450">
              <a:latin typeface="Times New Roman"/>
              <a:cs typeface="Times New Roman"/>
            </a:endParaRPr>
          </a:p>
          <a:p>
            <a:pPr algn="just" marL="12700" marR="8255" indent="255904">
              <a:lnSpc>
                <a:spcPts val="1730"/>
              </a:lnSpc>
              <a:spcBef>
                <a:spcPts val="720"/>
              </a:spcBef>
            </a:pPr>
            <a:r>
              <a:rPr dirty="0" sz="1450" spc="-10">
                <a:latin typeface="Times New Roman"/>
                <a:cs typeface="Times New Roman"/>
              </a:rPr>
              <a:t>Then we went back to </a:t>
            </a:r>
            <a:r>
              <a:rPr dirty="0" sz="1450" spc="-5">
                <a:latin typeface="Times New Roman"/>
                <a:cs typeface="Times New Roman"/>
              </a:rPr>
              <a:t>our hot punch, </a:t>
            </a:r>
            <a:r>
              <a:rPr dirty="0" sz="1450" spc="-10">
                <a:latin typeface="Times New Roman"/>
                <a:cs typeface="Times New Roman"/>
              </a:rPr>
              <a:t>each </a:t>
            </a:r>
            <a:r>
              <a:rPr dirty="0" sz="1450" spc="-5">
                <a:latin typeface="Times New Roman"/>
                <a:cs typeface="Times New Roman"/>
              </a:rPr>
              <a:t>one </a:t>
            </a:r>
            <a:r>
              <a:rPr dirty="0" sz="1450" spc="-10">
                <a:latin typeface="Times New Roman"/>
                <a:cs typeface="Times New Roman"/>
              </a:rPr>
              <a:t>occupied with his own  thoughts. </a:t>
            </a:r>
            <a:r>
              <a:rPr dirty="0" sz="1450" spc="-20">
                <a:latin typeface="Times New Roman"/>
                <a:cs typeface="Times New Roman"/>
              </a:rPr>
              <a:t>Vrieslander </a:t>
            </a:r>
            <a:r>
              <a:rPr dirty="0" sz="1450" spc="-10">
                <a:latin typeface="Times New Roman"/>
                <a:cs typeface="Times New Roman"/>
              </a:rPr>
              <a:t>was carving away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puppet.</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Zwakh broke the silence. </a:t>
            </a:r>
            <a:r>
              <a:rPr dirty="0" sz="1450" spc="-45">
                <a:latin typeface="Times New Roman"/>
                <a:cs typeface="Times New Roman"/>
              </a:rPr>
              <a:t>"You </a:t>
            </a:r>
            <a:r>
              <a:rPr dirty="0" sz="1450" spc="-10">
                <a:latin typeface="Times New Roman"/>
                <a:cs typeface="Times New Roman"/>
              </a:rPr>
              <a:t>literally cut </a:t>
            </a:r>
            <a:r>
              <a:rPr dirty="0" sz="1450" spc="-5">
                <a:latin typeface="Times New Roman"/>
                <a:cs typeface="Times New Roman"/>
              </a:rPr>
              <a:t>us </a:t>
            </a:r>
            <a:r>
              <a:rPr dirty="0" sz="1450" spc="-15">
                <a:latin typeface="Times New Roman"/>
                <a:cs typeface="Times New Roman"/>
              </a:rPr>
              <a:t>off </a:t>
            </a:r>
            <a:r>
              <a:rPr dirty="0" sz="1450" spc="-10">
                <a:latin typeface="Times New Roman"/>
                <a:cs typeface="Times New Roman"/>
              </a:rPr>
              <a:t>from the outside world,  Joshua, when </a:t>
            </a:r>
            <a:r>
              <a:rPr dirty="0" sz="1450" spc="-5">
                <a:latin typeface="Times New Roman"/>
                <a:cs typeface="Times New Roman"/>
              </a:rPr>
              <a:t>you </a:t>
            </a:r>
            <a:r>
              <a:rPr dirty="0" sz="1450" spc="-10">
                <a:latin typeface="Times New Roman"/>
                <a:cs typeface="Times New Roman"/>
              </a:rPr>
              <a:t>closed that </a:t>
            </a:r>
            <a:r>
              <a:rPr dirty="0" sz="1450" spc="-20">
                <a:latin typeface="Times New Roman"/>
                <a:cs typeface="Times New Roman"/>
              </a:rPr>
              <a:t>window. </a:t>
            </a:r>
            <a:r>
              <a:rPr dirty="0" sz="1450" spc="-10">
                <a:latin typeface="Times New Roman"/>
                <a:cs typeface="Times New Roman"/>
              </a:rPr>
              <a:t>Since then, </a:t>
            </a:r>
            <a:r>
              <a:rPr dirty="0" sz="1450" spc="-5">
                <a:latin typeface="Times New Roman"/>
                <a:cs typeface="Times New Roman"/>
              </a:rPr>
              <a:t>no </a:t>
            </a:r>
            <a:r>
              <a:rPr dirty="0" sz="1450" spc="-10">
                <a:latin typeface="Times New Roman"/>
                <a:cs typeface="Times New Roman"/>
              </a:rPr>
              <a:t>one's said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"I was just thinking about the way those coats started napping earlier on",  Prokop answered </a:t>
            </a:r>
            <a:r>
              <a:rPr dirty="0" sz="1450" spc="-20">
                <a:latin typeface="Times New Roman"/>
                <a:cs typeface="Times New Roman"/>
              </a:rPr>
              <a:t>quickly, </a:t>
            </a:r>
            <a:r>
              <a:rPr dirty="0" sz="1450" spc="-10">
                <a:latin typeface="Times New Roman"/>
                <a:cs typeface="Times New Roman"/>
              </a:rPr>
              <a:t>as if to excuse his silence. "Isn't it strange the way  the wind makes inanimate objects move? Doesn't it look </a:t>
            </a:r>
            <a:r>
              <a:rPr dirty="0" sz="1450" spc="-5">
                <a:latin typeface="Times New Roman"/>
                <a:cs typeface="Times New Roman"/>
              </a:rPr>
              <a:t>odd </a:t>
            </a:r>
            <a:r>
              <a:rPr dirty="0" sz="1450" spc="-10">
                <a:latin typeface="Times New Roman"/>
                <a:cs typeface="Times New Roman"/>
              </a:rPr>
              <a:t>when things  which usually just lie there lifeless suddenly start fluttering. Don't </a:t>
            </a:r>
            <a:r>
              <a:rPr dirty="0" sz="1450" spc="-5">
                <a:latin typeface="Times New Roman"/>
                <a:cs typeface="Times New Roman"/>
              </a:rPr>
              <a:t>you </a:t>
            </a:r>
            <a:r>
              <a:rPr dirty="0" sz="1450" spc="-10">
                <a:latin typeface="Times New Roman"/>
                <a:cs typeface="Times New Roman"/>
              </a:rPr>
              <a:t>agree? </a:t>
            </a:r>
            <a:r>
              <a:rPr dirty="0" sz="1450" spc="-5">
                <a:latin typeface="Times New Roman"/>
                <a:cs typeface="Times New Roman"/>
              </a:rPr>
              <a:t>I  </a:t>
            </a:r>
            <a:r>
              <a:rPr dirty="0" sz="1450" spc="-10">
                <a:latin typeface="Times New Roman"/>
                <a:cs typeface="Times New Roman"/>
              </a:rPr>
              <a:t>remember once looking </a:t>
            </a:r>
            <a:r>
              <a:rPr dirty="0" sz="1450" spc="-5">
                <a:latin typeface="Times New Roman"/>
                <a:cs typeface="Times New Roman"/>
              </a:rPr>
              <a:t>out </a:t>
            </a:r>
            <a:r>
              <a:rPr dirty="0" sz="1450" spc="-10">
                <a:latin typeface="Times New Roman"/>
                <a:cs typeface="Times New Roman"/>
              </a:rPr>
              <a:t>onto an empty square, watching </a:t>
            </a:r>
            <a:r>
              <a:rPr dirty="0" sz="1450" spc="-5">
                <a:latin typeface="Times New Roman"/>
                <a:cs typeface="Times New Roman"/>
              </a:rPr>
              <a:t>huge </a:t>
            </a:r>
            <a:r>
              <a:rPr dirty="0" sz="1450" spc="-10">
                <a:latin typeface="Times New Roman"/>
                <a:cs typeface="Times New Roman"/>
              </a:rPr>
              <a:t>scraps </a:t>
            </a:r>
            <a:r>
              <a:rPr dirty="0" sz="1450" spc="-5">
                <a:latin typeface="Times New Roman"/>
                <a:cs typeface="Times New Roman"/>
              </a:rPr>
              <a:t>of  </a:t>
            </a:r>
            <a:r>
              <a:rPr dirty="0" sz="1450" spc="-10">
                <a:latin typeface="Times New Roman"/>
                <a:cs typeface="Times New Roman"/>
              </a:rPr>
              <a:t>paper whirling angrily round and </a:t>
            </a:r>
            <a:r>
              <a:rPr dirty="0" sz="1450" spc="-5">
                <a:latin typeface="Times New Roman"/>
                <a:cs typeface="Times New Roman"/>
              </a:rPr>
              <a:t>round, </a:t>
            </a:r>
            <a:r>
              <a:rPr dirty="0" sz="1450" spc="-10">
                <a:latin typeface="Times New Roman"/>
                <a:cs typeface="Times New Roman"/>
              </a:rPr>
              <a:t>chasing </a:t>
            </a:r>
            <a:r>
              <a:rPr dirty="0" sz="1450" spc="-5">
                <a:latin typeface="Times New Roman"/>
                <a:cs typeface="Times New Roman"/>
              </a:rPr>
              <a:t>one </a:t>
            </a:r>
            <a:r>
              <a:rPr dirty="0" sz="1450" spc="-10">
                <a:latin typeface="Times New Roman"/>
                <a:cs typeface="Times New Roman"/>
              </a:rPr>
              <a:t>another as if each had  sworn to kill the others; and </a:t>
            </a:r>
            <a:r>
              <a:rPr dirty="0" sz="1450" spc="-5">
                <a:latin typeface="Times New Roman"/>
                <a:cs typeface="Times New Roman"/>
              </a:rPr>
              <a:t>I </a:t>
            </a:r>
            <a:r>
              <a:rPr dirty="0" sz="1450" spc="-10">
                <a:latin typeface="Times New Roman"/>
                <a:cs typeface="Times New Roman"/>
              </a:rPr>
              <a:t>couldn't feel the wind at all since </a:t>
            </a:r>
            <a:r>
              <a:rPr dirty="0" sz="1450" spc="-5">
                <a:latin typeface="Times New Roman"/>
                <a:cs typeface="Times New Roman"/>
              </a:rPr>
              <a:t>I </a:t>
            </a:r>
            <a:r>
              <a:rPr dirty="0" sz="1450" spc="-10">
                <a:latin typeface="Times New Roman"/>
                <a:cs typeface="Times New Roman"/>
              </a:rPr>
              <a:t>was standing  in the lee </a:t>
            </a:r>
            <a:r>
              <a:rPr dirty="0" sz="1450" spc="-5">
                <a:latin typeface="Times New Roman"/>
                <a:cs typeface="Times New Roman"/>
              </a:rPr>
              <a:t>of a </a:t>
            </a:r>
            <a:r>
              <a:rPr dirty="0" sz="1450" spc="-10">
                <a:latin typeface="Times New Roman"/>
                <a:cs typeface="Times New Roman"/>
              </a:rPr>
              <a:t>house. A moment later they seemed to have calmed down, </a:t>
            </a:r>
            <a:r>
              <a:rPr dirty="0" sz="1450" spc="-5">
                <a:latin typeface="Times New Roman"/>
                <a:cs typeface="Times New Roman"/>
              </a:rPr>
              <a:t>but  </a:t>
            </a:r>
            <a:r>
              <a:rPr dirty="0" sz="1450" spc="-10">
                <a:latin typeface="Times New Roman"/>
                <a:cs typeface="Times New Roman"/>
              </a:rPr>
              <a:t>then they were seized once more with an insane fury and raced all over the  square in </a:t>
            </a:r>
            <a:r>
              <a:rPr dirty="0" sz="1450" spc="-5">
                <a:latin typeface="Times New Roman"/>
                <a:cs typeface="Times New Roman"/>
              </a:rPr>
              <a:t>a </a:t>
            </a:r>
            <a:r>
              <a:rPr dirty="0" sz="1450" spc="-10">
                <a:latin typeface="Times New Roman"/>
                <a:cs typeface="Times New Roman"/>
              </a:rPr>
              <a:t>mindless rage, crowding into </a:t>
            </a:r>
            <a:r>
              <a:rPr dirty="0" sz="1450" spc="-5">
                <a:latin typeface="Times New Roman"/>
                <a:cs typeface="Times New Roman"/>
              </a:rPr>
              <a:t>a </a:t>
            </a:r>
            <a:r>
              <a:rPr dirty="0" sz="1450" spc="-10">
                <a:latin typeface="Times New Roman"/>
                <a:cs typeface="Times New Roman"/>
              </a:rPr>
              <a:t>corner then scattering again as  some new madness came over them, until finally they disappeared round </a:t>
            </a:r>
            <a:r>
              <a:rPr dirty="0" sz="1450" spc="-5">
                <a:latin typeface="Times New Roman"/>
                <a:cs typeface="Times New Roman"/>
              </a:rPr>
              <a:t>a  </a:t>
            </a:r>
            <a:r>
              <a:rPr dirty="0" sz="1450" spc="-20">
                <a:latin typeface="Times New Roman"/>
                <a:cs typeface="Times New Roman"/>
              </a:rPr>
              <a:t>corner.</a:t>
            </a:r>
            <a:endParaRPr sz="1450">
              <a:latin typeface="Times New Roman"/>
              <a:cs typeface="Times New Roman"/>
            </a:endParaRPr>
          </a:p>
          <a:p>
            <a:pPr algn="just" marL="12700" marR="10160" indent="255904">
              <a:lnSpc>
                <a:spcPts val="1730"/>
              </a:lnSpc>
              <a:spcBef>
                <a:spcPts val="700"/>
              </a:spcBef>
            </a:pPr>
            <a:r>
              <a:rPr dirty="0" sz="1450" spc="-10">
                <a:latin typeface="Times New Roman"/>
                <a:cs typeface="Times New Roman"/>
              </a:rPr>
              <a:t>There was just </a:t>
            </a:r>
            <a:r>
              <a:rPr dirty="0" sz="1450" spc="-5">
                <a:latin typeface="Times New Roman"/>
                <a:cs typeface="Times New Roman"/>
              </a:rPr>
              <a:t>one </a:t>
            </a:r>
            <a:r>
              <a:rPr dirty="0" sz="1450" spc="-10">
                <a:latin typeface="Times New Roman"/>
                <a:cs typeface="Times New Roman"/>
              </a:rPr>
              <a:t>thick newspaper that couldn't keep </a:t>
            </a:r>
            <a:r>
              <a:rPr dirty="0" sz="1450" spc="-5">
                <a:latin typeface="Times New Roman"/>
                <a:cs typeface="Times New Roman"/>
              </a:rPr>
              <a:t>up </a:t>
            </a:r>
            <a:r>
              <a:rPr dirty="0" sz="1450" spc="-10">
                <a:latin typeface="Times New Roman"/>
                <a:cs typeface="Times New Roman"/>
              </a:rPr>
              <a:t>with the rest. It  lay there </a:t>
            </a:r>
            <a:r>
              <a:rPr dirty="0" sz="1450" spc="-5">
                <a:latin typeface="Times New Roman"/>
                <a:cs typeface="Times New Roman"/>
              </a:rPr>
              <a:t>on </a:t>
            </a:r>
            <a:r>
              <a:rPr dirty="0" sz="1450" spc="-10">
                <a:latin typeface="Times New Roman"/>
                <a:cs typeface="Times New Roman"/>
              </a:rPr>
              <a:t>the cobbles, full </a:t>
            </a:r>
            <a:r>
              <a:rPr dirty="0" sz="1450" spc="-5">
                <a:latin typeface="Times New Roman"/>
                <a:cs typeface="Times New Roman"/>
              </a:rPr>
              <a:t>of </a:t>
            </a:r>
            <a:r>
              <a:rPr dirty="0" sz="1450" spc="-10">
                <a:latin typeface="Times New Roman"/>
                <a:cs typeface="Times New Roman"/>
              </a:rPr>
              <a:t>spite and flapping </a:t>
            </a:r>
            <a:r>
              <a:rPr dirty="0" sz="1450" spc="-15">
                <a:latin typeface="Times New Roman"/>
                <a:cs typeface="Times New Roman"/>
              </a:rPr>
              <a:t>spasmodically, </a:t>
            </a:r>
            <a:r>
              <a:rPr dirty="0" sz="1450" spc="-10">
                <a:latin typeface="Times New Roman"/>
                <a:cs typeface="Times New Roman"/>
              </a:rPr>
              <a:t>as if it were  </a:t>
            </a:r>
            <a:r>
              <a:rPr dirty="0" sz="1450" spc="-5">
                <a:latin typeface="Times New Roman"/>
                <a:cs typeface="Times New Roman"/>
              </a:rPr>
              <a:t>out of </a:t>
            </a:r>
            <a:r>
              <a:rPr dirty="0" sz="1450" spc="-10">
                <a:latin typeface="Times New Roman"/>
                <a:cs typeface="Times New Roman"/>
              </a:rPr>
              <a:t>breath and gasping for</a:t>
            </a:r>
            <a:r>
              <a:rPr dirty="0" sz="1450" spc="5">
                <a:latin typeface="Times New Roman"/>
                <a:cs typeface="Times New Roman"/>
              </a:rPr>
              <a:t> </a:t>
            </a:r>
            <a:r>
              <a:rPr dirty="0" sz="1450" spc="-30">
                <a:latin typeface="Times New Roman"/>
                <a:cs typeface="Times New Roman"/>
              </a:rPr>
              <a:t>air.</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watched, </a:t>
            </a:r>
            <a:r>
              <a:rPr dirty="0" sz="1450" spc="-5">
                <a:latin typeface="Times New Roman"/>
                <a:cs typeface="Times New Roman"/>
              </a:rPr>
              <a:t>I </a:t>
            </a:r>
            <a:r>
              <a:rPr dirty="0" sz="1450" spc="-10">
                <a:latin typeface="Times New Roman"/>
                <a:cs typeface="Times New Roman"/>
              </a:rPr>
              <a:t>was filled with an ominous foreboding. What if, after all,  we living beings were nothing more than such scraps </a:t>
            </a:r>
            <a:r>
              <a:rPr dirty="0" sz="1450" spc="-5">
                <a:latin typeface="Times New Roman"/>
                <a:cs typeface="Times New Roman"/>
              </a:rPr>
              <a:t>of </a:t>
            </a:r>
            <a:r>
              <a:rPr dirty="0" sz="1450" spc="-10">
                <a:latin typeface="Times New Roman"/>
                <a:cs typeface="Times New Roman"/>
              </a:rPr>
              <a:t>paper? Could there  </a:t>
            </a:r>
            <a:r>
              <a:rPr dirty="0" sz="1450" spc="-5">
                <a:latin typeface="Times New Roman"/>
                <a:cs typeface="Times New Roman"/>
              </a:rPr>
              <a:t>not be a </a:t>
            </a:r>
            <a:r>
              <a:rPr dirty="0" sz="1450" spc="-10">
                <a:latin typeface="Times New Roman"/>
                <a:cs typeface="Times New Roman"/>
              </a:rPr>
              <a:t>similar unseeable, unfathomable 'wind' blowing </a:t>
            </a:r>
            <a:r>
              <a:rPr dirty="0" sz="1450" spc="-5">
                <a:latin typeface="Times New Roman"/>
                <a:cs typeface="Times New Roman"/>
              </a:rPr>
              <a:t>us </a:t>
            </a:r>
            <a:r>
              <a:rPr dirty="0" sz="1450" spc="-10">
                <a:latin typeface="Times New Roman"/>
                <a:cs typeface="Times New Roman"/>
              </a:rPr>
              <a:t>from place to place  and determining </a:t>
            </a:r>
            <a:r>
              <a:rPr dirty="0" sz="1450" spc="-5">
                <a:latin typeface="Times New Roman"/>
                <a:cs typeface="Times New Roman"/>
              </a:rPr>
              <a:t>our </a:t>
            </a:r>
            <a:r>
              <a:rPr dirty="0" sz="1450" spc="-10">
                <a:latin typeface="Times New Roman"/>
                <a:cs typeface="Times New Roman"/>
              </a:rPr>
              <a:t>actions, whilst we, in </a:t>
            </a:r>
            <a:r>
              <a:rPr dirty="0" sz="1450" spc="-5">
                <a:latin typeface="Times New Roman"/>
                <a:cs typeface="Times New Roman"/>
              </a:rPr>
              <a:t>our </a:t>
            </a:r>
            <a:r>
              <a:rPr dirty="0" sz="1450" spc="-20">
                <a:latin typeface="Times New Roman"/>
                <a:cs typeface="Times New Roman"/>
              </a:rPr>
              <a:t>simplicity, </a:t>
            </a:r>
            <a:r>
              <a:rPr dirty="0" sz="1450" spc="-10">
                <a:latin typeface="Times New Roman"/>
                <a:cs typeface="Times New Roman"/>
              </a:rPr>
              <a:t>believe we are  driven </a:t>
            </a:r>
            <a:r>
              <a:rPr dirty="0" sz="1450" spc="-5">
                <a:latin typeface="Times New Roman"/>
                <a:cs typeface="Times New Roman"/>
              </a:rPr>
              <a:t>by our </a:t>
            </a:r>
            <a:r>
              <a:rPr dirty="0" sz="1450" spc="-10">
                <a:latin typeface="Times New Roman"/>
                <a:cs typeface="Times New Roman"/>
              </a:rPr>
              <a:t>own free will? What if the life within </a:t>
            </a:r>
            <a:r>
              <a:rPr dirty="0" sz="1450" spc="-5">
                <a:latin typeface="Times New Roman"/>
                <a:cs typeface="Times New Roman"/>
              </a:rPr>
              <a:t>us </a:t>
            </a:r>
            <a:r>
              <a:rPr dirty="0" sz="1450" spc="-10">
                <a:latin typeface="Times New Roman"/>
                <a:cs typeface="Times New Roman"/>
              </a:rPr>
              <a:t>were nothing other than  some mysterious whirlwind? </a:t>
            </a:r>
            <a:r>
              <a:rPr dirty="0" sz="1450" spc="-5">
                <a:latin typeface="Times New Roman"/>
                <a:cs typeface="Times New Roman"/>
              </a:rPr>
              <a:t>The </a:t>
            </a:r>
            <a:r>
              <a:rPr dirty="0" sz="1450" spc="-10">
                <a:latin typeface="Times New Roman"/>
                <a:cs typeface="Times New Roman"/>
              </a:rPr>
              <a:t>wind </a:t>
            </a:r>
            <a:r>
              <a:rPr dirty="0" sz="1450" spc="-5">
                <a:latin typeface="Times New Roman"/>
                <a:cs typeface="Times New Roman"/>
              </a:rPr>
              <a:t>of </a:t>
            </a:r>
            <a:r>
              <a:rPr dirty="0" sz="1450" spc="-10">
                <a:latin typeface="Times New Roman"/>
                <a:cs typeface="Times New Roman"/>
              </a:rPr>
              <a:t>which it says in the Bible, 'Thou  hearest the sound thereof, </a:t>
            </a:r>
            <a:r>
              <a:rPr dirty="0" sz="1450" spc="-5">
                <a:latin typeface="Times New Roman"/>
                <a:cs typeface="Times New Roman"/>
              </a:rPr>
              <a:t>but </a:t>
            </a:r>
            <a:r>
              <a:rPr dirty="0" sz="1450" spc="-10">
                <a:latin typeface="Times New Roman"/>
                <a:cs typeface="Times New Roman"/>
              </a:rPr>
              <a:t>canst </a:t>
            </a:r>
            <a:r>
              <a:rPr dirty="0" sz="1450" spc="-5">
                <a:latin typeface="Times New Roman"/>
                <a:cs typeface="Times New Roman"/>
              </a:rPr>
              <a:t>not </a:t>
            </a:r>
            <a:r>
              <a:rPr dirty="0" sz="1450" spc="-10">
                <a:latin typeface="Times New Roman"/>
                <a:cs typeface="Times New Roman"/>
              </a:rPr>
              <a:t>tell whence it cometh, and whither it  goeth'? Do we </a:t>
            </a:r>
            <a:r>
              <a:rPr dirty="0" sz="1450" spc="-5">
                <a:latin typeface="Times New Roman"/>
                <a:cs typeface="Times New Roman"/>
              </a:rPr>
              <a:t>not </a:t>
            </a:r>
            <a:r>
              <a:rPr dirty="0" sz="1450" spc="-10">
                <a:latin typeface="Times New Roman"/>
                <a:cs typeface="Times New Roman"/>
              </a:rPr>
              <a:t>sometimes dream we have plunged </a:t>
            </a:r>
            <a:r>
              <a:rPr dirty="0" sz="1450" spc="-5">
                <a:latin typeface="Times New Roman"/>
                <a:cs typeface="Times New Roman"/>
              </a:rPr>
              <a:t>our </a:t>
            </a:r>
            <a:r>
              <a:rPr dirty="0" sz="1450" spc="-10">
                <a:latin typeface="Times New Roman"/>
                <a:cs typeface="Times New Roman"/>
              </a:rPr>
              <a:t>hands into deep  water and caught silvery fish, when all that has happened is that </a:t>
            </a:r>
            <a:r>
              <a:rPr dirty="0" sz="1450" spc="-5">
                <a:latin typeface="Times New Roman"/>
                <a:cs typeface="Times New Roman"/>
              </a:rPr>
              <a:t>our </a:t>
            </a:r>
            <a:r>
              <a:rPr dirty="0" sz="1450" spc="-10">
                <a:latin typeface="Times New Roman"/>
                <a:cs typeface="Times New Roman"/>
              </a:rPr>
              <a:t>hands  have been in </a:t>
            </a:r>
            <a:r>
              <a:rPr dirty="0" sz="1450" spc="-5">
                <a:latin typeface="Times New Roman"/>
                <a:cs typeface="Times New Roman"/>
              </a:rPr>
              <a:t>a </a:t>
            </a:r>
            <a:r>
              <a:rPr dirty="0" sz="1450" spc="-10">
                <a:latin typeface="Times New Roman"/>
                <a:cs typeface="Times New Roman"/>
              </a:rPr>
              <a:t>cold</a:t>
            </a:r>
            <a:r>
              <a:rPr dirty="0" sz="1450" spc="5">
                <a:latin typeface="Times New Roman"/>
                <a:cs typeface="Times New Roman"/>
              </a:rPr>
              <a:t> </a:t>
            </a:r>
            <a:r>
              <a:rPr dirty="0" sz="1450" spc="-10">
                <a:latin typeface="Times New Roman"/>
                <a:cs typeface="Times New Roman"/>
              </a:rPr>
              <a:t>draught?"</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"Prokop, you're talking like Pernath. What's wrong with you?" asked  Zwakh, giving the musician </a:t>
            </a:r>
            <a:r>
              <a:rPr dirty="0" sz="1450" spc="-5">
                <a:latin typeface="Times New Roman"/>
                <a:cs typeface="Times New Roman"/>
              </a:rPr>
              <a:t>a </a:t>
            </a:r>
            <a:r>
              <a:rPr dirty="0" sz="1450" spc="-10">
                <a:latin typeface="Times New Roman"/>
                <a:cs typeface="Times New Roman"/>
              </a:rPr>
              <a:t>suspicious</a:t>
            </a:r>
            <a:r>
              <a:rPr dirty="0" sz="1450" spc="15">
                <a:latin typeface="Times New Roman"/>
                <a:cs typeface="Times New Roman"/>
              </a:rPr>
              <a:t> </a:t>
            </a:r>
            <a:r>
              <a:rPr dirty="0" sz="1450" spc="-5">
                <a:latin typeface="Times New Roman"/>
                <a:cs typeface="Times New Roman"/>
              </a:rPr>
              <a:t>look.</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"It's the story about the Book </a:t>
            </a:r>
            <a:r>
              <a:rPr dirty="0" sz="1450" spc="-5">
                <a:latin typeface="Times New Roman"/>
                <a:cs typeface="Times New Roman"/>
              </a:rPr>
              <a:t>of Ibbur </a:t>
            </a:r>
            <a:r>
              <a:rPr dirty="0" sz="1450" spc="-10">
                <a:latin typeface="Times New Roman"/>
                <a:cs typeface="Times New Roman"/>
              </a:rPr>
              <a:t>that we heard earlier—pity</a:t>
            </a:r>
            <a:r>
              <a:rPr dirty="0" sz="1450" spc="80">
                <a:latin typeface="Times New Roman"/>
                <a:cs typeface="Times New Roman"/>
              </a:rPr>
              <a:t> </a:t>
            </a:r>
            <a:r>
              <a:rPr dirty="0" sz="1450" spc="-5">
                <a:latin typeface="Times New Roman"/>
                <a:cs typeface="Times New Roman"/>
              </a:rPr>
              <a:t>you</a:t>
            </a:r>
            <a:endParaRPr sz="145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918"/>
            <a:ext cx="5807710" cy="9323070"/>
          </a:xfrm>
          <a:prstGeom prst="rect">
            <a:avLst/>
          </a:prstGeom>
        </p:spPr>
        <p:txBody>
          <a:bodyPr wrap="square" lIns="0" tIns="12700" rIns="0" bIns="0" rtlCol="0" vert="horz">
            <a:spAutoFit/>
          </a:bodyPr>
          <a:lstStyle/>
          <a:p>
            <a:pPr algn="just" marL="268605" marR="12065" indent="-256540">
              <a:lnSpc>
                <a:spcPct val="145900"/>
              </a:lnSpc>
              <a:spcBef>
                <a:spcPts val="100"/>
              </a:spcBef>
            </a:pPr>
            <a:r>
              <a:rPr dirty="0" sz="1450" spc="-10">
                <a:latin typeface="Times New Roman"/>
                <a:cs typeface="Times New Roman"/>
              </a:rPr>
              <a:t>came too late to hear it—that's given him such strange ideas", said </a:t>
            </a:r>
            <a:r>
              <a:rPr dirty="0" sz="1450" spc="-25">
                <a:latin typeface="Times New Roman"/>
                <a:cs typeface="Times New Roman"/>
              </a:rPr>
              <a:t>Vrieslander.  </a:t>
            </a:r>
            <a:r>
              <a:rPr dirty="0" sz="1450" spc="-10">
                <a:latin typeface="Times New Roman"/>
                <a:cs typeface="Times New Roman"/>
              </a:rPr>
              <a:t>"A story about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book?"</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"Actually about the </a:t>
            </a:r>
            <a:r>
              <a:rPr dirty="0" sz="1450" spc="-5">
                <a:latin typeface="Times New Roman"/>
                <a:cs typeface="Times New Roman"/>
              </a:rPr>
              <a:t>odd </a:t>
            </a:r>
            <a:r>
              <a:rPr dirty="0" sz="1450" spc="-10">
                <a:latin typeface="Times New Roman"/>
                <a:cs typeface="Times New Roman"/>
              </a:rPr>
              <a:t>appearance </a:t>
            </a:r>
            <a:r>
              <a:rPr dirty="0" sz="1450" spc="-5">
                <a:latin typeface="Times New Roman"/>
                <a:cs typeface="Times New Roman"/>
              </a:rPr>
              <a:t>of a </a:t>
            </a:r>
            <a:r>
              <a:rPr dirty="0" sz="1450" spc="-10">
                <a:latin typeface="Times New Roman"/>
                <a:cs typeface="Times New Roman"/>
              </a:rPr>
              <a:t>man who </a:t>
            </a:r>
            <a:r>
              <a:rPr dirty="0" sz="1450" spc="-5">
                <a:latin typeface="Times New Roman"/>
                <a:cs typeface="Times New Roman"/>
              </a:rPr>
              <a:t>brought a book. </a:t>
            </a:r>
            <a:r>
              <a:rPr dirty="0" sz="1450" spc="-10">
                <a:latin typeface="Times New Roman"/>
                <a:cs typeface="Times New Roman"/>
              </a:rPr>
              <a:t>Pernath  doesn't know what he's called, where </a:t>
            </a:r>
            <a:r>
              <a:rPr dirty="0" sz="1450" spc="-5">
                <a:latin typeface="Times New Roman"/>
                <a:cs typeface="Times New Roman"/>
              </a:rPr>
              <a:t>he </a:t>
            </a:r>
            <a:r>
              <a:rPr dirty="0" sz="1450" spc="-10">
                <a:latin typeface="Times New Roman"/>
                <a:cs typeface="Times New Roman"/>
              </a:rPr>
              <a:t>lives </a:t>
            </a:r>
            <a:r>
              <a:rPr dirty="0" sz="1450" spc="-5">
                <a:latin typeface="Times New Roman"/>
                <a:cs typeface="Times New Roman"/>
              </a:rPr>
              <a:t>or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wanted, and although  </a:t>
            </a:r>
            <a:r>
              <a:rPr dirty="0" sz="1450" spc="-5">
                <a:latin typeface="Times New Roman"/>
                <a:cs typeface="Times New Roman"/>
              </a:rPr>
              <a:t>he </a:t>
            </a:r>
            <a:r>
              <a:rPr dirty="0" sz="1450" spc="-10">
                <a:latin typeface="Times New Roman"/>
                <a:cs typeface="Times New Roman"/>
              </a:rPr>
              <a:t>says his appearance was very striking, </a:t>
            </a:r>
            <a:r>
              <a:rPr dirty="0" sz="1450" spc="-5">
                <a:latin typeface="Times New Roman"/>
                <a:cs typeface="Times New Roman"/>
              </a:rPr>
              <a:t>he </a:t>
            </a:r>
            <a:r>
              <a:rPr dirty="0" sz="1450" spc="-10">
                <a:latin typeface="Times New Roman"/>
                <a:cs typeface="Times New Roman"/>
              </a:rPr>
              <a:t>can't describe</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Immediately Zwakh pricked </a:t>
            </a:r>
            <a:r>
              <a:rPr dirty="0" sz="1450" spc="-5">
                <a:latin typeface="Times New Roman"/>
                <a:cs typeface="Times New Roman"/>
              </a:rPr>
              <a:t>up </a:t>
            </a:r>
            <a:r>
              <a:rPr dirty="0" sz="1450" spc="-10">
                <a:latin typeface="Times New Roman"/>
                <a:cs typeface="Times New Roman"/>
              </a:rPr>
              <a:t>his ears. "That's remarkable", </a:t>
            </a:r>
            <a:r>
              <a:rPr dirty="0" sz="1450" spc="-5">
                <a:latin typeface="Times New Roman"/>
                <a:cs typeface="Times New Roman"/>
              </a:rPr>
              <a:t>he </a:t>
            </a:r>
            <a:r>
              <a:rPr dirty="0" sz="1450" spc="-10">
                <a:latin typeface="Times New Roman"/>
                <a:cs typeface="Times New Roman"/>
              </a:rPr>
              <a:t>said after  </a:t>
            </a:r>
            <a:r>
              <a:rPr dirty="0" sz="1450" spc="-5">
                <a:latin typeface="Times New Roman"/>
                <a:cs typeface="Times New Roman"/>
              </a:rPr>
              <a:t>a </a:t>
            </a:r>
            <a:r>
              <a:rPr dirty="0" sz="1450" spc="-10">
                <a:latin typeface="Times New Roman"/>
                <a:cs typeface="Times New Roman"/>
              </a:rPr>
              <a:t>pause. "Did this stranger happen to </a:t>
            </a:r>
            <a:r>
              <a:rPr dirty="0" sz="1450" spc="-5">
                <a:latin typeface="Times New Roman"/>
                <a:cs typeface="Times New Roman"/>
              </a:rPr>
              <a:t>be </a:t>
            </a:r>
            <a:r>
              <a:rPr dirty="0" sz="1450" spc="-10">
                <a:latin typeface="Times New Roman"/>
                <a:cs typeface="Times New Roman"/>
              </a:rPr>
              <a:t>smooth-faced, without any growth </a:t>
            </a:r>
            <a:r>
              <a:rPr dirty="0" sz="1450" spc="-5">
                <a:latin typeface="Times New Roman"/>
                <a:cs typeface="Times New Roman"/>
              </a:rPr>
              <a:t>of  </a:t>
            </a:r>
            <a:r>
              <a:rPr dirty="0" sz="1450" spc="-10">
                <a:latin typeface="Times New Roman"/>
                <a:cs typeface="Times New Roman"/>
              </a:rPr>
              <a:t>beard? Did </a:t>
            </a:r>
            <a:r>
              <a:rPr dirty="0" sz="1450" spc="-5">
                <a:latin typeface="Times New Roman"/>
                <a:cs typeface="Times New Roman"/>
              </a:rPr>
              <a:t>he </a:t>
            </a:r>
            <a:r>
              <a:rPr dirty="0" sz="1450" spc="-10">
                <a:latin typeface="Times New Roman"/>
                <a:cs typeface="Times New Roman"/>
              </a:rPr>
              <a:t>have slanting</a:t>
            </a:r>
            <a:r>
              <a:rPr dirty="0" sz="1450" spc="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"I think so", </a:t>
            </a:r>
            <a:r>
              <a:rPr dirty="0" sz="1450" spc="-5">
                <a:latin typeface="Times New Roman"/>
                <a:cs typeface="Times New Roman"/>
              </a:rPr>
              <a:t>I </a:t>
            </a:r>
            <a:r>
              <a:rPr dirty="0" sz="1450" spc="-10">
                <a:latin typeface="Times New Roman"/>
                <a:cs typeface="Times New Roman"/>
              </a:rPr>
              <a:t>said. "That is, </a:t>
            </a:r>
            <a:r>
              <a:rPr dirty="0" sz="1450" spc="-5">
                <a:latin typeface="Times New Roman"/>
                <a:cs typeface="Times New Roman"/>
              </a:rPr>
              <a:t>I . . . </a:t>
            </a:r>
            <a:r>
              <a:rPr dirty="0" sz="1450" spc="-10">
                <a:latin typeface="Times New Roman"/>
                <a:cs typeface="Times New Roman"/>
              </a:rPr>
              <a:t>I'm quite certain </a:t>
            </a:r>
            <a:r>
              <a:rPr dirty="0" sz="1450" spc="-5">
                <a:latin typeface="Times New Roman"/>
                <a:cs typeface="Times New Roman"/>
              </a:rPr>
              <a:t>of </a:t>
            </a:r>
            <a:r>
              <a:rPr dirty="0" sz="1450" spc="-10">
                <a:latin typeface="Times New Roman"/>
                <a:cs typeface="Times New Roman"/>
              </a:rPr>
              <a:t>it. Do </a:t>
            </a:r>
            <a:r>
              <a:rPr dirty="0" sz="1450" spc="-5">
                <a:latin typeface="Times New Roman"/>
                <a:cs typeface="Times New Roman"/>
              </a:rPr>
              <a:t>you </a:t>
            </a:r>
            <a:r>
              <a:rPr dirty="0" sz="1450" spc="-10">
                <a:latin typeface="Times New Roman"/>
                <a:cs typeface="Times New Roman"/>
              </a:rPr>
              <a:t>know  him?"</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puppeteer</a:t>
            </a:r>
            <a:r>
              <a:rPr dirty="0" sz="1450" spc="35">
                <a:latin typeface="Times New Roman"/>
                <a:cs typeface="Times New Roman"/>
              </a:rPr>
              <a:t> </a:t>
            </a:r>
            <a:r>
              <a:rPr dirty="0" sz="1450" spc="-10">
                <a:latin typeface="Times New Roman"/>
                <a:cs typeface="Times New Roman"/>
              </a:rPr>
              <a:t>shook</a:t>
            </a:r>
            <a:r>
              <a:rPr dirty="0" sz="1450" spc="30">
                <a:latin typeface="Times New Roman"/>
                <a:cs typeface="Times New Roman"/>
              </a:rPr>
              <a:t> </a:t>
            </a:r>
            <a:r>
              <a:rPr dirty="0" sz="1450" spc="-10">
                <a:latin typeface="Times New Roman"/>
                <a:cs typeface="Times New Roman"/>
              </a:rPr>
              <a:t>his</a:t>
            </a:r>
            <a:r>
              <a:rPr dirty="0" sz="1450" spc="30">
                <a:latin typeface="Times New Roman"/>
                <a:cs typeface="Times New Roman"/>
              </a:rPr>
              <a:t> </a:t>
            </a:r>
            <a:r>
              <a:rPr dirty="0" sz="1450" spc="-10">
                <a:latin typeface="Times New Roman"/>
                <a:cs typeface="Times New Roman"/>
              </a:rPr>
              <a:t>head.</a:t>
            </a:r>
            <a:r>
              <a:rPr dirty="0" sz="1450" spc="35">
                <a:latin typeface="Times New Roman"/>
                <a:cs typeface="Times New Roman"/>
              </a:rPr>
              <a:t> </a:t>
            </a:r>
            <a:r>
              <a:rPr dirty="0" sz="1450" spc="-10">
                <a:latin typeface="Times New Roman"/>
                <a:cs typeface="Times New Roman"/>
              </a:rPr>
              <a:t>"It's</a:t>
            </a:r>
            <a:r>
              <a:rPr dirty="0" sz="1450" spc="30">
                <a:latin typeface="Times New Roman"/>
                <a:cs typeface="Times New Roman"/>
              </a:rPr>
              <a:t> </a:t>
            </a:r>
            <a:r>
              <a:rPr dirty="0" sz="1450" spc="-10">
                <a:latin typeface="Times New Roman"/>
                <a:cs typeface="Times New Roman"/>
              </a:rPr>
              <a:t>just</a:t>
            </a:r>
            <a:r>
              <a:rPr dirty="0" sz="1450" spc="35">
                <a:latin typeface="Times New Roman"/>
                <a:cs typeface="Times New Roman"/>
              </a:rPr>
              <a:t> </a:t>
            </a:r>
            <a:r>
              <a:rPr dirty="0" sz="1450" spc="-10">
                <a:latin typeface="Times New Roman"/>
                <a:cs typeface="Times New Roman"/>
              </a:rPr>
              <a:t>that</a:t>
            </a:r>
            <a:r>
              <a:rPr dirty="0" sz="1450" spc="25">
                <a:latin typeface="Times New Roman"/>
                <a:cs typeface="Times New Roman"/>
              </a:rPr>
              <a:t> </a:t>
            </a:r>
            <a:r>
              <a:rPr dirty="0" sz="1450" spc="-10">
                <a:latin typeface="Times New Roman"/>
                <a:cs typeface="Times New Roman"/>
              </a:rPr>
              <a:t>it</a:t>
            </a:r>
            <a:r>
              <a:rPr dirty="0" sz="1450" spc="35">
                <a:latin typeface="Times New Roman"/>
                <a:cs typeface="Times New Roman"/>
              </a:rPr>
              <a:t> </a:t>
            </a:r>
            <a:r>
              <a:rPr dirty="0" sz="1450" spc="-10">
                <a:latin typeface="Times New Roman"/>
                <a:cs typeface="Times New Roman"/>
              </a:rPr>
              <a:t>reminded</a:t>
            </a:r>
            <a:r>
              <a:rPr dirty="0" sz="1450" spc="35">
                <a:latin typeface="Times New Roman"/>
                <a:cs typeface="Times New Roman"/>
              </a:rPr>
              <a:t> </a:t>
            </a:r>
            <a:r>
              <a:rPr dirty="0" sz="1450" spc="-10">
                <a:latin typeface="Times New Roman"/>
                <a:cs typeface="Times New Roman"/>
              </a:rPr>
              <a:t>me</a:t>
            </a:r>
            <a:r>
              <a:rPr dirty="0" sz="1450" spc="25">
                <a:latin typeface="Times New Roman"/>
                <a:cs typeface="Times New Roman"/>
              </a:rPr>
              <a:t> </a:t>
            </a:r>
            <a:r>
              <a:rPr dirty="0" sz="1450" spc="-5">
                <a:latin typeface="Times New Roman"/>
                <a:cs typeface="Times New Roman"/>
              </a:rPr>
              <a:t>of</a:t>
            </a:r>
            <a:r>
              <a:rPr dirty="0" sz="1450" spc="35">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Golem."</a:t>
            </a:r>
            <a:endParaRPr sz="1450">
              <a:latin typeface="Times New Roman"/>
              <a:cs typeface="Times New Roman"/>
            </a:endParaRPr>
          </a:p>
          <a:p>
            <a:pPr marL="12700" marR="5715" indent="255904">
              <a:lnSpc>
                <a:spcPts val="1730"/>
              </a:lnSpc>
              <a:spcBef>
                <a:spcPts val="850"/>
              </a:spcBef>
            </a:pPr>
            <a:r>
              <a:rPr dirty="0" sz="1450" spc="-20">
                <a:latin typeface="Times New Roman"/>
                <a:cs typeface="Times New Roman"/>
              </a:rPr>
              <a:t>Vrieslander </a:t>
            </a:r>
            <a:r>
              <a:rPr dirty="0" sz="1450" spc="-5">
                <a:latin typeface="Times New Roman"/>
                <a:cs typeface="Times New Roman"/>
              </a:rPr>
              <a:t>put </a:t>
            </a:r>
            <a:r>
              <a:rPr dirty="0" sz="1450" spc="-10">
                <a:latin typeface="Times New Roman"/>
                <a:cs typeface="Times New Roman"/>
              </a:rPr>
              <a:t>down his knife. "Golem? I've heard so many people talk  about that. Do </a:t>
            </a:r>
            <a:r>
              <a:rPr dirty="0" sz="1450" spc="-5">
                <a:latin typeface="Times New Roman"/>
                <a:cs typeface="Times New Roman"/>
              </a:rPr>
              <a:t>you </a:t>
            </a:r>
            <a:r>
              <a:rPr dirty="0" sz="1450" spc="-10">
                <a:latin typeface="Times New Roman"/>
                <a:cs typeface="Times New Roman"/>
              </a:rPr>
              <a:t>know anything about the Golem,</a:t>
            </a:r>
            <a:r>
              <a:rPr dirty="0" sz="1450" spc="45">
                <a:latin typeface="Times New Roman"/>
                <a:cs typeface="Times New Roman"/>
              </a:rPr>
              <a:t> </a:t>
            </a:r>
            <a:r>
              <a:rPr dirty="0" sz="1450" spc="-10">
                <a:latin typeface="Times New Roman"/>
                <a:cs typeface="Times New Roman"/>
              </a:rPr>
              <a:t>Zwakh?"</a:t>
            </a:r>
            <a:endParaRPr sz="1450">
              <a:latin typeface="Times New Roman"/>
              <a:cs typeface="Times New Roman"/>
            </a:endParaRPr>
          </a:p>
          <a:p>
            <a:pPr marL="12700" marR="22860" indent="255904">
              <a:lnSpc>
                <a:spcPts val="1730"/>
              </a:lnSpc>
              <a:spcBef>
                <a:spcPts val="785"/>
              </a:spcBef>
            </a:pPr>
            <a:r>
              <a:rPr dirty="0" sz="1450" spc="-10">
                <a:latin typeface="Times New Roman"/>
                <a:cs typeface="Times New Roman"/>
              </a:rPr>
              <a:t>"Who can claim to know anything about the Golem?" replied Zwakh with  </a:t>
            </a:r>
            <a:r>
              <a:rPr dirty="0" sz="1450" spc="-5">
                <a:latin typeface="Times New Roman"/>
                <a:cs typeface="Times New Roman"/>
              </a:rPr>
              <a:t>a </a:t>
            </a:r>
            <a:r>
              <a:rPr dirty="0" sz="1450" spc="-10">
                <a:latin typeface="Times New Roman"/>
                <a:cs typeface="Times New Roman"/>
              </a:rPr>
              <a:t>shrug </a:t>
            </a:r>
            <a:r>
              <a:rPr dirty="0" sz="1450" spc="-5">
                <a:latin typeface="Times New Roman"/>
                <a:cs typeface="Times New Roman"/>
              </a:rPr>
              <a:t>of </a:t>
            </a:r>
            <a:r>
              <a:rPr dirty="0" sz="1450" spc="-10">
                <a:latin typeface="Times New Roman"/>
                <a:cs typeface="Times New Roman"/>
              </a:rPr>
              <a:t>the shoulders. "Everyone says it's </a:t>
            </a:r>
            <a:r>
              <a:rPr dirty="0" sz="1450" spc="-5">
                <a:latin typeface="Times New Roman"/>
                <a:cs typeface="Times New Roman"/>
              </a:rPr>
              <a:t>a </a:t>
            </a:r>
            <a:r>
              <a:rPr dirty="0" sz="1450" spc="-10">
                <a:latin typeface="Times New Roman"/>
                <a:cs typeface="Times New Roman"/>
              </a:rPr>
              <a:t>myth until </a:t>
            </a:r>
            <a:r>
              <a:rPr dirty="0" sz="1450" spc="-5">
                <a:latin typeface="Times New Roman"/>
                <a:cs typeface="Times New Roman"/>
              </a:rPr>
              <a:t>one </a:t>
            </a:r>
            <a:r>
              <a:rPr dirty="0" sz="1450" spc="-10">
                <a:latin typeface="Times New Roman"/>
                <a:cs typeface="Times New Roman"/>
              </a:rPr>
              <a:t>day there's  something happens in the streets that brings it back to life. Then for </a:t>
            </a:r>
            <a:r>
              <a:rPr dirty="0" sz="1450" spc="-5">
                <a:latin typeface="Times New Roman"/>
                <a:cs typeface="Times New Roman"/>
              </a:rPr>
              <a:t>a </a:t>
            </a:r>
            <a:r>
              <a:rPr dirty="0" sz="1450" spc="-10">
                <a:latin typeface="Times New Roman"/>
                <a:cs typeface="Times New Roman"/>
              </a:rPr>
              <a:t>while  everybody talks about it, and the rumours grow and grow until they're so  blown </a:t>
            </a:r>
            <a:r>
              <a:rPr dirty="0" sz="1450" spc="-5">
                <a:latin typeface="Times New Roman"/>
                <a:cs typeface="Times New Roman"/>
              </a:rPr>
              <a:t>up, </a:t>
            </a:r>
            <a:r>
              <a:rPr dirty="0" sz="1450" spc="-10">
                <a:latin typeface="Times New Roman"/>
                <a:cs typeface="Times New Roman"/>
              </a:rPr>
              <a:t>so exaggerated they become completely implausible and everyone  dismisses them. The origin </a:t>
            </a:r>
            <a:r>
              <a:rPr dirty="0" sz="1450" spc="-5">
                <a:latin typeface="Times New Roman"/>
                <a:cs typeface="Times New Roman"/>
              </a:rPr>
              <a:t>of </a:t>
            </a:r>
            <a:r>
              <a:rPr dirty="0" sz="1450" spc="-10">
                <a:latin typeface="Times New Roman"/>
                <a:cs typeface="Times New Roman"/>
              </a:rPr>
              <a:t>the story is supposed to </a:t>
            </a:r>
            <a:r>
              <a:rPr dirty="0" sz="1450" spc="-5">
                <a:latin typeface="Times New Roman"/>
                <a:cs typeface="Times New Roman"/>
              </a:rPr>
              <a:t>go </a:t>
            </a:r>
            <a:r>
              <a:rPr dirty="0" sz="1450" spc="-10">
                <a:latin typeface="Times New Roman"/>
                <a:cs typeface="Times New Roman"/>
              </a:rPr>
              <a:t>back to the sixteenth  </a:t>
            </a:r>
            <a:r>
              <a:rPr dirty="0" sz="1450" spc="-20">
                <a:latin typeface="Times New Roman"/>
                <a:cs typeface="Times New Roman"/>
              </a:rPr>
              <a:t>century. </a:t>
            </a:r>
            <a:r>
              <a:rPr dirty="0" sz="1450" spc="-10">
                <a:latin typeface="Times New Roman"/>
                <a:cs typeface="Times New Roman"/>
              </a:rPr>
              <a:t>A rabbi, following instructions in </a:t>
            </a:r>
            <a:r>
              <a:rPr dirty="0" sz="1450" spc="-5">
                <a:latin typeface="Times New Roman"/>
                <a:cs typeface="Times New Roman"/>
              </a:rPr>
              <a:t>a </a:t>
            </a:r>
            <a:r>
              <a:rPr dirty="0" sz="1450" spc="-10">
                <a:latin typeface="Times New Roman"/>
                <a:cs typeface="Times New Roman"/>
              </a:rPr>
              <a:t>lost </a:t>
            </a:r>
            <a:r>
              <a:rPr dirty="0" sz="1450" spc="-5">
                <a:latin typeface="Times New Roman"/>
                <a:cs typeface="Times New Roman"/>
              </a:rPr>
              <a:t>book of </a:t>
            </a:r>
            <a:r>
              <a:rPr dirty="0" sz="1450" spc="-10">
                <a:latin typeface="Times New Roman"/>
                <a:cs typeface="Times New Roman"/>
              </a:rPr>
              <a:t>the Cabbala, is said to  have created an artificial man, the so-called Golem, as </a:t>
            </a:r>
            <a:r>
              <a:rPr dirty="0" sz="1450" spc="-5">
                <a:latin typeface="Times New Roman"/>
                <a:cs typeface="Times New Roman"/>
              </a:rPr>
              <a:t>a </a:t>
            </a:r>
            <a:r>
              <a:rPr dirty="0" sz="1450" spc="-10">
                <a:latin typeface="Times New Roman"/>
                <a:cs typeface="Times New Roman"/>
              </a:rPr>
              <a:t>servant to help him  ring the synagogue bells and </a:t>
            </a:r>
            <a:r>
              <a:rPr dirty="0" sz="1450" spc="-5">
                <a:latin typeface="Times New Roman"/>
                <a:cs typeface="Times New Roman"/>
              </a:rPr>
              <a:t>do </a:t>
            </a:r>
            <a:r>
              <a:rPr dirty="0" sz="1450" spc="-10">
                <a:latin typeface="Times New Roman"/>
                <a:cs typeface="Times New Roman"/>
              </a:rPr>
              <a:t>other menial</a:t>
            </a:r>
            <a:r>
              <a:rPr dirty="0" sz="1450" spc="30">
                <a:latin typeface="Times New Roman"/>
                <a:cs typeface="Times New Roman"/>
              </a:rPr>
              <a:t> </a:t>
            </a:r>
            <a:r>
              <a:rPr dirty="0" sz="1450" spc="-10">
                <a:latin typeface="Times New Roman"/>
                <a:cs typeface="Times New Roman"/>
              </a:rPr>
              <a:t>tasks."</a:t>
            </a:r>
            <a:endParaRPr sz="1450">
              <a:latin typeface="Times New Roman"/>
              <a:cs typeface="Times New Roman"/>
            </a:endParaRPr>
          </a:p>
          <a:p>
            <a:pPr algn="just" marL="12700" marR="8255" indent="255904">
              <a:lnSpc>
                <a:spcPts val="1730"/>
              </a:lnSpc>
              <a:spcBef>
                <a:spcPts val="710"/>
              </a:spcBef>
            </a:pPr>
            <a:r>
              <a:rPr dirty="0" sz="1450" spc="-10">
                <a:latin typeface="Times New Roman"/>
                <a:cs typeface="Times New Roman"/>
              </a:rPr>
              <a:t>But it had never become </a:t>
            </a:r>
            <a:r>
              <a:rPr dirty="0" sz="1450" spc="-5">
                <a:latin typeface="Times New Roman"/>
                <a:cs typeface="Times New Roman"/>
              </a:rPr>
              <a:t>a </a:t>
            </a:r>
            <a:r>
              <a:rPr dirty="0" sz="1450" spc="-10">
                <a:latin typeface="Times New Roman"/>
                <a:cs typeface="Times New Roman"/>
              </a:rPr>
              <a:t>true human being, Zwakh went </a:t>
            </a:r>
            <a:r>
              <a:rPr dirty="0" sz="1450" spc="-5">
                <a:latin typeface="Times New Roman"/>
                <a:cs typeface="Times New Roman"/>
              </a:rPr>
              <a:t>on. </a:t>
            </a:r>
            <a:r>
              <a:rPr dirty="0" sz="1450" spc="-10">
                <a:latin typeface="Times New Roman"/>
                <a:cs typeface="Times New Roman"/>
              </a:rPr>
              <a:t>It led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semi-conscious, vegetable existence, and that only </a:t>
            </a:r>
            <a:r>
              <a:rPr dirty="0" sz="1450" spc="-5">
                <a:latin typeface="Times New Roman"/>
                <a:cs typeface="Times New Roman"/>
              </a:rPr>
              <a:t>by </a:t>
            </a:r>
            <a:r>
              <a:rPr dirty="0" sz="1450" spc="-30">
                <a:latin typeface="Times New Roman"/>
                <a:cs typeface="Times New Roman"/>
              </a:rPr>
              <a:t>day, </a:t>
            </a:r>
            <a:r>
              <a:rPr dirty="0" sz="1450" spc="-10">
                <a:latin typeface="Times New Roman"/>
                <a:cs typeface="Times New Roman"/>
              </a:rPr>
              <a:t>so it is said,  through the power </a:t>
            </a:r>
            <a:r>
              <a:rPr dirty="0" sz="1450" spc="-5">
                <a:latin typeface="Times New Roman"/>
                <a:cs typeface="Times New Roman"/>
              </a:rPr>
              <a:t>of a </a:t>
            </a:r>
            <a:r>
              <a:rPr dirty="0" sz="1450" spc="-10">
                <a:latin typeface="Times New Roman"/>
                <a:cs typeface="Times New Roman"/>
              </a:rPr>
              <a:t>scrap </a:t>
            </a:r>
            <a:r>
              <a:rPr dirty="0" sz="1450" spc="-5">
                <a:latin typeface="Times New Roman"/>
                <a:cs typeface="Times New Roman"/>
              </a:rPr>
              <a:t>of </a:t>
            </a:r>
            <a:r>
              <a:rPr dirty="0" sz="1450" spc="-10">
                <a:latin typeface="Times New Roman"/>
                <a:cs typeface="Times New Roman"/>
              </a:rPr>
              <a:t>paper with </a:t>
            </a:r>
            <a:r>
              <a:rPr dirty="0" sz="1450" spc="-5">
                <a:latin typeface="Times New Roman"/>
                <a:cs typeface="Times New Roman"/>
              </a:rPr>
              <a:t>a </a:t>
            </a:r>
            <a:r>
              <a:rPr dirty="0" sz="1450" spc="-10">
                <a:latin typeface="Times New Roman"/>
                <a:cs typeface="Times New Roman"/>
              </a:rPr>
              <a:t>magic formula that was placed  behind its teeth, attracting free stellar </a:t>
            </a:r>
            <a:r>
              <a:rPr dirty="0" sz="1450" spc="-15">
                <a:latin typeface="Times New Roman"/>
                <a:cs typeface="Times New Roman"/>
              </a:rPr>
              <a:t>energy </a:t>
            </a:r>
            <a:r>
              <a:rPr dirty="0" sz="1450" spc="-10">
                <a:latin typeface="Times New Roman"/>
                <a:cs typeface="Times New Roman"/>
              </a:rPr>
              <a:t>from the</a:t>
            </a:r>
            <a:r>
              <a:rPr dirty="0" sz="1450" spc="55">
                <a:latin typeface="Times New Roman"/>
                <a:cs typeface="Times New Roman"/>
              </a:rPr>
              <a:t> </a:t>
            </a:r>
            <a:r>
              <a:rPr dirty="0" sz="1450" spc="-10">
                <a:latin typeface="Times New Roman"/>
                <a:cs typeface="Times New Roman"/>
              </a:rPr>
              <a:t>cosmos.</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And when, </a:t>
            </a:r>
            <a:r>
              <a:rPr dirty="0" sz="1450" spc="-5">
                <a:latin typeface="Times New Roman"/>
                <a:cs typeface="Times New Roman"/>
              </a:rPr>
              <a:t>one </a:t>
            </a:r>
            <a:r>
              <a:rPr dirty="0" sz="1450" spc="-10">
                <a:latin typeface="Times New Roman"/>
                <a:cs typeface="Times New Roman"/>
              </a:rPr>
              <a:t>evening before prayers, the rabbi forgot to take this seal </a:t>
            </a:r>
            <a:r>
              <a:rPr dirty="0" sz="1450" spc="-5">
                <a:latin typeface="Times New Roman"/>
                <a:cs typeface="Times New Roman"/>
              </a:rPr>
              <a:t>out  of </a:t>
            </a:r>
            <a:r>
              <a:rPr dirty="0" sz="1450" spc="-10">
                <a:latin typeface="Times New Roman"/>
                <a:cs typeface="Times New Roman"/>
              </a:rPr>
              <a:t>the Golem's mouth, it went raging through the streets in the dark, crushing  everything that happened to </a:t>
            </a:r>
            <a:r>
              <a:rPr dirty="0" sz="1450" spc="-5">
                <a:latin typeface="Times New Roman"/>
                <a:cs typeface="Times New Roman"/>
              </a:rPr>
              <a:t>be </a:t>
            </a:r>
            <a:r>
              <a:rPr dirty="0" sz="1450" spc="-10">
                <a:latin typeface="Times New Roman"/>
                <a:cs typeface="Times New Roman"/>
              </a:rPr>
              <a:t>in its </a:t>
            </a:r>
            <a:r>
              <a:rPr dirty="0" sz="1450" spc="-35">
                <a:latin typeface="Times New Roman"/>
                <a:cs typeface="Times New Roman"/>
              </a:rPr>
              <a:t>way. </a:t>
            </a:r>
            <a:r>
              <a:rPr dirty="0" sz="1450" spc="-10">
                <a:latin typeface="Times New Roman"/>
                <a:cs typeface="Times New Roman"/>
              </a:rPr>
              <a:t>Finally the rabbi managed to block  the creature in its path and destroy the scrap </a:t>
            </a:r>
            <a:r>
              <a:rPr dirty="0" sz="1450" spc="-5">
                <a:latin typeface="Times New Roman"/>
                <a:cs typeface="Times New Roman"/>
              </a:rPr>
              <a:t>of</a:t>
            </a:r>
            <a:r>
              <a:rPr dirty="0" sz="1450" spc="45">
                <a:latin typeface="Times New Roman"/>
                <a:cs typeface="Times New Roman"/>
              </a:rPr>
              <a:t> </a:t>
            </a:r>
            <a:r>
              <a:rPr dirty="0" sz="1450" spc="-20">
                <a:latin typeface="Times New Roman"/>
                <a:cs typeface="Times New Roman"/>
              </a:rPr>
              <a:t>paper.</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At that, the Golem sank lifeless to the </a:t>
            </a:r>
            <a:r>
              <a:rPr dirty="0" sz="1450" spc="-5">
                <a:latin typeface="Times New Roman"/>
                <a:cs typeface="Times New Roman"/>
              </a:rPr>
              <a:t>ground. </a:t>
            </a:r>
            <a:r>
              <a:rPr dirty="0" sz="1450" spc="-10">
                <a:latin typeface="Times New Roman"/>
                <a:cs typeface="Times New Roman"/>
              </a:rPr>
              <a:t>Nothing was left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but  </a:t>
            </a:r>
            <a:r>
              <a:rPr dirty="0" sz="1450" spc="-10">
                <a:latin typeface="Times New Roman"/>
                <a:cs typeface="Times New Roman"/>
              </a:rPr>
              <a:t>the dwarf clay figure which can </a:t>
            </a:r>
            <a:r>
              <a:rPr dirty="0" sz="1450" spc="-5">
                <a:latin typeface="Times New Roman"/>
                <a:cs typeface="Times New Roman"/>
              </a:rPr>
              <a:t>be </a:t>
            </a:r>
            <a:r>
              <a:rPr dirty="0" sz="1450" spc="-10">
                <a:latin typeface="Times New Roman"/>
                <a:cs typeface="Times New Roman"/>
              </a:rPr>
              <a:t>seen over there in the Old-New Synagogue  even </a:t>
            </a:r>
            <a:r>
              <a:rPr dirty="0" sz="1450" spc="-25">
                <a:latin typeface="Times New Roman"/>
                <a:cs typeface="Times New Roman"/>
              </a:rPr>
              <a:t>today.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"That same rabbi is supposed to have been summoned to the Emperor in  the castle </a:t>
            </a:r>
            <a:r>
              <a:rPr dirty="0" sz="1450" spc="-5">
                <a:latin typeface="Times New Roman"/>
                <a:cs typeface="Times New Roman"/>
              </a:rPr>
              <a:t>on </a:t>
            </a:r>
            <a:r>
              <a:rPr dirty="0" sz="1450" spc="-10">
                <a:latin typeface="Times New Roman"/>
                <a:cs typeface="Times New Roman"/>
              </a:rPr>
              <a:t>the Hradschin, where </a:t>
            </a:r>
            <a:r>
              <a:rPr dirty="0" sz="1450" spc="-5">
                <a:latin typeface="Times New Roman"/>
                <a:cs typeface="Times New Roman"/>
              </a:rPr>
              <a:t>he </a:t>
            </a:r>
            <a:r>
              <a:rPr dirty="0" sz="1450" spc="-10">
                <a:latin typeface="Times New Roman"/>
                <a:cs typeface="Times New Roman"/>
              </a:rPr>
              <a:t>called </a:t>
            </a:r>
            <a:r>
              <a:rPr dirty="0" sz="1450" spc="-5">
                <a:latin typeface="Times New Roman"/>
                <a:cs typeface="Times New Roman"/>
              </a:rPr>
              <a:t>up </a:t>
            </a:r>
            <a:r>
              <a:rPr dirty="0" sz="1450" spc="-10">
                <a:latin typeface="Times New Roman"/>
                <a:cs typeface="Times New Roman"/>
              </a:rPr>
              <a:t>the spirits </a:t>
            </a:r>
            <a:r>
              <a:rPr dirty="0" sz="1450" spc="-5">
                <a:latin typeface="Times New Roman"/>
                <a:cs typeface="Times New Roman"/>
              </a:rPr>
              <a:t>of </a:t>
            </a:r>
            <a:r>
              <a:rPr dirty="0" sz="1450" spc="-10">
                <a:latin typeface="Times New Roman"/>
                <a:cs typeface="Times New Roman"/>
              </a:rPr>
              <a:t>the dead in  visible form", added Prokop. "Modern scientists claim </a:t>
            </a:r>
            <a:r>
              <a:rPr dirty="0" sz="1450" spc="-5">
                <a:latin typeface="Times New Roman"/>
                <a:cs typeface="Times New Roman"/>
              </a:rPr>
              <a:t>he </a:t>
            </a:r>
            <a:r>
              <a:rPr dirty="0" sz="1450" spc="-10">
                <a:latin typeface="Times New Roman"/>
                <a:cs typeface="Times New Roman"/>
              </a:rPr>
              <a:t>must have used </a:t>
            </a:r>
            <a:r>
              <a:rPr dirty="0" sz="1450" spc="-5">
                <a:latin typeface="Times New Roman"/>
                <a:cs typeface="Times New Roman"/>
              </a:rPr>
              <a:t>a  </a:t>
            </a:r>
            <a:r>
              <a:rPr dirty="0" sz="1450" spc="-10">
                <a:latin typeface="Times New Roman"/>
                <a:cs typeface="Times New Roman"/>
              </a:rPr>
              <a:t>magic lantern."</a:t>
            </a:r>
            <a:endParaRPr sz="145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9525" indent="255904">
              <a:lnSpc>
                <a:spcPts val="1730"/>
              </a:lnSpc>
              <a:spcBef>
                <a:spcPts val="155"/>
              </a:spcBef>
            </a:pPr>
            <a:r>
              <a:rPr dirty="0" sz="1450" spc="-10">
                <a:latin typeface="Times New Roman"/>
                <a:cs typeface="Times New Roman"/>
              </a:rPr>
              <a:t>"A magic lantern! People will believe anything nowadays", Zwakh  rejoindered, unperturbed. "As if Emperor Rudolf, who had devoted his whole  life to such matters, would </a:t>
            </a:r>
            <a:r>
              <a:rPr dirty="0" sz="1450" spc="-5">
                <a:latin typeface="Times New Roman"/>
                <a:cs typeface="Times New Roman"/>
              </a:rPr>
              <a:t>not </a:t>
            </a:r>
            <a:r>
              <a:rPr dirty="0" sz="1450" spc="-10">
                <a:latin typeface="Times New Roman"/>
                <a:cs typeface="Times New Roman"/>
              </a:rPr>
              <a:t>have seen through </a:t>
            </a:r>
            <a:r>
              <a:rPr dirty="0" sz="1450" spc="-5">
                <a:latin typeface="Times New Roman"/>
                <a:cs typeface="Times New Roman"/>
              </a:rPr>
              <a:t>a </a:t>
            </a:r>
            <a:r>
              <a:rPr dirty="0" sz="1450" spc="-10">
                <a:latin typeface="Times New Roman"/>
                <a:cs typeface="Times New Roman"/>
              </a:rPr>
              <a:t>crude trick like that right  </a:t>
            </a:r>
            <a:r>
              <a:rPr dirty="0" sz="1450" spc="-30">
                <a:latin typeface="Times New Roman"/>
                <a:cs typeface="Times New Roman"/>
              </a:rPr>
              <a:t>away.</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It is true that </a:t>
            </a:r>
            <a:r>
              <a:rPr dirty="0" sz="1450" spc="-5">
                <a:latin typeface="Times New Roman"/>
                <a:cs typeface="Times New Roman"/>
              </a:rPr>
              <a:t>I don't </a:t>
            </a:r>
            <a:r>
              <a:rPr dirty="0" sz="1450" spc="-10">
                <a:latin typeface="Times New Roman"/>
                <a:cs typeface="Times New Roman"/>
              </a:rPr>
              <a:t>know where the legend </a:t>
            </a:r>
            <a:r>
              <a:rPr dirty="0" sz="1450" spc="-5">
                <a:latin typeface="Times New Roman"/>
                <a:cs typeface="Times New Roman"/>
              </a:rPr>
              <a:t>of </a:t>
            </a:r>
            <a:r>
              <a:rPr dirty="0" sz="1450" spc="-10">
                <a:latin typeface="Times New Roman"/>
                <a:cs typeface="Times New Roman"/>
              </a:rPr>
              <a:t>the Golem originated, </a:t>
            </a:r>
            <a:r>
              <a:rPr dirty="0" sz="1450" spc="-5">
                <a:latin typeface="Times New Roman"/>
                <a:cs typeface="Times New Roman"/>
              </a:rPr>
              <a:t>but of  </a:t>
            </a: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am sure: there is something abroad in the Jewish </a:t>
            </a:r>
            <a:r>
              <a:rPr dirty="0" sz="1450" spc="-15">
                <a:latin typeface="Times New Roman"/>
                <a:cs typeface="Times New Roman"/>
              </a:rPr>
              <a:t>quarter, </a:t>
            </a:r>
            <a:r>
              <a:rPr dirty="0" sz="1450" spc="-10">
                <a:latin typeface="Times New Roman"/>
                <a:cs typeface="Times New Roman"/>
              </a:rPr>
              <a:t>something  connected with it that never dies. My ancestors have lived here for many  generations and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can say that there is </a:t>
            </a:r>
            <a:r>
              <a:rPr dirty="0" sz="1450" spc="-5">
                <a:latin typeface="Times New Roman"/>
                <a:cs typeface="Times New Roman"/>
              </a:rPr>
              <a:t>no one </a:t>
            </a:r>
            <a:r>
              <a:rPr dirty="0" sz="1450" spc="-10">
                <a:latin typeface="Times New Roman"/>
                <a:cs typeface="Times New Roman"/>
              </a:rPr>
              <a:t>who has more evidence,  ancestral and personal, </a:t>
            </a:r>
            <a:r>
              <a:rPr dirty="0" sz="1450" spc="-5">
                <a:latin typeface="Times New Roman"/>
                <a:cs typeface="Times New Roman"/>
              </a:rPr>
              <a:t>of </a:t>
            </a:r>
            <a:r>
              <a:rPr dirty="0" sz="1450" spc="-10">
                <a:latin typeface="Times New Roman"/>
                <a:cs typeface="Times New Roman"/>
              </a:rPr>
              <a:t>the periodic appearance </a:t>
            </a:r>
            <a:r>
              <a:rPr dirty="0" sz="1450" spc="-5">
                <a:latin typeface="Times New Roman"/>
                <a:cs typeface="Times New Roman"/>
              </a:rPr>
              <a:t>of </a:t>
            </a:r>
            <a:r>
              <a:rPr dirty="0" sz="1450" spc="-10">
                <a:latin typeface="Times New Roman"/>
                <a:cs typeface="Times New Roman"/>
              </a:rPr>
              <a:t>the Golem than </a:t>
            </a:r>
            <a:r>
              <a:rPr dirty="0" sz="1450" spc="-5">
                <a:latin typeface="Times New Roman"/>
                <a:cs typeface="Times New Roman"/>
              </a:rPr>
              <a:t>I</a:t>
            </a:r>
            <a:r>
              <a:rPr dirty="0" sz="1450" spc="120">
                <a:latin typeface="Times New Roman"/>
                <a:cs typeface="Times New Roman"/>
              </a:rPr>
              <a:t> </a:t>
            </a:r>
            <a:r>
              <a:rPr dirty="0" sz="1450" spc="-10">
                <a:latin typeface="Times New Roman"/>
                <a:cs typeface="Times New Roman"/>
              </a:rPr>
              <a:t>have."</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Zwakh suddenly stopped talking and we, </a:t>
            </a:r>
            <a:r>
              <a:rPr dirty="0" sz="1450" spc="-5">
                <a:latin typeface="Times New Roman"/>
                <a:cs typeface="Times New Roman"/>
              </a:rPr>
              <a:t>too, </a:t>
            </a:r>
            <a:r>
              <a:rPr dirty="0" sz="1450" spc="-10">
                <a:latin typeface="Times New Roman"/>
                <a:cs typeface="Times New Roman"/>
              </a:rPr>
              <a:t>could feel how his thoughts  had wandered </a:t>
            </a:r>
            <a:r>
              <a:rPr dirty="0" sz="1450" spc="-15">
                <a:latin typeface="Times New Roman"/>
                <a:cs typeface="Times New Roman"/>
              </a:rPr>
              <a:t>off </a:t>
            </a:r>
            <a:r>
              <a:rPr dirty="0" sz="1450" spc="-10">
                <a:latin typeface="Times New Roman"/>
                <a:cs typeface="Times New Roman"/>
              </a:rPr>
              <a:t>into the past. Seeing him sitting there at the table, his head  propped in his hand, the light</a:t>
            </a:r>
            <a:r>
              <a:rPr dirty="0" sz="1450" spc="20">
                <a:latin typeface="Times New Roman"/>
                <a:cs typeface="Times New Roman"/>
              </a:rPr>
              <a:t> </a:t>
            </a:r>
            <a:r>
              <a:rPr dirty="0" sz="1450" spc="-10">
                <a:latin typeface="Times New Roman"/>
                <a:cs typeface="Times New Roman"/>
              </a:rPr>
              <a:t>emphasising</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strange contrast between the youthful redness </a:t>
            </a:r>
            <a:r>
              <a:rPr dirty="0" sz="1450" spc="-5">
                <a:latin typeface="Times New Roman"/>
                <a:cs typeface="Times New Roman"/>
              </a:rPr>
              <a:t>of </a:t>
            </a:r>
            <a:r>
              <a:rPr dirty="0" sz="1450" spc="-10">
                <a:latin typeface="Times New Roman"/>
                <a:cs typeface="Times New Roman"/>
              </a:rPr>
              <a:t>his cheeks and the  whiteness </a:t>
            </a:r>
            <a:r>
              <a:rPr dirty="0" sz="1450" spc="-5">
                <a:latin typeface="Times New Roman"/>
                <a:cs typeface="Times New Roman"/>
              </a:rPr>
              <a:t>of </a:t>
            </a:r>
            <a:r>
              <a:rPr dirty="0" sz="1450" spc="-10">
                <a:latin typeface="Times New Roman"/>
                <a:cs typeface="Times New Roman"/>
              </a:rPr>
              <a:t>his </a:t>
            </a:r>
            <a:r>
              <a:rPr dirty="0" sz="1450" spc="-20">
                <a:latin typeface="Times New Roman"/>
                <a:cs typeface="Times New Roman"/>
              </a:rPr>
              <a:t>hair,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help comparing his features with the mask-  like faces </a:t>
            </a:r>
            <a:r>
              <a:rPr dirty="0" sz="1450" spc="-5">
                <a:latin typeface="Times New Roman"/>
                <a:cs typeface="Times New Roman"/>
              </a:rPr>
              <a:t>of </a:t>
            </a:r>
            <a:r>
              <a:rPr dirty="0" sz="1450" spc="-10">
                <a:latin typeface="Times New Roman"/>
                <a:cs typeface="Times New Roman"/>
              </a:rPr>
              <a:t>his puppets which </a:t>
            </a:r>
            <a:r>
              <a:rPr dirty="0" sz="1450" spc="-5">
                <a:latin typeface="Times New Roman"/>
                <a:cs typeface="Times New Roman"/>
              </a:rPr>
              <a:t>he </a:t>
            </a:r>
            <a:r>
              <a:rPr dirty="0" sz="1450" spc="-10">
                <a:latin typeface="Times New Roman"/>
                <a:cs typeface="Times New Roman"/>
              </a:rPr>
              <a:t>had shown me so</a:t>
            </a:r>
            <a:r>
              <a:rPr dirty="0" sz="1450" spc="45">
                <a:latin typeface="Times New Roman"/>
                <a:cs typeface="Times New Roman"/>
              </a:rPr>
              <a:t> </a:t>
            </a:r>
            <a:r>
              <a:rPr dirty="0" sz="1450" spc="-10">
                <a:latin typeface="Times New Roman"/>
                <a:cs typeface="Times New Roman"/>
              </a:rPr>
              <a:t>often.</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Strange how like them the old man was! The same profile, the same  expression!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There are, </a:t>
            </a:r>
            <a:r>
              <a:rPr dirty="0" sz="1450" spc="-5">
                <a:latin typeface="Times New Roman"/>
                <a:cs typeface="Times New Roman"/>
              </a:rPr>
              <a:t>I </a:t>
            </a:r>
            <a:r>
              <a:rPr dirty="0" sz="1450" spc="-10">
                <a:latin typeface="Times New Roman"/>
                <a:cs typeface="Times New Roman"/>
              </a:rPr>
              <a:t>felt, some things </a:t>
            </a:r>
            <a:r>
              <a:rPr dirty="0" sz="1450" spc="-5">
                <a:latin typeface="Times New Roman"/>
                <a:cs typeface="Times New Roman"/>
              </a:rPr>
              <a:t>on </a:t>
            </a:r>
            <a:r>
              <a:rPr dirty="0" sz="1450" spc="-10">
                <a:latin typeface="Times New Roman"/>
                <a:cs typeface="Times New Roman"/>
              </a:rPr>
              <a:t>earth which cannot keep apart. As </a:t>
            </a:r>
            <a:r>
              <a:rPr dirty="0" sz="1450" spc="-5">
                <a:latin typeface="Times New Roman"/>
                <a:cs typeface="Times New Roman"/>
              </a:rPr>
              <a:t>I  </a:t>
            </a:r>
            <a:r>
              <a:rPr dirty="0" sz="1450" spc="-10">
                <a:latin typeface="Times New Roman"/>
                <a:cs typeface="Times New Roman"/>
              </a:rPr>
              <a:t>contemplated Zwakh's simple life, it suddenly seemed monstrous, even  </a:t>
            </a:r>
            <a:r>
              <a:rPr dirty="0" sz="1450" spc="-20">
                <a:latin typeface="Times New Roman"/>
                <a:cs typeface="Times New Roman"/>
              </a:rPr>
              <a:t>uncanny, </a:t>
            </a:r>
            <a:r>
              <a:rPr dirty="0" sz="1450" spc="-10">
                <a:latin typeface="Times New Roman"/>
                <a:cs typeface="Times New Roman"/>
              </a:rPr>
              <a:t>that someone like him, even though </a:t>
            </a:r>
            <a:r>
              <a:rPr dirty="0" sz="1450" spc="-5">
                <a:latin typeface="Times New Roman"/>
                <a:cs typeface="Times New Roman"/>
              </a:rPr>
              <a:t>he </a:t>
            </a:r>
            <a:r>
              <a:rPr dirty="0" sz="1450" spc="-10">
                <a:latin typeface="Times New Roman"/>
                <a:cs typeface="Times New Roman"/>
              </a:rPr>
              <a:t>had had </a:t>
            </a:r>
            <a:r>
              <a:rPr dirty="0" sz="1450" spc="-5">
                <a:latin typeface="Times New Roman"/>
                <a:cs typeface="Times New Roman"/>
              </a:rPr>
              <a:t>a </a:t>
            </a:r>
            <a:r>
              <a:rPr dirty="0" sz="1450" spc="-10">
                <a:latin typeface="Times New Roman"/>
                <a:cs typeface="Times New Roman"/>
              </a:rPr>
              <a:t>better education  than his forebears and been intended for the acting profession, should have  suddenly returned to the shabby </a:t>
            </a:r>
            <a:r>
              <a:rPr dirty="0" sz="1450" spc="-5">
                <a:latin typeface="Times New Roman"/>
                <a:cs typeface="Times New Roman"/>
              </a:rPr>
              <a:t>puppet booths </a:t>
            </a:r>
            <a:r>
              <a:rPr dirty="0" sz="1450" spc="-10">
                <a:latin typeface="Times New Roman"/>
                <a:cs typeface="Times New Roman"/>
              </a:rPr>
              <a:t>and fairgrounds </a:t>
            </a:r>
            <a:r>
              <a:rPr dirty="0" sz="1450" spc="-5">
                <a:latin typeface="Times New Roman"/>
                <a:cs typeface="Times New Roman"/>
              </a:rPr>
              <a:t>of </a:t>
            </a:r>
            <a:r>
              <a:rPr dirty="0" sz="1450" spc="-10">
                <a:latin typeface="Times New Roman"/>
                <a:cs typeface="Times New Roman"/>
              </a:rPr>
              <a:t>his  ancestors, putting the same puppets with which they had made their meagre  living through the same clumsy movements and acting </a:t>
            </a:r>
            <a:r>
              <a:rPr dirty="0" sz="1450" spc="-5">
                <a:latin typeface="Times New Roman"/>
                <a:cs typeface="Times New Roman"/>
              </a:rPr>
              <a:t>out </a:t>
            </a:r>
            <a:r>
              <a:rPr dirty="0" sz="1450" spc="-10">
                <a:latin typeface="Times New Roman"/>
                <a:cs typeface="Times New Roman"/>
              </a:rPr>
              <a:t>the same  threadbare plots. </a:t>
            </a:r>
            <a:r>
              <a:rPr dirty="0" sz="1450" spc="-5">
                <a:latin typeface="Times New Roman"/>
                <a:cs typeface="Times New Roman"/>
              </a:rPr>
              <a:t>I </a:t>
            </a:r>
            <a:r>
              <a:rPr dirty="0" sz="1450" spc="-10">
                <a:latin typeface="Times New Roman"/>
                <a:cs typeface="Times New Roman"/>
              </a:rPr>
              <a:t>realised that </a:t>
            </a:r>
            <a:r>
              <a:rPr dirty="0" sz="1450" spc="-5">
                <a:latin typeface="Times New Roman"/>
                <a:cs typeface="Times New Roman"/>
              </a:rPr>
              <a:t>he </a:t>
            </a:r>
            <a:r>
              <a:rPr dirty="0" sz="1450" spc="-10">
                <a:latin typeface="Times New Roman"/>
                <a:cs typeface="Times New Roman"/>
              </a:rPr>
              <a:t>was unable to abandon them. They were  part </a:t>
            </a:r>
            <a:r>
              <a:rPr dirty="0" sz="1450" spc="-5">
                <a:latin typeface="Times New Roman"/>
                <a:cs typeface="Times New Roman"/>
              </a:rPr>
              <a:t>of </a:t>
            </a:r>
            <a:r>
              <a:rPr dirty="0" sz="1450" spc="-10">
                <a:latin typeface="Times New Roman"/>
                <a:cs typeface="Times New Roman"/>
              </a:rPr>
              <a:t>his life, and when </a:t>
            </a:r>
            <a:r>
              <a:rPr dirty="0" sz="1450" spc="-5">
                <a:latin typeface="Times New Roman"/>
                <a:cs typeface="Times New Roman"/>
              </a:rPr>
              <a:t>he </a:t>
            </a:r>
            <a:r>
              <a:rPr dirty="0" sz="1450" spc="-10">
                <a:latin typeface="Times New Roman"/>
                <a:cs typeface="Times New Roman"/>
              </a:rPr>
              <a:t>was far away from them, they changed into  thoughts which lodged in his mind and made him unsettled and restless until  </a:t>
            </a:r>
            <a:r>
              <a:rPr dirty="0" sz="1450" spc="-5">
                <a:latin typeface="Times New Roman"/>
                <a:cs typeface="Times New Roman"/>
              </a:rPr>
              <a:t>he </a:t>
            </a:r>
            <a:r>
              <a:rPr dirty="0" sz="1450" spc="-10">
                <a:latin typeface="Times New Roman"/>
                <a:cs typeface="Times New Roman"/>
              </a:rPr>
              <a:t>returned home.</a:t>
            </a:r>
            <a:endParaRPr sz="1450">
              <a:latin typeface="Times New Roman"/>
              <a:cs typeface="Times New Roman"/>
            </a:endParaRPr>
          </a:p>
          <a:p>
            <a:pPr algn="just" marL="12700" marR="7620" indent="255904">
              <a:lnSpc>
                <a:spcPts val="1730"/>
              </a:lnSpc>
              <a:spcBef>
                <a:spcPts val="775"/>
              </a:spcBef>
            </a:pPr>
            <a:r>
              <a:rPr dirty="0" sz="1450" spc="-10">
                <a:latin typeface="Times New Roman"/>
                <a:cs typeface="Times New Roman"/>
              </a:rPr>
              <a:t>That is why </a:t>
            </a:r>
            <a:r>
              <a:rPr dirty="0" sz="1450" spc="-5">
                <a:latin typeface="Times New Roman"/>
                <a:cs typeface="Times New Roman"/>
              </a:rPr>
              <a:t>he </a:t>
            </a:r>
            <a:r>
              <a:rPr dirty="0" sz="1450" spc="-10">
                <a:latin typeface="Times New Roman"/>
                <a:cs typeface="Times New Roman"/>
              </a:rPr>
              <a:t>looked after them so lovingly and proudly dressed them </a:t>
            </a:r>
            <a:r>
              <a:rPr dirty="0" sz="1450" spc="-5">
                <a:latin typeface="Times New Roman"/>
                <a:cs typeface="Times New Roman"/>
              </a:rPr>
              <a:t>up  </a:t>
            </a:r>
            <a:r>
              <a:rPr dirty="0" sz="1450" spc="-10">
                <a:latin typeface="Times New Roman"/>
                <a:cs typeface="Times New Roman"/>
              </a:rPr>
              <a:t>in their tawdry</a:t>
            </a:r>
            <a:r>
              <a:rPr dirty="0" sz="1450">
                <a:latin typeface="Times New Roman"/>
                <a:cs typeface="Times New Roman"/>
              </a:rPr>
              <a:t> </a:t>
            </a:r>
            <a:r>
              <a:rPr dirty="0" sz="1450" spc="-20">
                <a:latin typeface="Times New Roman"/>
                <a:cs typeface="Times New Roman"/>
              </a:rPr>
              <a:t>finery.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"Aren't </a:t>
            </a:r>
            <a:r>
              <a:rPr dirty="0" sz="1450" spc="-5">
                <a:latin typeface="Times New Roman"/>
                <a:cs typeface="Times New Roman"/>
              </a:rPr>
              <a:t>you </a:t>
            </a:r>
            <a:r>
              <a:rPr dirty="0" sz="1450" spc="-10">
                <a:latin typeface="Times New Roman"/>
                <a:cs typeface="Times New Roman"/>
              </a:rPr>
              <a:t>going to tell </a:t>
            </a:r>
            <a:r>
              <a:rPr dirty="0" sz="1450" spc="-5">
                <a:latin typeface="Times New Roman"/>
                <a:cs typeface="Times New Roman"/>
              </a:rPr>
              <a:t>us </a:t>
            </a:r>
            <a:r>
              <a:rPr dirty="0" sz="1450" spc="-10">
                <a:latin typeface="Times New Roman"/>
                <a:cs typeface="Times New Roman"/>
              </a:rPr>
              <a:t>more, Zwakh?" asked Prokop, with </a:t>
            </a:r>
            <a:r>
              <a:rPr dirty="0" sz="1450" spc="-5">
                <a:latin typeface="Times New Roman"/>
                <a:cs typeface="Times New Roman"/>
              </a:rPr>
              <a:t>a  </a:t>
            </a:r>
            <a:r>
              <a:rPr dirty="0" sz="1450" spc="-10">
                <a:latin typeface="Times New Roman"/>
                <a:cs typeface="Times New Roman"/>
              </a:rPr>
              <a:t>questioning look at </a:t>
            </a:r>
            <a:r>
              <a:rPr dirty="0" sz="1450" spc="-20">
                <a:latin typeface="Times New Roman"/>
                <a:cs typeface="Times New Roman"/>
              </a:rPr>
              <a:t>Vrieslander </a:t>
            </a:r>
            <a:r>
              <a:rPr dirty="0" sz="1450" spc="-10">
                <a:latin typeface="Times New Roman"/>
                <a:cs typeface="Times New Roman"/>
              </a:rPr>
              <a:t>and myself, to see whether we</a:t>
            </a:r>
            <a:r>
              <a:rPr dirty="0" sz="1450" spc="95">
                <a:latin typeface="Times New Roman"/>
                <a:cs typeface="Times New Roman"/>
              </a:rPr>
              <a:t> </a:t>
            </a:r>
            <a:r>
              <a:rPr dirty="0" sz="1450" spc="-10">
                <a:latin typeface="Times New Roman"/>
                <a:cs typeface="Times New Roman"/>
              </a:rPr>
              <a:t>agreed.</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The old puppeteer began </a:t>
            </a:r>
            <a:r>
              <a:rPr dirty="0" sz="1450" spc="-20">
                <a:latin typeface="Times New Roman"/>
                <a:cs typeface="Times New Roman"/>
              </a:rPr>
              <a:t>hesitantly. </a:t>
            </a: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know where to begin", </a:t>
            </a:r>
            <a:r>
              <a:rPr dirty="0" sz="1450" spc="-5">
                <a:latin typeface="Times New Roman"/>
                <a:cs typeface="Times New Roman"/>
              </a:rPr>
              <a:t>he </a:t>
            </a:r>
            <a:r>
              <a:rPr dirty="0" sz="1450" spc="-10">
                <a:latin typeface="Times New Roman"/>
                <a:cs typeface="Times New Roman"/>
              </a:rPr>
              <a:t>said,  "the story </a:t>
            </a:r>
            <a:r>
              <a:rPr dirty="0" sz="1450" spc="-5">
                <a:latin typeface="Times New Roman"/>
                <a:cs typeface="Times New Roman"/>
              </a:rPr>
              <a:t>of </a:t>
            </a:r>
            <a:r>
              <a:rPr dirty="0" sz="1450" spc="-10">
                <a:latin typeface="Times New Roman"/>
                <a:cs typeface="Times New Roman"/>
              </a:rPr>
              <a:t>the Golem is so difficult to pin down. It's just like Pernath said,  </a:t>
            </a:r>
            <a:r>
              <a:rPr dirty="0" sz="1450" spc="-5">
                <a:latin typeface="Times New Roman"/>
                <a:cs typeface="Times New Roman"/>
              </a:rPr>
              <a:t>he </a:t>
            </a:r>
            <a:r>
              <a:rPr dirty="0" sz="1450" spc="-10">
                <a:latin typeface="Times New Roman"/>
                <a:cs typeface="Times New Roman"/>
              </a:rPr>
              <a:t>knows exactly what the stranger looked like, </a:t>
            </a:r>
            <a:r>
              <a:rPr dirty="0" sz="1450" spc="-5">
                <a:latin typeface="Times New Roman"/>
                <a:cs typeface="Times New Roman"/>
              </a:rPr>
              <a:t>but he </a:t>
            </a:r>
            <a:r>
              <a:rPr dirty="0" sz="1450" spc="-10">
                <a:latin typeface="Times New Roman"/>
                <a:cs typeface="Times New Roman"/>
              </a:rPr>
              <a:t>can't describe him.  Roughly every thirty-three years something happens in these streets which is  </a:t>
            </a:r>
            <a:r>
              <a:rPr dirty="0" sz="1450" spc="-5">
                <a:latin typeface="Times New Roman"/>
                <a:cs typeface="Times New Roman"/>
              </a:rPr>
              <a:t>not </a:t>
            </a:r>
            <a:r>
              <a:rPr dirty="0" sz="1450" spc="-10">
                <a:latin typeface="Times New Roman"/>
                <a:cs typeface="Times New Roman"/>
              </a:rPr>
              <a:t>especially exciting in itself and yet which creates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horror for  which there is </a:t>
            </a:r>
            <a:r>
              <a:rPr dirty="0" sz="1450" spc="-5">
                <a:latin typeface="Times New Roman"/>
                <a:cs typeface="Times New Roman"/>
              </a:rPr>
              <a:t>no </a:t>
            </a:r>
            <a:r>
              <a:rPr dirty="0" sz="1450" spc="-10">
                <a:latin typeface="Times New Roman"/>
                <a:cs typeface="Times New Roman"/>
              </a:rPr>
              <a:t>justification </a:t>
            </a:r>
            <a:r>
              <a:rPr dirty="0" sz="1450" spc="-5">
                <a:latin typeface="Times New Roman"/>
                <a:cs typeface="Times New Roman"/>
              </a:rPr>
              <a:t>nor </a:t>
            </a:r>
            <a:r>
              <a:rPr dirty="0" sz="1450" spc="-10">
                <a:latin typeface="Times New Roman"/>
                <a:cs typeface="Times New Roman"/>
              </a:rPr>
              <a:t>any satisfactory explanation: at these  intervals </a:t>
            </a:r>
            <a:r>
              <a:rPr dirty="0" sz="1450" spc="-5">
                <a:latin typeface="Times New Roman"/>
                <a:cs typeface="Times New Roman"/>
              </a:rPr>
              <a:t>a </a:t>
            </a:r>
            <a:r>
              <a:rPr dirty="0" sz="1450" spc="-10">
                <a:latin typeface="Times New Roman"/>
                <a:cs typeface="Times New Roman"/>
              </a:rPr>
              <a:t>completely unknown person, smooth-faced, with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yellow</a:t>
            </a:r>
            <a:endParaRPr sz="145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66250"/>
          </a:xfrm>
          <a:prstGeom prst="rect">
            <a:avLst/>
          </a:prstGeom>
        </p:spPr>
        <p:txBody>
          <a:bodyPr wrap="square" lIns="0" tIns="12065" rIns="0" bIns="0" rtlCol="0" vert="horz">
            <a:spAutoFit/>
          </a:bodyPr>
          <a:lstStyle/>
          <a:p>
            <a:pPr algn="just" marL="12700" marR="7620">
              <a:lnSpc>
                <a:spcPct val="99700"/>
              </a:lnSpc>
              <a:spcBef>
                <a:spcPts val="95"/>
              </a:spcBef>
            </a:pPr>
            <a:r>
              <a:rPr dirty="0" sz="1450" spc="-10">
                <a:latin typeface="Times New Roman"/>
                <a:cs typeface="Times New Roman"/>
              </a:rPr>
              <a:t>complexion and mongoloid features, dressed in faded, old-fashioned clothes  and with </a:t>
            </a:r>
            <a:r>
              <a:rPr dirty="0" sz="1450" spc="-5">
                <a:latin typeface="Times New Roman"/>
                <a:cs typeface="Times New Roman"/>
              </a:rPr>
              <a:t>a </a:t>
            </a:r>
            <a:r>
              <a:rPr dirty="0" sz="1450" spc="-10">
                <a:latin typeface="Times New Roman"/>
                <a:cs typeface="Times New Roman"/>
              </a:rPr>
              <a:t>regular </a:t>
            </a:r>
            <a:r>
              <a:rPr dirty="0" sz="1450" spc="-5">
                <a:latin typeface="Times New Roman"/>
                <a:cs typeface="Times New Roman"/>
              </a:rPr>
              <a:t>but </a:t>
            </a:r>
            <a:r>
              <a:rPr dirty="0" sz="1450" spc="-10">
                <a:latin typeface="Times New Roman"/>
                <a:cs typeface="Times New Roman"/>
              </a:rPr>
              <a:t>oddly stumbling gait, as if </a:t>
            </a:r>
            <a:r>
              <a:rPr dirty="0" sz="1450" spc="-5">
                <a:latin typeface="Times New Roman"/>
                <a:cs typeface="Times New Roman"/>
              </a:rPr>
              <a:t>he </a:t>
            </a:r>
            <a:r>
              <a:rPr dirty="0" sz="1450" spc="-10">
                <a:latin typeface="Times New Roman"/>
                <a:cs typeface="Times New Roman"/>
              </a:rPr>
              <a:t>were going to fall down  </a:t>
            </a:r>
            <a:r>
              <a:rPr dirty="0" sz="1450" spc="-5">
                <a:latin typeface="Times New Roman"/>
                <a:cs typeface="Times New Roman"/>
              </a:rPr>
              <a:t>on </a:t>
            </a:r>
            <a:r>
              <a:rPr dirty="0" sz="1450" spc="-10">
                <a:latin typeface="Times New Roman"/>
                <a:cs typeface="Times New Roman"/>
              </a:rPr>
              <a:t>his face at any moment, is seen going through the Ghetto from the direction  </a:t>
            </a:r>
            <a:r>
              <a:rPr dirty="0" sz="1450" spc="-5">
                <a:latin typeface="Times New Roman"/>
                <a:cs typeface="Times New Roman"/>
              </a:rPr>
              <a:t>of </a:t>
            </a:r>
            <a:r>
              <a:rPr dirty="0" sz="1450" spc="-10">
                <a:latin typeface="Times New Roman"/>
                <a:cs typeface="Times New Roman"/>
              </a:rPr>
              <a:t>Altschulgasse until </a:t>
            </a:r>
            <a:r>
              <a:rPr dirty="0" sz="1450" spc="-5">
                <a:latin typeface="Times New Roman"/>
                <a:cs typeface="Times New Roman"/>
              </a:rPr>
              <a:t>. . . </a:t>
            </a:r>
            <a:r>
              <a:rPr dirty="0" sz="1450" spc="-10">
                <a:latin typeface="Times New Roman"/>
                <a:cs typeface="Times New Roman"/>
              </a:rPr>
              <a:t>the figure suddenly</a:t>
            </a:r>
            <a:r>
              <a:rPr dirty="0" sz="1450" spc="25">
                <a:latin typeface="Times New Roman"/>
                <a:cs typeface="Times New Roman"/>
              </a:rPr>
              <a:t> </a:t>
            </a:r>
            <a:r>
              <a:rPr dirty="0" sz="1450" spc="-10">
                <a:latin typeface="Times New Roman"/>
                <a:cs typeface="Times New Roman"/>
              </a:rPr>
              <a:t>vanishes.</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Usually it turns </a:t>
            </a:r>
            <a:r>
              <a:rPr dirty="0" sz="1450" spc="-5">
                <a:latin typeface="Times New Roman"/>
                <a:cs typeface="Times New Roman"/>
              </a:rPr>
              <a:t>a </a:t>
            </a:r>
            <a:r>
              <a:rPr dirty="0" sz="1450" spc="-10">
                <a:latin typeface="Times New Roman"/>
                <a:cs typeface="Times New Roman"/>
              </a:rPr>
              <a:t>corner and</a:t>
            </a:r>
            <a:r>
              <a:rPr dirty="0" sz="1450" spc="15">
                <a:latin typeface="Times New Roman"/>
                <a:cs typeface="Times New Roman"/>
              </a:rPr>
              <a:t> </a:t>
            </a:r>
            <a:r>
              <a:rPr dirty="0" sz="1450" spc="-10">
                <a:latin typeface="Times New Roman"/>
                <a:cs typeface="Times New Roman"/>
              </a:rPr>
              <a:t>disappears.</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Once, so it is said, it walked in </a:t>
            </a:r>
            <a:r>
              <a:rPr dirty="0" sz="1450" spc="-5">
                <a:latin typeface="Times New Roman"/>
                <a:cs typeface="Times New Roman"/>
              </a:rPr>
              <a:t>a </a:t>
            </a:r>
            <a:r>
              <a:rPr dirty="0" sz="1450" spc="-10">
                <a:latin typeface="Times New Roman"/>
                <a:cs typeface="Times New Roman"/>
              </a:rPr>
              <a:t>circle and returned to the </a:t>
            </a:r>
            <a:r>
              <a:rPr dirty="0" sz="1450" spc="-5">
                <a:latin typeface="Times New Roman"/>
                <a:cs typeface="Times New Roman"/>
              </a:rPr>
              <a:t>point </a:t>
            </a:r>
            <a:r>
              <a:rPr dirty="0" sz="1450" spc="-10">
                <a:latin typeface="Times New Roman"/>
                <a:cs typeface="Times New Roman"/>
              </a:rPr>
              <a:t>from  which it started </a:t>
            </a:r>
            <a:r>
              <a:rPr dirty="0" sz="1450" spc="-5">
                <a:latin typeface="Times New Roman"/>
                <a:cs typeface="Times New Roman"/>
              </a:rPr>
              <a:t>out, </a:t>
            </a:r>
            <a:r>
              <a:rPr dirty="0" sz="1450" spc="-10">
                <a:latin typeface="Times New Roman"/>
                <a:cs typeface="Times New Roman"/>
              </a:rPr>
              <a:t>an ancient house close to the</a:t>
            </a:r>
            <a:r>
              <a:rPr dirty="0" sz="1450" spc="50">
                <a:latin typeface="Times New Roman"/>
                <a:cs typeface="Times New Roman"/>
              </a:rPr>
              <a:t> </a:t>
            </a:r>
            <a:r>
              <a:rPr dirty="0" sz="1450" spc="-10">
                <a:latin typeface="Times New Roman"/>
                <a:cs typeface="Times New Roman"/>
              </a:rPr>
              <a:t>Synagogue.</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On the other hand, </a:t>
            </a:r>
            <a:r>
              <a:rPr dirty="0" sz="1450" spc="-5">
                <a:latin typeface="Times New Roman"/>
                <a:cs typeface="Times New Roman"/>
              </a:rPr>
              <a:t>you </a:t>
            </a:r>
            <a:r>
              <a:rPr dirty="0" sz="1450" spc="-10">
                <a:latin typeface="Times New Roman"/>
                <a:cs typeface="Times New Roman"/>
              </a:rPr>
              <a:t>come across agitated people who maintain they saw  it coming round </a:t>
            </a:r>
            <a:r>
              <a:rPr dirty="0" sz="1450" spc="-5">
                <a:latin typeface="Times New Roman"/>
                <a:cs typeface="Times New Roman"/>
              </a:rPr>
              <a:t>a </a:t>
            </a:r>
            <a:r>
              <a:rPr dirty="0" sz="1450" spc="-10">
                <a:latin typeface="Times New Roman"/>
                <a:cs typeface="Times New Roman"/>
              </a:rPr>
              <a:t>corner towards them. Although it was quite clearly walking  towards them, it gradually grew smaller and </a:t>
            </a:r>
            <a:r>
              <a:rPr dirty="0" sz="1450" spc="-15">
                <a:latin typeface="Times New Roman"/>
                <a:cs typeface="Times New Roman"/>
              </a:rPr>
              <a:t>smaller, </a:t>
            </a:r>
            <a:r>
              <a:rPr dirty="0" sz="1450" spc="-10">
                <a:latin typeface="Times New Roman"/>
                <a:cs typeface="Times New Roman"/>
              </a:rPr>
              <a:t>like the figure </a:t>
            </a:r>
            <a:r>
              <a:rPr dirty="0" sz="1450" spc="-5">
                <a:latin typeface="Times New Roman"/>
                <a:cs typeface="Times New Roman"/>
              </a:rPr>
              <a:t>of  </a:t>
            </a:r>
            <a:r>
              <a:rPr dirty="0" sz="1450" spc="-10">
                <a:latin typeface="Times New Roman"/>
                <a:cs typeface="Times New Roman"/>
              </a:rPr>
              <a:t>someone disappearing into the distance, until it finally</a:t>
            </a:r>
            <a:r>
              <a:rPr dirty="0" sz="1450" spc="60">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Sixty-six years ago it must have made </a:t>
            </a:r>
            <a:r>
              <a:rPr dirty="0" sz="1450" spc="-5">
                <a:latin typeface="Times New Roman"/>
                <a:cs typeface="Times New Roman"/>
              </a:rPr>
              <a:t>a </a:t>
            </a:r>
            <a:r>
              <a:rPr dirty="0" sz="1450" spc="-10">
                <a:latin typeface="Times New Roman"/>
                <a:cs typeface="Times New Roman"/>
              </a:rPr>
              <a:t>particularly profound impression; </a:t>
            </a:r>
            <a:r>
              <a:rPr dirty="0" sz="1450" spc="-5">
                <a:latin typeface="Times New Roman"/>
                <a:cs typeface="Times New Roman"/>
              </a:rPr>
              <a:t>I  </a:t>
            </a:r>
            <a:r>
              <a:rPr dirty="0" sz="1450" spc="-10">
                <a:latin typeface="Times New Roman"/>
                <a:cs typeface="Times New Roman"/>
              </a:rPr>
              <a:t>can still</a:t>
            </a:r>
            <a:r>
              <a:rPr dirty="0" sz="1450" spc="-5">
                <a:latin typeface="Times New Roman"/>
                <a:cs typeface="Times New Roman"/>
              </a:rPr>
              <a:t> </a:t>
            </a:r>
            <a:r>
              <a:rPr dirty="0" sz="1450" spc="-10">
                <a:latin typeface="Times New Roman"/>
                <a:cs typeface="Times New Roman"/>
              </a:rPr>
              <a:t>remember—</a:t>
            </a:r>
            <a:endParaRPr sz="1450">
              <a:latin typeface="Times New Roman"/>
              <a:cs typeface="Times New Roman"/>
            </a:endParaRPr>
          </a:p>
          <a:p>
            <a:pPr algn="just" marL="12700" marR="5715" indent="255904">
              <a:lnSpc>
                <a:spcPts val="1730"/>
              </a:lnSpc>
              <a:spcBef>
                <a:spcPts val="715"/>
              </a:spcBef>
            </a:pPr>
            <a:r>
              <a:rPr dirty="0" sz="1450" spc="-5">
                <a:latin typeface="Times New Roman"/>
                <a:cs typeface="Times New Roman"/>
              </a:rPr>
              <a:t>I </a:t>
            </a:r>
            <a:r>
              <a:rPr dirty="0" sz="1450" spc="-10">
                <a:latin typeface="Times New Roman"/>
                <a:cs typeface="Times New Roman"/>
              </a:rPr>
              <a:t>was just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boy </a:t>
            </a:r>
            <a:r>
              <a:rPr dirty="0" sz="1450" spc="-10">
                <a:latin typeface="Times New Roman"/>
                <a:cs typeface="Times New Roman"/>
              </a:rPr>
              <a:t>at the time—how they searched the house in  Altschulgasse from top to bottom. All that they discovered was that there  really was </a:t>
            </a:r>
            <a:r>
              <a:rPr dirty="0" sz="1450" spc="-5">
                <a:latin typeface="Times New Roman"/>
                <a:cs typeface="Times New Roman"/>
              </a:rPr>
              <a:t>a </a:t>
            </a:r>
            <a:r>
              <a:rPr dirty="0" sz="1450" spc="-10">
                <a:latin typeface="Times New Roman"/>
                <a:cs typeface="Times New Roman"/>
              </a:rPr>
              <a:t>room in the house with </a:t>
            </a:r>
            <a:r>
              <a:rPr dirty="0" sz="1450" spc="-5">
                <a:latin typeface="Times New Roman"/>
                <a:cs typeface="Times New Roman"/>
              </a:rPr>
              <a:t>a </a:t>
            </a:r>
            <a:r>
              <a:rPr dirty="0" sz="1450" spc="-10">
                <a:latin typeface="Times New Roman"/>
                <a:cs typeface="Times New Roman"/>
              </a:rPr>
              <a:t>barred window to which there was </a:t>
            </a:r>
            <a:r>
              <a:rPr dirty="0" sz="1450" spc="-5">
                <a:latin typeface="Times New Roman"/>
                <a:cs typeface="Times New Roman"/>
              </a:rPr>
              <a:t>no  </a:t>
            </a:r>
            <a:r>
              <a:rPr dirty="0" sz="1450" spc="-10">
                <a:latin typeface="Times New Roman"/>
                <a:cs typeface="Times New Roman"/>
              </a:rPr>
              <a:t>access. They </a:t>
            </a:r>
            <a:r>
              <a:rPr dirty="0" sz="1450" spc="-5">
                <a:latin typeface="Times New Roman"/>
                <a:cs typeface="Times New Roman"/>
              </a:rPr>
              <a:t>hung </a:t>
            </a:r>
            <a:r>
              <a:rPr dirty="0" sz="1450" spc="-10">
                <a:latin typeface="Times New Roman"/>
                <a:cs typeface="Times New Roman"/>
              </a:rPr>
              <a:t>washing from all the windows, so as to check the rooms  from the street, and that's how they found </a:t>
            </a:r>
            <a:r>
              <a:rPr dirty="0" sz="1450" spc="-5">
                <a:latin typeface="Times New Roman"/>
                <a:cs typeface="Times New Roman"/>
              </a:rPr>
              <a:t>out </a:t>
            </a:r>
            <a:r>
              <a:rPr dirty="0" sz="1450" spc="-10">
                <a:latin typeface="Times New Roman"/>
                <a:cs typeface="Times New Roman"/>
              </a:rPr>
              <a:t>about it. As there was </a:t>
            </a:r>
            <a:r>
              <a:rPr dirty="0" sz="1450" spc="-5">
                <a:latin typeface="Times New Roman"/>
                <a:cs typeface="Times New Roman"/>
              </a:rPr>
              <a:t>no </a:t>
            </a:r>
            <a:r>
              <a:rPr dirty="0" sz="1450" spc="-10">
                <a:latin typeface="Times New Roman"/>
                <a:cs typeface="Times New Roman"/>
              </a:rPr>
              <a:t>other  way </a:t>
            </a:r>
            <a:r>
              <a:rPr dirty="0" sz="1450" spc="-5">
                <a:latin typeface="Times New Roman"/>
                <a:cs typeface="Times New Roman"/>
              </a:rPr>
              <a:t>in, a </a:t>
            </a:r>
            <a:r>
              <a:rPr dirty="0" sz="1450" spc="-10">
                <a:latin typeface="Times New Roman"/>
                <a:cs typeface="Times New Roman"/>
              </a:rPr>
              <a:t>man had himself let down </a:t>
            </a:r>
            <a:r>
              <a:rPr dirty="0" sz="1450" spc="-5">
                <a:latin typeface="Times New Roman"/>
                <a:cs typeface="Times New Roman"/>
              </a:rPr>
              <a:t>by a </a:t>
            </a:r>
            <a:r>
              <a:rPr dirty="0" sz="1450" spc="-10">
                <a:latin typeface="Times New Roman"/>
                <a:cs typeface="Times New Roman"/>
              </a:rPr>
              <a:t>rope from the roof in order to look </a:t>
            </a:r>
            <a:r>
              <a:rPr dirty="0" sz="1450" spc="-5">
                <a:latin typeface="Times New Roman"/>
                <a:cs typeface="Times New Roman"/>
              </a:rPr>
              <a:t>in.  </a:t>
            </a:r>
            <a:r>
              <a:rPr dirty="0" sz="1450" spc="-10">
                <a:latin typeface="Times New Roman"/>
                <a:cs typeface="Times New Roman"/>
              </a:rPr>
              <a:t>Scarcely had </a:t>
            </a:r>
            <a:r>
              <a:rPr dirty="0" sz="1450" spc="-5">
                <a:latin typeface="Times New Roman"/>
                <a:cs typeface="Times New Roman"/>
              </a:rPr>
              <a:t>he </a:t>
            </a:r>
            <a:r>
              <a:rPr dirty="0" sz="1450" spc="-10">
                <a:latin typeface="Times New Roman"/>
                <a:cs typeface="Times New Roman"/>
              </a:rPr>
              <a:t>reached the </a:t>
            </a:r>
            <a:r>
              <a:rPr dirty="0" sz="1450" spc="-20">
                <a:latin typeface="Times New Roman"/>
                <a:cs typeface="Times New Roman"/>
              </a:rPr>
              <a:t>window, </a:t>
            </a:r>
            <a:r>
              <a:rPr dirty="0" sz="1450" spc="-15">
                <a:latin typeface="Times New Roman"/>
                <a:cs typeface="Times New Roman"/>
              </a:rPr>
              <a:t>however, </a:t>
            </a:r>
            <a:r>
              <a:rPr dirty="0" sz="1450" spc="-10">
                <a:latin typeface="Times New Roman"/>
                <a:cs typeface="Times New Roman"/>
              </a:rPr>
              <a:t>than the rope broke and the  unfortunate man smashed his skull </a:t>
            </a:r>
            <a:r>
              <a:rPr dirty="0" sz="1450" spc="-5">
                <a:latin typeface="Times New Roman"/>
                <a:cs typeface="Times New Roman"/>
              </a:rPr>
              <a:t>on </a:t>
            </a:r>
            <a:r>
              <a:rPr dirty="0" sz="1450" spc="-10">
                <a:latin typeface="Times New Roman"/>
                <a:cs typeface="Times New Roman"/>
              </a:rPr>
              <a:t>the pavement. And when they decided  to try and repeat the experiment some time </a:t>
            </a:r>
            <a:r>
              <a:rPr dirty="0" sz="1450" spc="-20">
                <a:latin typeface="Times New Roman"/>
                <a:cs typeface="Times New Roman"/>
              </a:rPr>
              <a:t>later, </a:t>
            </a:r>
            <a:r>
              <a:rPr dirty="0" sz="1450" spc="-10">
                <a:latin typeface="Times New Roman"/>
                <a:cs typeface="Times New Roman"/>
              </a:rPr>
              <a:t>they could </a:t>
            </a:r>
            <a:r>
              <a:rPr dirty="0" sz="1450" spc="-5">
                <a:latin typeface="Times New Roman"/>
                <a:cs typeface="Times New Roman"/>
              </a:rPr>
              <a:t>not </a:t>
            </a:r>
            <a:r>
              <a:rPr dirty="0" sz="1450" spc="-10">
                <a:latin typeface="Times New Roman"/>
                <a:cs typeface="Times New Roman"/>
              </a:rPr>
              <a:t>agree </a:t>
            </a:r>
            <a:r>
              <a:rPr dirty="0" sz="1450" spc="-5">
                <a:latin typeface="Times New Roman"/>
                <a:cs typeface="Times New Roman"/>
              </a:rPr>
              <a:t>on  </a:t>
            </a:r>
            <a:r>
              <a:rPr dirty="0" sz="1450" spc="-10">
                <a:latin typeface="Times New Roman"/>
                <a:cs typeface="Times New Roman"/>
              </a:rPr>
              <a:t>which was the right window and gave </a:t>
            </a:r>
            <a:r>
              <a:rPr dirty="0" sz="1450" spc="-5">
                <a:latin typeface="Times New Roman"/>
                <a:cs typeface="Times New Roman"/>
              </a:rPr>
              <a:t>up </a:t>
            </a:r>
            <a:r>
              <a:rPr dirty="0" sz="1450" spc="-10">
                <a:latin typeface="Times New Roman"/>
                <a:cs typeface="Times New Roman"/>
              </a:rPr>
              <a:t>the whole</a:t>
            </a:r>
            <a:r>
              <a:rPr dirty="0" sz="1450" spc="45">
                <a:latin typeface="Times New Roman"/>
                <a:cs typeface="Times New Roman"/>
              </a:rPr>
              <a:t> </a:t>
            </a:r>
            <a:r>
              <a:rPr dirty="0" sz="1450" spc="-10">
                <a:latin typeface="Times New Roman"/>
                <a:cs typeface="Times New Roman"/>
              </a:rPr>
              <a:t>idea.</a:t>
            </a:r>
            <a:endParaRPr sz="1450">
              <a:latin typeface="Times New Roman"/>
              <a:cs typeface="Times New Roman"/>
            </a:endParaRPr>
          </a:p>
          <a:p>
            <a:pPr marL="12700" marR="45085" indent="255904">
              <a:lnSpc>
                <a:spcPts val="1730"/>
              </a:lnSpc>
              <a:spcBef>
                <a:spcPts val="780"/>
              </a:spcBef>
            </a:pPr>
            <a:r>
              <a:rPr dirty="0" sz="1450" spc="-10">
                <a:latin typeface="Times New Roman"/>
                <a:cs typeface="Times New Roman"/>
              </a:rPr>
              <a:t>It was about thirty-three years ago that </a:t>
            </a:r>
            <a:r>
              <a:rPr dirty="0" sz="1450" spc="-5">
                <a:latin typeface="Times New Roman"/>
                <a:cs typeface="Times New Roman"/>
              </a:rPr>
              <a:t>I </a:t>
            </a:r>
            <a:r>
              <a:rPr dirty="0" sz="1450" spc="-10">
                <a:latin typeface="Times New Roman"/>
                <a:cs typeface="Times New Roman"/>
              </a:rPr>
              <a:t>encountered the Golem myself for  the first time in my life. It was coming towards me in </a:t>
            </a:r>
            <a:r>
              <a:rPr dirty="0" sz="1450" spc="-5">
                <a:latin typeface="Times New Roman"/>
                <a:cs typeface="Times New Roman"/>
              </a:rPr>
              <a:t>a </a:t>
            </a:r>
            <a:r>
              <a:rPr dirty="0" sz="1450" spc="-10">
                <a:latin typeface="Times New Roman"/>
                <a:cs typeface="Times New Roman"/>
              </a:rPr>
              <a:t>passageway and we  almost knocked against each </a:t>
            </a:r>
            <a:r>
              <a:rPr dirty="0" sz="1450" spc="-20">
                <a:latin typeface="Times New Roman"/>
                <a:cs typeface="Times New Roman"/>
              </a:rPr>
              <a:t>other. </a:t>
            </a:r>
            <a:r>
              <a:rPr dirty="0" sz="1450" spc="-10">
                <a:latin typeface="Times New Roman"/>
                <a:cs typeface="Times New Roman"/>
              </a:rPr>
              <a:t>Even today </a:t>
            </a:r>
            <a:r>
              <a:rPr dirty="0" sz="1450" spc="-5">
                <a:latin typeface="Times New Roman"/>
                <a:cs typeface="Times New Roman"/>
              </a:rPr>
              <a:t>I </a:t>
            </a:r>
            <a:r>
              <a:rPr dirty="0" sz="1450" spc="-10">
                <a:latin typeface="Times New Roman"/>
                <a:cs typeface="Times New Roman"/>
              </a:rPr>
              <a:t>still can't work </a:t>
            </a:r>
            <a:r>
              <a:rPr dirty="0" sz="1450" spc="-5">
                <a:latin typeface="Times New Roman"/>
                <a:cs typeface="Times New Roman"/>
              </a:rPr>
              <a:t>out </a:t>
            </a:r>
            <a:r>
              <a:rPr dirty="0" sz="1450" spc="-10">
                <a:latin typeface="Times New Roman"/>
                <a:cs typeface="Times New Roman"/>
              </a:rPr>
              <a:t>precisely  what was going </a:t>
            </a:r>
            <a:r>
              <a:rPr dirty="0" sz="1450" spc="-5">
                <a:latin typeface="Times New Roman"/>
                <a:cs typeface="Times New Roman"/>
              </a:rPr>
              <a:t>on </a:t>
            </a:r>
            <a:r>
              <a:rPr dirty="0" sz="1450" spc="-10">
                <a:latin typeface="Times New Roman"/>
                <a:cs typeface="Times New Roman"/>
              </a:rPr>
              <a:t>inside me. </a:t>
            </a:r>
            <a:r>
              <a:rPr dirty="0" sz="1450" spc="-60">
                <a:latin typeface="Times New Roman"/>
                <a:cs typeface="Times New Roman"/>
              </a:rPr>
              <a:t>You </a:t>
            </a:r>
            <a:r>
              <a:rPr dirty="0" sz="1450" spc="-5">
                <a:latin typeface="Times New Roman"/>
                <a:cs typeface="Times New Roman"/>
              </a:rPr>
              <a:t>don't go </a:t>
            </a:r>
            <a:r>
              <a:rPr dirty="0" sz="1450" spc="-10">
                <a:latin typeface="Times New Roman"/>
                <a:cs typeface="Times New Roman"/>
              </a:rPr>
              <a:t>around, day </a:t>
            </a:r>
            <a:r>
              <a:rPr dirty="0" sz="1450" spc="-5">
                <a:latin typeface="Times New Roman"/>
                <a:cs typeface="Times New Roman"/>
              </a:rPr>
              <a:t>in, </a:t>
            </a:r>
            <a:r>
              <a:rPr dirty="0" sz="1450" spc="-10">
                <a:latin typeface="Times New Roman"/>
                <a:cs typeface="Times New Roman"/>
              </a:rPr>
              <a:t>day </a:t>
            </a:r>
            <a:r>
              <a:rPr dirty="0" sz="1450" spc="-5">
                <a:latin typeface="Times New Roman"/>
                <a:cs typeface="Times New Roman"/>
              </a:rPr>
              <a:t>out, </a:t>
            </a:r>
            <a:r>
              <a:rPr dirty="0" sz="1450" spc="-10">
                <a:latin typeface="Times New Roman"/>
                <a:cs typeface="Times New Roman"/>
              </a:rPr>
              <a:t>expecting  to meet the Golem, for God's sake, and yet I'm certain, absolutely certain, that  in the instant before </a:t>
            </a:r>
            <a:r>
              <a:rPr dirty="0" sz="1450" spc="-5">
                <a:latin typeface="Times New Roman"/>
                <a:cs typeface="Times New Roman"/>
              </a:rPr>
              <a:t>I </a:t>
            </a:r>
            <a:r>
              <a:rPr dirty="0" sz="1450" spc="-10">
                <a:latin typeface="Times New Roman"/>
                <a:cs typeface="Times New Roman"/>
              </a:rPr>
              <a:t>saw it something inside me screamed The Golem!' And  at that very moment something came stumbling </a:t>
            </a:r>
            <a:r>
              <a:rPr dirty="0" sz="1450" spc="-5">
                <a:latin typeface="Times New Roman"/>
                <a:cs typeface="Times New Roman"/>
              </a:rPr>
              <a:t>out of </a:t>
            </a:r>
            <a:r>
              <a:rPr dirty="0" sz="1450" spc="-10">
                <a:latin typeface="Times New Roman"/>
                <a:cs typeface="Times New Roman"/>
              </a:rPr>
              <a:t>the darkness </a:t>
            </a:r>
            <a:r>
              <a:rPr dirty="0" sz="1450" spc="-5">
                <a:latin typeface="Times New Roman"/>
                <a:cs typeface="Times New Roman"/>
              </a:rPr>
              <a:t>of a  </a:t>
            </a:r>
            <a:r>
              <a:rPr dirty="0" sz="1450" spc="-10">
                <a:latin typeface="Times New Roman"/>
                <a:cs typeface="Times New Roman"/>
              </a:rPr>
              <a:t>doorway and an unknown figure passed me. A second later </a:t>
            </a:r>
            <a:r>
              <a:rPr dirty="0" sz="1450" spc="-5">
                <a:latin typeface="Times New Roman"/>
                <a:cs typeface="Times New Roman"/>
              </a:rPr>
              <a:t>a </a:t>
            </a:r>
            <a:r>
              <a:rPr dirty="0" sz="1450" spc="-10">
                <a:latin typeface="Times New Roman"/>
                <a:cs typeface="Times New Roman"/>
              </a:rPr>
              <a:t>stream </a:t>
            </a:r>
            <a:r>
              <a:rPr dirty="0" sz="1450" spc="-5">
                <a:latin typeface="Times New Roman"/>
                <a:cs typeface="Times New Roman"/>
              </a:rPr>
              <a:t>of </a:t>
            </a:r>
            <a:r>
              <a:rPr dirty="0" sz="1450" spc="-10">
                <a:latin typeface="Times New Roman"/>
                <a:cs typeface="Times New Roman"/>
              </a:rPr>
              <a:t>pale,  agitated faces was coming towards me, bombarding me with questions. Had </a:t>
            </a:r>
            <a:r>
              <a:rPr dirty="0" sz="1450" spc="-5">
                <a:latin typeface="Times New Roman"/>
                <a:cs typeface="Times New Roman"/>
              </a:rPr>
              <a:t>I  </a:t>
            </a:r>
            <a:r>
              <a:rPr dirty="0" sz="1450" spc="-10">
                <a:latin typeface="Times New Roman"/>
                <a:cs typeface="Times New Roman"/>
              </a:rPr>
              <a:t>seen it?! Had </a:t>
            </a:r>
            <a:r>
              <a:rPr dirty="0" sz="1450" spc="-5">
                <a:latin typeface="Times New Roman"/>
                <a:cs typeface="Times New Roman"/>
              </a:rPr>
              <a:t>I </a:t>
            </a:r>
            <a:r>
              <a:rPr dirty="0" sz="1450" spc="-10">
                <a:latin typeface="Times New Roman"/>
                <a:cs typeface="Times New Roman"/>
              </a:rPr>
              <a:t>seen</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answered them, it felt as if my </a:t>
            </a:r>
            <a:r>
              <a:rPr dirty="0" sz="1450" spc="-5">
                <a:latin typeface="Times New Roman"/>
                <a:cs typeface="Times New Roman"/>
              </a:rPr>
              <a:t>tongue </a:t>
            </a:r>
            <a:r>
              <a:rPr dirty="0" sz="1450" spc="-10">
                <a:latin typeface="Times New Roman"/>
                <a:cs typeface="Times New Roman"/>
              </a:rPr>
              <a:t>were suddenly free, although  before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aware </a:t>
            </a:r>
            <a:r>
              <a:rPr dirty="0" sz="1450" spc="-5">
                <a:latin typeface="Times New Roman"/>
                <a:cs typeface="Times New Roman"/>
              </a:rPr>
              <a:t>of </a:t>
            </a:r>
            <a:r>
              <a:rPr dirty="0" sz="1450" spc="-10">
                <a:latin typeface="Times New Roman"/>
                <a:cs typeface="Times New Roman"/>
              </a:rPr>
              <a:t>being unable to speak. </a:t>
            </a:r>
            <a:r>
              <a:rPr dirty="0" sz="1450" spc="-5">
                <a:latin typeface="Times New Roman"/>
                <a:cs typeface="Times New Roman"/>
              </a:rPr>
              <a:t>I </a:t>
            </a:r>
            <a:r>
              <a:rPr dirty="0" sz="1450" spc="-10">
                <a:latin typeface="Times New Roman"/>
                <a:cs typeface="Times New Roman"/>
              </a:rPr>
              <a:t>felt astonished that </a:t>
            </a:r>
            <a:r>
              <a:rPr dirty="0" sz="1450" spc="-5">
                <a:latin typeface="Times New Roman"/>
                <a:cs typeface="Times New Roman"/>
              </a:rPr>
              <a:t>I  </a:t>
            </a:r>
            <a:r>
              <a:rPr dirty="0" sz="1450" spc="-10">
                <a:latin typeface="Times New Roman"/>
                <a:cs typeface="Times New Roman"/>
              </a:rPr>
              <a:t>could move my limbs, and </a:t>
            </a:r>
            <a:r>
              <a:rPr dirty="0" sz="1450" spc="-5">
                <a:latin typeface="Times New Roman"/>
                <a:cs typeface="Times New Roman"/>
              </a:rPr>
              <a:t>I </a:t>
            </a:r>
            <a:r>
              <a:rPr dirty="0" sz="1450" spc="-10">
                <a:latin typeface="Times New Roman"/>
                <a:cs typeface="Times New Roman"/>
              </a:rPr>
              <a:t>realised that </a:t>
            </a:r>
            <a:r>
              <a:rPr dirty="0" sz="1450" spc="-5">
                <a:latin typeface="Times New Roman"/>
                <a:cs typeface="Times New Roman"/>
              </a:rPr>
              <a:t>I </a:t>
            </a:r>
            <a:r>
              <a:rPr dirty="0" sz="1450" spc="-10">
                <a:latin typeface="Times New Roman"/>
                <a:cs typeface="Times New Roman"/>
              </a:rPr>
              <a:t>must have </a:t>
            </a:r>
            <a:r>
              <a:rPr dirty="0" sz="1450" spc="-15">
                <a:latin typeface="Times New Roman"/>
                <a:cs typeface="Times New Roman"/>
              </a:rPr>
              <a:t>suffered </a:t>
            </a:r>
            <a:r>
              <a:rPr dirty="0" sz="1450" spc="-10">
                <a:latin typeface="Times New Roman"/>
                <a:cs typeface="Times New Roman"/>
              </a:rPr>
              <a:t>from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paralysis, even if only for </a:t>
            </a:r>
            <a:r>
              <a:rPr dirty="0" sz="1450" spc="-5">
                <a:latin typeface="Times New Roman"/>
                <a:cs typeface="Times New Roman"/>
              </a:rPr>
              <a:t>a </a:t>
            </a:r>
            <a:r>
              <a:rPr dirty="0" sz="1450" spc="-10">
                <a:latin typeface="Times New Roman"/>
                <a:cs typeface="Times New Roman"/>
              </a:rPr>
              <a:t>fraction </a:t>
            </a:r>
            <a:r>
              <a:rPr dirty="0" sz="1450" spc="-5">
                <a:latin typeface="Times New Roman"/>
                <a:cs typeface="Times New Roman"/>
              </a:rPr>
              <a:t>of a</a:t>
            </a:r>
            <a:r>
              <a:rPr dirty="0" sz="1450" spc="30">
                <a:latin typeface="Times New Roman"/>
                <a:cs typeface="Times New Roman"/>
              </a:rPr>
              <a:t> </a:t>
            </a:r>
            <a:r>
              <a:rPr dirty="0" sz="1450" spc="-10">
                <a:latin typeface="Times New Roman"/>
                <a:cs typeface="Times New Roman"/>
              </a:rPr>
              <a:t>second.</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thought </a:t>
            </a:r>
            <a:r>
              <a:rPr dirty="0" sz="1450" spc="-10">
                <a:latin typeface="Times New Roman"/>
                <a:cs typeface="Times New Roman"/>
              </a:rPr>
              <a:t>about this long and often, and </a:t>
            </a:r>
            <a:r>
              <a:rPr dirty="0" sz="1450" spc="-5">
                <a:latin typeface="Times New Roman"/>
                <a:cs typeface="Times New Roman"/>
              </a:rPr>
              <a:t>I </a:t>
            </a:r>
            <a:r>
              <a:rPr dirty="0" sz="1450" spc="-10">
                <a:latin typeface="Times New Roman"/>
                <a:cs typeface="Times New Roman"/>
              </a:rPr>
              <a:t>think that the closest  approach</a:t>
            </a:r>
            <a:r>
              <a:rPr dirty="0" sz="1450" spc="60">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truth</a:t>
            </a:r>
            <a:r>
              <a:rPr dirty="0" sz="1450" spc="65">
                <a:latin typeface="Times New Roman"/>
                <a:cs typeface="Times New Roman"/>
              </a:rPr>
              <a:t> </a:t>
            </a:r>
            <a:r>
              <a:rPr dirty="0" sz="1450" spc="-10">
                <a:latin typeface="Times New Roman"/>
                <a:cs typeface="Times New Roman"/>
              </a:rPr>
              <a:t>is</a:t>
            </a:r>
            <a:r>
              <a:rPr dirty="0" sz="1450" spc="60">
                <a:latin typeface="Times New Roman"/>
                <a:cs typeface="Times New Roman"/>
              </a:rPr>
              <a:t> </a:t>
            </a:r>
            <a:r>
              <a:rPr dirty="0" sz="1450" spc="-10">
                <a:latin typeface="Times New Roman"/>
                <a:cs typeface="Times New Roman"/>
              </a:rPr>
              <a:t>something</a:t>
            </a:r>
            <a:r>
              <a:rPr dirty="0" sz="1450" spc="65">
                <a:latin typeface="Times New Roman"/>
                <a:cs typeface="Times New Roman"/>
              </a:rPr>
              <a:t> </a:t>
            </a:r>
            <a:r>
              <a:rPr dirty="0" sz="1450" spc="-10">
                <a:latin typeface="Times New Roman"/>
                <a:cs typeface="Times New Roman"/>
              </a:rPr>
              <a:t>like</a:t>
            </a:r>
            <a:r>
              <a:rPr dirty="0" sz="1450" spc="65">
                <a:latin typeface="Times New Roman"/>
                <a:cs typeface="Times New Roman"/>
              </a:rPr>
              <a:t> </a:t>
            </a:r>
            <a:r>
              <a:rPr dirty="0" sz="1450" spc="-10">
                <a:latin typeface="Times New Roman"/>
                <a:cs typeface="Times New Roman"/>
              </a:rPr>
              <a:t>this:</a:t>
            </a:r>
            <a:r>
              <a:rPr dirty="0" sz="1450" spc="60">
                <a:latin typeface="Times New Roman"/>
                <a:cs typeface="Times New Roman"/>
              </a:rPr>
              <a:t> </a:t>
            </a:r>
            <a:r>
              <a:rPr dirty="0" sz="1450" spc="-10">
                <a:latin typeface="Times New Roman"/>
                <a:cs typeface="Times New Roman"/>
              </a:rPr>
              <a:t>once</a:t>
            </a:r>
            <a:r>
              <a:rPr dirty="0" sz="1450" spc="65">
                <a:latin typeface="Times New Roman"/>
                <a:cs typeface="Times New Roman"/>
              </a:rPr>
              <a:t> </a:t>
            </a:r>
            <a:r>
              <a:rPr dirty="0" sz="1450" spc="-10">
                <a:latin typeface="Times New Roman"/>
                <a:cs typeface="Times New Roman"/>
              </a:rPr>
              <a:t>in</a:t>
            </a:r>
            <a:r>
              <a:rPr dirty="0" sz="1450" spc="65">
                <a:latin typeface="Times New Roman"/>
                <a:cs typeface="Times New Roman"/>
              </a:rPr>
              <a:t> </a:t>
            </a:r>
            <a:r>
              <a:rPr dirty="0" sz="1450" spc="-10">
                <a:latin typeface="Times New Roman"/>
                <a:cs typeface="Times New Roman"/>
              </a:rPr>
              <a:t>every</a:t>
            </a:r>
            <a:r>
              <a:rPr dirty="0" sz="1450" spc="65">
                <a:latin typeface="Times New Roman"/>
                <a:cs typeface="Times New Roman"/>
              </a:rPr>
              <a:t> </a:t>
            </a:r>
            <a:r>
              <a:rPr dirty="0" sz="1450" spc="-10">
                <a:latin typeface="Times New Roman"/>
                <a:cs typeface="Times New Roman"/>
              </a:rPr>
              <a:t>generation</a:t>
            </a:r>
            <a:r>
              <a:rPr dirty="0" sz="1450" spc="60">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293225"/>
          </a:xfrm>
          <a:prstGeom prst="rect">
            <a:avLst/>
          </a:prstGeom>
        </p:spPr>
        <p:txBody>
          <a:bodyPr wrap="square" lIns="0" tIns="12065" rIns="0" bIns="0" rtlCol="0" vert="horz">
            <a:spAutoFit/>
          </a:bodyPr>
          <a:lstStyle/>
          <a:p>
            <a:pPr algn="just" marL="12700" marR="6985">
              <a:lnSpc>
                <a:spcPct val="99700"/>
              </a:lnSpc>
              <a:spcBef>
                <a:spcPts val="95"/>
              </a:spcBef>
            </a:pPr>
            <a:r>
              <a:rPr dirty="0" sz="1450" spc="-10">
                <a:latin typeface="Times New Roman"/>
                <a:cs typeface="Times New Roman"/>
              </a:rPr>
              <a:t>spiritual epidemic spreads like lightning through the Ghetto, attacking the  souls </a:t>
            </a:r>
            <a:r>
              <a:rPr dirty="0" sz="1450" spc="-5">
                <a:latin typeface="Times New Roman"/>
                <a:cs typeface="Times New Roman"/>
              </a:rPr>
              <a:t>of </a:t>
            </a:r>
            <a:r>
              <a:rPr dirty="0" sz="1450" spc="-10">
                <a:latin typeface="Times New Roman"/>
                <a:cs typeface="Times New Roman"/>
              </a:rPr>
              <a:t>the living for some purpose which is hidden from us, and causing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mirage in the shape </a:t>
            </a:r>
            <a:r>
              <a:rPr dirty="0" sz="1450" spc="-5">
                <a:latin typeface="Times New Roman"/>
                <a:cs typeface="Times New Roman"/>
              </a:rPr>
              <a:t>of </a:t>
            </a:r>
            <a:r>
              <a:rPr dirty="0" sz="1450" spc="-10">
                <a:latin typeface="Times New Roman"/>
                <a:cs typeface="Times New Roman"/>
              </a:rPr>
              <a:t>some being characteristic </a:t>
            </a:r>
            <a:r>
              <a:rPr dirty="0" sz="1450" spc="-5">
                <a:latin typeface="Times New Roman"/>
                <a:cs typeface="Times New Roman"/>
              </a:rPr>
              <a:t>of </a:t>
            </a:r>
            <a:r>
              <a:rPr dirty="0" sz="1450" spc="-10">
                <a:latin typeface="Times New Roman"/>
                <a:cs typeface="Times New Roman"/>
              </a:rPr>
              <a:t>the place that,  perhaps, lived here hundreds </a:t>
            </a:r>
            <a:r>
              <a:rPr dirty="0" sz="1450" spc="-5">
                <a:latin typeface="Times New Roman"/>
                <a:cs typeface="Times New Roman"/>
              </a:rPr>
              <a:t>of </a:t>
            </a:r>
            <a:r>
              <a:rPr dirty="0" sz="1450" spc="-10">
                <a:latin typeface="Times New Roman"/>
                <a:cs typeface="Times New Roman"/>
              </a:rPr>
              <a:t>years ago and still yearns for physical</a:t>
            </a:r>
            <a:r>
              <a:rPr dirty="0" sz="1450" spc="135">
                <a:latin typeface="Times New Roman"/>
                <a:cs typeface="Times New Roman"/>
              </a:rPr>
              <a:t> </a:t>
            </a:r>
            <a:r>
              <a:rPr dirty="0" sz="1450" spc="-10">
                <a:latin typeface="Times New Roman"/>
                <a:cs typeface="Times New Roman"/>
              </a:rPr>
              <a:t>form.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Perhaps it is right here among us, every </a:t>
            </a:r>
            <a:r>
              <a:rPr dirty="0" sz="1450" spc="-5">
                <a:latin typeface="Times New Roman"/>
                <a:cs typeface="Times New Roman"/>
              </a:rPr>
              <a:t>hour of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only we cannot  perceive it. </a:t>
            </a:r>
            <a:r>
              <a:rPr dirty="0" sz="1450" spc="-60">
                <a:latin typeface="Times New Roman"/>
                <a:cs typeface="Times New Roman"/>
              </a:rPr>
              <a:t>You </a:t>
            </a:r>
            <a:r>
              <a:rPr dirty="0" sz="1450" spc="-10">
                <a:latin typeface="Times New Roman"/>
                <a:cs typeface="Times New Roman"/>
              </a:rPr>
              <a:t>can't hear the note from </a:t>
            </a:r>
            <a:r>
              <a:rPr dirty="0" sz="1450" spc="-5">
                <a:latin typeface="Times New Roman"/>
                <a:cs typeface="Times New Roman"/>
              </a:rPr>
              <a:t>a </a:t>
            </a:r>
            <a:r>
              <a:rPr dirty="0" sz="1450" spc="-10">
                <a:latin typeface="Times New Roman"/>
                <a:cs typeface="Times New Roman"/>
              </a:rPr>
              <a:t>vibrating tuning fork until it touches  wood and sets it resonating. Perhaps it is simply </a:t>
            </a:r>
            <a:r>
              <a:rPr dirty="0" sz="1450" spc="-5">
                <a:latin typeface="Times New Roman"/>
                <a:cs typeface="Times New Roman"/>
              </a:rPr>
              <a:t>a </a:t>
            </a:r>
            <a:r>
              <a:rPr dirty="0" sz="1450" spc="-10">
                <a:latin typeface="Times New Roman"/>
                <a:cs typeface="Times New Roman"/>
              </a:rPr>
              <a:t>spiritual growth without any  inherent consciousness, </a:t>
            </a:r>
            <a:r>
              <a:rPr dirty="0" sz="1450" spc="-5">
                <a:latin typeface="Times New Roman"/>
                <a:cs typeface="Times New Roman"/>
              </a:rPr>
              <a:t>a </a:t>
            </a:r>
            <a:r>
              <a:rPr dirty="0" sz="1450" spc="-10">
                <a:latin typeface="Times New Roman"/>
                <a:cs typeface="Times New Roman"/>
              </a:rPr>
              <a:t>structure that develops like </a:t>
            </a:r>
            <a:r>
              <a:rPr dirty="0" sz="1450" spc="-5">
                <a:latin typeface="Times New Roman"/>
                <a:cs typeface="Times New Roman"/>
              </a:rPr>
              <a:t>a </a:t>
            </a:r>
            <a:r>
              <a:rPr dirty="0" sz="1450" spc="-10">
                <a:latin typeface="Times New Roman"/>
                <a:cs typeface="Times New Roman"/>
              </a:rPr>
              <a:t>crystal </a:t>
            </a:r>
            <a:r>
              <a:rPr dirty="0" sz="1450" spc="-5">
                <a:latin typeface="Times New Roman"/>
                <a:cs typeface="Times New Roman"/>
              </a:rPr>
              <a:t>out of </a:t>
            </a:r>
            <a:r>
              <a:rPr dirty="0" sz="1450" spc="-10">
                <a:latin typeface="Times New Roman"/>
                <a:cs typeface="Times New Roman"/>
              </a:rPr>
              <a:t>formless  chaos according to </a:t>
            </a:r>
            <a:r>
              <a:rPr dirty="0" sz="1450" spc="-5">
                <a:latin typeface="Times New Roman"/>
                <a:cs typeface="Times New Roman"/>
              </a:rPr>
              <a:t>a </a:t>
            </a:r>
            <a:r>
              <a:rPr dirty="0" sz="1450" spc="-10">
                <a:latin typeface="Times New Roman"/>
                <a:cs typeface="Times New Roman"/>
              </a:rPr>
              <a:t>constant</a:t>
            </a:r>
            <a:r>
              <a:rPr dirty="0" sz="1450" spc="10">
                <a:latin typeface="Times New Roman"/>
                <a:cs typeface="Times New Roman"/>
              </a:rPr>
              <a:t> </a:t>
            </a:r>
            <a:r>
              <a:rPr dirty="0" sz="1450" spc="-35">
                <a:latin typeface="Times New Roman"/>
                <a:cs typeface="Times New Roman"/>
              </a:rPr>
              <a:t>law.</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Who can</a:t>
            </a:r>
            <a:r>
              <a:rPr dirty="0" sz="1450" spc="-5">
                <a:latin typeface="Times New Roman"/>
                <a:cs typeface="Times New Roman"/>
              </a:rPr>
              <a:t> </a:t>
            </a:r>
            <a:r>
              <a:rPr dirty="0" sz="1450" spc="-10">
                <a:latin typeface="Times New Roman"/>
                <a:cs typeface="Times New Roman"/>
              </a:rPr>
              <a:t>say?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Just as </a:t>
            </a:r>
            <a:r>
              <a:rPr dirty="0" sz="1450" spc="-5">
                <a:latin typeface="Times New Roman"/>
                <a:cs typeface="Times New Roman"/>
              </a:rPr>
              <a:t>on </a:t>
            </a:r>
            <a:r>
              <a:rPr dirty="0" sz="1450" spc="-10">
                <a:latin typeface="Times New Roman"/>
                <a:cs typeface="Times New Roman"/>
              </a:rPr>
              <a:t>sultry days the static electricity builds </a:t>
            </a:r>
            <a:r>
              <a:rPr dirty="0" sz="1450" spc="-5">
                <a:latin typeface="Times New Roman"/>
                <a:cs typeface="Times New Roman"/>
              </a:rPr>
              <a:t>up </a:t>
            </a:r>
            <a:r>
              <a:rPr dirty="0" sz="1450" spc="-10">
                <a:latin typeface="Times New Roman"/>
                <a:cs typeface="Times New Roman"/>
              </a:rPr>
              <a:t>to unbearable tension  until it discharges itself in lightning, could it </a:t>
            </a:r>
            <a:r>
              <a:rPr dirty="0" sz="1450" spc="-5">
                <a:latin typeface="Times New Roman"/>
                <a:cs typeface="Times New Roman"/>
              </a:rPr>
              <a:t>not be </a:t>
            </a:r>
            <a:r>
              <a:rPr dirty="0" sz="1450" spc="-10">
                <a:latin typeface="Times New Roman"/>
                <a:cs typeface="Times New Roman"/>
              </a:rPr>
              <a:t>that the steady build-up </a:t>
            </a:r>
            <a:r>
              <a:rPr dirty="0" sz="1450" spc="-5">
                <a:latin typeface="Times New Roman"/>
                <a:cs typeface="Times New Roman"/>
              </a:rPr>
              <a:t>of  </a:t>
            </a:r>
            <a:r>
              <a:rPr dirty="0" sz="1450" spc="-10">
                <a:latin typeface="Times New Roman"/>
                <a:cs typeface="Times New Roman"/>
              </a:rPr>
              <a:t>those never-changing thoughts that poison the air in the Ghetto lead to </a:t>
            </a:r>
            <a:r>
              <a:rPr dirty="0" sz="1450" spc="-5">
                <a:latin typeface="Times New Roman"/>
                <a:cs typeface="Times New Roman"/>
              </a:rPr>
              <a:t>a  </a:t>
            </a:r>
            <a:r>
              <a:rPr dirty="0" sz="1450" spc="-10">
                <a:latin typeface="Times New Roman"/>
                <a:cs typeface="Times New Roman"/>
              </a:rPr>
              <a:t>sudden, spasmodic discharge? A spiritual explosion blasting </a:t>
            </a:r>
            <a:r>
              <a:rPr dirty="0" sz="1450" spc="-5">
                <a:latin typeface="Times New Roman"/>
                <a:cs typeface="Times New Roman"/>
              </a:rPr>
              <a:t>our </a:t>
            </a:r>
            <a:r>
              <a:rPr dirty="0" sz="1450" spc="-10">
                <a:latin typeface="Times New Roman"/>
                <a:cs typeface="Times New Roman"/>
              </a:rPr>
              <a:t>unconscious  dreams </a:t>
            </a:r>
            <a:r>
              <a:rPr dirty="0" sz="1450" spc="-5">
                <a:latin typeface="Times New Roman"/>
                <a:cs typeface="Times New Roman"/>
              </a:rPr>
              <a:t>out </a:t>
            </a:r>
            <a:r>
              <a:rPr dirty="0" sz="1450" spc="-10">
                <a:latin typeface="Times New Roman"/>
                <a:cs typeface="Times New Roman"/>
              </a:rPr>
              <a:t>into the light </a:t>
            </a:r>
            <a:r>
              <a:rPr dirty="0" sz="1450" spc="-5">
                <a:latin typeface="Times New Roman"/>
                <a:cs typeface="Times New Roman"/>
              </a:rPr>
              <a:t>of </a:t>
            </a:r>
            <a:r>
              <a:rPr dirty="0" sz="1450" spc="-10">
                <a:latin typeface="Times New Roman"/>
                <a:cs typeface="Times New Roman"/>
              </a:rPr>
              <a:t>day and creating, as the electricity does the  lightning, </a:t>
            </a:r>
            <a:r>
              <a:rPr dirty="0" sz="1450" spc="-5">
                <a:latin typeface="Times New Roman"/>
                <a:cs typeface="Times New Roman"/>
              </a:rPr>
              <a:t>a </a:t>
            </a:r>
            <a:r>
              <a:rPr dirty="0" sz="1450" spc="-10">
                <a:latin typeface="Times New Roman"/>
                <a:cs typeface="Times New Roman"/>
              </a:rPr>
              <a:t>phantom that in expression, gait and </a:t>
            </a:r>
            <a:r>
              <a:rPr dirty="0" sz="1450" spc="-15">
                <a:latin typeface="Times New Roman"/>
                <a:cs typeface="Times New Roman"/>
              </a:rPr>
              <a:t>behaviour, </a:t>
            </a:r>
            <a:r>
              <a:rPr dirty="0" sz="1450" spc="-10">
                <a:latin typeface="Times New Roman"/>
                <a:cs typeface="Times New Roman"/>
              </a:rPr>
              <a:t>in every last  detail, would reveal the symbol </a:t>
            </a:r>
            <a:r>
              <a:rPr dirty="0" sz="1450" spc="-5">
                <a:latin typeface="Times New Roman"/>
                <a:cs typeface="Times New Roman"/>
              </a:rPr>
              <a:t>of </a:t>
            </a:r>
            <a:r>
              <a:rPr dirty="0" sz="1450" spc="-10">
                <a:latin typeface="Times New Roman"/>
                <a:cs typeface="Times New Roman"/>
              </a:rPr>
              <a:t>the soul </a:t>
            </a:r>
            <a:r>
              <a:rPr dirty="0" sz="1450" spc="-5">
                <a:latin typeface="Times New Roman"/>
                <a:cs typeface="Times New Roman"/>
              </a:rPr>
              <a:t>of </a:t>
            </a:r>
            <a:r>
              <a:rPr dirty="0" sz="1450" spc="-10">
                <a:latin typeface="Times New Roman"/>
                <a:cs typeface="Times New Roman"/>
              </a:rPr>
              <a:t>the masses, if only we were able  to interpret the secret language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forms?</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And just as there are natural phenomena which suggest that lightning is  about to strike, so there are certain eerie portents which presage the irruption  </a:t>
            </a:r>
            <a:r>
              <a:rPr dirty="0" sz="1450" spc="-5">
                <a:latin typeface="Times New Roman"/>
                <a:cs typeface="Times New Roman"/>
              </a:rPr>
              <a:t>of </a:t>
            </a:r>
            <a:r>
              <a:rPr dirty="0" sz="1450" spc="-10">
                <a:latin typeface="Times New Roman"/>
                <a:cs typeface="Times New Roman"/>
              </a:rPr>
              <a:t>that spectre into the physical world. The plaster flaking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wall will  resemble </a:t>
            </a:r>
            <a:r>
              <a:rPr dirty="0" sz="1450" spc="-5">
                <a:latin typeface="Times New Roman"/>
                <a:cs typeface="Times New Roman"/>
              </a:rPr>
              <a:t>a </a:t>
            </a:r>
            <a:r>
              <a:rPr dirty="0" sz="1450" spc="-10">
                <a:latin typeface="Times New Roman"/>
                <a:cs typeface="Times New Roman"/>
              </a:rPr>
              <a:t>person striding along the street; the frost patterns </a:t>
            </a:r>
            <a:r>
              <a:rPr dirty="0" sz="1450" spc="-5">
                <a:latin typeface="Times New Roman"/>
                <a:cs typeface="Times New Roman"/>
              </a:rPr>
              <a:t>on </a:t>
            </a:r>
            <a:r>
              <a:rPr dirty="0" sz="1450" spc="-10">
                <a:latin typeface="Times New Roman"/>
                <a:cs typeface="Times New Roman"/>
              </a:rPr>
              <a:t>windows will  form into the lines </a:t>
            </a:r>
            <a:r>
              <a:rPr dirty="0" sz="1450" spc="-5">
                <a:latin typeface="Times New Roman"/>
                <a:cs typeface="Times New Roman"/>
              </a:rPr>
              <a:t>of </a:t>
            </a:r>
            <a:r>
              <a:rPr dirty="0" sz="1450" spc="-10">
                <a:latin typeface="Times New Roman"/>
                <a:cs typeface="Times New Roman"/>
              </a:rPr>
              <a:t>staring faces; the dust drifting down from the roofs will  seem to fall in </a:t>
            </a:r>
            <a:r>
              <a:rPr dirty="0" sz="1450" spc="-5">
                <a:latin typeface="Times New Roman"/>
                <a:cs typeface="Times New Roman"/>
              </a:rPr>
              <a:t>a </a:t>
            </a:r>
            <a:r>
              <a:rPr dirty="0" sz="1450" spc="-10">
                <a:latin typeface="Times New Roman"/>
                <a:cs typeface="Times New Roman"/>
              </a:rPr>
              <a:t>different way from usual, suggesting to the observant that it is  being scattered </a:t>
            </a:r>
            <a:r>
              <a:rPr dirty="0" sz="1450" spc="-5">
                <a:latin typeface="Times New Roman"/>
                <a:cs typeface="Times New Roman"/>
              </a:rPr>
              <a:t>by </a:t>
            </a:r>
            <a:r>
              <a:rPr dirty="0" sz="1450" spc="-10">
                <a:latin typeface="Times New Roman"/>
                <a:cs typeface="Times New Roman"/>
              </a:rPr>
              <a:t>some invisible intelligence lurking hidden in the eaves in </a:t>
            </a:r>
            <a:r>
              <a:rPr dirty="0" sz="1450" spc="-5">
                <a:latin typeface="Times New Roman"/>
                <a:cs typeface="Times New Roman"/>
              </a:rPr>
              <a:t>a  </a:t>
            </a:r>
            <a:r>
              <a:rPr dirty="0" sz="1450" spc="-10">
                <a:latin typeface="Times New Roman"/>
                <a:cs typeface="Times New Roman"/>
              </a:rPr>
              <a:t>secret attempt to create all sorts </a:t>
            </a:r>
            <a:r>
              <a:rPr dirty="0" sz="1450" spc="-5">
                <a:latin typeface="Times New Roman"/>
                <a:cs typeface="Times New Roman"/>
              </a:rPr>
              <a:t>of </a:t>
            </a:r>
            <a:r>
              <a:rPr dirty="0" sz="1450" spc="-10">
                <a:latin typeface="Times New Roman"/>
                <a:cs typeface="Times New Roman"/>
              </a:rPr>
              <a:t>strange patterns. Whether the eye rests </a:t>
            </a:r>
            <a:r>
              <a:rPr dirty="0" sz="1450" spc="-5">
                <a:latin typeface="Times New Roman"/>
                <a:cs typeface="Times New Roman"/>
              </a:rPr>
              <a:t>on a  </a:t>
            </a:r>
            <a:r>
              <a:rPr dirty="0" sz="1450" spc="-10">
                <a:latin typeface="Times New Roman"/>
                <a:cs typeface="Times New Roman"/>
              </a:rPr>
              <a:t>uniform sameness </a:t>
            </a:r>
            <a:r>
              <a:rPr dirty="0" sz="1450" spc="-5">
                <a:latin typeface="Times New Roman"/>
                <a:cs typeface="Times New Roman"/>
              </a:rPr>
              <a:t>of </a:t>
            </a:r>
            <a:r>
              <a:rPr dirty="0" sz="1450" spc="-10">
                <a:latin typeface="Times New Roman"/>
                <a:cs typeface="Times New Roman"/>
              </a:rPr>
              <a:t>texture </a:t>
            </a:r>
            <a:r>
              <a:rPr dirty="0" sz="1450" spc="-5">
                <a:latin typeface="Times New Roman"/>
                <a:cs typeface="Times New Roman"/>
              </a:rPr>
              <a:t>or </a:t>
            </a:r>
            <a:r>
              <a:rPr dirty="0" sz="1450" spc="-10">
                <a:latin typeface="Times New Roman"/>
                <a:cs typeface="Times New Roman"/>
              </a:rPr>
              <a:t>focuses </a:t>
            </a:r>
            <a:r>
              <a:rPr dirty="0" sz="1450" spc="-5">
                <a:latin typeface="Times New Roman"/>
                <a:cs typeface="Times New Roman"/>
              </a:rPr>
              <a:t>on </a:t>
            </a:r>
            <a:r>
              <a:rPr dirty="0" sz="1450" spc="-10">
                <a:latin typeface="Times New Roman"/>
                <a:cs typeface="Times New Roman"/>
              </a:rPr>
              <a:t>irregularities </a:t>
            </a:r>
            <a:r>
              <a:rPr dirty="0" sz="1450" spc="-5">
                <a:latin typeface="Times New Roman"/>
                <a:cs typeface="Times New Roman"/>
              </a:rPr>
              <a:t>of </a:t>
            </a:r>
            <a:r>
              <a:rPr dirty="0" sz="1450" spc="-10">
                <a:latin typeface="Times New Roman"/>
                <a:cs typeface="Times New Roman"/>
              </a:rPr>
              <a:t>the skin, we fall  prey to </a:t>
            </a:r>
            <a:r>
              <a:rPr dirty="0" sz="1450" spc="-5">
                <a:latin typeface="Times New Roman"/>
                <a:cs typeface="Times New Roman"/>
              </a:rPr>
              <a:t>our </a:t>
            </a:r>
            <a:r>
              <a:rPr dirty="0" sz="1450" spc="-10">
                <a:latin typeface="Times New Roman"/>
                <a:cs typeface="Times New Roman"/>
              </a:rPr>
              <a:t>unwelcome talent for discerning everywhere significant, ominous  shapes which grow to gigantic proportions in </a:t>
            </a:r>
            <a:r>
              <a:rPr dirty="0" sz="1450" spc="-5">
                <a:latin typeface="Times New Roman"/>
                <a:cs typeface="Times New Roman"/>
              </a:rPr>
              <a:t>our </a:t>
            </a:r>
            <a:r>
              <a:rPr dirty="0" sz="1450" spc="-10">
                <a:latin typeface="Times New Roman"/>
                <a:cs typeface="Times New Roman"/>
              </a:rPr>
              <a:t>dreams. And always, behind  the spectral attempts </a:t>
            </a:r>
            <a:r>
              <a:rPr dirty="0" sz="1450" spc="-5">
                <a:latin typeface="Times New Roman"/>
                <a:cs typeface="Times New Roman"/>
              </a:rPr>
              <a:t>of </a:t>
            </a:r>
            <a:r>
              <a:rPr dirty="0" sz="1450" spc="-10">
                <a:latin typeface="Times New Roman"/>
                <a:cs typeface="Times New Roman"/>
              </a:rPr>
              <a:t>these gathering swarms </a:t>
            </a:r>
            <a:r>
              <a:rPr dirty="0" sz="1450" spc="-5">
                <a:latin typeface="Times New Roman"/>
                <a:cs typeface="Times New Roman"/>
              </a:rPr>
              <a:t>of </a:t>
            </a:r>
            <a:r>
              <a:rPr dirty="0" sz="1450" spc="-10">
                <a:latin typeface="Times New Roman"/>
                <a:cs typeface="Times New Roman"/>
              </a:rPr>
              <a:t>thoughts to gnaw through  the walls surrounding </a:t>
            </a:r>
            <a:r>
              <a:rPr dirty="0" sz="1450" spc="-5">
                <a:latin typeface="Times New Roman"/>
                <a:cs typeface="Times New Roman"/>
              </a:rPr>
              <a:t>our </a:t>
            </a:r>
            <a:r>
              <a:rPr dirty="0" sz="1450" spc="-10">
                <a:latin typeface="Times New Roman"/>
                <a:cs typeface="Times New Roman"/>
              </a:rPr>
              <a:t>everyday existence, we can sense with tormenting  certainty that </a:t>
            </a:r>
            <a:r>
              <a:rPr dirty="0" sz="1450" spc="-5">
                <a:latin typeface="Times New Roman"/>
                <a:cs typeface="Times New Roman"/>
              </a:rPr>
              <a:t>our </a:t>
            </a:r>
            <a:r>
              <a:rPr dirty="0" sz="1450" spc="-10">
                <a:latin typeface="Times New Roman"/>
                <a:cs typeface="Times New Roman"/>
              </a:rPr>
              <a:t>own inmost substance is, deliberately and against </a:t>
            </a:r>
            <a:r>
              <a:rPr dirty="0" sz="1450" spc="-5">
                <a:latin typeface="Times New Roman"/>
                <a:cs typeface="Times New Roman"/>
              </a:rPr>
              <a:t>our </a:t>
            </a:r>
            <a:r>
              <a:rPr dirty="0" sz="1450" spc="-10">
                <a:latin typeface="Times New Roman"/>
                <a:cs typeface="Times New Roman"/>
              </a:rPr>
              <a:t>will,  being sucked dry so that the phantom may take </a:t>
            </a:r>
            <a:r>
              <a:rPr dirty="0" sz="1450" spc="-5">
                <a:latin typeface="Times New Roman"/>
                <a:cs typeface="Times New Roman"/>
              </a:rPr>
              <a:t>on </a:t>
            </a:r>
            <a:r>
              <a:rPr dirty="0" sz="1450" spc="-10">
                <a:latin typeface="Times New Roman"/>
                <a:cs typeface="Times New Roman"/>
              </a:rPr>
              <a:t>physical</a:t>
            </a:r>
            <a:r>
              <a:rPr dirty="0" sz="1450" spc="65">
                <a:latin typeface="Times New Roman"/>
                <a:cs typeface="Times New Roman"/>
              </a:rPr>
              <a:t> </a:t>
            </a:r>
            <a:r>
              <a:rPr dirty="0" sz="1450" spc="-10">
                <a:latin typeface="Times New Roman"/>
                <a:cs typeface="Times New Roman"/>
              </a:rPr>
              <a:t>form.</a:t>
            </a:r>
            <a:endParaRPr sz="1450">
              <a:latin typeface="Times New Roman"/>
              <a:cs typeface="Times New Roman"/>
            </a:endParaRPr>
          </a:p>
          <a:p>
            <a:pPr algn="just" marL="12700" marR="5080" indent="255904">
              <a:lnSpc>
                <a:spcPts val="1730"/>
              </a:lnSpc>
              <a:spcBef>
                <a:spcPts val="69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heard Pernath tell </a:t>
            </a:r>
            <a:r>
              <a:rPr dirty="0" sz="1450" spc="-5">
                <a:latin typeface="Times New Roman"/>
                <a:cs typeface="Times New Roman"/>
              </a:rPr>
              <a:t>us </a:t>
            </a:r>
            <a:r>
              <a:rPr dirty="0" sz="1450" spc="-10">
                <a:latin typeface="Times New Roman"/>
                <a:cs typeface="Times New Roman"/>
              </a:rPr>
              <a:t>just now that </a:t>
            </a:r>
            <a:r>
              <a:rPr dirty="0" sz="1450" spc="-5">
                <a:latin typeface="Times New Roman"/>
                <a:cs typeface="Times New Roman"/>
              </a:rPr>
              <a:t>he </a:t>
            </a:r>
            <a:r>
              <a:rPr dirty="0" sz="1450" spc="-10">
                <a:latin typeface="Times New Roman"/>
                <a:cs typeface="Times New Roman"/>
              </a:rPr>
              <a:t>had encountered </a:t>
            </a:r>
            <a:r>
              <a:rPr dirty="0" sz="1450" spc="-5">
                <a:latin typeface="Times New Roman"/>
                <a:cs typeface="Times New Roman"/>
              </a:rPr>
              <a:t>a </a:t>
            </a:r>
            <a:r>
              <a:rPr dirty="0" sz="1450" spc="-10">
                <a:latin typeface="Times New Roman"/>
                <a:cs typeface="Times New Roman"/>
              </a:rPr>
              <a:t>man with  </a:t>
            </a:r>
            <a:r>
              <a:rPr dirty="0" sz="1450" spc="-5">
                <a:latin typeface="Times New Roman"/>
                <a:cs typeface="Times New Roman"/>
              </a:rPr>
              <a:t>a </a:t>
            </a:r>
            <a:r>
              <a:rPr dirty="0" sz="1450" spc="-10">
                <a:latin typeface="Times New Roman"/>
                <a:cs typeface="Times New Roman"/>
              </a:rPr>
              <a:t>beardless face and slanting eyes, the Golem immediately appeared before my  inward eye, just as </a:t>
            </a:r>
            <a:r>
              <a:rPr dirty="0" sz="1450" spc="-5">
                <a:latin typeface="Times New Roman"/>
                <a:cs typeface="Times New Roman"/>
              </a:rPr>
              <a:t>I </a:t>
            </a:r>
            <a:r>
              <a:rPr dirty="0" sz="1450" spc="-10">
                <a:latin typeface="Times New Roman"/>
                <a:cs typeface="Times New Roman"/>
              </a:rPr>
              <a:t>had seen it all those years ago. It just seemed to  materialise from nowhere, as if </a:t>
            </a:r>
            <a:r>
              <a:rPr dirty="0" sz="1450" spc="-5">
                <a:latin typeface="Times New Roman"/>
                <a:cs typeface="Times New Roman"/>
              </a:rPr>
              <a:t>by </a:t>
            </a:r>
            <a:r>
              <a:rPr dirty="0" sz="1450" spc="-10">
                <a:latin typeface="Times New Roman"/>
                <a:cs typeface="Times New Roman"/>
              </a:rPr>
              <a:t>magic.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I </a:t>
            </a:r>
            <a:r>
              <a:rPr dirty="0" sz="1450" spc="-10">
                <a:latin typeface="Times New Roman"/>
                <a:cs typeface="Times New Roman"/>
              </a:rPr>
              <a:t>was seized with </a:t>
            </a:r>
            <a:r>
              <a:rPr dirty="0" sz="1450" spc="-5">
                <a:latin typeface="Times New Roman"/>
                <a:cs typeface="Times New Roman"/>
              </a:rPr>
              <a:t>a  </a:t>
            </a:r>
            <a:r>
              <a:rPr dirty="0" sz="1450" spc="-10">
                <a:latin typeface="Times New Roman"/>
                <a:cs typeface="Times New Roman"/>
              </a:rPr>
              <a:t>vague fear that once again something inexplicable was about to happen. It was  the same fear </a:t>
            </a:r>
            <a:r>
              <a:rPr dirty="0" sz="1450" spc="-5">
                <a:latin typeface="Times New Roman"/>
                <a:cs typeface="Times New Roman"/>
              </a:rPr>
              <a:t>I </a:t>
            </a:r>
            <a:r>
              <a:rPr dirty="0" sz="1450" spc="-10">
                <a:latin typeface="Times New Roman"/>
                <a:cs typeface="Times New Roman"/>
              </a:rPr>
              <a:t>had felt as </a:t>
            </a:r>
            <a:r>
              <a:rPr dirty="0" sz="1450" spc="-5">
                <a:latin typeface="Times New Roman"/>
                <a:cs typeface="Times New Roman"/>
              </a:rPr>
              <a:t>a </a:t>
            </a:r>
            <a:r>
              <a:rPr dirty="0" sz="1450" spc="-10">
                <a:latin typeface="Times New Roman"/>
                <a:cs typeface="Times New Roman"/>
              </a:rPr>
              <a:t>child when the first eerie portents foreshadowed  the appearance </a:t>
            </a:r>
            <a:r>
              <a:rPr dirty="0" sz="1450" spc="-5">
                <a:latin typeface="Times New Roman"/>
                <a:cs typeface="Times New Roman"/>
              </a:rPr>
              <a:t>of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Golem.</a:t>
            </a:r>
            <a:endParaRPr sz="145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46870"/>
          </a:xfrm>
          <a:prstGeom prst="rect">
            <a:avLst/>
          </a:prstGeom>
        </p:spPr>
        <p:txBody>
          <a:bodyPr wrap="square" lIns="0" tIns="11430" rIns="0" bIns="0" rtlCol="0" vert="horz">
            <a:spAutoFit/>
          </a:bodyPr>
          <a:lstStyle/>
          <a:p>
            <a:pPr algn="just" marL="12700" marR="7620">
              <a:lnSpc>
                <a:spcPct val="100000"/>
              </a:lnSpc>
              <a:spcBef>
                <a:spcPts val="90"/>
              </a:spcBef>
            </a:pPr>
            <a:r>
              <a:rPr dirty="0" sz="1450" spc="-10">
                <a:latin typeface="Times New Roman"/>
                <a:cs typeface="Times New Roman"/>
              </a:rPr>
              <a:t>tormenting me, the </a:t>
            </a:r>
            <a:r>
              <a:rPr dirty="0" sz="1450" spc="-5">
                <a:latin typeface="Times New Roman"/>
                <a:cs typeface="Times New Roman"/>
              </a:rPr>
              <a:t>one </a:t>
            </a:r>
            <a:r>
              <a:rPr dirty="0" sz="1450" spc="-10">
                <a:latin typeface="Times New Roman"/>
                <a:cs typeface="Times New Roman"/>
              </a:rPr>
              <a:t>which must lie hidden somewhere in the debris </a:t>
            </a:r>
            <a:r>
              <a:rPr dirty="0" sz="1450" spc="-5">
                <a:latin typeface="Times New Roman"/>
                <a:cs typeface="Times New Roman"/>
              </a:rPr>
              <a:t>of </a:t>
            </a:r>
            <a:r>
              <a:rPr dirty="0" sz="1450" spc="-10">
                <a:latin typeface="Times New Roman"/>
                <a:cs typeface="Times New Roman"/>
              </a:rPr>
              <a:t>my  memory and which </a:t>
            </a:r>
            <a:r>
              <a:rPr dirty="0" sz="1450" spc="-5">
                <a:latin typeface="Times New Roman"/>
                <a:cs typeface="Times New Roman"/>
              </a:rPr>
              <a:t>looks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fat.</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The end </a:t>
            </a:r>
            <a:r>
              <a:rPr dirty="0" sz="1450" spc="-5">
                <a:latin typeface="Times New Roman"/>
                <a:cs typeface="Times New Roman"/>
              </a:rPr>
              <a:t>of a </a:t>
            </a:r>
            <a:r>
              <a:rPr dirty="0" sz="1450" spc="-10">
                <a:latin typeface="Times New Roman"/>
                <a:cs typeface="Times New Roman"/>
              </a:rPr>
              <a:t>rainwater pipe must once have reached the ground beside it, </a:t>
            </a:r>
            <a:r>
              <a:rPr dirty="0" sz="1450" spc="-5">
                <a:latin typeface="Times New Roman"/>
                <a:cs typeface="Times New Roman"/>
              </a:rPr>
              <a:t>I  </a:t>
            </a:r>
            <a:r>
              <a:rPr dirty="0" sz="1450" spc="-10">
                <a:latin typeface="Times New Roman"/>
                <a:cs typeface="Times New Roman"/>
              </a:rPr>
              <a:t>imagine, bent at an obtuse angle, its rim eaten away </a:t>
            </a:r>
            <a:r>
              <a:rPr dirty="0" sz="1450" spc="-5">
                <a:latin typeface="Times New Roman"/>
                <a:cs typeface="Times New Roman"/>
              </a:rPr>
              <a:t>by </a:t>
            </a:r>
            <a:r>
              <a:rPr dirty="0" sz="1450" spc="-10">
                <a:latin typeface="Times New Roman"/>
                <a:cs typeface="Times New Roman"/>
              </a:rPr>
              <a:t>rust, and </a:t>
            </a:r>
            <a:r>
              <a:rPr dirty="0" sz="1450" spc="-5">
                <a:latin typeface="Times New Roman"/>
                <a:cs typeface="Times New Roman"/>
              </a:rPr>
              <a:t>I </a:t>
            </a:r>
            <a:r>
              <a:rPr dirty="0" sz="1450" spc="-10">
                <a:latin typeface="Times New Roman"/>
                <a:cs typeface="Times New Roman"/>
              </a:rPr>
              <a:t>furiously try  to force such an image into my mind in order to beguile my startled thoughts  and lull them back to</a:t>
            </a:r>
            <a:r>
              <a:rPr dirty="0" sz="1450" spc="1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do not</a:t>
            </a:r>
            <a:r>
              <a:rPr dirty="0" sz="1450" spc="-10">
                <a:latin typeface="Times New Roman"/>
                <a:cs typeface="Times New Roman"/>
              </a:rPr>
              <a:t> succeed.</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Again and again, again and again, with idiotic persistence, tireless as </a:t>
            </a:r>
            <a:r>
              <a:rPr dirty="0" sz="1450" spc="-5">
                <a:latin typeface="Times New Roman"/>
                <a:cs typeface="Times New Roman"/>
              </a:rPr>
              <a:t>a  </a:t>
            </a:r>
            <a:r>
              <a:rPr dirty="0" sz="1450" spc="-10">
                <a:latin typeface="Times New Roman"/>
                <a:cs typeface="Times New Roman"/>
              </a:rPr>
              <a:t>shutter blown </a:t>
            </a:r>
            <a:r>
              <a:rPr dirty="0" sz="1450" spc="-5">
                <a:latin typeface="Times New Roman"/>
                <a:cs typeface="Times New Roman"/>
              </a:rPr>
              <a:t>by </a:t>
            </a:r>
            <a:r>
              <a:rPr dirty="0" sz="1450" spc="-10">
                <a:latin typeface="Times New Roman"/>
                <a:cs typeface="Times New Roman"/>
              </a:rPr>
              <a:t>the wind against the wall at regular intervals, an obstinate  voice inside me keeps insisting, 'That is something else, something quite  different, that is </a:t>
            </a:r>
            <a:r>
              <a:rPr dirty="0" sz="1450" spc="-5">
                <a:latin typeface="Times New Roman"/>
                <a:cs typeface="Times New Roman"/>
              </a:rPr>
              <a:t>not </a:t>
            </a:r>
            <a:r>
              <a:rPr dirty="0" sz="1450" spc="-10">
                <a:latin typeface="Times New Roman"/>
                <a:cs typeface="Times New Roman"/>
              </a:rPr>
              <a:t>the stone that </a:t>
            </a:r>
            <a:r>
              <a:rPr dirty="0" sz="1450" spc="-5">
                <a:latin typeface="Times New Roman"/>
                <a:cs typeface="Times New Roman"/>
              </a:rPr>
              <a:t>looks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fat.'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escape from the</a:t>
            </a:r>
            <a:r>
              <a:rPr dirty="0" sz="1450" spc="10">
                <a:latin typeface="Times New Roman"/>
                <a:cs typeface="Times New Roman"/>
              </a:rPr>
              <a:t> </a:t>
            </a:r>
            <a:r>
              <a:rPr dirty="0" sz="1450" spc="-10">
                <a:latin typeface="Times New Roman"/>
                <a:cs typeface="Times New Roman"/>
              </a:rPr>
              <a:t>voice.</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A hundred times </a:t>
            </a:r>
            <a:r>
              <a:rPr dirty="0" sz="1450" spc="-5">
                <a:latin typeface="Times New Roman"/>
                <a:cs typeface="Times New Roman"/>
              </a:rPr>
              <a:t>I </a:t>
            </a:r>
            <a:r>
              <a:rPr dirty="0" sz="1450" spc="-10">
                <a:latin typeface="Times New Roman"/>
                <a:cs typeface="Times New Roman"/>
              </a:rPr>
              <a:t>object that that is all beside the point, </a:t>
            </a:r>
            <a:r>
              <a:rPr dirty="0" sz="1450" spc="-5">
                <a:latin typeface="Times New Roman"/>
                <a:cs typeface="Times New Roman"/>
              </a:rPr>
              <a:t>but, </a:t>
            </a:r>
            <a:r>
              <a:rPr dirty="0" sz="1450" spc="-10">
                <a:latin typeface="Times New Roman"/>
                <a:cs typeface="Times New Roman"/>
              </a:rPr>
              <a:t>although it  goes silent for </a:t>
            </a:r>
            <a:r>
              <a:rPr dirty="0" sz="1450" spc="-5">
                <a:latin typeface="Times New Roman"/>
                <a:cs typeface="Times New Roman"/>
              </a:rPr>
              <a:t>a </a:t>
            </a:r>
            <a:r>
              <a:rPr dirty="0" sz="1450" spc="-10">
                <a:latin typeface="Times New Roman"/>
                <a:cs typeface="Times New Roman"/>
              </a:rPr>
              <a:t>little while, it starts </a:t>
            </a:r>
            <a:r>
              <a:rPr dirty="0" sz="1450" spc="-5">
                <a:latin typeface="Times New Roman"/>
                <a:cs typeface="Times New Roman"/>
              </a:rPr>
              <a:t>up </a:t>
            </a:r>
            <a:r>
              <a:rPr dirty="0" sz="1450" spc="-10">
                <a:latin typeface="Times New Roman"/>
                <a:cs typeface="Times New Roman"/>
              </a:rPr>
              <a:t>again, imperceptibly at first, with its  stubborn </a:t>
            </a:r>
            <a:r>
              <a:rPr dirty="0" sz="1450" spc="-40">
                <a:latin typeface="Times New Roman"/>
                <a:cs typeface="Times New Roman"/>
              </a:rPr>
              <a:t>'Yes, </a:t>
            </a:r>
            <a:r>
              <a:rPr dirty="0" sz="1450" spc="-10">
                <a:latin typeface="Times New Roman"/>
                <a:cs typeface="Times New Roman"/>
              </a:rPr>
              <a:t>yes, </a:t>
            </a:r>
            <a:r>
              <a:rPr dirty="0" sz="1450" spc="-5">
                <a:latin typeface="Times New Roman"/>
                <a:cs typeface="Times New Roman"/>
              </a:rPr>
              <a:t>you </a:t>
            </a:r>
            <a:r>
              <a:rPr dirty="0" sz="1450" spc="-10">
                <a:latin typeface="Times New Roman"/>
                <a:cs typeface="Times New Roman"/>
              </a:rPr>
              <a:t>may </a:t>
            </a:r>
            <a:r>
              <a:rPr dirty="0" sz="1450" spc="-5">
                <a:latin typeface="Times New Roman"/>
                <a:cs typeface="Times New Roman"/>
              </a:rPr>
              <a:t>be </a:t>
            </a:r>
            <a:r>
              <a:rPr dirty="0" sz="1450" spc="-10">
                <a:latin typeface="Times New Roman"/>
                <a:cs typeface="Times New Roman"/>
              </a:rPr>
              <a:t>right, </a:t>
            </a:r>
            <a:r>
              <a:rPr dirty="0" sz="1450" spc="-5">
                <a:latin typeface="Times New Roman"/>
                <a:cs typeface="Times New Roman"/>
              </a:rPr>
              <a:t>but </a:t>
            </a:r>
            <a:r>
              <a:rPr dirty="0" sz="1450" spc="-10">
                <a:latin typeface="Times New Roman"/>
                <a:cs typeface="Times New Roman"/>
              </a:rPr>
              <a:t>it's still </a:t>
            </a:r>
            <a:r>
              <a:rPr dirty="0" sz="1450" spc="-5">
                <a:latin typeface="Times New Roman"/>
                <a:cs typeface="Times New Roman"/>
              </a:rPr>
              <a:t>not </a:t>
            </a:r>
            <a:r>
              <a:rPr dirty="0" sz="1450" spc="-10">
                <a:latin typeface="Times New Roman"/>
                <a:cs typeface="Times New Roman"/>
              </a:rPr>
              <a:t>the stone that </a:t>
            </a:r>
            <a:r>
              <a:rPr dirty="0" sz="1450" spc="-5">
                <a:latin typeface="Times New Roman"/>
                <a:cs typeface="Times New Roman"/>
              </a:rPr>
              <a:t>looks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fat'.</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am slowly filled with an unbearable sense </a:t>
            </a:r>
            <a:r>
              <a:rPr dirty="0" sz="1450" spc="-5">
                <a:latin typeface="Times New Roman"/>
                <a:cs typeface="Times New Roman"/>
              </a:rPr>
              <a:t>of </a:t>
            </a:r>
            <a:r>
              <a:rPr dirty="0" sz="1450" spc="-10">
                <a:latin typeface="Times New Roman"/>
                <a:cs typeface="Times New Roman"/>
              </a:rPr>
              <a:t>my own</a:t>
            </a:r>
            <a:r>
              <a:rPr dirty="0" sz="1450" spc="60">
                <a:latin typeface="Times New Roman"/>
                <a:cs typeface="Times New Roman"/>
              </a:rPr>
              <a:t> </a:t>
            </a:r>
            <a:r>
              <a:rPr dirty="0" sz="1450" spc="-10">
                <a:latin typeface="Times New Roman"/>
                <a:cs typeface="Times New Roman"/>
              </a:rPr>
              <a:t>powerlessness.</a:t>
            </a:r>
            <a:endParaRPr sz="1450">
              <a:latin typeface="Times New Roman"/>
              <a:cs typeface="Times New Roman"/>
            </a:endParaRPr>
          </a:p>
          <a:p>
            <a:pPr algn="just" marL="12700" marR="9525" indent="255904">
              <a:lnSpc>
                <a:spcPts val="1730"/>
              </a:lnSpc>
              <a:spcBef>
                <a:spcPts val="844"/>
              </a:spcBef>
            </a:pPr>
            <a:r>
              <a:rPr dirty="0" sz="1450" spc="-5">
                <a:latin typeface="Times New Roman"/>
                <a:cs typeface="Times New Roman"/>
              </a:rPr>
              <a:t>I do not </a:t>
            </a:r>
            <a:r>
              <a:rPr dirty="0" sz="1450" spc="-10">
                <a:latin typeface="Times New Roman"/>
                <a:cs typeface="Times New Roman"/>
              </a:rPr>
              <a:t>know what happened after that. Did </a:t>
            </a:r>
            <a:r>
              <a:rPr dirty="0" sz="1450" spc="-5">
                <a:latin typeface="Times New Roman"/>
                <a:cs typeface="Times New Roman"/>
              </a:rPr>
              <a:t>I </a:t>
            </a:r>
            <a:r>
              <a:rPr dirty="0" sz="1450" spc="-10">
                <a:latin typeface="Times New Roman"/>
                <a:cs typeface="Times New Roman"/>
              </a:rPr>
              <a:t>voluntarily give </a:t>
            </a:r>
            <a:r>
              <a:rPr dirty="0" sz="1450" spc="-5">
                <a:latin typeface="Times New Roman"/>
                <a:cs typeface="Times New Roman"/>
              </a:rPr>
              <a:t>up </a:t>
            </a:r>
            <a:r>
              <a:rPr dirty="0" sz="1450" spc="-10">
                <a:latin typeface="Times New Roman"/>
                <a:cs typeface="Times New Roman"/>
              </a:rPr>
              <a:t>all  resistance, </a:t>
            </a:r>
            <a:r>
              <a:rPr dirty="0" sz="1450" spc="-5">
                <a:latin typeface="Times New Roman"/>
                <a:cs typeface="Times New Roman"/>
              </a:rPr>
              <a:t>or </a:t>
            </a:r>
            <a:r>
              <a:rPr dirty="0" sz="1450" spc="-10">
                <a:latin typeface="Times New Roman"/>
                <a:cs typeface="Times New Roman"/>
              </a:rPr>
              <a:t>did my thoughts overpower me and bind</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065" indent="255904">
              <a:lnSpc>
                <a:spcPts val="1730"/>
              </a:lnSpc>
              <a:spcBef>
                <a:spcPts val="715"/>
              </a:spcBef>
            </a:pP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know is that my </a:t>
            </a:r>
            <a:r>
              <a:rPr dirty="0" sz="1450" spc="-5">
                <a:latin typeface="Times New Roman"/>
                <a:cs typeface="Times New Roman"/>
              </a:rPr>
              <a:t>body </a:t>
            </a:r>
            <a:r>
              <a:rPr dirty="0" sz="1450" spc="-10">
                <a:latin typeface="Times New Roman"/>
                <a:cs typeface="Times New Roman"/>
              </a:rPr>
              <a:t>is lying asleep in bed and my senses are  detached and </a:t>
            </a:r>
            <a:r>
              <a:rPr dirty="0" sz="1450" spc="-5">
                <a:latin typeface="Times New Roman"/>
                <a:cs typeface="Times New Roman"/>
              </a:rPr>
              <a:t>no </a:t>
            </a:r>
            <a:r>
              <a:rPr dirty="0" sz="1450" spc="-10">
                <a:latin typeface="Times New Roman"/>
                <a:cs typeface="Times New Roman"/>
              </a:rPr>
              <a:t>longer tied to</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'Who is this </a:t>
            </a:r>
            <a:r>
              <a:rPr dirty="0" sz="1450" spc="-60">
                <a:latin typeface="Times New Roman"/>
                <a:cs typeface="Times New Roman"/>
              </a:rPr>
              <a:t>T, </a:t>
            </a:r>
            <a:r>
              <a:rPr dirty="0" sz="1450" spc="-10">
                <a:latin typeface="Times New Roman"/>
                <a:cs typeface="Times New Roman"/>
              </a:rPr>
              <a:t>now?', is the question that suddenly occurs to me;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remember that </a:t>
            </a:r>
            <a:r>
              <a:rPr dirty="0" sz="1450" spc="-5">
                <a:latin typeface="Times New Roman"/>
                <a:cs typeface="Times New Roman"/>
              </a:rPr>
              <a:t>I no </a:t>
            </a:r>
            <a:r>
              <a:rPr dirty="0" sz="1450" spc="-10">
                <a:latin typeface="Times New Roman"/>
                <a:cs typeface="Times New Roman"/>
              </a:rPr>
              <a:t>longer possess an </a:t>
            </a:r>
            <a:r>
              <a:rPr dirty="0" sz="1450" spc="-15">
                <a:latin typeface="Times New Roman"/>
                <a:cs typeface="Times New Roman"/>
              </a:rPr>
              <a:t>organ </a:t>
            </a:r>
            <a:r>
              <a:rPr dirty="0" sz="1450" spc="-10">
                <a:latin typeface="Times New Roman"/>
                <a:cs typeface="Times New Roman"/>
              </a:rPr>
              <a:t>with which </a:t>
            </a:r>
            <a:r>
              <a:rPr dirty="0" sz="1450" spc="-5">
                <a:latin typeface="Times New Roman"/>
                <a:cs typeface="Times New Roman"/>
              </a:rPr>
              <a:t>I </a:t>
            </a:r>
            <a:r>
              <a:rPr dirty="0" sz="1450" spc="-10">
                <a:latin typeface="Times New Roman"/>
                <a:cs typeface="Times New Roman"/>
              </a:rPr>
              <a:t>can ask questions;  and </a:t>
            </a:r>
            <a:r>
              <a:rPr dirty="0" sz="1450" spc="-5">
                <a:latin typeface="Times New Roman"/>
                <a:cs typeface="Times New Roman"/>
              </a:rPr>
              <a:t>I </a:t>
            </a:r>
            <a:r>
              <a:rPr dirty="0" sz="1450" spc="-10">
                <a:latin typeface="Times New Roman"/>
                <a:cs typeface="Times New Roman"/>
              </a:rPr>
              <a:t>am afraid that the voice will start </a:t>
            </a:r>
            <a:r>
              <a:rPr dirty="0" sz="1450" spc="-5">
                <a:latin typeface="Times New Roman"/>
                <a:cs typeface="Times New Roman"/>
              </a:rPr>
              <a:t>up </a:t>
            </a:r>
            <a:r>
              <a:rPr dirty="0" sz="1450" spc="-10">
                <a:latin typeface="Times New Roman"/>
                <a:cs typeface="Times New Roman"/>
              </a:rPr>
              <a:t>again with its endless interrogation  about the stone and the lump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fat.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turn</a:t>
            </a:r>
            <a:r>
              <a:rPr dirty="0" sz="1450" spc="-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nSpc>
                <a:spcPct val="100000"/>
              </a:lnSpc>
              <a:spcBef>
                <a:spcPts val="10"/>
              </a:spcBef>
            </a:pPr>
            <a:endParaRPr sz="2300">
              <a:latin typeface="Times New Roman"/>
              <a:cs typeface="Times New Roman"/>
            </a:endParaRPr>
          </a:p>
          <a:p>
            <a:pPr algn="ctr">
              <a:lnSpc>
                <a:spcPct val="100000"/>
              </a:lnSpc>
            </a:pPr>
            <a:r>
              <a:rPr dirty="0" sz="1450" spc="-55" b="1">
                <a:latin typeface="Times New Roman"/>
                <a:cs typeface="Times New Roman"/>
              </a:rPr>
              <a:t>DAY</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5">
                <a:latin typeface="Times New Roman"/>
                <a:cs typeface="Times New Roman"/>
              </a:rPr>
              <a:t>I </a:t>
            </a:r>
            <a:r>
              <a:rPr dirty="0" sz="1450" spc="-10">
                <a:latin typeface="Times New Roman"/>
                <a:cs typeface="Times New Roman"/>
              </a:rPr>
              <a:t>suddenly found myself standing in </a:t>
            </a:r>
            <a:r>
              <a:rPr dirty="0" sz="1450" spc="-5">
                <a:latin typeface="Times New Roman"/>
                <a:cs typeface="Times New Roman"/>
              </a:rPr>
              <a:t>a </a:t>
            </a:r>
            <a:r>
              <a:rPr dirty="0" sz="1450" spc="-10">
                <a:latin typeface="Times New Roman"/>
                <a:cs typeface="Times New Roman"/>
              </a:rPr>
              <a:t>gloomy courtyard and through the  reddish arch </a:t>
            </a:r>
            <a:r>
              <a:rPr dirty="0" sz="1450" spc="-5">
                <a:latin typeface="Times New Roman"/>
                <a:cs typeface="Times New Roman"/>
              </a:rPr>
              <a:t>of a </a:t>
            </a:r>
            <a:r>
              <a:rPr dirty="0" sz="1450" spc="-10">
                <a:latin typeface="Times New Roman"/>
                <a:cs typeface="Times New Roman"/>
              </a:rPr>
              <a:t>gateway opposite, across the </a:t>
            </a:r>
            <a:r>
              <a:rPr dirty="0" sz="1450" spc="-20">
                <a:latin typeface="Times New Roman"/>
                <a:cs typeface="Times New Roman"/>
              </a:rPr>
              <a:t>narrow, </a:t>
            </a:r>
            <a:r>
              <a:rPr dirty="0" sz="1450" spc="-10">
                <a:latin typeface="Times New Roman"/>
                <a:cs typeface="Times New Roman"/>
              </a:rPr>
              <a:t>filthy street,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a </a:t>
            </a:r>
            <a:r>
              <a:rPr dirty="0" sz="1450" spc="-10">
                <a:latin typeface="Times New Roman"/>
                <a:cs typeface="Times New Roman"/>
              </a:rPr>
              <a:t>Jewish junk-dealer leaning against </a:t>
            </a:r>
            <a:r>
              <a:rPr dirty="0" sz="1450" spc="-5">
                <a:latin typeface="Times New Roman"/>
                <a:cs typeface="Times New Roman"/>
              </a:rPr>
              <a:t>a </a:t>
            </a:r>
            <a:r>
              <a:rPr dirty="0" sz="1450" spc="-10">
                <a:latin typeface="Times New Roman"/>
                <a:cs typeface="Times New Roman"/>
              </a:rPr>
              <a:t>shop-front which had bits </a:t>
            </a:r>
            <a:r>
              <a:rPr dirty="0" sz="1450" spc="-5">
                <a:latin typeface="Times New Roman"/>
                <a:cs typeface="Times New Roman"/>
              </a:rPr>
              <a:t>of </a:t>
            </a:r>
            <a:r>
              <a:rPr dirty="0" sz="1450" spc="-10">
                <a:latin typeface="Times New Roman"/>
                <a:cs typeface="Times New Roman"/>
              </a:rPr>
              <a:t>old iron,  broken tools, rusty stirrups and skates, and all </a:t>
            </a:r>
            <a:r>
              <a:rPr dirty="0" sz="1450" spc="-5">
                <a:latin typeface="Times New Roman"/>
                <a:cs typeface="Times New Roman"/>
              </a:rPr>
              <a:t>kinds of </a:t>
            </a:r>
            <a:r>
              <a:rPr dirty="0" sz="1450" spc="-10">
                <a:latin typeface="Times New Roman"/>
                <a:cs typeface="Times New Roman"/>
              </a:rPr>
              <a:t>other dead things  hanging round the open</a:t>
            </a:r>
            <a:r>
              <a:rPr dirty="0" sz="1450" spc="10">
                <a:latin typeface="Times New Roman"/>
                <a:cs typeface="Times New Roman"/>
              </a:rPr>
              <a:t> </a:t>
            </a:r>
            <a:r>
              <a:rPr dirty="0" sz="1450" spc="-20">
                <a:latin typeface="Times New Roman"/>
                <a:cs typeface="Times New Roman"/>
              </a:rPr>
              <a:t>doorway.</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And this image had about it that tormenting monotony which characterises  all</a:t>
            </a:r>
            <a:r>
              <a:rPr dirty="0" sz="1450" spc="70">
                <a:latin typeface="Times New Roman"/>
                <a:cs typeface="Times New Roman"/>
              </a:rPr>
              <a:t> </a:t>
            </a:r>
            <a:r>
              <a:rPr dirty="0" sz="1450" spc="-10">
                <a:latin typeface="Times New Roman"/>
                <a:cs typeface="Times New Roman"/>
              </a:rPr>
              <a:t>impressions</a:t>
            </a:r>
            <a:r>
              <a:rPr dirty="0" sz="1450" spc="75">
                <a:latin typeface="Times New Roman"/>
                <a:cs typeface="Times New Roman"/>
              </a:rPr>
              <a:t> </a:t>
            </a:r>
            <a:r>
              <a:rPr dirty="0" sz="1450" spc="-10">
                <a:latin typeface="Times New Roman"/>
                <a:cs typeface="Times New Roman"/>
              </a:rPr>
              <a:t>which,</a:t>
            </a:r>
            <a:r>
              <a:rPr dirty="0" sz="1450" spc="75">
                <a:latin typeface="Times New Roman"/>
                <a:cs typeface="Times New Roman"/>
              </a:rPr>
              <a:t> </a:t>
            </a:r>
            <a:r>
              <a:rPr dirty="0" sz="1450" spc="-10">
                <a:latin typeface="Times New Roman"/>
                <a:cs typeface="Times New Roman"/>
              </a:rPr>
              <a:t>like</a:t>
            </a:r>
            <a:r>
              <a:rPr dirty="0" sz="1450" spc="75">
                <a:latin typeface="Times New Roman"/>
                <a:cs typeface="Times New Roman"/>
              </a:rPr>
              <a:t> </a:t>
            </a:r>
            <a:r>
              <a:rPr dirty="0" sz="1450" spc="-10">
                <a:latin typeface="Times New Roman"/>
                <a:cs typeface="Times New Roman"/>
              </a:rPr>
              <a:t>pedlars,</a:t>
            </a:r>
            <a:r>
              <a:rPr dirty="0" sz="1450" spc="75">
                <a:latin typeface="Times New Roman"/>
                <a:cs typeface="Times New Roman"/>
              </a:rPr>
              <a:t> </a:t>
            </a:r>
            <a:r>
              <a:rPr dirty="0" sz="1450" spc="-10">
                <a:latin typeface="Times New Roman"/>
                <a:cs typeface="Times New Roman"/>
              </a:rPr>
              <a:t>cross</a:t>
            </a:r>
            <a:r>
              <a:rPr dirty="0" sz="1450" spc="75">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threshold</a:t>
            </a:r>
            <a:r>
              <a:rPr dirty="0" sz="1450" spc="70">
                <a:latin typeface="Times New Roman"/>
                <a:cs typeface="Times New Roman"/>
              </a:rPr>
              <a:t> </a:t>
            </a:r>
            <a:r>
              <a:rPr dirty="0" sz="1450" spc="-5">
                <a:latin typeface="Times New Roman"/>
                <a:cs typeface="Times New Roman"/>
              </a:rPr>
              <a:t>of</a:t>
            </a:r>
            <a:r>
              <a:rPr dirty="0" sz="1450" spc="75">
                <a:latin typeface="Times New Roman"/>
                <a:cs typeface="Times New Roman"/>
              </a:rPr>
              <a:t> </a:t>
            </a:r>
            <a:r>
              <a:rPr dirty="0" sz="1450" spc="-5">
                <a:latin typeface="Times New Roman"/>
                <a:cs typeface="Times New Roman"/>
              </a:rPr>
              <a:t>our</a:t>
            </a:r>
            <a:r>
              <a:rPr dirty="0" sz="1450" spc="75">
                <a:latin typeface="Times New Roman"/>
                <a:cs typeface="Times New Roman"/>
              </a:rPr>
              <a:t> </a:t>
            </a:r>
            <a:r>
              <a:rPr dirty="0" sz="1450" spc="-10">
                <a:latin typeface="Times New Roman"/>
                <a:cs typeface="Times New Roman"/>
              </a:rPr>
              <a:t>perception</a:t>
            </a:r>
            <a:r>
              <a:rPr dirty="0" sz="1450" spc="7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9068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That must have been sixty-six years ago </a:t>
            </a:r>
            <a:r>
              <a:rPr dirty="0" sz="1450" spc="-30">
                <a:latin typeface="Times New Roman"/>
                <a:cs typeface="Times New Roman"/>
              </a:rPr>
              <a:t>now. </a:t>
            </a:r>
            <a:r>
              <a:rPr dirty="0" sz="1450" spc="-10">
                <a:latin typeface="Times New Roman"/>
                <a:cs typeface="Times New Roman"/>
              </a:rPr>
              <a:t>It happened </a:t>
            </a:r>
            <a:r>
              <a:rPr dirty="0" sz="1450" spc="-5">
                <a:latin typeface="Times New Roman"/>
                <a:cs typeface="Times New Roman"/>
              </a:rPr>
              <a:t>one </a:t>
            </a:r>
            <a:r>
              <a:rPr dirty="0" sz="1450" spc="-10">
                <a:latin typeface="Times New Roman"/>
                <a:cs typeface="Times New Roman"/>
              </a:rPr>
              <a:t>evening  when my sister's fiance was visiting </a:t>
            </a:r>
            <a:r>
              <a:rPr dirty="0" sz="1450" spc="-5">
                <a:latin typeface="Times New Roman"/>
                <a:cs typeface="Times New Roman"/>
              </a:rPr>
              <a:t>us </a:t>
            </a:r>
            <a:r>
              <a:rPr dirty="0" sz="1450" spc="-10">
                <a:latin typeface="Times New Roman"/>
                <a:cs typeface="Times New Roman"/>
              </a:rPr>
              <a:t>and the date </a:t>
            </a:r>
            <a:r>
              <a:rPr dirty="0" sz="1450" spc="-5">
                <a:latin typeface="Times New Roman"/>
                <a:cs typeface="Times New Roman"/>
              </a:rPr>
              <a:t>of </a:t>
            </a:r>
            <a:r>
              <a:rPr dirty="0" sz="1450" spc="-10">
                <a:latin typeface="Times New Roman"/>
                <a:cs typeface="Times New Roman"/>
              </a:rPr>
              <a:t>their wedding was  decided </a:t>
            </a:r>
            <a:r>
              <a:rPr dirty="0" sz="1450" spc="-5">
                <a:latin typeface="Times New Roman"/>
                <a:cs typeface="Times New Roman"/>
              </a:rPr>
              <a:t>upon. </a:t>
            </a:r>
            <a:r>
              <a:rPr dirty="0" sz="1450" spc="-10">
                <a:latin typeface="Times New Roman"/>
                <a:cs typeface="Times New Roman"/>
              </a:rPr>
              <a:t>For amusement, they decided to tell their fortunes </a:t>
            </a:r>
            <a:r>
              <a:rPr dirty="0" sz="1450" spc="-5">
                <a:latin typeface="Times New Roman"/>
                <a:cs typeface="Times New Roman"/>
              </a:rPr>
              <a:t>by </a:t>
            </a:r>
            <a:r>
              <a:rPr dirty="0" sz="1450" spc="-10">
                <a:latin typeface="Times New Roman"/>
                <a:cs typeface="Times New Roman"/>
              </a:rPr>
              <a:t>dropping  molten lead into </a:t>
            </a:r>
            <a:r>
              <a:rPr dirty="0" sz="1450" spc="-25">
                <a:latin typeface="Times New Roman"/>
                <a:cs typeface="Times New Roman"/>
              </a:rPr>
              <a:t>water. </a:t>
            </a:r>
            <a:r>
              <a:rPr dirty="0" sz="1450" spc="-5">
                <a:latin typeface="Times New Roman"/>
                <a:cs typeface="Times New Roman"/>
              </a:rPr>
              <a:t>I looked on </a:t>
            </a:r>
            <a:r>
              <a:rPr dirty="0" sz="1450" spc="-10">
                <a:latin typeface="Times New Roman"/>
                <a:cs typeface="Times New Roman"/>
              </a:rPr>
              <a:t>open-mouthed, </a:t>
            </a:r>
            <a:r>
              <a:rPr dirty="0" sz="1450" spc="-5">
                <a:latin typeface="Times New Roman"/>
                <a:cs typeface="Times New Roman"/>
              </a:rPr>
              <a:t>not </a:t>
            </a:r>
            <a:r>
              <a:rPr dirty="0" sz="1450" spc="-10">
                <a:latin typeface="Times New Roman"/>
                <a:cs typeface="Times New Roman"/>
              </a:rPr>
              <a:t>really understanding  what they were </a:t>
            </a:r>
            <a:r>
              <a:rPr dirty="0" sz="1450" spc="-5">
                <a:latin typeface="Times New Roman"/>
                <a:cs typeface="Times New Roman"/>
              </a:rPr>
              <a:t>doing. </a:t>
            </a:r>
            <a:r>
              <a:rPr dirty="0" sz="1450" spc="-10">
                <a:latin typeface="Times New Roman"/>
                <a:cs typeface="Times New Roman"/>
              </a:rPr>
              <a:t>In my confused, childish imagination </a:t>
            </a:r>
            <a:r>
              <a:rPr dirty="0" sz="1450" spc="-5">
                <a:latin typeface="Times New Roman"/>
                <a:cs typeface="Times New Roman"/>
              </a:rPr>
              <a:t>I </a:t>
            </a:r>
            <a:r>
              <a:rPr dirty="0" sz="1450" spc="-10">
                <a:latin typeface="Times New Roman"/>
                <a:cs typeface="Times New Roman"/>
              </a:rPr>
              <a:t>connected it  with the Golem </a:t>
            </a:r>
            <a:r>
              <a:rPr dirty="0" sz="1450" spc="-5">
                <a:latin typeface="Times New Roman"/>
                <a:cs typeface="Times New Roman"/>
              </a:rPr>
              <a:t>I </a:t>
            </a:r>
            <a:r>
              <a:rPr dirty="0" sz="1450" spc="-10">
                <a:latin typeface="Times New Roman"/>
                <a:cs typeface="Times New Roman"/>
              </a:rPr>
              <a:t>had often heard </a:t>
            </a:r>
            <a:r>
              <a:rPr dirty="0" sz="1450" spc="-5">
                <a:latin typeface="Times New Roman"/>
                <a:cs typeface="Times New Roman"/>
              </a:rPr>
              <a:t>of </a:t>
            </a:r>
            <a:r>
              <a:rPr dirty="0" sz="1450" spc="-10">
                <a:latin typeface="Times New Roman"/>
                <a:cs typeface="Times New Roman"/>
              </a:rPr>
              <a:t>in my grandfather's tales. </a:t>
            </a:r>
            <a:r>
              <a:rPr dirty="0" sz="1450" spc="-5">
                <a:latin typeface="Times New Roman"/>
                <a:cs typeface="Times New Roman"/>
              </a:rPr>
              <a:t>I </a:t>
            </a:r>
            <a:r>
              <a:rPr dirty="0" sz="1450" spc="-10">
                <a:latin typeface="Times New Roman"/>
                <a:cs typeface="Times New Roman"/>
              </a:rPr>
              <a:t>could almost  visualise the </a:t>
            </a:r>
            <a:r>
              <a:rPr dirty="0" sz="1450" spc="-5">
                <a:latin typeface="Times New Roman"/>
                <a:cs typeface="Times New Roman"/>
              </a:rPr>
              <a:t>door </a:t>
            </a:r>
            <a:r>
              <a:rPr dirty="0" sz="1450" spc="-10">
                <a:latin typeface="Times New Roman"/>
                <a:cs typeface="Times New Roman"/>
              </a:rPr>
              <a:t>opening and the strange figure entering the</a:t>
            </a:r>
            <a:r>
              <a:rPr dirty="0" sz="1450" spc="70">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My sister poured the spoonful </a:t>
            </a:r>
            <a:r>
              <a:rPr dirty="0" sz="1450" spc="-5">
                <a:latin typeface="Times New Roman"/>
                <a:cs typeface="Times New Roman"/>
              </a:rPr>
              <a:t>of </a:t>
            </a:r>
            <a:r>
              <a:rPr dirty="0" sz="1450" spc="-10">
                <a:latin typeface="Times New Roman"/>
                <a:cs typeface="Times New Roman"/>
              </a:rPr>
              <a:t>molten metal into the tub </a:t>
            </a:r>
            <a:r>
              <a:rPr dirty="0" sz="1450" spc="-5">
                <a:latin typeface="Times New Roman"/>
                <a:cs typeface="Times New Roman"/>
              </a:rPr>
              <a:t>of </a:t>
            </a:r>
            <a:r>
              <a:rPr dirty="0" sz="1450" spc="-10">
                <a:latin typeface="Times New Roman"/>
                <a:cs typeface="Times New Roman"/>
              </a:rPr>
              <a:t>water and,  when she saw me looking </a:t>
            </a:r>
            <a:r>
              <a:rPr dirty="0" sz="1450" spc="-5">
                <a:latin typeface="Times New Roman"/>
                <a:cs typeface="Times New Roman"/>
              </a:rPr>
              <a:t>on </a:t>
            </a:r>
            <a:r>
              <a:rPr dirty="0" sz="1450" spc="-10">
                <a:latin typeface="Times New Roman"/>
                <a:cs typeface="Times New Roman"/>
              </a:rPr>
              <a:t>all agog, gave me </a:t>
            </a:r>
            <a:r>
              <a:rPr dirty="0" sz="1450" spc="-5">
                <a:latin typeface="Times New Roman"/>
                <a:cs typeface="Times New Roman"/>
              </a:rPr>
              <a:t>a </a:t>
            </a:r>
            <a:r>
              <a:rPr dirty="0" sz="1450" spc="-10">
                <a:latin typeface="Times New Roman"/>
                <a:cs typeface="Times New Roman"/>
              </a:rPr>
              <a:t>merry laugh. </a:t>
            </a:r>
            <a:r>
              <a:rPr dirty="0" sz="1450" spc="-25">
                <a:latin typeface="Times New Roman"/>
                <a:cs typeface="Times New Roman"/>
              </a:rPr>
              <a:t>With </a:t>
            </a:r>
            <a:r>
              <a:rPr dirty="0" sz="1450" spc="-10">
                <a:latin typeface="Times New Roman"/>
                <a:cs typeface="Times New Roman"/>
              </a:rPr>
              <a:t>wrinkled,  trembling hands, my grandfather picked the glittering lump </a:t>
            </a:r>
            <a:r>
              <a:rPr dirty="0" sz="1450" spc="-5">
                <a:latin typeface="Times New Roman"/>
                <a:cs typeface="Times New Roman"/>
              </a:rPr>
              <a:t>of </a:t>
            </a:r>
            <a:r>
              <a:rPr dirty="0" sz="1450" spc="-10">
                <a:latin typeface="Times New Roman"/>
                <a:cs typeface="Times New Roman"/>
              </a:rPr>
              <a:t>lead </a:t>
            </a:r>
            <a:r>
              <a:rPr dirty="0" sz="1450" spc="-5">
                <a:latin typeface="Times New Roman"/>
                <a:cs typeface="Times New Roman"/>
              </a:rPr>
              <a:t>out of </a:t>
            </a:r>
            <a:r>
              <a:rPr dirty="0" sz="1450" spc="-10">
                <a:latin typeface="Times New Roman"/>
                <a:cs typeface="Times New Roman"/>
              </a:rPr>
              <a:t>the  water and held it </a:t>
            </a:r>
            <a:r>
              <a:rPr dirty="0" sz="1450" spc="-5">
                <a:latin typeface="Times New Roman"/>
                <a:cs typeface="Times New Roman"/>
              </a:rPr>
              <a:t>up </a:t>
            </a:r>
            <a:r>
              <a:rPr dirty="0" sz="1450" spc="-10">
                <a:latin typeface="Times New Roman"/>
                <a:cs typeface="Times New Roman"/>
              </a:rPr>
              <a:t>to the light. Immediately the grown-ups became excited  and all started talking at once. </a:t>
            </a:r>
            <a:r>
              <a:rPr dirty="0" sz="1450" spc="-5">
                <a:latin typeface="Times New Roman"/>
                <a:cs typeface="Times New Roman"/>
              </a:rPr>
              <a:t>I </a:t>
            </a:r>
            <a:r>
              <a:rPr dirty="0" sz="1450" spc="-10">
                <a:latin typeface="Times New Roman"/>
                <a:cs typeface="Times New Roman"/>
              </a:rPr>
              <a:t>tried to push my way to the front, </a:t>
            </a:r>
            <a:r>
              <a:rPr dirty="0" sz="1450" spc="-5">
                <a:latin typeface="Times New Roman"/>
                <a:cs typeface="Times New Roman"/>
              </a:rPr>
              <a:t>but </a:t>
            </a:r>
            <a:r>
              <a:rPr dirty="0" sz="1450" spc="-10">
                <a:latin typeface="Times New Roman"/>
                <a:cs typeface="Times New Roman"/>
              </a:rPr>
              <a:t>they  held me back. Later </a:t>
            </a:r>
            <a:r>
              <a:rPr dirty="0" sz="1450" spc="-5">
                <a:latin typeface="Times New Roman"/>
                <a:cs typeface="Times New Roman"/>
              </a:rPr>
              <a:t>on,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a:t>
            </a:r>
            <a:r>
              <a:rPr dirty="0" sz="1450" spc="-20">
                <a:latin typeface="Times New Roman"/>
                <a:cs typeface="Times New Roman"/>
              </a:rPr>
              <a:t>older, </a:t>
            </a:r>
            <a:r>
              <a:rPr dirty="0" sz="1450" spc="-10">
                <a:latin typeface="Times New Roman"/>
                <a:cs typeface="Times New Roman"/>
              </a:rPr>
              <a:t>my father told me that the molten  metal had solidified into the distinct shape </a:t>
            </a:r>
            <a:r>
              <a:rPr dirty="0" sz="1450" spc="-5">
                <a:latin typeface="Times New Roman"/>
                <a:cs typeface="Times New Roman"/>
              </a:rPr>
              <a:t>of a </a:t>
            </a:r>
            <a:r>
              <a:rPr dirty="0" sz="1450" spc="-10">
                <a:latin typeface="Times New Roman"/>
                <a:cs typeface="Times New Roman"/>
              </a:rPr>
              <a:t>small head, smooth and </a:t>
            </a:r>
            <a:r>
              <a:rPr dirty="0" sz="1450" spc="-5">
                <a:latin typeface="Times New Roman"/>
                <a:cs typeface="Times New Roman"/>
              </a:rPr>
              <a:t>round,  </a:t>
            </a:r>
            <a:r>
              <a:rPr dirty="0" sz="1450" spc="-10">
                <a:latin typeface="Times New Roman"/>
                <a:cs typeface="Times New Roman"/>
              </a:rPr>
              <a:t>as if it had been poured into </a:t>
            </a:r>
            <a:r>
              <a:rPr dirty="0" sz="1450" spc="-5">
                <a:latin typeface="Times New Roman"/>
                <a:cs typeface="Times New Roman"/>
              </a:rPr>
              <a:t>a </a:t>
            </a:r>
            <a:r>
              <a:rPr dirty="0" sz="1450" spc="-10">
                <a:latin typeface="Times New Roman"/>
                <a:cs typeface="Times New Roman"/>
              </a:rPr>
              <a:t>mould. Its resemblance to the Golem was so  uncanny that they all felt </a:t>
            </a:r>
            <a:r>
              <a:rPr dirty="0" sz="1450" spc="-5">
                <a:latin typeface="Times New Roman"/>
                <a:cs typeface="Times New Roman"/>
              </a:rPr>
              <a:t>a </a:t>
            </a:r>
            <a:r>
              <a:rPr dirty="0" sz="1450" spc="-10">
                <a:latin typeface="Times New Roman"/>
                <a:cs typeface="Times New Roman"/>
              </a:rPr>
              <a:t>shiver </a:t>
            </a:r>
            <a:r>
              <a:rPr dirty="0" sz="1450" spc="-5">
                <a:latin typeface="Times New Roman"/>
                <a:cs typeface="Times New Roman"/>
              </a:rPr>
              <a:t>of</a:t>
            </a:r>
            <a:r>
              <a:rPr dirty="0" sz="1450" spc="25">
                <a:latin typeface="Times New Roman"/>
                <a:cs typeface="Times New Roman"/>
              </a:rPr>
              <a:t> </a:t>
            </a:r>
            <a:r>
              <a:rPr dirty="0" sz="1450" spc="-20">
                <a:latin typeface="Times New Roman"/>
                <a:cs typeface="Times New Roman"/>
              </a:rPr>
              <a:t>horror.</a:t>
            </a:r>
            <a:endParaRPr sz="1450">
              <a:latin typeface="Times New Roman"/>
              <a:cs typeface="Times New Roman"/>
            </a:endParaRPr>
          </a:p>
          <a:p>
            <a:pPr marL="12700" marR="62230" indent="255904">
              <a:lnSpc>
                <a:spcPts val="1730"/>
              </a:lnSpc>
              <a:spcBef>
                <a:spcPts val="705"/>
              </a:spcBef>
            </a:pPr>
            <a:r>
              <a:rPr dirty="0" sz="1450" spc="-5">
                <a:latin typeface="Times New Roman"/>
                <a:cs typeface="Times New Roman"/>
              </a:rPr>
              <a:t>I </a:t>
            </a:r>
            <a:r>
              <a:rPr dirty="0" sz="1450" spc="-10">
                <a:latin typeface="Times New Roman"/>
                <a:cs typeface="Times New Roman"/>
              </a:rPr>
              <a:t>have often discussed it with Shemaiah Hillel, the archivist at the Jewish  </a:t>
            </a:r>
            <a:r>
              <a:rPr dirty="0" sz="1450" spc="-35">
                <a:latin typeface="Times New Roman"/>
                <a:cs typeface="Times New Roman"/>
              </a:rPr>
              <a:t>Town </a:t>
            </a:r>
            <a:r>
              <a:rPr dirty="0" sz="1450" spc="-10">
                <a:latin typeface="Times New Roman"/>
                <a:cs typeface="Times New Roman"/>
              </a:rPr>
              <a:t>Hall and </a:t>
            </a:r>
            <a:r>
              <a:rPr dirty="0" sz="1450" spc="-30">
                <a:latin typeface="Times New Roman"/>
                <a:cs typeface="Times New Roman"/>
              </a:rPr>
              <a:t>Warden </a:t>
            </a:r>
            <a:r>
              <a:rPr dirty="0" sz="1450" spc="-5">
                <a:latin typeface="Times New Roman"/>
                <a:cs typeface="Times New Roman"/>
              </a:rPr>
              <a:t>of </a:t>
            </a:r>
            <a:r>
              <a:rPr dirty="0" sz="1450" spc="-10">
                <a:latin typeface="Times New Roman"/>
                <a:cs typeface="Times New Roman"/>
              </a:rPr>
              <a:t>the Old-New Synagogue who also </a:t>
            </a:r>
            <a:r>
              <a:rPr dirty="0" sz="1450" spc="-5">
                <a:latin typeface="Times New Roman"/>
                <a:cs typeface="Times New Roman"/>
              </a:rPr>
              <a:t>looks </a:t>
            </a:r>
            <a:r>
              <a:rPr dirty="0" sz="1450" spc="-10">
                <a:latin typeface="Times New Roman"/>
                <a:cs typeface="Times New Roman"/>
              </a:rPr>
              <a:t>after that  clay model from Emperor Rudolf's time that </a:t>
            </a:r>
            <a:r>
              <a:rPr dirty="0" sz="1450" spc="-5">
                <a:latin typeface="Times New Roman"/>
                <a:cs typeface="Times New Roman"/>
              </a:rPr>
              <a:t>I </a:t>
            </a:r>
            <a:r>
              <a:rPr dirty="0" sz="1450" spc="-10">
                <a:latin typeface="Times New Roman"/>
                <a:cs typeface="Times New Roman"/>
              </a:rPr>
              <a:t>told </a:t>
            </a:r>
            <a:r>
              <a:rPr dirty="0" sz="1450" spc="-5">
                <a:latin typeface="Times New Roman"/>
                <a:cs typeface="Times New Roman"/>
              </a:rPr>
              <a:t>you </a:t>
            </a:r>
            <a:r>
              <a:rPr dirty="0" sz="1450" spc="-10">
                <a:latin typeface="Times New Roman"/>
                <a:cs typeface="Times New Roman"/>
              </a:rPr>
              <a:t>about. He has studied  the Cabbala and thinks the lump </a:t>
            </a:r>
            <a:r>
              <a:rPr dirty="0" sz="1450" spc="-5">
                <a:latin typeface="Times New Roman"/>
                <a:cs typeface="Times New Roman"/>
              </a:rPr>
              <a:t>of </a:t>
            </a:r>
            <a:r>
              <a:rPr dirty="0" sz="1450" spc="-10">
                <a:latin typeface="Times New Roman"/>
                <a:cs typeface="Times New Roman"/>
              </a:rPr>
              <a:t>clay shaped into human form is </a:t>
            </a:r>
            <a:r>
              <a:rPr dirty="0" sz="1450" spc="-5">
                <a:latin typeface="Times New Roman"/>
                <a:cs typeface="Times New Roman"/>
              </a:rPr>
              <a:t>a </a:t>
            </a:r>
            <a:r>
              <a:rPr dirty="0" sz="1450" spc="-10">
                <a:latin typeface="Times New Roman"/>
                <a:cs typeface="Times New Roman"/>
              </a:rPr>
              <a:t>portent  from the old days, just like the lead that shaped itself into </a:t>
            </a:r>
            <a:r>
              <a:rPr dirty="0" sz="1450" spc="-5">
                <a:latin typeface="Times New Roman"/>
                <a:cs typeface="Times New Roman"/>
              </a:rPr>
              <a:t>a </a:t>
            </a:r>
            <a:r>
              <a:rPr dirty="0" sz="1450" spc="-10">
                <a:latin typeface="Times New Roman"/>
                <a:cs typeface="Times New Roman"/>
              </a:rPr>
              <a:t>human head in my  </a:t>
            </a:r>
            <a:r>
              <a:rPr dirty="0" sz="1450" spc="-5">
                <a:latin typeface="Times New Roman"/>
                <a:cs typeface="Times New Roman"/>
              </a:rPr>
              <a:t>youth. </a:t>
            </a:r>
            <a:r>
              <a:rPr dirty="0" sz="1450" spc="-10">
                <a:latin typeface="Times New Roman"/>
                <a:cs typeface="Times New Roman"/>
              </a:rPr>
              <a:t>He believes the unknown figure that haunts the district must </a:t>
            </a:r>
            <a:r>
              <a:rPr dirty="0" sz="1450" spc="-5">
                <a:latin typeface="Times New Roman"/>
                <a:cs typeface="Times New Roman"/>
              </a:rPr>
              <a:t>be </a:t>
            </a:r>
            <a:r>
              <a:rPr dirty="0" sz="1450" spc="-10">
                <a:latin typeface="Times New Roman"/>
                <a:cs typeface="Times New Roman"/>
              </a:rPr>
              <a:t>the  phantasm that the rabbi in the Middle Ages had first "to create in his mind,  before </a:t>
            </a:r>
            <a:r>
              <a:rPr dirty="0" sz="1450" spc="-5">
                <a:latin typeface="Times New Roman"/>
                <a:cs typeface="Times New Roman"/>
              </a:rPr>
              <a:t>he </a:t>
            </a:r>
            <a:r>
              <a:rPr dirty="0" sz="1450" spc="-10">
                <a:latin typeface="Times New Roman"/>
                <a:cs typeface="Times New Roman"/>
              </a:rPr>
              <a:t>could clothe it in physical form. It reappears at regular intervals,  when the stars are in the same conjunction under which it was created,  tormented </a:t>
            </a:r>
            <a:r>
              <a:rPr dirty="0" sz="1450" spc="-5">
                <a:latin typeface="Times New Roman"/>
                <a:cs typeface="Times New Roman"/>
              </a:rPr>
              <a:t>by </a:t>
            </a:r>
            <a:r>
              <a:rPr dirty="0" sz="1450" spc="-10">
                <a:latin typeface="Times New Roman"/>
                <a:cs typeface="Times New Roman"/>
              </a:rPr>
              <a:t>its </a:t>
            </a:r>
            <a:r>
              <a:rPr dirty="0" sz="1450" spc="-15">
                <a:latin typeface="Times New Roman"/>
                <a:cs typeface="Times New Roman"/>
              </a:rPr>
              <a:t>urge </a:t>
            </a:r>
            <a:r>
              <a:rPr dirty="0" sz="1450" spc="-10">
                <a:latin typeface="Times New Roman"/>
                <a:cs typeface="Times New Roman"/>
              </a:rPr>
              <a:t>to take </a:t>
            </a:r>
            <a:r>
              <a:rPr dirty="0" sz="1450" spc="-5">
                <a:latin typeface="Times New Roman"/>
                <a:cs typeface="Times New Roman"/>
              </a:rPr>
              <a:t>on </a:t>
            </a:r>
            <a:r>
              <a:rPr dirty="0" sz="1450" spc="-10">
                <a:latin typeface="Times New Roman"/>
                <a:cs typeface="Times New Roman"/>
              </a:rPr>
              <a:t>physical</a:t>
            </a:r>
            <a:r>
              <a:rPr dirty="0" sz="1450" spc="25">
                <a:latin typeface="Times New Roman"/>
                <a:cs typeface="Times New Roman"/>
              </a:rPr>
              <a:t> </a:t>
            </a:r>
            <a:r>
              <a:rPr dirty="0" sz="1450" spc="-10">
                <a:latin typeface="Times New Roman"/>
                <a:cs typeface="Times New Roman"/>
              </a:rPr>
              <a:t>existence.</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Hillel's late wife also saw the Golem face to face and had the same  sensation as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of </a:t>
            </a:r>
            <a:r>
              <a:rPr dirty="0" sz="1450" spc="-10">
                <a:latin typeface="Times New Roman"/>
                <a:cs typeface="Times New Roman"/>
              </a:rPr>
              <a:t>being paralysed as long as the mysterious being was in  the </a:t>
            </a:r>
            <a:r>
              <a:rPr dirty="0" sz="1450" spc="-20">
                <a:latin typeface="Times New Roman"/>
                <a:cs typeface="Times New Roman"/>
              </a:rPr>
              <a:t>vicinity. </a:t>
            </a:r>
            <a:r>
              <a:rPr dirty="0" sz="1450" spc="-10">
                <a:latin typeface="Times New Roman"/>
                <a:cs typeface="Times New Roman"/>
              </a:rPr>
              <a:t>She used to say she was firmly convinced that it could only have  been her own soul which had left her </a:t>
            </a:r>
            <a:r>
              <a:rPr dirty="0" sz="1450" spc="-5">
                <a:latin typeface="Times New Roman"/>
                <a:cs typeface="Times New Roman"/>
              </a:rPr>
              <a:t>body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moment and confronted her  for </a:t>
            </a:r>
            <a:r>
              <a:rPr dirty="0" sz="1450" spc="-5">
                <a:latin typeface="Times New Roman"/>
                <a:cs typeface="Times New Roman"/>
              </a:rPr>
              <a:t>a </a:t>
            </a:r>
            <a:r>
              <a:rPr dirty="0" sz="1450" spc="-10">
                <a:latin typeface="Times New Roman"/>
                <a:cs typeface="Times New Roman"/>
              </a:rPr>
              <a:t>brief second with the features </a:t>
            </a:r>
            <a:r>
              <a:rPr dirty="0" sz="1450" spc="-5">
                <a:latin typeface="Times New Roman"/>
                <a:cs typeface="Times New Roman"/>
              </a:rPr>
              <a:t>of </a:t>
            </a:r>
            <a:r>
              <a:rPr dirty="0" sz="1450" spc="-10">
                <a:latin typeface="Times New Roman"/>
                <a:cs typeface="Times New Roman"/>
              </a:rPr>
              <a:t>an alien creature. In spite </a:t>
            </a:r>
            <a:r>
              <a:rPr dirty="0" sz="1450" spc="-5">
                <a:latin typeface="Times New Roman"/>
                <a:cs typeface="Times New Roman"/>
              </a:rPr>
              <a:t>of </a:t>
            </a:r>
            <a:r>
              <a:rPr dirty="0" sz="1450" spc="-10">
                <a:latin typeface="Times New Roman"/>
                <a:cs typeface="Times New Roman"/>
              </a:rPr>
              <a:t>the terrible  dread with which she was seized, she said she was never in the slightest </a:t>
            </a:r>
            <a:r>
              <a:rPr dirty="0" sz="1450" spc="-5">
                <a:latin typeface="Times New Roman"/>
                <a:cs typeface="Times New Roman"/>
              </a:rPr>
              <a:t>doubt  </a:t>
            </a:r>
            <a:r>
              <a:rPr dirty="0" sz="1450" spc="-10">
                <a:latin typeface="Times New Roman"/>
                <a:cs typeface="Times New Roman"/>
              </a:rPr>
              <a:t>that the other could only </a:t>
            </a:r>
            <a:r>
              <a:rPr dirty="0" sz="1450" spc="-5">
                <a:latin typeface="Times New Roman"/>
                <a:cs typeface="Times New Roman"/>
              </a:rPr>
              <a:t>be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her inmost</a:t>
            </a:r>
            <a:r>
              <a:rPr dirty="0" sz="1450" spc="40">
                <a:latin typeface="Times New Roman"/>
                <a:cs typeface="Times New Roman"/>
              </a:rPr>
              <a:t> </a:t>
            </a:r>
            <a:r>
              <a:rPr dirty="0" sz="1450" spc="-10">
                <a:latin typeface="Times New Roman"/>
                <a:cs typeface="Times New Roman"/>
              </a:rPr>
              <a:t>self."</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"Incredible", muttered Prokop, lost in thought. </a:t>
            </a:r>
            <a:r>
              <a:rPr dirty="0" sz="1450" spc="-20">
                <a:latin typeface="Times New Roman"/>
                <a:cs typeface="Times New Roman"/>
              </a:rPr>
              <a:t>Vrieslander </a:t>
            </a:r>
            <a:r>
              <a:rPr dirty="0" sz="1450" spc="-10">
                <a:latin typeface="Times New Roman"/>
                <a:cs typeface="Times New Roman"/>
              </a:rPr>
              <a:t>also seemed  engrossed in his</a:t>
            </a:r>
            <a:r>
              <a:rPr dirty="0" sz="1450">
                <a:latin typeface="Times New Roman"/>
                <a:cs typeface="Times New Roman"/>
              </a:rPr>
              <a:t> </a:t>
            </a:r>
            <a:r>
              <a:rPr dirty="0" sz="1450" spc="-10">
                <a:latin typeface="Times New Roman"/>
                <a:cs typeface="Times New Roman"/>
              </a:rPr>
              <a:t>ruminations.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Then there was </a:t>
            </a:r>
            <a:r>
              <a:rPr dirty="0" sz="1450" spc="-5">
                <a:latin typeface="Times New Roman"/>
                <a:cs typeface="Times New Roman"/>
              </a:rPr>
              <a:t>a </a:t>
            </a:r>
            <a:r>
              <a:rPr dirty="0" sz="1450" spc="-10">
                <a:latin typeface="Times New Roman"/>
                <a:cs typeface="Times New Roman"/>
              </a:rPr>
              <a:t>knock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and, without </a:t>
            </a:r>
            <a:r>
              <a:rPr dirty="0" sz="1450" spc="-5">
                <a:latin typeface="Times New Roman"/>
                <a:cs typeface="Times New Roman"/>
              </a:rPr>
              <a:t>a </a:t>
            </a:r>
            <a:r>
              <a:rPr dirty="0" sz="1450" spc="-10">
                <a:latin typeface="Times New Roman"/>
                <a:cs typeface="Times New Roman"/>
              </a:rPr>
              <a:t>word, the old woman  who brings me water and anything else </a:t>
            </a:r>
            <a:r>
              <a:rPr dirty="0" sz="1450" spc="-5">
                <a:latin typeface="Times New Roman"/>
                <a:cs typeface="Times New Roman"/>
              </a:rPr>
              <a:t>I </a:t>
            </a:r>
            <a:r>
              <a:rPr dirty="0" sz="1450" spc="-10">
                <a:latin typeface="Times New Roman"/>
                <a:cs typeface="Times New Roman"/>
              </a:rPr>
              <a:t>need in the evening came </a:t>
            </a:r>
            <a:r>
              <a:rPr dirty="0" sz="1450" spc="-5">
                <a:latin typeface="Times New Roman"/>
                <a:cs typeface="Times New Roman"/>
              </a:rPr>
              <a:t>in, put </a:t>
            </a:r>
            <a:r>
              <a:rPr dirty="0" sz="1450" spc="-10">
                <a:latin typeface="Times New Roman"/>
                <a:cs typeface="Times New Roman"/>
              </a:rPr>
              <a:t>the  earthenware jug </a:t>
            </a:r>
            <a:r>
              <a:rPr dirty="0" sz="1450" spc="-5">
                <a:latin typeface="Times New Roman"/>
                <a:cs typeface="Times New Roman"/>
              </a:rPr>
              <a:t>on </a:t>
            </a:r>
            <a:r>
              <a:rPr dirty="0" sz="1450" spc="-10">
                <a:latin typeface="Times New Roman"/>
                <a:cs typeface="Times New Roman"/>
              </a:rPr>
              <a:t>the floor and went </a:t>
            </a:r>
            <a:r>
              <a:rPr dirty="0" sz="1450" spc="-5">
                <a:latin typeface="Times New Roman"/>
                <a:cs typeface="Times New Roman"/>
              </a:rPr>
              <a:t>out. </a:t>
            </a:r>
            <a:r>
              <a:rPr dirty="0" sz="1450" spc="-70">
                <a:latin typeface="Times New Roman"/>
                <a:cs typeface="Times New Roman"/>
              </a:rPr>
              <a:t>We </a:t>
            </a:r>
            <a:r>
              <a:rPr dirty="0" sz="1450" spc="-10">
                <a:latin typeface="Times New Roman"/>
                <a:cs typeface="Times New Roman"/>
              </a:rPr>
              <a:t>all looked </a:t>
            </a:r>
            <a:r>
              <a:rPr dirty="0" sz="1450" spc="-5">
                <a:latin typeface="Times New Roman"/>
                <a:cs typeface="Times New Roman"/>
              </a:rPr>
              <a:t>up, </a:t>
            </a:r>
            <a:r>
              <a:rPr dirty="0" sz="1450" spc="-10">
                <a:latin typeface="Times New Roman"/>
                <a:cs typeface="Times New Roman"/>
              </a:rPr>
              <a:t>staring round the  room as if we had just woken, </a:t>
            </a:r>
            <a:r>
              <a:rPr dirty="0" sz="1450" spc="-5">
                <a:latin typeface="Times New Roman"/>
                <a:cs typeface="Times New Roman"/>
              </a:rPr>
              <a:t>but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no one </a:t>
            </a:r>
            <a:r>
              <a:rPr dirty="0" sz="1450" spc="-10">
                <a:latin typeface="Times New Roman"/>
                <a:cs typeface="Times New Roman"/>
              </a:rPr>
              <a:t>spoke. It was as if  some</a:t>
            </a:r>
            <a:r>
              <a:rPr dirty="0" sz="1450" spc="200">
                <a:latin typeface="Times New Roman"/>
                <a:cs typeface="Times New Roman"/>
              </a:rPr>
              <a:t> </a:t>
            </a:r>
            <a:r>
              <a:rPr dirty="0" sz="1450" spc="-10">
                <a:latin typeface="Times New Roman"/>
                <a:cs typeface="Times New Roman"/>
              </a:rPr>
              <a:t>new</a:t>
            </a:r>
            <a:r>
              <a:rPr dirty="0" sz="1450" spc="200">
                <a:latin typeface="Times New Roman"/>
                <a:cs typeface="Times New Roman"/>
              </a:rPr>
              <a:t> </a:t>
            </a:r>
            <a:r>
              <a:rPr dirty="0" sz="1450" spc="-10">
                <a:latin typeface="Times New Roman"/>
                <a:cs typeface="Times New Roman"/>
              </a:rPr>
              <a:t>influence</a:t>
            </a:r>
            <a:r>
              <a:rPr dirty="0" sz="1450" spc="200">
                <a:latin typeface="Times New Roman"/>
                <a:cs typeface="Times New Roman"/>
              </a:rPr>
              <a:t> </a:t>
            </a:r>
            <a:r>
              <a:rPr dirty="0" sz="1450" spc="-10">
                <a:latin typeface="Times New Roman"/>
                <a:cs typeface="Times New Roman"/>
              </a:rPr>
              <a:t>had</a:t>
            </a:r>
            <a:r>
              <a:rPr dirty="0" sz="1450" spc="200">
                <a:latin typeface="Times New Roman"/>
                <a:cs typeface="Times New Roman"/>
              </a:rPr>
              <a:t> </a:t>
            </a:r>
            <a:r>
              <a:rPr dirty="0" sz="1450" spc="-10">
                <a:latin typeface="Times New Roman"/>
                <a:cs typeface="Times New Roman"/>
              </a:rPr>
              <a:t>slipped</a:t>
            </a:r>
            <a:r>
              <a:rPr dirty="0" sz="1450" spc="200">
                <a:latin typeface="Times New Roman"/>
                <a:cs typeface="Times New Roman"/>
              </a:rPr>
              <a:t> </a:t>
            </a:r>
            <a:r>
              <a:rPr dirty="0" sz="1450" spc="-10">
                <a:latin typeface="Times New Roman"/>
                <a:cs typeface="Times New Roman"/>
              </a:rPr>
              <a:t>in</a:t>
            </a:r>
            <a:r>
              <a:rPr dirty="0" sz="1450" spc="200">
                <a:latin typeface="Times New Roman"/>
                <a:cs typeface="Times New Roman"/>
              </a:rPr>
              <a:t> </a:t>
            </a:r>
            <a:r>
              <a:rPr dirty="0" sz="1450" spc="-10">
                <a:latin typeface="Times New Roman"/>
                <a:cs typeface="Times New Roman"/>
              </a:rPr>
              <a:t>through</a:t>
            </a:r>
            <a:r>
              <a:rPr dirty="0" sz="1450" spc="200">
                <a:latin typeface="Times New Roman"/>
                <a:cs typeface="Times New Roman"/>
              </a:rPr>
              <a:t> </a:t>
            </a:r>
            <a:r>
              <a:rPr dirty="0" sz="1450" spc="-10">
                <a:latin typeface="Times New Roman"/>
                <a:cs typeface="Times New Roman"/>
              </a:rPr>
              <a:t>the</a:t>
            </a:r>
            <a:r>
              <a:rPr dirty="0" sz="1450" spc="204">
                <a:latin typeface="Times New Roman"/>
                <a:cs typeface="Times New Roman"/>
              </a:rPr>
              <a:t> </a:t>
            </a:r>
            <a:r>
              <a:rPr dirty="0" sz="1450" spc="-5">
                <a:latin typeface="Times New Roman"/>
                <a:cs typeface="Times New Roman"/>
              </a:rPr>
              <a:t>door</a:t>
            </a:r>
            <a:r>
              <a:rPr dirty="0" sz="1450" spc="200">
                <a:latin typeface="Times New Roman"/>
                <a:cs typeface="Times New Roman"/>
              </a:rPr>
              <a:t> </a:t>
            </a:r>
            <a:r>
              <a:rPr dirty="0" sz="1450" spc="-10">
                <a:latin typeface="Times New Roman"/>
                <a:cs typeface="Times New Roman"/>
              </a:rPr>
              <a:t>behind</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old</a:t>
            </a:r>
            <a:r>
              <a:rPr dirty="0" sz="1450" spc="200">
                <a:latin typeface="Times New Roman"/>
                <a:cs typeface="Times New Roman"/>
              </a:rPr>
              <a:t> </a:t>
            </a:r>
            <a:r>
              <a:rPr dirty="0" sz="1450" spc="-10">
                <a:latin typeface="Times New Roman"/>
                <a:cs typeface="Times New Roman"/>
              </a:rPr>
              <a:t>woman</a:t>
            </a:r>
            <a:endParaRPr sz="145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4346"/>
            <a:ext cx="5807075" cy="9378315"/>
          </a:xfrm>
          <a:prstGeom prst="rect">
            <a:avLst/>
          </a:prstGeom>
        </p:spPr>
        <p:txBody>
          <a:bodyPr wrap="square" lIns="0" tIns="114300" rIns="0" bIns="0" rtlCol="0" vert="horz">
            <a:spAutoFit/>
          </a:bodyPr>
          <a:lstStyle/>
          <a:p>
            <a:pPr algn="just" marL="12700">
              <a:lnSpc>
                <a:spcPct val="100000"/>
              </a:lnSpc>
              <a:spcBef>
                <a:spcPts val="900"/>
              </a:spcBef>
            </a:pPr>
            <a:r>
              <a:rPr dirty="0" sz="1450" spc="-10">
                <a:latin typeface="Times New Roman"/>
                <a:cs typeface="Times New Roman"/>
              </a:rPr>
              <a:t>and we needed time to get used to</a:t>
            </a:r>
            <a:r>
              <a:rPr dirty="0" sz="1450" spc="2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985" indent="255904">
              <a:lnSpc>
                <a:spcPts val="1730"/>
              </a:lnSpc>
              <a:spcBef>
                <a:spcPts val="870"/>
              </a:spcBef>
            </a:pPr>
            <a:r>
              <a:rPr dirty="0" sz="1450" spc="-35">
                <a:latin typeface="Times New Roman"/>
                <a:cs typeface="Times New Roman"/>
              </a:rPr>
              <a:t>"Yes!" </a:t>
            </a:r>
            <a:r>
              <a:rPr dirty="0" sz="1450" spc="-10">
                <a:latin typeface="Times New Roman"/>
                <a:cs typeface="Times New Roman"/>
              </a:rPr>
              <a:t>said Zwakh </a:t>
            </a:r>
            <a:r>
              <a:rPr dirty="0" sz="1450" spc="-20">
                <a:latin typeface="Times New Roman"/>
                <a:cs typeface="Times New Roman"/>
              </a:rPr>
              <a:t>suddenly, </a:t>
            </a:r>
            <a:r>
              <a:rPr dirty="0" sz="1450" spc="-10">
                <a:latin typeface="Times New Roman"/>
                <a:cs typeface="Times New Roman"/>
              </a:rPr>
              <a:t>apropros </a:t>
            </a:r>
            <a:r>
              <a:rPr dirty="0" sz="1450" spc="-5">
                <a:latin typeface="Times New Roman"/>
                <a:cs typeface="Times New Roman"/>
              </a:rPr>
              <a:t>of </a:t>
            </a:r>
            <a:r>
              <a:rPr dirty="0" sz="1450" spc="-10">
                <a:latin typeface="Times New Roman"/>
                <a:cs typeface="Times New Roman"/>
              </a:rPr>
              <a:t>nothing, "that Rosina with the red  </a:t>
            </a:r>
            <a:r>
              <a:rPr dirty="0" sz="1450" spc="-20">
                <a:latin typeface="Times New Roman"/>
                <a:cs typeface="Times New Roman"/>
              </a:rPr>
              <a:t>hair, </a:t>
            </a:r>
            <a:r>
              <a:rPr dirty="0" sz="1450" spc="-10">
                <a:latin typeface="Times New Roman"/>
                <a:cs typeface="Times New Roman"/>
              </a:rPr>
              <a:t>she has </a:t>
            </a:r>
            <a:r>
              <a:rPr dirty="0" sz="1450" spc="-5">
                <a:latin typeface="Times New Roman"/>
                <a:cs typeface="Times New Roman"/>
              </a:rPr>
              <a:t>one of </a:t>
            </a:r>
            <a:r>
              <a:rPr dirty="0" sz="1450" spc="-10">
                <a:latin typeface="Times New Roman"/>
                <a:cs typeface="Times New Roman"/>
              </a:rPr>
              <a:t>those faces that </a:t>
            </a:r>
            <a:r>
              <a:rPr dirty="0" sz="1450" spc="-5">
                <a:latin typeface="Times New Roman"/>
                <a:cs typeface="Times New Roman"/>
              </a:rPr>
              <a:t>you </a:t>
            </a:r>
            <a:r>
              <a:rPr dirty="0" sz="1450" spc="-10">
                <a:latin typeface="Times New Roman"/>
                <a:cs typeface="Times New Roman"/>
              </a:rPr>
              <a:t>can't get </a:t>
            </a:r>
            <a:r>
              <a:rPr dirty="0" sz="1450" spc="-5">
                <a:latin typeface="Times New Roman"/>
                <a:cs typeface="Times New Roman"/>
              </a:rPr>
              <a:t>out your </a:t>
            </a:r>
            <a:r>
              <a:rPr dirty="0" sz="1450" spc="-10">
                <a:latin typeface="Times New Roman"/>
                <a:cs typeface="Times New Roman"/>
              </a:rPr>
              <a:t>mind, that keep </a:t>
            </a:r>
            <a:r>
              <a:rPr dirty="0" sz="1450" spc="-5">
                <a:latin typeface="Times New Roman"/>
                <a:cs typeface="Times New Roman"/>
              </a:rPr>
              <a:t>on  popping up </a:t>
            </a:r>
            <a:r>
              <a:rPr dirty="0" sz="1450" spc="-10">
                <a:latin typeface="Times New Roman"/>
                <a:cs typeface="Times New Roman"/>
              </a:rPr>
              <a:t>all over the place. That frozen, grinning smile has accompanied  me throughout my life; first her </a:t>
            </a:r>
            <a:r>
              <a:rPr dirty="0" sz="1450" spc="-15">
                <a:latin typeface="Times New Roman"/>
                <a:cs typeface="Times New Roman"/>
              </a:rPr>
              <a:t>grandmother, </a:t>
            </a:r>
            <a:r>
              <a:rPr dirty="0" sz="1450" spc="-10">
                <a:latin typeface="Times New Roman"/>
                <a:cs typeface="Times New Roman"/>
              </a:rPr>
              <a:t>then her mother! Always the  same face, </a:t>
            </a:r>
            <a:r>
              <a:rPr dirty="0" sz="1450" spc="-5">
                <a:latin typeface="Times New Roman"/>
                <a:cs typeface="Times New Roman"/>
              </a:rPr>
              <a:t>not </a:t>
            </a:r>
            <a:r>
              <a:rPr dirty="0" sz="1450" spc="-10">
                <a:latin typeface="Times New Roman"/>
                <a:cs typeface="Times New Roman"/>
              </a:rPr>
              <a:t>the slightest change. The same name, Rosina, each was the  resurrection </a:t>
            </a:r>
            <a:r>
              <a:rPr dirty="0" sz="1450" spc="-5">
                <a:latin typeface="Times New Roman"/>
                <a:cs typeface="Times New Roman"/>
              </a:rPr>
              <a:t>of </a:t>
            </a:r>
            <a:r>
              <a:rPr dirty="0" sz="1450" spc="-10">
                <a:latin typeface="Times New Roman"/>
                <a:cs typeface="Times New Roman"/>
              </a:rPr>
              <a:t>the previous</a:t>
            </a:r>
            <a:r>
              <a:rPr dirty="0" sz="1450">
                <a:latin typeface="Times New Roman"/>
                <a:cs typeface="Times New Roman"/>
              </a:rPr>
              <a:t> </a:t>
            </a:r>
            <a:r>
              <a:rPr dirty="0" sz="1450" spc="-5">
                <a:latin typeface="Times New Roman"/>
                <a:cs typeface="Times New Roman"/>
              </a:rPr>
              <a:t>one."</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"Isn't Rosina the daughter </a:t>
            </a:r>
            <a:r>
              <a:rPr dirty="0" sz="1450" spc="-5">
                <a:latin typeface="Times New Roman"/>
                <a:cs typeface="Times New Roman"/>
              </a:rPr>
              <a:t>of </a:t>
            </a:r>
            <a:r>
              <a:rPr dirty="0" sz="1450" spc="-20">
                <a:latin typeface="Times New Roman"/>
                <a:cs typeface="Times New Roman"/>
              </a:rPr>
              <a:t>Wassertrum, </a:t>
            </a:r>
            <a:r>
              <a:rPr dirty="0" sz="1450" spc="-10">
                <a:latin typeface="Times New Roman"/>
                <a:cs typeface="Times New Roman"/>
              </a:rPr>
              <a:t>the junk-dealer?"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asked.</a:t>
            </a:r>
            <a:endParaRPr sz="1450">
              <a:latin typeface="Times New Roman"/>
              <a:cs typeface="Times New Roman"/>
            </a:endParaRPr>
          </a:p>
          <a:p>
            <a:pPr marL="12700" marR="48260" indent="255904">
              <a:lnSpc>
                <a:spcPts val="1730"/>
              </a:lnSpc>
              <a:spcBef>
                <a:spcPts val="844"/>
              </a:spcBef>
            </a:pPr>
            <a:r>
              <a:rPr dirty="0" sz="1450" spc="-10">
                <a:latin typeface="Times New Roman"/>
                <a:cs typeface="Times New Roman"/>
              </a:rPr>
              <a:t>"So people say", replied Zwakh. "But Aaron </a:t>
            </a:r>
            <a:r>
              <a:rPr dirty="0" sz="1450" spc="-20">
                <a:latin typeface="Times New Roman"/>
                <a:cs typeface="Times New Roman"/>
              </a:rPr>
              <a:t>Wassertrum </a:t>
            </a:r>
            <a:r>
              <a:rPr dirty="0" sz="1450" spc="-10">
                <a:latin typeface="Times New Roman"/>
                <a:cs typeface="Times New Roman"/>
              </a:rPr>
              <a:t>has any number  </a:t>
            </a:r>
            <a:r>
              <a:rPr dirty="0" sz="1450" spc="-5">
                <a:latin typeface="Times New Roman"/>
                <a:cs typeface="Times New Roman"/>
              </a:rPr>
              <a:t>of </a:t>
            </a:r>
            <a:r>
              <a:rPr dirty="0" sz="1450" spc="-10">
                <a:latin typeface="Times New Roman"/>
                <a:cs typeface="Times New Roman"/>
              </a:rPr>
              <a:t>sons and daughters people </a:t>
            </a:r>
            <a:r>
              <a:rPr dirty="0" sz="1450" spc="-5">
                <a:latin typeface="Times New Roman"/>
                <a:cs typeface="Times New Roman"/>
              </a:rPr>
              <a:t>don't </a:t>
            </a:r>
            <a:r>
              <a:rPr dirty="0" sz="1450" spc="-10">
                <a:latin typeface="Times New Roman"/>
                <a:cs typeface="Times New Roman"/>
              </a:rPr>
              <a:t>know about. As for Rosina's </a:t>
            </a:r>
            <a:r>
              <a:rPr dirty="0" sz="1450" spc="-15">
                <a:latin typeface="Times New Roman"/>
                <a:cs typeface="Times New Roman"/>
              </a:rPr>
              <a:t>mother, </a:t>
            </a:r>
            <a:r>
              <a:rPr dirty="0" sz="1450" spc="-5">
                <a:latin typeface="Times New Roman"/>
                <a:cs typeface="Times New Roman"/>
              </a:rPr>
              <a:t>no  one </a:t>
            </a:r>
            <a:r>
              <a:rPr dirty="0" sz="1450" spc="-10">
                <a:latin typeface="Times New Roman"/>
                <a:cs typeface="Times New Roman"/>
              </a:rPr>
              <a:t>knows who her father was </a:t>
            </a:r>
            <a:r>
              <a:rPr dirty="0" sz="1450" spc="-15">
                <a:latin typeface="Times New Roman"/>
                <a:cs typeface="Times New Roman"/>
              </a:rPr>
              <a:t>either, </a:t>
            </a:r>
            <a:r>
              <a:rPr dirty="0" sz="1450" spc="-5">
                <a:latin typeface="Times New Roman"/>
                <a:cs typeface="Times New Roman"/>
              </a:rPr>
              <a:t>nor </a:t>
            </a:r>
            <a:r>
              <a:rPr dirty="0" sz="1450" spc="-10">
                <a:latin typeface="Times New Roman"/>
                <a:cs typeface="Times New Roman"/>
              </a:rPr>
              <a:t>what became </a:t>
            </a:r>
            <a:r>
              <a:rPr dirty="0" sz="1450" spc="-5">
                <a:latin typeface="Times New Roman"/>
                <a:cs typeface="Times New Roman"/>
              </a:rPr>
              <a:t>of </a:t>
            </a:r>
            <a:r>
              <a:rPr dirty="0" sz="1450" spc="-10">
                <a:latin typeface="Times New Roman"/>
                <a:cs typeface="Times New Roman"/>
              </a:rPr>
              <a:t>her; she had </a:t>
            </a:r>
            <a:r>
              <a:rPr dirty="0" sz="1450" spc="-5">
                <a:latin typeface="Times New Roman"/>
                <a:cs typeface="Times New Roman"/>
              </a:rPr>
              <a:t>a </a:t>
            </a:r>
            <a:r>
              <a:rPr dirty="0" sz="1450" spc="-10">
                <a:latin typeface="Times New Roman"/>
                <a:cs typeface="Times New Roman"/>
              </a:rPr>
              <a:t>child  when she was fifteen and </a:t>
            </a:r>
            <a:r>
              <a:rPr dirty="0" sz="1450" spc="-5">
                <a:latin typeface="Times New Roman"/>
                <a:cs typeface="Times New Roman"/>
              </a:rPr>
              <a:t>no </a:t>
            </a:r>
            <a:r>
              <a:rPr dirty="0" sz="1450" spc="-10">
                <a:latin typeface="Times New Roman"/>
                <a:cs typeface="Times New Roman"/>
              </a:rPr>
              <a:t>one's seen her since. As far as </a:t>
            </a:r>
            <a:r>
              <a:rPr dirty="0" sz="1450" spc="-5">
                <a:latin typeface="Times New Roman"/>
                <a:cs typeface="Times New Roman"/>
              </a:rPr>
              <a:t>I </a:t>
            </a:r>
            <a:r>
              <a:rPr dirty="0" sz="1450" spc="-10">
                <a:latin typeface="Times New Roman"/>
                <a:cs typeface="Times New Roman"/>
              </a:rPr>
              <a:t>can </a:t>
            </a:r>
            <a:r>
              <a:rPr dirty="0" sz="1450" spc="-15">
                <a:latin typeface="Times New Roman"/>
                <a:cs typeface="Times New Roman"/>
              </a:rPr>
              <a:t>remember,  </a:t>
            </a:r>
            <a:r>
              <a:rPr dirty="0" sz="1450" spc="-10">
                <a:latin typeface="Times New Roman"/>
                <a:cs typeface="Times New Roman"/>
              </a:rPr>
              <a:t>her disappearance was connected with </a:t>
            </a:r>
            <a:r>
              <a:rPr dirty="0" sz="1450" spc="-5">
                <a:latin typeface="Times New Roman"/>
                <a:cs typeface="Times New Roman"/>
              </a:rPr>
              <a:t>a </a:t>
            </a:r>
            <a:r>
              <a:rPr dirty="0" sz="1450" spc="-15">
                <a:latin typeface="Times New Roman"/>
                <a:cs typeface="Times New Roman"/>
              </a:rPr>
              <a:t>murder, </a:t>
            </a:r>
            <a:r>
              <a:rPr dirty="0" sz="1450" spc="-5">
                <a:latin typeface="Times New Roman"/>
                <a:cs typeface="Times New Roman"/>
              </a:rPr>
              <a:t>of </a:t>
            </a:r>
            <a:r>
              <a:rPr dirty="0" sz="1450" spc="-10">
                <a:latin typeface="Times New Roman"/>
                <a:cs typeface="Times New Roman"/>
              </a:rPr>
              <a:t>which she was the cause  and which took place in this</a:t>
            </a:r>
            <a:r>
              <a:rPr dirty="0" sz="1450" spc="2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marL="12700" marR="5080" indent="255904">
              <a:lnSpc>
                <a:spcPts val="1730"/>
              </a:lnSpc>
              <a:spcBef>
                <a:spcPts val="780"/>
              </a:spcBef>
            </a:pPr>
            <a:r>
              <a:rPr dirty="0" sz="1450" spc="-10">
                <a:latin typeface="Times New Roman"/>
                <a:cs typeface="Times New Roman"/>
              </a:rPr>
              <a:t>Just like Rosina </a:t>
            </a:r>
            <a:r>
              <a:rPr dirty="0" sz="1450" spc="-25">
                <a:latin typeface="Times New Roman"/>
                <a:cs typeface="Times New Roman"/>
              </a:rPr>
              <a:t>today, </a:t>
            </a:r>
            <a:r>
              <a:rPr dirty="0" sz="1450" spc="-10">
                <a:latin typeface="Times New Roman"/>
                <a:cs typeface="Times New Roman"/>
              </a:rPr>
              <a:t>her image used to haunt the minds </a:t>
            </a:r>
            <a:r>
              <a:rPr dirty="0" sz="1450" spc="-5">
                <a:latin typeface="Times New Roman"/>
                <a:cs typeface="Times New Roman"/>
              </a:rPr>
              <a:t>of </a:t>
            </a:r>
            <a:r>
              <a:rPr dirty="0" sz="1450" spc="-10">
                <a:latin typeface="Times New Roman"/>
                <a:cs typeface="Times New Roman"/>
              </a:rPr>
              <a:t>all the </a:t>
            </a:r>
            <a:r>
              <a:rPr dirty="0" sz="1450" spc="-5">
                <a:latin typeface="Times New Roman"/>
                <a:cs typeface="Times New Roman"/>
              </a:rPr>
              <a:t>young  </a:t>
            </a:r>
            <a:r>
              <a:rPr dirty="0" sz="1450" spc="-10">
                <a:latin typeface="Times New Roman"/>
                <a:cs typeface="Times New Roman"/>
              </a:rPr>
              <a:t>men. One </a:t>
            </a:r>
            <a:r>
              <a:rPr dirty="0" sz="1450" spc="-5">
                <a:latin typeface="Times New Roman"/>
                <a:cs typeface="Times New Roman"/>
              </a:rPr>
              <a:t>of </a:t>
            </a:r>
            <a:r>
              <a:rPr dirty="0" sz="1450" spc="-10">
                <a:latin typeface="Times New Roman"/>
                <a:cs typeface="Times New Roman"/>
              </a:rPr>
              <a:t>them's still alive; </a:t>
            </a:r>
            <a:r>
              <a:rPr dirty="0" sz="1450" spc="-5">
                <a:latin typeface="Times New Roman"/>
                <a:cs typeface="Times New Roman"/>
              </a:rPr>
              <a:t>I </a:t>
            </a:r>
            <a:r>
              <a:rPr dirty="0" sz="1450" spc="-10">
                <a:latin typeface="Times New Roman"/>
                <a:cs typeface="Times New Roman"/>
              </a:rPr>
              <a:t>see him quite often, </a:t>
            </a:r>
            <a:r>
              <a:rPr dirty="0" sz="1450" spc="-5">
                <a:latin typeface="Times New Roman"/>
                <a:cs typeface="Times New Roman"/>
              </a:rPr>
              <a:t>but </a:t>
            </a:r>
            <a:r>
              <a:rPr dirty="0" sz="1450" spc="-10">
                <a:latin typeface="Times New Roman"/>
                <a:cs typeface="Times New Roman"/>
              </a:rPr>
              <a:t>I've forgotten his  name. The others did </a:t>
            </a:r>
            <a:r>
              <a:rPr dirty="0" sz="1450" spc="-5">
                <a:latin typeface="Times New Roman"/>
                <a:cs typeface="Times New Roman"/>
              </a:rPr>
              <a:t>not </a:t>
            </a:r>
            <a:r>
              <a:rPr dirty="0" sz="1450" spc="-10">
                <a:latin typeface="Times New Roman"/>
                <a:cs typeface="Times New Roman"/>
              </a:rPr>
              <a:t>live </a:t>
            </a:r>
            <a:r>
              <a:rPr dirty="0" sz="1450" spc="-5">
                <a:latin typeface="Times New Roman"/>
                <a:cs typeface="Times New Roman"/>
              </a:rPr>
              <a:t>long. </a:t>
            </a:r>
            <a:r>
              <a:rPr dirty="0" sz="1450" spc="-10">
                <a:latin typeface="Times New Roman"/>
                <a:cs typeface="Times New Roman"/>
              </a:rPr>
              <a:t>In fact, all </a:t>
            </a:r>
            <a:r>
              <a:rPr dirty="0" sz="1450" spc="-5">
                <a:latin typeface="Times New Roman"/>
                <a:cs typeface="Times New Roman"/>
              </a:rPr>
              <a:t>I </a:t>
            </a:r>
            <a:r>
              <a:rPr dirty="0" sz="1450" spc="-10">
                <a:latin typeface="Times New Roman"/>
                <a:cs typeface="Times New Roman"/>
              </a:rPr>
              <a:t>can remember from those days  are brief episodes that drift through my memory like faded pictures. For  example, there was </a:t>
            </a:r>
            <a:r>
              <a:rPr dirty="0" sz="1450" spc="-5">
                <a:latin typeface="Times New Roman"/>
                <a:cs typeface="Times New Roman"/>
              </a:rPr>
              <a:t>a </a:t>
            </a:r>
            <a:r>
              <a:rPr dirty="0" sz="1450" spc="-10">
                <a:latin typeface="Times New Roman"/>
                <a:cs typeface="Times New Roman"/>
              </a:rPr>
              <a:t>simple-minded man who used to </a:t>
            </a:r>
            <a:r>
              <a:rPr dirty="0" sz="1450" spc="-5">
                <a:latin typeface="Times New Roman"/>
                <a:cs typeface="Times New Roman"/>
              </a:rPr>
              <a:t>go </a:t>
            </a:r>
            <a:r>
              <a:rPr dirty="0" sz="1450" spc="-10">
                <a:latin typeface="Times New Roman"/>
                <a:cs typeface="Times New Roman"/>
              </a:rPr>
              <a:t>from bar to bar at  night, cutting </a:t>
            </a:r>
            <a:r>
              <a:rPr dirty="0" sz="1450" spc="-5">
                <a:latin typeface="Times New Roman"/>
                <a:cs typeface="Times New Roman"/>
              </a:rPr>
              <a:t>out </a:t>
            </a:r>
            <a:r>
              <a:rPr dirty="0" sz="1450" spc="-10">
                <a:latin typeface="Times New Roman"/>
                <a:cs typeface="Times New Roman"/>
              </a:rPr>
              <a:t>silhouettes </a:t>
            </a:r>
            <a:r>
              <a:rPr dirty="0" sz="1450" spc="-5">
                <a:latin typeface="Times New Roman"/>
                <a:cs typeface="Times New Roman"/>
              </a:rPr>
              <a:t>of </a:t>
            </a:r>
            <a:r>
              <a:rPr dirty="0" sz="1450" spc="-10">
                <a:latin typeface="Times New Roman"/>
                <a:cs typeface="Times New Roman"/>
              </a:rPr>
              <a:t>the customers from black paper for </a:t>
            </a:r>
            <a:r>
              <a:rPr dirty="0" sz="1450" spc="-5">
                <a:latin typeface="Times New Roman"/>
                <a:cs typeface="Times New Roman"/>
              </a:rPr>
              <a:t>a </a:t>
            </a:r>
            <a:r>
              <a:rPr dirty="0" sz="1450" spc="-10">
                <a:latin typeface="Times New Roman"/>
                <a:cs typeface="Times New Roman"/>
              </a:rPr>
              <a:t>few  </a:t>
            </a:r>
            <a:r>
              <a:rPr dirty="0" sz="1450" spc="-20">
                <a:latin typeface="Times New Roman"/>
                <a:cs typeface="Times New Roman"/>
              </a:rPr>
              <a:t>kreutzer. </a:t>
            </a:r>
            <a:r>
              <a:rPr dirty="0" sz="1450" spc="-10">
                <a:latin typeface="Times New Roman"/>
                <a:cs typeface="Times New Roman"/>
              </a:rPr>
              <a:t>And whenever they managed to get him </a:t>
            </a:r>
            <a:r>
              <a:rPr dirty="0" sz="1450" spc="-5">
                <a:latin typeface="Times New Roman"/>
                <a:cs typeface="Times New Roman"/>
              </a:rPr>
              <a:t>drunk, he </a:t>
            </a:r>
            <a:r>
              <a:rPr dirty="0" sz="1450" spc="-10">
                <a:latin typeface="Times New Roman"/>
                <a:cs typeface="Times New Roman"/>
              </a:rPr>
              <a:t>would become  unutterably sad, and sob and weep as </a:t>
            </a:r>
            <a:r>
              <a:rPr dirty="0" sz="1450" spc="-5">
                <a:latin typeface="Times New Roman"/>
                <a:cs typeface="Times New Roman"/>
              </a:rPr>
              <a:t>he </a:t>
            </a:r>
            <a:r>
              <a:rPr dirty="0" sz="1450" spc="-10">
                <a:latin typeface="Times New Roman"/>
                <a:cs typeface="Times New Roman"/>
              </a:rPr>
              <a:t>snipped away at </a:t>
            </a:r>
            <a:r>
              <a:rPr dirty="0" sz="1450" spc="-5">
                <a:latin typeface="Times New Roman"/>
                <a:cs typeface="Times New Roman"/>
              </a:rPr>
              <a:t>a </a:t>
            </a:r>
            <a:r>
              <a:rPr dirty="0" sz="1450" spc="-10">
                <a:latin typeface="Times New Roman"/>
                <a:cs typeface="Times New Roman"/>
              </a:rPr>
              <a:t>girl's pert profile,  always the same one, until his stock </a:t>
            </a:r>
            <a:r>
              <a:rPr dirty="0" sz="1450" spc="-5">
                <a:latin typeface="Times New Roman"/>
                <a:cs typeface="Times New Roman"/>
              </a:rPr>
              <a:t>of </a:t>
            </a:r>
            <a:r>
              <a:rPr dirty="0" sz="1450" spc="-10">
                <a:latin typeface="Times New Roman"/>
                <a:cs typeface="Times New Roman"/>
              </a:rPr>
              <a:t>paper was all used </a:t>
            </a:r>
            <a:r>
              <a:rPr dirty="0" sz="1450" spc="-5">
                <a:latin typeface="Times New Roman"/>
                <a:cs typeface="Times New Roman"/>
              </a:rPr>
              <a:t>up. I </a:t>
            </a:r>
            <a:r>
              <a:rPr dirty="0" sz="1450" spc="-10">
                <a:latin typeface="Times New Roman"/>
                <a:cs typeface="Times New Roman"/>
              </a:rPr>
              <a:t>have long since  forgotten the details, </a:t>
            </a:r>
            <a:r>
              <a:rPr dirty="0" sz="1450" spc="-5">
                <a:latin typeface="Times New Roman"/>
                <a:cs typeface="Times New Roman"/>
              </a:rPr>
              <a:t>but I </a:t>
            </a:r>
            <a:r>
              <a:rPr dirty="0" sz="1450" spc="-10">
                <a:latin typeface="Times New Roman"/>
                <a:cs typeface="Times New Roman"/>
              </a:rPr>
              <a:t>think it was suggested that, while still </a:t>
            </a:r>
            <a:r>
              <a:rPr dirty="0" sz="1450" spc="-5">
                <a:latin typeface="Times New Roman"/>
                <a:cs typeface="Times New Roman"/>
              </a:rPr>
              <a:t>not </a:t>
            </a:r>
            <a:r>
              <a:rPr dirty="0" sz="1450" spc="-10">
                <a:latin typeface="Times New Roman"/>
                <a:cs typeface="Times New Roman"/>
              </a:rPr>
              <a:t>much  more than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he </a:t>
            </a:r>
            <a:r>
              <a:rPr dirty="0" sz="1450" spc="-10">
                <a:latin typeface="Times New Roman"/>
                <a:cs typeface="Times New Roman"/>
              </a:rPr>
              <a:t>had fallen so deeply in love with </a:t>
            </a:r>
            <a:r>
              <a:rPr dirty="0" sz="1450" spc="-5">
                <a:latin typeface="Times New Roman"/>
                <a:cs typeface="Times New Roman"/>
              </a:rPr>
              <a:t>a </a:t>
            </a:r>
            <a:r>
              <a:rPr dirty="0" sz="1450" spc="-10">
                <a:latin typeface="Times New Roman"/>
                <a:cs typeface="Times New Roman"/>
              </a:rPr>
              <a:t>certain Rosina—  presumably the grandmother </a:t>
            </a:r>
            <a:r>
              <a:rPr dirty="0" sz="1450" spc="-5">
                <a:latin typeface="Times New Roman"/>
                <a:cs typeface="Times New Roman"/>
              </a:rPr>
              <a:t>of </a:t>
            </a:r>
            <a:r>
              <a:rPr dirty="0" sz="1450" spc="-10">
                <a:latin typeface="Times New Roman"/>
                <a:cs typeface="Times New Roman"/>
              </a:rPr>
              <a:t>the current one—that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gone out of </a:t>
            </a:r>
            <a:r>
              <a:rPr dirty="0" sz="1450" spc="-10">
                <a:latin typeface="Times New Roman"/>
                <a:cs typeface="Times New Roman"/>
              </a:rPr>
              <a:t>his  mind. </a:t>
            </a:r>
            <a:r>
              <a:rPr dirty="0" sz="1450" spc="-45">
                <a:latin typeface="Times New Roman"/>
                <a:cs typeface="Times New Roman"/>
              </a:rPr>
              <a:t>Yes,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count back over the years, it can have been </a:t>
            </a:r>
            <a:r>
              <a:rPr dirty="0" sz="1450" spc="-5">
                <a:latin typeface="Times New Roman"/>
                <a:cs typeface="Times New Roman"/>
              </a:rPr>
              <a:t>none </a:t>
            </a:r>
            <a:r>
              <a:rPr dirty="0" sz="1450" spc="-10">
                <a:latin typeface="Times New Roman"/>
                <a:cs typeface="Times New Roman"/>
              </a:rPr>
              <a:t>other than  the grandmother </a:t>
            </a:r>
            <a:r>
              <a:rPr dirty="0" sz="1450" spc="-5">
                <a:latin typeface="Times New Roman"/>
                <a:cs typeface="Times New Roman"/>
              </a:rPr>
              <a:t>of </a:t>
            </a:r>
            <a:r>
              <a:rPr dirty="0" sz="1450" spc="-10">
                <a:latin typeface="Times New Roman"/>
                <a:cs typeface="Times New Roman"/>
              </a:rPr>
              <a:t>the current</a:t>
            </a:r>
            <a:r>
              <a:rPr dirty="0" sz="1450" spc="10">
                <a:latin typeface="Times New Roman"/>
                <a:cs typeface="Times New Roman"/>
              </a:rPr>
              <a:t> </a:t>
            </a:r>
            <a:r>
              <a:rPr dirty="0" sz="1450" spc="-10">
                <a:latin typeface="Times New Roman"/>
                <a:cs typeface="Times New Roman"/>
              </a:rPr>
              <a:t>Rosina."</a:t>
            </a:r>
            <a:endParaRPr sz="1450">
              <a:latin typeface="Times New Roman"/>
              <a:cs typeface="Times New Roman"/>
            </a:endParaRPr>
          </a:p>
          <a:p>
            <a:pPr marL="268605">
              <a:lnSpc>
                <a:spcPct val="100000"/>
              </a:lnSpc>
              <a:spcBef>
                <a:spcPts val="635"/>
              </a:spcBef>
            </a:pPr>
            <a:r>
              <a:rPr dirty="0" sz="1450" spc="-10">
                <a:latin typeface="Times New Roman"/>
                <a:cs typeface="Times New Roman"/>
              </a:rPr>
              <a:t>Zwakh stopped talking and leant back in his</a:t>
            </a:r>
            <a:r>
              <a:rPr dirty="0" sz="1450" spc="35">
                <a:latin typeface="Times New Roman"/>
                <a:cs typeface="Times New Roman"/>
              </a:rPr>
              <a:t> </a:t>
            </a:r>
            <a:r>
              <a:rPr dirty="0" sz="1450" spc="-25">
                <a:latin typeface="Times New Roman"/>
                <a:cs typeface="Times New Roman"/>
              </a:rPr>
              <a:t>chair.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In this house, destiny seems to run round and round in circles, always  returning to the same point. As this </a:t>
            </a:r>
            <a:r>
              <a:rPr dirty="0" sz="1450" spc="-5">
                <a:latin typeface="Times New Roman"/>
                <a:cs typeface="Times New Roman"/>
              </a:rPr>
              <a:t>thought </a:t>
            </a:r>
            <a:r>
              <a:rPr dirty="0" sz="1450" spc="-10">
                <a:latin typeface="Times New Roman"/>
                <a:cs typeface="Times New Roman"/>
              </a:rPr>
              <a:t>came to mind, it was accompanied  </a:t>
            </a:r>
            <a:r>
              <a:rPr dirty="0" sz="1450" spc="-5">
                <a:latin typeface="Times New Roman"/>
                <a:cs typeface="Times New Roman"/>
              </a:rPr>
              <a:t>by a </a:t>
            </a:r>
            <a:r>
              <a:rPr dirty="0" sz="1450" spc="-10">
                <a:latin typeface="Times New Roman"/>
                <a:cs typeface="Times New Roman"/>
              </a:rPr>
              <a:t>horrible image: </a:t>
            </a:r>
            <a:r>
              <a:rPr dirty="0" sz="1450" spc="-5">
                <a:latin typeface="Times New Roman"/>
                <a:cs typeface="Times New Roman"/>
              </a:rPr>
              <a:t>a </a:t>
            </a:r>
            <a:r>
              <a:rPr dirty="0" sz="1450" spc="-10">
                <a:latin typeface="Times New Roman"/>
                <a:cs typeface="Times New Roman"/>
              </a:rPr>
              <a:t>cat with </a:t>
            </a:r>
            <a:r>
              <a:rPr dirty="0" sz="1450" spc="-5">
                <a:latin typeface="Times New Roman"/>
                <a:cs typeface="Times New Roman"/>
              </a:rPr>
              <a:t>one </a:t>
            </a:r>
            <a:r>
              <a:rPr dirty="0" sz="1450" spc="-10">
                <a:latin typeface="Times New Roman"/>
                <a:cs typeface="Times New Roman"/>
              </a:rPr>
              <a:t>half </a:t>
            </a:r>
            <a:r>
              <a:rPr dirty="0" sz="1450" spc="-5">
                <a:latin typeface="Times New Roman"/>
                <a:cs typeface="Times New Roman"/>
              </a:rPr>
              <a:t>of </a:t>
            </a:r>
            <a:r>
              <a:rPr dirty="0" sz="1450" spc="-10">
                <a:latin typeface="Times New Roman"/>
                <a:cs typeface="Times New Roman"/>
              </a:rPr>
              <a:t>its brain damaged staggering round  and round in </a:t>
            </a:r>
            <a:r>
              <a:rPr dirty="0" sz="1450" spc="-5">
                <a:latin typeface="Times New Roman"/>
                <a:cs typeface="Times New Roman"/>
              </a:rPr>
              <a:t>a </a:t>
            </a:r>
            <a:r>
              <a:rPr dirty="0" sz="1450" spc="-10">
                <a:latin typeface="Times New Roman"/>
                <a:cs typeface="Times New Roman"/>
              </a:rPr>
              <a:t>circle </a:t>
            </a:r>
            <a:r>
              <a:rPr dirty="0" sz="1450" spc="-5">
                <a:latin typeface="Times New Roman"/>
                <a:cs typeface="Times New Roman"/>
              </a:rPr>
              <a:t>. .</a:t>
            </a:r>
            <a:r>
              <a:rPr dirty="0" sz="1450" spc="1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6985" indent="255904">
              <a:lnSpc>
                <a:spcPts val="1730"/>
              </a:lnSpc>
              <a:spcBef>
                <a:spcPts val="785"/>
              </a:spcBef>
            </a:pPr>
            <a:r>
              <a:rPr dirty="0" sz="1450" spc="-5">
                <a:latin typeface="Times New Roman"/>
                <a:cs typeface="Times New Roman"/>
              </a:rPr>
              <a:t>I </a:t>
            </a:r>
            <a:r>
              <a:rPr dirty="0" sz="1450" spc="-10">
                <a:latin typeface="Times New Roman"/>
                <a:cs typeface="Times New Roman"/>
              </a:rPr>
              <a:t>was suddenly aware </a:t>
            </a:r>
            <a:r>
              <a:rPr dirty="0" sz="1450" spc="-5">
                <a:latin typeface="Times New Roman"/>
                <a:cs typeface="Times New Roman"/>
              </a:rPr>
              <a:t>of </a:t>
            </a:r>
            <a:r>
              <a:rPr dirty="0" sz="1450" spc="-15">
                <a:latin typeface="Times New Roman"/>
                <a:cs typeface="Times New Roman"/>
              </a:rPr>
              <a:t>Vrieslander's </a:t>
            </a:r>
            <a:r>
              <a:rPr dirty="0" sz="1450" spc="-10">
                <a:latin typeface="Times New Roman"/>
                <a:cs typeface="Times New Roman"/>
              </a:rPr>
              <a:t>high voice saying, "And now for the  head", and </a:t>
            </a:r>
            <a:r>
              <a:rPr dirty="0" sz="1450" spc="-5">
                <a:latin typeface="Times New Roman"/>
                <a:cs typeface="Times New Roman"/>
              </a:rPr>
              <a:t>he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round piece </a:t>
            </a:r>
            <a:r>
              <a:rPr dirty="0" sz="1450" spc="-5">
                <a:latin typeface="Times New Roman"/>
                <a:cs typeface="Times New Roman"/>
              </a:rPr>
              <a:t>of </a:t>
            </a:r>
            <a:r>
              <a:rPr dirty="0" sz="1450" spc="-10">
                <a:latin typeface="Times New Roman"/>
                <a:cs typeface="Times New Roman"/>
              </a:rPr>
              <a:t>wood from his pocket and began carving  it. My eyes grew heavy with tiredness and </a:t>
            </a:r>
            <a:r>
              <a:rPr dirty="0" sz="1450" spc="-5">
                <a:latin typeface="Times New Roman"/>
                <a:cs typeface="Times New Roman"/>
              </a:rPr>
              <a:t>I </a:t>
            </a:r>
            <a:r>
              <a:rPr dirty="0" sz="1450" spc="-10">
                <a:latin typeface="Times New Roman"/>
                <a:cs typeface="Times New Roman"/>
              </a:rPr>
              <a:t>pushed my chair back </a:t>
            </a:r>
            <a:r>
              <a:rPr dirty="0" sz="1450" spc="-5">
                <a:latin typeface="Times New Roman"/>
                <a:cs typeface="Times New Roman"/>
              </a:rPr>
              <a:t>out of </a:t>
            </a:r>
            <a:r>
              <a:rPr dirty="0" sz="1450" spc="-10">
                <a:latin typeface="Times New Roman"/>
                <a:cs typeface="Times New Roman"/>
              </a:rPr>
              <a:t>the  light. The water for the punch was bubbling in the kettle, and Joshua Prokop  refilled </a:t>
            </a:r>
            <a:r>
              <a:rPr dirty="0" sz="1450" spc="-5">
                <a:latin typeface="Times New Roman"/>
                <a:cs typeface="Times New Roman"/>
              </a:rPr>
              <a:t>our </a:t>
            </a:r>
            <a:r>
              <a:rPr dirty="0" sz="1450" spc="-10">
                <a:latin typeface="Times New Roman"/>
                <a:cs typeface="Times New Roman"/>
              </a:rPr>
              <a:t>glasses. </a:t>
            </a:r>
            <a:r>
              <a:rPr dirty="0" sz="1450" spc="-20">
                <a:latin typeface="Times New Roman"/>
                <a:cs typeface="Times New Roman"/>
              </a:rPr>
              <a:t>Softly, </a:t>
            </a:r>
            <a:r>
              <a:rPr dirty="0" sz="1450" spc="-10">
                <a:latin typeface="Times New Roman"/>
                <a:cs typeface="Times New Roman"/>
              </a:rPr>
              <a:t>very softly the sound </a:t>
            </a:r>
            <a:r>
              <a:rPr dirty="0" sz="1450" spc="-5">
                <a:latin typeface="Times New Roman"/>
                <a:cs typeface="Times New Roman"/>
              </a:rPr>
              <a:t>of </a:t>
            </a:r>
            <a:r>
              <a:rPr dirty="0" sz="1450" spc="-10">
                <a:latin typeface="Times New Roman"/>
                <a:cs typeface="Times New Roman"/>
              </a:rPr>
              <a:t>the dance music could </a:t>
            </a:r>
            <a:r>
              <a:rPr dirty="0" sz="1450" spc="-5">
                <a:latin typeface="Times New Roman"/>
                <a:cs typeface="Times New Roman"/>
              </a:rPr>
              <a:t>be  </a:t>
            </a:r>
            <a:r>
              <a:rPr dirty="0" sz="1450" spc="-10">
                <a:latin typeface="Times New Roman"/>
                <a:cs typeface="Times New Roman"/>
              </a:rPr>
              <a:t>heard</a:t>
            </a:r>
            <a:r>
              <a:rPr dirty="0" sz="1450" spc="240">
                <a:latin typeface="Times New Roman"/>
                <a:cs typeface="Times New Roman"/>
              </a:rPr>
              <a:t> </a:t>
            </a:r>
            <a:r>
              <a:rPr dirty="0" sz="1450" spc="-10">
                <a:latin typeface="Times New Roman"/>
                <a:cs typeface="Times New Roman"/>
              </a:rPr>
              <a:t>through</a:t>
            </a:r>
            <a:r>
              <a:rPr dirty="0" sz="1450" spc="240">
                <a:latin typeface="Times New Roman"/>
                <a:cs typeface="Times New Roman"/>
              </a:rPr>
              <a:t> </a:t>
            </a:r>
            <a:r>
              <a:rPr dirty="0" sz="1450" spc="-10">
                <a:latin typeface="Times New Roman"/>
                <a:cs typeface="Times New Roman"/>
              </a:rPr>
              <a:t>the</a:t>
            </a:r>
            <a:r>
              <a:rPr dirty="0" sz="1450" spc="240">
                <a:latin typeface="Times New Roman"/>
                <a:cs typeface="Times New Roman"/>
              </a:rPr>
              <a:t> </a:t>
            </a:r>
            <a:r>
              <a:rPr dirty="0" sz="1450" spc="-10">
                <a:latin typeface="Times New Roman"/>
                <a:cs typeface="Times New Roman"/>
              </a:rPr>
              <a:t>window;</a:t>
            </a:r>
            <a:r>
              <a:rPr dirty="0" sz="1450" spc="235">
                <a:latin typeface="Times New Roman"/>
                <a:cs typeface="Times New Roman"/>
              </a:rPr>
              <a:t> </a:t>
            </a:r>
            <a:r>
              <a:rPr dirty="0" sz="1450" spc="-10">
                <a:latin typeface="Times New Roman"/>
                <a:cs typeface="Times New Roman"/>
              </a:rPr>
              <a:t>sometimes</a:t>
            </a:r>
            <a:r>
              <a:rPr dirty="0" sz="1450" spc="240">
                <a:latin typeface="Times New Roman"/>
                <a:cs typeface="Times New Roman"/>
              </a:rPr>
              <a:t> </a:t>
            </a:r>
            <a:r>
              <a:rPr dirty="0" sz="1450" spc="-10">
                <a:latin typeface="Times New Roman"/>
                <a:cs typeface="Times New Roman"/>
              </a:rPr>
              <a:t>it</a:t>
            </a:r>
            <a:r>
              <a:rPr dirty="0" sz="1450" spc="240">
                <a:latin typeface="Times New Roman"/>
                <a:cs typeface="Times New Roman"/>
              </a:rPr>
              <a:t> </a:t>
            </a:r>
            <a:r>
              <a:rPr dirty="0" sz="1450" spc="-10">
                <a:latin typeface="Times New Roman"/>
                <a:cs typeface="Times New Roman"/>
              </a:rPr>
              <a:t>would</a:t>
            </a:r>
            <a:r>
              <a:rPr dirty="0" sz="1450" spc="240">
                <a:latin typeface="Times New Roman"/>
                <a:cs typeface="Times New Roman"/>
              </a:rPr>
              <a:t> </a:t>
            </a:r>
            <a:r>
              <a:rPr dirty="0" sz="1450" spc="-10">
                <a:latin typeface="Times New Roman"/>
                <a:cs typeface="Times New Roman"/>
              </a:rPr>
              <a:t>fade</a:t>
            </a:r>
            <a:r>
              <a:rPr dirty="0" sz="1450" spc="240">
                <a:latin typeface="Times New Roman"/>
                <a:cs typeface="Times New Roman"/>
              </a:rPr>
              <a:t> </a:t>
            </a:r>
            <a:r>
              <a:rPr dirty="0" sz="1450" spc="-10">
                <a:latin typeface="Times New Roman"/>
                <a:cs typeface="Times New Roman"/>
              </a:rPr>
              <a:t>away</a:t>
            </a:r>
            <a:r>
              <a:rPr dirty="0" sz="1450" spc="240">
                <a:latin typeface="Times New Roman"/>
                <a:cs typeface="Times New Roman"/>
              </a:rPr>
              <a:t> </a:t>
            </a:r>
            <a:r>
              <a:rPr dirty="0" sz="1450" spc="-10">
                <a:latin typeface="Times New Roman"/>
                <a:cs typeface="Times New Roman"/>
              </a:rPr>
              <a:t>and</a:t>
            </a:r>
            <a:r>
              <a:rPr dirty="0" sz="1450" spc="240">
                <a:latin typeface="Times New Roman"/>
                <a:cs typeface="Times New Roman"/>
              </a:rPr>
              <a:t> </a:t>
            </a:r>
            <a:r>
              <a:rPr dirty="0" sz="1450" spc="-10">
                <a:latin typeface="Times New Roman"/>
                <a:cs typeface="Times New Roman"/>
              </a:rPr>
              <a:t>then</a:t>
            </a:r>
            <a:r>
              <a:rPr dirty="0" sz="1450" spc="240">
                <a:latin typeface="Times New Roman"/>
                <a:cs typeface="Times New Roman"/>
              </a:rPr>
              <a:t> </a:t>
            </a:r>
            <a:r>
              <a:rPr dirty="0" sz="1450" spc="-10">
                <a:latin typeface="Times New Roman"/>
                <a:cs typeface="Times New Roman"/>
              </a:rPr>
              <a:t>return,</a:t>
            </a:r>
            <a:endParaRPr sz="14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075" cy="9311005"/>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depending </a:t>
            </a:r>
            <a:r>
              <a:rPr dirty="0" sz="1450" spc="-5">
                <a:latin typeface="Times New Roman"/>
                <a:cs typeface="Times New Roman"/>
              </a:rPr>
              <a:t>on </a:t>
            </a:r>
            <a:r>
              <a:rPr dirty="0" sz="1450" spc="-10">
                <a:latin typeface="Times New Roman"/>
                <a:cs typeface="Times New Roman"/>
              </a:rPr>
              <a:t>whether the wind dropped it </a:t>
            </a:r>
            <a:r>
              <a:rPr dirty="0" sz="1450" spc="-5">
                <a:latin typeface="Times New Roman"/>
                <a:cs typeface="Times New Roman"/>
              </a:rPr>
              <a:t>on </a:t>
            </a:r>
            <a:r>
              <a:rPr dirty="0" sz="1450" spc="-10">
                <a:latin typeface="Times New Roman"/>
                <a:cs typeface="Times New Roman"/>
              </a:rPr>
              <a:t>the way </a:t>
            </a:r>
            <a:r>
              <a:rPr dirty="0" sz="1450" spc="-5">
                <a:latin typeface="Times New Roman"/>
                <a:cs typeface="Times New Roman"/>
              </a:rPr>
              <a:t>or </a:t>
            </a:r>
            <a:r>
              <a:rPr dirty="0" sz="1450" spc="-10">
                <a:latin typeface="Times New Roman"/>
                <a:cs typeface="Times New Roman"/>
              </a:rPr>
              <a:t>carried it </a:t>
            </a:r>
            <a:r>
              <a:rPr dirty="0" sz="1450" spc="-5">
                <a:latin typeface="Times New Roman"/>
                <a:cs typeface="Times New Roman"/>
              </a:rPr>
              <a:t>up </a:t>
            </a:r>
            <a:r>
              <a:rPr dirty="0" sz="1450" spc="-10">
                <a:latin typeface="Times New Roman"/>
                <a:cs typeface="Times New Roman"/>
              </a:rPr>
              <a:t>to</a:t>
            </a:r>
            <a:r>
              <a:rPr dirty="0" sz="1450" spc="10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5080" indent="255904">
              <a:lnSpc>
                <a:spcPts val="1730"/>
              </a:lnSpc>
              <a:spcBef>
                <a:spcPts val="819"/>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heard Prokop ask me whether </a:t>
            </a:r>
            <a:r>
              <a:rPr dirty="0" sz="1450" spc="-5">
                <a:latin typeface="Times New Roman"/>
                <a:cs typeface="Times New Roman"/>
              </a:rPr>
              <a:t>I </a:t>
            </a:r>
            <a:r>
              <a:rPr dirty="0" sz="1450" spc="-10">
                <a:latin typeface="Times New Roman"/>
                <a:cs typeface="Times New Roman"/>
              </a:rPr>
              <a:t>wasn't at least going to say  cheers, </a:t>
            </a:r>
            <a:r>
              <a:rPr dirty="0" sz="1450" spc="-5">
                <a:latin typeface="Times New Roman"/>
                <a:cs typeface="Times New Roman"/>
              </a:rPr>
              <a:t>but I </a:t>
            </a:r>
            <a:r>
              <a:rPr dirty="0" sz="1450" spc="-10">
                <a:latin typeface="Times New Roman"/>
                <a:cs typeface="Times New Roman"/>
              </a:rPr>
              <a:t>gave </a:t>
            </a:r>
            <a:r>
              <a:rPr dirty="0" sz="1450" spc="-5">
                <a:latin typeface="Times New Roman"/>
                <a:cs typeface="Times New Roman"/>
              </a:rPr>
              <a:t>no </a:t>
            </a:r>
            <a:r>
              <a:rPr dirty="0" sz="1450" spc="-20">
                <a:latin typeface="Times New Roman"/>
                <a:cs typeface="Times New Roman"/>
              </a:rPr>
              <a:t>answer. </a:t>
            </a:r>
            <a:r>
              <a:rPr dirty="0" sz="1450" spc="-5">
                <a:latin typeface="Times New Roman"/>
                <a:cs typeface="Times New Roman"/>
              </a:rPr>
              <a:t>I </a:t>
            </a:r>
            <a:r>
              <a:rPr dirty="0" sz="1450" spc="-10">
                <a:latin typeface="Times New Roman"/>
                <a:cs typeface="Times New Roman"/>
              </a:rPr>
              <a:t>had so completely lost the will-power to make  my limbs move, that it did </a:t>
            </a:r>
            <a:r>
              <a:rPr dirty="0" sz="1450" spc="-5">
                <a:latin typeface="Times New Roman"/>
                <a:cs typeface="Times New Roman"/>
              </a:rPr>
              <a:t>not </a:t>
            </a:r>
            <a:r>
              <a:rPr dirty="0" sz="1450" spc="-10">
                <a:latin typeface="Times New Roman"/>
                <a:cs typeface="Times New Roman"/>
              </a:rPr>
              <a:t>even occur to me to open my mouth. </a:t>
            </a:r>
            <a:r>
              <a:rPr dirty="0" sz="1450" spc="-5">
                <a:latin typeface="Times New Roman"/>
                <a:cs typeface="Times New Roman"/>
              </a:rPr>
              <a:t>I thought I  </a:t>
            </a:r>
            <a:r>
              <a:rPr dirty="0" sz="1450" spc="-10">
                <a:latin typeface="Times New Roman"/>
                <a:cs typeface="Times New Roman"/>
              </a:rPr>
              <a:t>was asleep, so rock-like was the calm that had taken possession </a:t>
            </a:r>
            <a:r>
              <a:rPr dirty="0" sz="1450" spc="-5">
                <a:latin typeface="Times New Roman"/>
                <a:cs typeface="Times New Roman"/>
              </a:rPr>
              <a:t>of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had to  look across at the glitter </a:t>
            </a:r>
            <a:r>
              <a:rPr dirty="0" sz="1450" spc="-5">
                <a:latin typeface="Times New Roman"/>
                <a:cs typeface="Times New Roman"/>
              </a:rPr>
              <a:t>of </a:t>
            </a:r>
            <a:r>
              <a:rPr dirty="0" sz="1450" spc="-15">
                <a:latin typeface="Times New Roman"/>
                <a:cs typeface="Times New Roman"/>
              </a:rPr>
              <a:t>Vrieslander's </a:t>
            </a:r>
            <a:r>
              <a:rPr dirty="0" sz="1450" spc="-10">
                <a:latin typeface="Times New Roman"/>
                <a:cs typeface="Times New Roman"/>
              </a:rPr>
              <a:t>shining knife as it restlessly sliced  tiny shavings </a:t>
            </a:r>
            <a:r>
              <a:rPr dirty="0" sz="1450" spc="-15">
                <a:latin typeface="Times New Roman"/>
                <a:cs typeface="Times New Roman"/>
              </a:rPr>
              <a:t>off </a:t>
            </a:r>
            <a:r>
              <a:rPr dirty="0" sz="1450" spc="-10">
                <a:latin typeface="Times New Roman"/>
                <a:cs typeface="Times New Roman"/>
              </a:rPr>
              <a:t>the wood to convince myself that </a:t>
            </a:r>
            <a:r>
              <a:rPr dirty="0" sz="1450" spc="-5">
                <a:latin typeface="Times New Roman"/>
                <a:cs typeface="Times New Roman"/>
              </a:rPr>
              <a:t>I </a:t>
            </a:r>
            <a:r>
              <a:rPr dirty="0" sz="1450" spc="-10">
                <a:latin typeface="Times New Roman"/>
                <a:cs typeface="Times New Roman"/>
              </a:rPr>
              <a:t>was</a:t>
            </a:r>
            <a:r>
              <a:rPr dirty="0" sz="1450" spc="65">
                <a:latin typeface="Times New Roman"/>
                <a:cs typeface="Times New Roman"/>
              </a:rPr>
              <a:t> </a:t>
            </a:r>
            <a:r>
              <a:rPr dirty="0" sz="1450" spc="-10">
                <a:latin typeface="Times New Roman"/>
                <a:cs typeface="Times New Roman"/>
              </a:rPr>
              <a:t>awake.</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Far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could hear Zwakh's rumbling voice telling all </a:t>
            </a:r>
            <a:r>
              <a:rPr dirty="0" sz="1450" spc="-5">
                <a:latin typeface="Times New Roman"/>
                <a:cs typeface="Times New Roman"/>
              </a:rPr>
              <a:t>kinds of </a:t>
            </a:r>
            <a:r>
              <a:rPr dirty="0" sz="1450" spc="-10">
                <a:latin typeface="Times New Roman"/>
                <a:cs typeface="Times New Roman"/>
              </a:rPr>
              <a:t>strange  stories about marionettes and recounting the elaborate fairytales </a:t>
            </a:r>
            <a:r>
              <a:rPr dirty="0" sz="1450" spc="-5">
                <a:latin typeface="Times New Roman"/>
                <a:cs typeface="Times New Roman"/>
              </a:rPr>
              <a:t>he thought up  </a:t>
            </a:r>
            <a:r>
              <a:rPr dirty="0" sz="1450" spc="-10">
                <a:latin typeface="Times New Roman"/>
                <a:cs typeface="Times New Roman"/>
              </a:rPr>
              <a:t>for his puppet-plays. He came round to talking about </a:t>
            </a:r>
            <a:r>
              <a:rPr dirty="0" sz="1450" spc="-35">
                <a:latin typeface="Times New Roman"/>
                <a:cs typeface="Times New Roman"/>
              </a:rPr>
              <a:t>Dr. </a:t>
            </a:r>
            <a:r>
              <a:rPr dirty="0" sz="1450" spc="-10">
                <a:latin typeface="Times New Roman"/>
                <a:cs typeface="Times New Roman"/>
              </a:rPr>
              <a:t>Savioli again and the  fine </a:t>
            </a:r>
            <a:r>
              <a:rPr dirty="0" sz="1450" spc="-25">
                <a:latin typeface="Times New Roman"/>
                <a:cs typeface="Times New Roman"/>
              </a:rPr>
              <a:t>lady, </a:t>
            </a:r>
            <a:r>
              <a:rPr dirty="0" sz="1450" spc="-10">
                <a:latin typeface="Times New Roman"/>
                <a:cs typeface="Times New Roman"/>
              </a:rPr>
              <a:t>the wife </a:t>
            </a:r>
            <a:r>
              <a:rPr dirty="0" sz="1450" spc="-5">
                <a:latin typeface="Times New Roman"/>
                <a:cs typeface="Times New Roman"/>
              </a:rPr>
              <a:t>of </a:t>
            </a:r>
            <a:r>
              <a:rPr dirty="0" sz="1450" spc="-10">
                <a:latin typeface="Times New Roman"/>
                <a:cs typeface="Times New Roman"/>
              </a:rPr>
              <a:t>some aristocrat, who secretly visited Savioli in his hide-  </a:t>
            </a:r>
            <a:r>
              <a:rPr dirty="0" sz="1450" spc="-5">
                <a:latin typeface="Times New Roman"/>
                <a:cs typeface="Times New Roman"/>
              </a:rPr>
              <a:t>out </a:t>
            </a:r>
            <a:r>
              <a:rPr dirty="0" sz="1450" spc="-10">
                <a:latin typeface="Times New Roman"/>
                <a:cs typeface="Times New Roman"/>
              </a:rPr>
              <a:t>in the</a:t>
            </a:r>
            <a:r>
              <a:rPr dirty="0" sz="1450" spc="-5">
                <a:latin typeface="Times New Roman"/>
                <a:cs typeface="Times New Roman"/>
              </a:rPr>
              <a:t> </a:t>
            </a:r>
            <a:r>
              <a:rPr dirty="0" sz="1450" spc="-10">
                <a:latin typeface="Times New Roman"/>
                <a:cs typeface="Times New Roman"/>
              </a:rPr>
              <a:t>studio.</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And once again in my mind's eye </a:t>
            </a:r>
            <a:r>
              <a:rPr dirty="0" sz="1450" spc="-5">
                <a:latin typeface="Times New Roman"/>
                <a:cs typeface="Times New Roman"/>
              </a:rPr>
              <a:t>I </a:t>
            </a:r>
            <a:r>
              <a:rPr dirty="0" sz="1450" spc="-10">
                <a:latin typeface="Times New Roman"/>
                <a:cs typeface="Times New Roman"/>
              </a:rPr>
              <a:t>saw the mocking, triumphant  expression </a:t>
            </a:r>
            <a:r>
              <a:rPr dirty="0" sz="1450" spc="-5">
                <a:latin typeface="Times New Roman"/>
                <a:cs typeface="Times New Roman"/>
              </a:rPr>
              <a:t>on </a:t>
            </a:r>
            <a:r>
              <a:rPr dirty="0" sz="1450" spc="-20">
                <a:latin typeface="Times New Roman"/>
                <a:cs typeface="Times New Roman"/>
              </a:rPr>
              <a:t>Wassertrum's</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7620" indent="255904">
              <a:lnSpc>
                <a:spcPts val="1730"/>
              </a:lnSpc>
              <a:spcBef>
                <a:spcPts val="790"/>
              </a:spcBef>
            </a:pPr>
            <a:r>
              <a:rPr dirty="0" sz="1450" spc="-5">
                <a:latin typeface="Times New Roman"/>
                <a:cs typeface="Times New Roman"/>
              </a:rPr>
              <a:t>I </a:t>
            </a:r>
            <a:r>
              <a:rPr dirty="0" sz="1450" spc="-10">
                <a:latin typeface="Times New Roman"/>
                <a:cs typeface="Times New Roman"/>
              </a:rPr>
              <a:t>wondered whether </a:t>
            </a:r>
            <a:r>
              <a:rPr dirty="0" sz="1450" spc="-5">
                <a:latin typeface="Times New Roman"/>
                <a:cs typeface="Times New Roman"/>
              </a:rPr>
              <a:t>I </a:t>
            </a:r>
            <a:r>
              <a:rPr dirty="0" sz="1450" spc="-10">
                <a:latin typeface="Times New Roman"/>
                <a:cs typeface="Times New Roman"/>
              </a:rPr>
              <a:t>shouldn't tell Zwakh what </a:t>
            </a:r>
            <a:r>
              <a:rPr dirty="0" sz="1450" spc="-5">
                <a:latin typeface="Times New Roman"/>
                <a:cs typeface="Times New Roman"/>
              </a:rPr>
              <a:t>I </a:t>
            </a:r>
            <a:r>
              <a:rPr dirty="0" sz="1450" spc="-10">
                <a:latin typeface="Times New Roman"/>
                <a:cs typeface="Times New Roman"/>
              </a:rPr>
              <a:t>had seen, then </a:t>
            </a:r>
            <a:r>
              <a:rPr dirty="0" sz="1450" spc="-5">
                <a:latin typeface="Times New Roman"/>
                <a:cs typeface="Times New Roman"/>
              </a:rPr>
              <a:t>I </a:t>
            </a:r>
            <a:r>
              <a:rPr dirty="0" sz="1450" spc="-10">
                <a:latin typeface="Times New Roman"/>
                <a:cs typeface="Times New Roman"/>
              </a:rPr>
              <a:t>decided  it was </a:t>
            </a:r>
            <a:r>
              <a:rPr dirty="0" sz="1450" spc="-5">
                <a:latin typeface="Times New Roman"/>
                <a:cs typeface="Times New Roman"/>
              </a:rPr>
              <a:t>of </a:t>
            </a:r>
            <a:r>
              <a:rPr dirty="0" sz="1450" spc="-10">
                <a:latin typeface="Times New Roman"/>
                <a:cs typeface="Times New Roman"/>
              </a:rPr>
              <a:t>such trifling importance it wasn't worth the </a:t>
            </a:r>
            <a:r>
              <a:rPr dirty="0" sz="1450" spc="-15">
                <a:latin typeface="Times New Roman"/>
                <a:cs typeface="Times New Roman"/>
              </a:rPr>
              <a:t>effort. </a:t>
            </a:r>
            <a:r>
              <a:rPr dirty="0" sz="1450" spc="-25">
                <a:latin typeface="Times New Roman"/>
                <a:cs typeface="Times New Roman"/>
              </a:rPr>
              <a:t>Anyway, </a:t>
            </a:r>
            <a:r>
              <a:rPr dirty="0" sz="1450" spc="-5">
                <a:latin typeface="Times New Roman"/>
                <a:cs typeface="Times New Roman"/>
              </a:rPr>
              <a:t>I </a:t>
            </a:r>
            <a:r>
              <a:rPr dirty="0" sz="1450" spc="-10">
                <a:latin typeface="Times New Roman"/>
                <a:cs typeface="Times New Roman"/>
              </a:rPr>
              <a:t>realised  that at the moment my will-power would </a:t>
            </a:r>
            <a:r>
              <a:rPr dirty="0" sz="1450" spc="-5">
                <a:latin typeface="Times New Roman"/>
                <a:cs typeface="Times New Roman"/>
              </a:rPr>
              <a:t>not be </a:t>
            </a:r>
            <a:r>
              <a:rPr dirty="0" sz="1450" spc="-10">
                <a:latin typeface="Times New Roman"/>
                <a:cs typeface="Times New Roman"/>
              </a:rPr>
              <a:t>strong enough to enable me to  speak.</a:t>
            </a:r>
            <a:endParaRPr sz="1450">
              <a:latin typeface="Times New Roman"/>
              <a:cs typeface="Times New Roman"/>
            </a:endParaRPr>
          </a:p>
          <a:p>
            <a:pPr algn="just" marL="12700" marR="10795" indent="255904">
              <a:lnSpc>
                <a:spcPts val="1730"/>
              </a:lnSpc>
              <a:spcBef>
                <a:spcPts val="710"/>
              </a:spcBef>
            </a:pPr>
            <a:r>
              <a:rPr dirty="0" sz="1450" spc="-10">
                <a:latin typeface="Times New Roman"/>
                <a:cs typeface="Times New Roman"/>
              </a:rPr>
              <a:t>Suddenly the three </a:t>
            </a:r>
            <a:r>
              <a:rPr dirty="0" sz="1450" spc="-5">
                <a:latin typeface="Times New Roman"/>
                <a:cs typeface="Times New Roman"/>
              </a:rPr>
              <a:t>of </a:t>
            </a:r>
            <a:r>
              <a:rPr dirty="0" sz="1450" spc="-10">
                <a:latin typeface="Times New Roman"/>
                <a:cs typeface="Times New Roman"/>
              </a:rPr>
              <a:t>them round the table gave me </a:t>
            </a:r>
            <a:r>
              <a:rPr dirty="0" sz="1450" spc="-5">
                <a:latin typeface="Times New Roman"/>
                <a:cs typeface="Times New Roman"/>
              </a:rPr>
              <a:t>a </a:t>
            </a:r>
            <a:r>
              <a:rPr dirty="0" sz="1450" spc="-10">
                <a:latin typeface="Times New Roman"/>
                <a:cs typeface="Times New Roman"/>
              </a:rPr>
              <a:t>sharp look and  Prokop said quite</a:t>
            </a:r>
            <a:r>
              <a:rPr dirty="0" sz="1450">
                <a:latin typeface="Times New Roman"/>
                <a:cs typeface="Times New Roman"/>
              </a:rPr>
              <a:t> </a:t>
            </a:r>
            <a:r>
              <a:rPr dirty="0" sz="1450" spc="-5">
                <a:latin typeface="Times New Roman"/>
                <a:cs typeface="Times New Roman"/>
              </a:rPr>
              <a:t>loud,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"He's fallen asleep", so </a:t>
            </a:r>
            <a:r>
              <a:rPr dirty="0" sz="1450" spc="-5">
                <a:latin typeface="Times New Roman"/>
                <a:cs typeface="Times New Roman"/>
              </a:rPr>
              <a:t>loud, </a:t>
            </a:r>
            <a:r>
              <a:rPr dirty="0" sz="1450" spc="-10">
                <a:latin typeface="Times New Roman"/>
                <a:cs typeface="Times New Roman"/>
              </a:rPr>
              <a:t>indeed, that it almost sounded as if it were  meant as </a:t>
            </a:r>
            <a:r>
              <a:rPr dirty="0" sz="1450" spc="-5">
                <a:latin typeface="Times New Roman"/>
                <a:cs typeface="Times New Roman"/>
              </a:rPr>
              <a:t>a</a:t>
            </a:r>
            <a:r>
              <a:rPr dirty="0" sz="1450">
                <a:latin typeface="Times New Roman"/>
                <a:cs typeface="Times New Roman"/>
              </a:rPr>
              <a:t> </a:t>
            </a:r>
            <a:r>
              <a:rPr dirty="0" sz="1450" spc="-10">
                <a:latin typeface="Times New Roman"/>
                <a:cs typeface="Times New Roman"/>
              </a:rPr>
              <a:t>question.</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Then they went </a:t>
            </a:r>
            <a:r>
              <a:rPr dirty="0" sz="1450" spc="-5">
                <a:latin typeface="Times New Roman"/>
                <a:cs typeface="Times New Roman"/>
              </a:rPr>
              <a:t>on </a:t>
            </a:r>
            <a:r>
              <a:rPr dirty="0" sz="1450" spc="-10">
                <a:latin typeface="Times New Roman"/>
                <a:cs typeface="Times New Roman"/>
              </a:rPr>
              <a:t>talking in subdued voices, and </a:t>
            </a:r>
            <a:r>
              <a:rPr dirty="0" sz="1450" spc="-5">
                <a:latin typeface="Times New Roman"/>
                <a:cs typeface="Times New Roman"/>
              </a:rPr>
              <a:t>I </a:t>
            </a:r>
            <a:r>
              <a:rPr dirty="0" sz="1450" spc="-10">
                <a:latin typeface="Times New Roman"/>
                <a:cs typeface="Times New Roman"/>
              </a:rPr>
              <a:t>realised they were  talking about</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15"/>
              </a:spcBef>
            </a:pPr>
            <a:r>
              <a:rPr dirty="0" sz="1450" spc="-15">
                <a:latin typeface="Times New Roman"/>
                <a:cs typeface="Times New Roman"/>
              </a:rPr>
              <a:t>Vrieslander's </a:t>
            </a:r>
            <a:r>
              <a:rPr dirty="0" sz="1450" spc="-10">
                <a:latin typeface="Times New Roman"/>
                <a:cs typeface="Times New Roman"/>
              </a:rPr>
              <a:t>knife went </a:t>
            </a:r>
            <a:r>
              <a:rPr dirty="0" sz="1450" spc="-5">
                <a:latin typeface="Times New Roman"/>
                <a:cs typeface="Times New Roman"/>
              </a:rPr>
              <a:t>on </a:t>
            </a:r>
            <a:r>
              <a:rPr dirty="0" sz="1450" spc="-10">
                <a:latin typeface="Times New Roman"/>
                <a:cs typeface="Times New Roman"/>
              </a:rPr>
              <a:t>dancing </a:t>
            </a:r>
            <a:r>
              <a:rPr dirty="0" sz="1450" spc="-5">
                <a:latin typeface="Times New Roman"/>
                <a:cs typeface="Times New Roman"/>
              </a:rPr>
              <a:t>up </a:t>
            </a:r>
            <a:r>
              <a:rPr dirty="0" sz="1450" spc="-10">
                <a:latin typeface="Times New Roman"/>
                <a:cs typeface="Times New Roman"/>
              </a:rPr>
              <a:t>and down; it caught the light from  the lamp and the reflection </a:t>
            </a:r>
            <a:r>
              <a:rPr dirty="0" sz="1450" spc="-5">
                <a:latin typeface="Times New Roman"/>
                <a:cs typeface="Times New Roman"/>
              </a:rPr>
              <a:t>burnt </a:t>
            </a:r>
            <a:r>
              <a:rPr dirty="0" sz="1450" spc="-10">
                <a:latin typeface="Times New Roman"/>
                <a:cs typeface="Times New Roman"/>
              </a:rPr>
              <a:t>into my eyes. Someone said something like  "be mad', and </a:t>
            </a:r>
            <a:r>
              <a:rPr dirty="0" sz="1450" spc="-5">
                <a:latin typeface="Times New Roman"/>
                <a:cs typeface="Times New Roman"/>
              </a:rPr>
              <a:t>I </a:t>
            </a:r>
            <a:r>
              <a:rPr dirty="0" sz="1450" spc="-10">
                <a:latin typeface="Times New Roman"/>
                <a:cs typeface="Times New Roman"/>
              </a:rPr>
              <a:t>listened to what they were saying to each</a:t>
            </a:r>
            <a:r>
              <a:rPr dirty="0" sz="1450" spc="5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marL="12700" marR="8890" indent="255904">
              <a:lnSpc>
                <a:spcPts val="1730"/>
              </a:lnSpc>
              <a:spcBef>
                <a:spcPts val="790"/>
              </a:spcBef>
            </a:pPr>
            <a:r>
              <a:rPr dirty="0" sz="1450" spc="-25">
                <a:latin typeface="Times New Roman"/>
                <a:cs typeface="Times New Roman"/>
              </a:rPr>
              <a:t>"Topics </a:t>
            </a:r>
            <a:r>
              <a:rPr dirty="0" sz="1450" spc="-10">
                <a:latin typeface="Times New Roman"/>
                <a:cs typeface="Times New Roman"/>
              </a:rPr>
              <a:t>such as the Golem shouldn't </a:t>
            </a:r>
            <a:r>
              <a:rPr dirty="0" sz="1450" spc="-5">
                <a:latin typeface="Times New Roman"/>
                <a:cs typeface="Times New Roman"/>
              </a:rPr>
              <a:t>be </a:t>
            </a:r>
            <a:r>
              <a:rPr dirty="0" sz="1450" spc="-10">
                <a:latin typeface="Times New Roman"/>
                <a:cs typeface="Times New Roman"/>
              </a:rPr>
              <a:t>mentioned when Pernath's around",  said Prokop </a:t>
            </a:r>
            <a:r>
              <a:rPr dirty="0" sz="1450" spc="-15">
                <a:latin typeface="Times New Roman"/>
                <a:cs typeface="Times New Roman"/>
              </a:rPr>
              <a:t>reproachfully.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told </a:t>
            </a:r>
            <a:r>
              <a:rPr dirty="0" sz="1450" spc="-5">
                <a:latin typeface="Times New Roman"/>
                <a:cs typeface="Times New Roman"/>
              </a:rPr>
              <a:t>us </a:t>
            </a:r>
            <a:r>
              <a:rPr dirty="0" sz="1450" spc="-10">
                <a:latin typeface="Times New Roman"/>
                <a:cs typeface="Times New Roman"/>
              </a:rPr>
              <a:t>earlier </a:t>
            </a:r>
            <a:r>
              <a:rPr dirty="0" sz="1450" spc="-5">
                <a:latin typeface="Times New Roman"/>
                <a:cs typeface="Times New Roman"/>
              </a:rPr>
              <a:t>on </a:t>
            </a:r>
            <a:r>
              <a:rPr dirty="0" sz="1450" spc="-10">
                <a:latin typeface="Times New Roman"/>
                <a:cs typeface="Times New Roman"/>
              </a:rPr>
              <a:t>about the Book </a:t>
            </a:r>
            <a:r>
              <a:rPr dirty="0" sz="1450" spc="-5">
                <a:latin typeface="Times New Roman"/>
                <a:cs typeface="Times New Roman"/>
              </a:rPr>
              <a:t>of  </a:t>
            </a:r>
            <a:r>
              <a:rPr dirty="0" sz="1450" spc="-15">
                <a:latin typeface="Times New Roman"/>
                <a:cs typeface="Times New Roman"/>
              </a:rPr>
              <a:t>Ibbur, </a:t>
            </a:r>
            <a:r>
              <a:rPr dirty="0" sz="1450" spc="-10">
                <a:latin typeface="Times New Roman"/>
                <a:cs typeface="Times New Roman"/>
              </a:rPr>
              <a:t>we just sat still and asked </a:t>
            </a:r>
            <a:r>
              <a:rPr dirty="0" sz="1450" spc="-5">
                <a:latin typeface="Times New Roman"/>
                <a:cs typeface="Times New Roman"/>
              </a:rPr>
              <a:t>no </a:t>
            </a:r>
            <a:r>
              <a:rPr dirty="0" sz="1450" spc="-10">
                <a:latin typeface="Times New Roman"/>
                <a:cs typeface="Times New Roman"/>
              </a:rPr>
              <a:t>questions. </a:t>
            </a:r>
            <a:r>
              <a:rPr dirty="0" sz="1450" spc="-5">
                <a:latin typeface="Times New Roman"/>
                <a:cs typeface="Times New Roman"/>
              </a:rPr>
              <a:t>I </a:t>
            </a:r>
            <a:r>
              <a:rPr dirty="0" sz="1450" spc="-10">
                <a:latin typeface="Times New Roman"/>
                <a:cs typeface="Times New Roman"/>
              </a:rPr>
              <a:t>wouldn't mind betting </a:t>
            </a:r>
            <a:r>
              <a:rPr dirty="0" sz="1450" spc="-5">
                <a:latin typeface="Times New Roman"/>
                <a:cs typeface="Times New Roman"/>
              </a:rPr>
              <a:t>he  </a:t>
            </a:r>
            <a:r>
              <a:rPr dirty="0" sz="1450" spc="-10">
                <a:latin typeface="Times New Roman"/>
                <a:cs typeface="Times New Roman"/>
              </a:rPr>
              <a:t>dreamed it all</a:t>
            </a:r>
            <a:r>
              <a:rPr dirty="0" sz="145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Zwakh </a:t>
            </a:r>
            <a:r>
              <a:rPr dirty="0" sz="1450" spc="-5">
                <a:latin typeface="Times New Roman"/>
                <a:cs typeface="Times New Roman"/>
              </a:rPr>
              <a:t>nodded. </a:t>
            </a:r>
            <a:r>
              <a:rPr dirty="0" sz="1450" spc="-30">
                <a:latin typeface="Times New Roman"/>
                <a:cs typeface="Times New Roman"/>
              </a:rPr>
              <a:t>"You're </a:t>
            </a:r>
            <a:r>
              <a:rPr dirty="0" sz="1450" spc="-10">
                <a:latin typeface="Times New Roman"/>
                <a:cs typeface="Times New Roman"/>
              </a:rPr>
              <a:t>quite right. It's like taking </a:t>
            </a:r>
            <a:r>
              <a:rPr dirty="0" sz="1450" spc="-5">
                <a:latin typeface="Times New Roman"/>
                <a:cs typeface="Times New Roman"/>
              </a:rPr>
              <a:t>a </a:t>
            </a:r>
            <a:r>
              <a:rPr dirty="0" sz="1450" spc="-10">
                <a:latin typeface="Times New Roman"/>
                <a:cs typeface="Times New Roman"/>
              </a:rPr>
              <a:t>naked light into </a:t>
            </a:r>
            <a:r>
              <a:rPr dirty="0" sz="1450" spc="-5">
                <a:latin typeface="Times New Roman"/>
                <a:cs typeface="Times New Roman"/>
              </a:rPr>
              <a:t>a  </a:t>
            </a:r>
            <a:r>
              <a:rPr dirty="0" sz="1450" spc="-10">
                <a:latin typeface="Times New Roman"/>
                <a:cs typeface="Times New Roman"/>
              </a:rPr>
              <a:t>dusty </a:t>
            </a:r>
            <a:r>
              <a:rPr dirty="0" sz="1450" spc="-15">
                <a:latin typeface="Times New Roman"/>
                <a:cs typeface="Times New Roman"/>
              </a:rPr>
              <a:t>chamber, </a:t>
            </a:r>
            <a:r>
              <a:rPr dirty="0" sz="1450" spc="-10">
                <a:latin typeface="Times New Roman"/>
                <a:cs typeface="Times New Roman"/>
              </a:rPr>
              <a:t>where the walls and ceiling are lined with mouldy cloth and  the floor is ankle-deep in the withered debris </a:t>
            </a:r>
            <a:r>
              <a:rPr dirty="0" sz="1450" spc="-5">
                <a:latin typeface="Times New Roman"/>
                <a:cs typeface="Times New Roman"/>
              </a:rPr>
              <a:t>of </a:t>
            </a:r>
            <a:r>
              <a:rPr dirty="0" sz="1450" spc="-10">
                <a:latin typeface="Times New Roman"/>
                <a:cs typeface="Times New Roman"/>
              </a:rPr>
              <a:t>the past: </a:t>
            </a:r>
            <a:r>
              <a:rPr dirty="0" sz="1450" spc="-5">
                <a:latin typeface="Times New Roman"/>
                <a:cs typeface="Times New Roman"/>
              </a:rPr>
              <a:t>one </a:t>
            </a:r>
            <a:r>
              <a:rPr dirty="0" sz="1450" spc="-10">
                <a:latin typeface="Times New Roman"/>
                <a:cs typeface="Times New Roman"/>
              </a:rPr>
              <a:t>little touch and  the whole </a:t>
            </a:r>
            <a:r>
              <a:rPr dirty="0" sz="1450" spc="-5">
                <a:latin typeface="Times New Roman"/>
                <a:cs typeface="Times New Roman"/>
              </a:rPr>
              <a:t>lot </a:t>
            </a:r>
            <a:r>
              <a:rPr dirty="0" sz="1450" spc="-10">
                <a:latin typeface="Times New Roman"/>
                <a:cs typeface="Times New Roman"/>
              </a:rPr>
              <a:t>would burst into</a:t>
            </a:r>
            <a:r>
              <a:rPr dirty="0" sz="1450" spc="15">
                <a:latin typeface="Times New Roman"/>
                <a:cs typeface="Times New Roman"/>
              </a:rPr>
              <a:t> </a:t>
            </a:r>
            <a:r>
              <a:rPr dirty="0" sz="1450" spc="-10">
                <a:latin typeface="Times New Roman"/>
                <a:cs typeface="Times New Roman"/>
              </a:rPr>
              <a:t>flames."</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"Did Pernath spend </a:t>
            </a:r>
            <a:r>
              <a:rPr dirty="0" sz="1450" spc="-5">
                <a:latin typeface="Times New Roman"/>
                <a:cs typeface="Times New Roman"/>
              </a:rPr>
              <a:t>a </a:t>
            </a:r>
            <a:r>
              <a:rPr dirty="0" sz="1450" spc="-10">
                <a:latin typeface="Times New Roman"/>
                <a:cs typeface="Times New Roman"/>
              </a:rPr>
              <a:t>long time in the lunatic asylum?" asked </a:t>
            </a:r>
            <a:r>
              <a:rPr dirty="0" sz="1450" spc="-25">
                <a:latin typeface="Times New Roman"/>
                <a:cs typeface="Times New Roman"/>
              </a:rPr>
              <a:t>Vrieslander.  </a:t>
            </a:r>
            <a:r>
              <a:rPr dirty="0" sz="1450" spc="-10">
                <a:latin typeface="Times New Roman"/>
                <a:cs typeface="Times New Roman"/>
              </a:rPr>
              <a:t>"It's </a:t>
            </a:r>
            <a:r>
              <a:rPr dirty="0" sz="1450" spc="-5">
                <a:latin typeface="Times New Roman"/>
                <a:cs typeface="Times New Roman"/>
              </a:rPr>
              <a:t>a </a:t>
            </a:r>
            <a:r>
              <a:rPr dirty="0" sz="1450" spc="-10">
                <a:latin typeface="Times New Roman"/>
                <a:cs typeface="Times New Roman"/>
              </a:rPr>
              <a:t>pity about him, </a:t>
            </a:r>
            <a:r>
              <a:rPr dirty="0" sz="1450" spc="-5">
                <a:latin typeface="Times New Roman"/>
                <a:cs typeface="Times New Roman"/>
              </a:rPr>
              <a:t>he </a:t>
            </a:r>
            <a:r>
              <a:rPr dirty="0" sz="1450" spc="-10">
                <a:latin typeface="Times New Roman"/>
                <a:cs typeface="Times New Roman"/>
              </a:rPr>
              <a:t>can't </a:t>
            </a:r>
            <a:r>
              <a:rPr dirty="0" sz="1450" spc="-5">
                <a:latin typeface="Times New Roman"/>
                <a:cs typeface="Times New Roman"/>
              </a:rPr>
              <a:t>be </a:t>
            </a:r>
            <a:r>
              <a:rPr dirty="0" sz="1450" spc="-10">
                <a:latin typeface="Times New Roman"/>
                <a:cs typeface="Times New Roman"/>
              </a:rPr>
              <a:t>any more than</a:t>
            </a:r>
            <a:r>
              <a:rPr dirty="0" sz="1450" spc="35">
                <a:latin typeface="Times New Roman"/>
                <a:cs typeface="Times New Roman"/>
              </a:rPr>
              <a:t> </a:t>
            </a:r>
            <a:r>
              <a:rPr dirty="0" sz="1450" spc="-20">
                <a:latin typeface="Times New Roman"/>
                <a:cs typeface="Times New Roman"/>
              </a:rPr>
              <a:t>forty."</a:t>
            </a:r>
            <a:endParaRPr sz="145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29068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"I </a:t>
            </a:r>
            <a:r>
              <a:rPr dirty="0" sz="1450" spc="-5">
                <a:latin typeface="Times New Roman"/>
                <a:cs typeface="Times New Roman"/>
              </a:rPr>
              <a:t>don't </a:t>
            </a:r>
            <a:r>
              <a:rPr dirty="0" sz="1450" spc="-25">
                <a:latin typeface="Times New Roman"/>
                <a:cs typeface="Times New Roman"/>
              </a:rPr>
              <a:t>know, </a:t>
            </a:r>
            <a:r>
              <a:rPr dirty="0" sz="1450" spc="-5">
                <a:latin typeface="Times New Roman"/>
                <a:cs typeface="Times New Roman"/>
              </a:rPr>
              <a:t>nor </a:t>
            </a: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any idea where </a:t>
            </a:r>
            <a:r>
              <a:rPr dirty="0" sz="1450" spc="-5">
                <a:latin typeface="Times New Roman"/>
                <a:cs typeface="Times New Roman"/>
              </a:rPr>
              <a:t>he </a:t>
            </a:r>
            <a:r>
              <a:rPr dirty="0" sz="1450" spc="-10">
                <a:latin typeface="Times New Roman"/>
                <a:cs typeface="Times New Roman"/>
              </a:rPr>
              <a:t>might come from </a:t>
            </a:r>
            <a:r>
              <a:rPr dirty="0" sz="1450" spc="-5">
                <a:latin typeface="Times New Roman"/>
                <a:cs typeface="Times New Roman"/>
              </a:rPr>
              <a:t>or </a:t>
            </a:r>
            <a:r>
              <a:rPr dirty="0" sz="1450" spc="-10">
                <a:latin typeface="Times New Roman"/>
                <a:cs typeface="Times New Roman"/>
              </a:rPr>
              <a:t>what work  </a:t>
            </a:r>
            <a:r>
              <a:rPr dirty="0" sz="1450" spc="-5">
                <a:latin typeface="Times New Roman"/>
                <a:cs typeface="Times New Roman"/>
              </a:rPr>
              <a:t>he </a:t>
            </a:r>
            <a:r>
              <a:rPr dirty="0" sz="1450" spc="-10">
                <a:latin typeface="Times New Roman"/>
                <a:cs typeface="Times New Roman"/>
              </a:rPr>
              <a:t>did before. </a:t>
            </a:r>
            <a:r>
              <a:rPr dirty="0" sz="1450" spc="-25">
                <a:latin typeface="Times New Roman"/>
                <a:cs typeface="Times New Roman"/>
              </a:rPr>
              <a:t>With </a:t>
            </a:r>
            <a:r>
              <a:rPr dirty="0" sz="1450" spc="-10">
                <a:latin typeface="Times New Roman"/>
                <a:cs typeface="Times New Roman"/>
              </a:rPr>
              <a:t>his slim figure and pointed beard </a:t>
            </a:r>
            <a:r>
              <a:rPr dirty="0" sz="1450" spc="-5">
                <a:latin typeface="Times New Roman"/>
                <a:cs typeface="Times New Roman"/>
              </a:rPr>
              <a:t>he looks </a:t>
            </a:r>
            <a:r>
              <a:rPr dirty="0" sz="1450" spc="-10">
                <a:latin typeface="Times New Roman"/>
                <a:cs typeface="Times New Roman"/>
              </a:rPr>
              <a:t>like some  ancient French nobleman. A </a:t>
            </a:r>
            <a:r>
              <a:rPr dirty="0" sz="1450" spc="-5">
                <a:latin typeface="Times New Roman"/>
                <a:cs typeface="Times New Roman"/>
              </a:rPr>
              <a:t>long, </a:t>
            </a:r>
            <a:r>
              <a:rPr dirty="0" sz="1450" spc="-10">
                <a:latin typeface="Times New Roman"/>
                <a:cs typeface="Times New Roman"/>
              </a:rPr>
              <a:t>long time ago an old doctor </a:t>
            </a:r>
            <a:r>
              <a:rPr dirty="0" sz="1450" spc="-5">
                <a:latin typeface="Times New Roman"/>
                <a:cs typeface="Times New Roman"/>
              </a:rPr>
              <a:t>I </a:t>
            </a:r>
            <a:r>
              <a:rPr dirty="0" sz="1450" spc="-10">
                <a:latin typeface="Times New Roman"/>
                <a:cs typeface="Times New Roman"/>
              </a:rPr>
              <a:t>was friendly  with asked me to take him under my wing and find him </a:t>
            </a:r>
            <a:r>
              <a:rPr dirty="0" sz="1450" spc="-5">
                <a:latin typeface="Times New Roman"/>
                <a:cs typeface="Times New Roman"/>
              </a:rPr>
              <a:t>a </a:t>
            </a:r>
            <a:r>
              <a:rPr dirty="0" sz="1450" spc="-10">
                <a:latin typeface="Times New Roman"/>
                <a:cs typeface="Times New Roman"/>
              </a:rPr>
              <a:t>room somewhere  round here, where </a:t>
            </a:r>
            <a:r>
              <a:rPr dirty="0" sz="1450" spc="-5">
                <a:latin typeface="Times New Roman"/>
                <a:cs typeface="Times New Roman"/>
              </a:rPr>
              <a:t>no one </a:t>
            </a:r>
            <a:r>
              <a:rPr dirty="0" sz="1450" spc="-10">
                <a:latin typeface="Times New Roman"/>
                <a:cs typeface="Times New Roman"/>
              </a:rPr>
              <a:t>would notice him </a:t>
            </a:r>
            <a:r>
              <a:rPr dirty="0" sz="1450" spc="-5">
                <a:latin typeface="Times New Roman"/>
                <a:cs typeface="Times New Roman"/>
              </a:rPr>
              <a:t>or </a:t>
            </a:r>
            <a:r>
              <a:rPr dirty="0" sz="1450" spc="-10">
                <a:latin typeface="Times New Roman"/>
                <a:cs typeface="Times New Roman"/>
              </a:rPr>
              <a:t>bother him with questions  about old times." Again Zwakh gave me </a:t>
            </a:r>
            <a:r>
              <a:rPr dirty="0" sz="1450" spc="-5">
                <a:latin typeface="Times New Roman"/>
                <a:cs typeface="Times New Roman"/>
              </a:rPr>
              <a:t>a </a:t>
            </a:r>
            <a:r>
              <a:rPr dirty="0" sz="1450" spc="-10">
                <a:latin typeface="Times New Roman"/>
                <a:cs typeface="Times New Roman"/>
              </a:rPr>
              <a:t>concerned </a:t>
            </a:r>
            <a:r>
              <a:rPr dirty="0" sz="1450" spc="-5">
                <a:latin typeface="Times New Roman"/>
                <a:cs typeface="Times New Roman"/>
              </a:rPr>
              <a:t>look. </a:t>
            </a:r>
            <a:r>
              <a:rPr dirty="0" sz="1450" spc="-10">
                <a:latin typeface="Times New Roman"/>
                <a:cs typeface="Times New Roman"/>
              </a:rPr>
              <a:t>"Since then he's  lived here repairing antiques and engraving gems, and he's managed to make </a:t>
            </a:r>
            <a:r>
              <a:rPr dirty="0" sz="1450" spc="-5">
                <a:latin typeface="Times New Roman"/>
                <a:cs typeface="Times New Roman"/>
              </a:rPr>
              <a:t>a  </a:t>
            </a:r>
            <a:r>
              <a:rPr dirty="0" sz="1450" spc="-10">
                <a:latin typeface="Times New Roman"/>
                <a:cs typeface="Times New Roman"/>
              </a:rPr>
              <a:t>decent living </a:t>
            </a:r>
            <a:r>
              <a:rPr dirty="0" sz="1450" spc="-5">
                <a:latin typeface="Times New Roman"/>
                <a:cs typeface="Times New Roman"/>
              </a:rPr>
              <a:t>out of </a:t>
            </a:r>
            <a:r>
              <a:rPr dirty="0" sz="1450" spc="-10">
                <a:latin typeface="Times New Roman"/>
                <a:cs typeface="Times New Roman"/>
              </a:rPr>
              <a:t>it. The fortunate thing is that </a:t>
            </a:r>
            <a:r>
              <a:rPr dirty="0" sz="1450" spc="-5">
                <a:latin typeface="Times New Roman"/>
                <a:cs typeface="Times New Roman"/>
              </a:rPr>
              <a:t>he </a:t>
            </a:r>
            <a:r>
              <a:rPr dirty="0" sz="1450" spc="-10">
                <a:latin typeface="Times New Roman"/>
                <a:cs typeface="Times New Roman"/>
              </a:rPr>
              <a:t>seems to have forgotten  everything to </a:t>
            </a:r>
            <a:r>
              <a:rPr dirty="0" sz="1450" spc="-5">
                <a:latin typeface="Times New Roman"/>
                <a:cs typeface="Times New Roman"/>
              </a:rPr>
              <a:t>do </a:t>
            </a:r>
            <a:r>
              <a:rPr dirty="0" sz="1450" spc="-10">
                <a:latin typeface="Times New Roman"/>
                <a:cs typeface="Times New Roman"/>
              </a:rPr>
              <a:t>with his madness.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of you, </a:t>
            </a:r>
            <a:r>
              <a:rPr dirty="0" sz="1450" spc="-10">
                <a:latin typeface="Times New Roman"/>
                <a:cs typeface="Times New Roman"/>
              </a:rPr>
              <a:t>never ask him about things  that might call the past back to mind for him. How often the old doctor used to  emphasise that. </a:t>
            </a:r>
            <a:r>
              <a:rPr dirty="0" sz="1450" spc="-45">
                <a:latin typeface="Times New Roman"/>
                <a:cs typeface="Times New Roman"/>
              </a:rPr>
              <a:t>'You</a:t>
            </a:r>
            <a:r>
              <a:rPr dirty="0" sz="1450" spc="270">
                <a:latin typeface="Times New Roman"/>
                <a:cs typeface="Times New Roman"/>
              </a:rPr>
              <a:t> </a:t>
            </a:r>
            <a:r>
              <a:rPr dirty="0" sz="1450" spc="-25">
                <a:latin typeface="Times New Roman"/>
                <a:cs typeface="Times New Roman"/>
              </a:rPr>
              <a:t>know, </a:t>
            </a:r>
            <a:r>
              <a:rPr dirty="0" sz="1450" spc="-10">
                <a:latin typeface="Times New Roman"/>
                <a:cs typeface="Times New Roman"/>
              </a:rPr>
              <a:t>Zwakh', </a:t>
            </a:r>
            <a:r>
              <a:rPr dirty="0" sz="1450" spc="-5">
                <a:latin typeface="Times New Roman"/>
                <a:cs typeface="Times New Roman"/>
              </a:rPr>
              <a:t>he </a:t>
            </a:r>
            <a:r>
              <a:rPr dirty="0" sz="1450" spc="-10">
                <a:latin typeface="Times New Roman"/>
                <a:cs typeface="Times New Roman"/>
              </a:rPr>
              <a:t>would always </a:t>
            </a:r>
            <a:r>
              <a:rPr dirty="0" sz="1450" spc="-30">
                <a:latin typeface="Times New Roman"/>
                <a:cs typeface="Times New Roman"/>
              </a:rPr>
              <a:t>say, </a:t>
            </a:r>
            <a:r>
              <a:rPr dirty="0" sz="1450" spc="-10">
                <a:latin typeface="Times New Roman"/>
                <a:cs typeface="Times New Roman"/>
              </a:rPr>
              <a:t>'we have </a:t>
            </a:r>
            <a:r>
              <a:rPr dirty="0" sz="1450" spc="-5">
                <a:latin typeface="Times New Roman"/>
                <a:cs typeface="Times New Roman"/>
              </a:rPr>
              <a:t>our  </a:t>
            </a:r>
            <a:r>
              <a:rPr dirty="0" sz="1450" spc="-10">
                <a:latin typeface="Times New Roman"/>
                <a:cs typeface="Times New Roman"/>
              </a:rPr>
              <a:t>method for dealing with this; with great </a:t>
            </a:r>
            <a:r>
              <a:rPr dirty="0" sz="1450" spc="-15">
                <a:latin typeface="Times New Roman"/>
                <a:cs typeface="Times New Roman"/>
              </a:rPr>
              <a:t>effort, </a:t>
            </a:r>
            <a:r>
              <a:rPr dirty="0" sz="1450" spc="-10">
                <a:latin typeface="Times New Roman"/>
                <a:cs typeface="Times New Roman"/>
              </a:rPr>
              <a:t>we've managed to wall </a:t>
            </a:r>
            <a:r>
              <a:rPr dirty="0" sz="1450" spc="-5">
                <a:latin typeface="Times New Roman"/>
                <a:cs typeface="Times New Roman"/>
              </a:rPr>
              <a:t>up </a:t>
            </a:r>
            <a:r>
              <a:rPr dirty="0" sz="1450" spc="-10">
                <a:latin typeface="Times New Roman"/>
                <a:cs typeface="Times New Roman"/>
              </a:rPr>
              <a:t>his  illness, if </a:t>
            </a:r>
            <a:r>
              <a:rPr dirty="0" sz="1450" spc="-5">
                <a:latin typeface="Times New Roman"/>
                <a:cs typeface="Times New Roman"/>
              </a:rPr>
              <a:t>I </a:t>
            </a:r>
            <a:r>
              <a:rPr dirty="0" sz="1450" spc="-10">
                <a:latin typeface="Times New Roman"/>
                <a:cs typeface="Times New Roman"/>
              </a:rPr>
              <a:t>can </a:t>
            </a:r>
            <a:r>
              <a:rPr dirty="0" sz="1450" spc="-5">
                <a:latin typeface="Times New Roman"/>
                <a:cs typeface="Times New Roman"/>
              </a:rPr>
              <a:t>put </a:t>
            </a:r>
            <a:r>
              <a:rPr dirty="0" sz="1450" spc="-10">
                <a:latin typeface="Times New Roman"/>
                <a:cs typeface="Times New Roman"/>
              </a:rPr>
              <a:t>it like that, just as </a:t>
            </a:r>
            <a:r>
              <a:rPr dirty="0" sz="1450" spc="-5">
                <a:latin typeface="Times New Roman"/>
                <a:cs typeface="Times New Roman"/>
              </a:rPr>
              <a:t>you </a:t>
            </a:r>
            <a:r>
              <a:rPr dirty="0" sz="1450" spc="-10">
                <a:latin typeface="Times New Roman"/>
                <a:cs typeface="Times New Roman"/>
              </a:rPr>
              <a:t>might build </a:t>
            </a:r>
            <a:r>
              <a:rPr dirty="0" sz="1450" spc="-5">
                <a:latin typeface="Times New Roman"/>
                <a:cs typeface="Times New Roman"/>
              </a:rPr>
              <a:t>a </a:t>
            </a:r>
            <a:r>
              <a:rPr dirty="0" sz="1450" spc="-10">
                <a:latin typeface="Times New Roman"/>
                <a:cs typeface="Times New Roman"/>
              </a:rPr>
              <a:t>wall round the site </a:t>
            </a:r>
            <a:r>
              <a:rPr dirty="0" sz="1450" spc="-5">
                <a:latin typeface="Times New Roman"/>
                <a:cs typeface="Times New Roman"/>
              </a:rPr>
              <a:t>of  </a:t>
            </a:r>
            <a:r>
              <a:rPr dirty="0" sz="1450" spc="-10">
                <a:latin typeface="Times New Roman"/>
                <a:cs typeface="Times New Roman"/>
              </a:rPr>
              <a:t>some </a:t>
            </a:r>
            <a:r>
              <a:rPr dirty="0" sz="1450" spc="-20">
                <a:latin typeface="Times New Roman"/>
                <a:cs typeface="Times New Roman"/>
              </a:rPr>
              <a:t>tragedy, </a:t>
            </a:r>
            <a:r>
              <a:rPr dirty="0" sz="1450" spc="-10">
                <a:latin typeface="Times New Roman"/>
                <a:cs typeface="Times New Roman"/>
              </a:rPr>
              <a:t>because </a:t>
            </a:r>
            <a:r>
              <a:rPr dirty="0" sz="1450" spc="-5">
                <a:latin typeface="Times New Roman"/>
                <a:cs typeface="Times New Roman"/>
              </a:rPr>
              <a:t>of </a:t>
            </a:r>
            <a:r>
              <a:rPr dirty="0" sz="1450" spc="-10">
                <a:latin typeface="Times New Roman"/>
                <a:cs typeface="Times New Roman"/>
              </a:rPr>
              <a:t>the unhappy memories associated with</a:t>
            </a:r>
            <a:r>
              <a:rPr dirty="0" sz="1450" spc="5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70"/>
              </a:spcBef>
            </a:pPr>
            <a:r>
              <a:rPr dirty="0" sz="1450" spc="-10">
                <a:latin typeface="Times New Roman"/>
                <a:cs typeface="Times New Roman"/>
              </a:rPr>
              <a:t>Zwakh's words had grasped me like </a:t>
            </a:r>
            <a:r>
              <a:rPr dirty="0" sz="1450" spc="-5">
                <a:latin typeface="Times New Roman"/>
                <a:cs typeface="Times New Roman"/>
              </a:rPr>
              <a:t>a </a:t>
            </a:r>
            <a:r>
              <a:rPr dirty="0" sz="1450" spc="-10">
                <a:latin typeface="Times New Roman"/>
                <a:cs typeface="Times New Roman"/>
              </a:rPr>
              <a:t>slaughterer grasping </a:t>
            </a:r>
            <a:r>
              <a:rPr dirty="0" sz="1450" spc="-5">
                <a:latin typeface="Times New Roman"/>
                <a:cs typeface="Times New Roman"/>
              </a:rPr>
              <a:t>a </a:t>
            </a:r>
            <a:r>
              <a:rPr dirty="0" sz="1450" spc="-10">
                <a:latin typeface="Times New Roman"/>
                <a:cs typeface="Times New Roman"/>
              </a:rPr>
              <a:t>defenceless  animal and were squeezing my heart with </a:t>
            </a:r>
            <a:r>
              <a:rPr dirty="0" sz="1450" spc="-5">
                <a:latin typeface="Times New Roman"/>
                <a:cs typeface="Times New Roman"/>
              </a:rPr>
              <a:t>rough, </a:t>
            </a:r>
            <a:r>
              <a:rPr dirty="0" sz="1450" spc="-10">
                <a:latin typeface="Times New Roman"/>
                <a:cs typeface="Times New Roman"/>
              </a:rPr>
              <a:t>cruel hands. There had  always been </a:t>
            </a:r>
            <a:r>
              <a:rPr dirty="0" sz="1450" spc="-5">
                <a:latin typeface="Times New Roman"/>
                <a:cs typeface="Times New Roman"/>
              </a:rPr>
              <a:t>a </a:t>
            </a:r>
            <a:r>
              <a:rPr dirty="0" sz="1450" spc="-10">
                <a:latin typeface="Times New Roman"/>
                <a:cs typeface="Times New Roman"/>
              </a:rPr>
              <a:t>vague torment gnawing at my soul, </a:t>
            </a:r>
            <a:r>
              <a:rPr dirty="0" sz="1450" spc="-5">
                <a:latin typeface="Times New Roman"/>
                <a:cs typeface="Times New Roman"/>
              </a:rPr>
              <a:t>a </a:t>
            </a:r>
            <a:r>
              <a:rPr dirty="0" sz="1450" spc="-10">
                <a:latin typeface="Times New Roman"/>
                <a:cs typeface="Times New Roman"/>
              </a:rPr>
              <a:t>feeling as if something  had been taken from me and as if </a:t>
            </a:r>
            <a:r>
              <a:rPr dirty="0" sz="1450" spc="-5">
                <a:latin typeface="Times New Roman"/>
                <a:cs typeface="Times New Roman"/>
              </a:rPr>
              <a:t>I </a:t>
            </a:r>
            <a:r>
              <a:rPr dirty="0" sz="1450" spc="-10">
                <a:latin typeface="Times New Roman"/>
                <a:cs typeface="Times New Roman"/>
              </a:rPr>
              <a:t>had passed through long periods </a:t>
            </a:r>
            <a:r>
              <a:rPr dirty="0" sz="1450" spc="-5">
                <a:latin typeface="Times New Roman"/>
                <a:cs typeface="Times New Roman"/>
              </a:rPr>
              <a:t>of </a:t>
            </a:r>
            <a:r>
              <a:rPr dirty="0" sz="1450" spc="-10">
                <a:latin typeface="Times New Roman"/>
                <a:cs typeface="Times New Roman"/>
              </a:rPr>
              <a:t>my life  like </a:t>
            </a:r>
            <a:r>
              <a:rPr dirty="0" sz="1450" spc="-5">
                <a:latin typeface="Times New Roman"/>
                <a:cs typeface="Times New Roman"/>
              </a:rPr>
              <a:t>a </a:t>
            </a:r>
            <a:r>
              <a:rPr dirty="0" sz="1450" spc="-10">
                <a:latin typeface="Times New Roman"/>
                <a:cs typeface="Times New Roman"/>
              </a:rPr>
              <a:t>sleepwalker going along the edge </a:t>
            </a:r>
            <a:r>
              <a:rPr dirty="0" sz="1450" spc="-5">
                <a:latin typeface="Times New Roman"/>
                <a:cs typeface="Times New Roman"/>
              </a:rPr>
              <a:t>of a </a:t>
            </a:r>
            <a:r>
              <a:rPr dirty="0" sz="1450" spc="-10">
                <a:latin typeface="Times New Roman"/>
                <a:cs typeface="Times New Roman"/>
              </a:rPr>
              <a:t>precipice, </a:t>
            </a:r>
            <a:r>
              <a:rPr dirty="0" sz="1450" spc="-5">
                <a:latin typeface="Times New Roman"/>
                <a:cs typeface="Times New Roman"/>
              </a:rPr>
              <a:t>but I </a:t>
            </a:r>
            <a:r>
              <a:rPr dirty="0" sz="1450" spc="-10">
                <a:latin typeface="Times New Roman"/>
                <a:cs typeface="Times New Roman"/>
              </a:rPr>
              <a:t>had never been  able to find the cause. Now the secret was </a:t>
            </a:r>
            <a:r>
              <a:rPr dirty="0" sz="1450" spc="-5">
                <a:latin typeface="Times New Roman"/>
                <a:cs typeface="Times New Roman"/>
              </a:rPr>
              <a:t>out, </a:t>
            </a:r>
            <a:r>
              <a:rPr dirty="0" sz="1450" spc="-10">
                <a:latin typeface="Times New Roman"/>
                <a:cs typeface="Times New Roman"/>
              </a:rPr>
              <a:t>and it stung unbearably like an  open wound.</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My morbid dislike </a:t>
            </a:r>
            <a:r>
              <a:rPr dirty="0" sz="1450" spc="-5">
                <a:latin typeface="Times New Roman"/>
                <a:cs typeface="Times New Roman"/>
              </a:rPr>
              <a:t>of </a:t>
            </a:r>
            <a:r>
              <a:rPr dirty="0" sz="1450" spc="-10">
                <a:latin typeface="Times New Roman"/>
                <a:cs typeface="Times New Roman"/>
              </a:rPr>
              <a:t>any indulgence in reminiscences </a:t>
            </a:r>
            <a:r>
              <a:rPr dirty="0" sz="1450" spc="-5">
                <a:latin typeface="Times New Roman"/>
                <a:cs typeface="Times New Roman"/>
              </a:rPr>
              <a:t>of </a:t>
            </a:r>
            <a:r>
              <a:rPr dirty="0" sz="1450" spc="-10">
                <a:latin typeface="Times New Roman"/>
                <a:cs typeface="Times New Roman"/>
              </a:rPr>
              <a:t>the past; this  strange dream that keeps </a:t>
            </a:r>
            <a:r>
              <a:rPr dirty="0" sz="1450" spc="-5">
                <a:latin typeface="Times New Roman"/>
                <a:cs typeface="Times New Roman"/>
              </a:rPr>
              <a:t>on </a:t>
            </a:r>
            <a:r>
              <a:rPr dirty="0" sz="1450" spc="-10">
                <a:latin typeface="Times New Roman"/>
                <a:cs typeface="Times New Roman"/>
              </a:rPr>
              <a:t>returning from time to time </a:t>
            </a:r>
            <a:r>
              <a:rPr dirty="0" sz="1450" spc="-5">
                <a:latin typeface="Times New Roman"/>
                <a:cs typeface="Times New Roman"/>
              </a:rPr>
              <a:t>of </a:t>
            </a:r>
            <a:r>
              <a:rPr dirty="0" sz="1450" spc="-10">
                <a:latin typeface="Times New Roman"/>
                <a:cs typeface="Times New Roman"/>
              </a:rPr>
              <a:t>being locked in </a:t>
            </a:r>
            <a:r>
              <a:rPr dirty="0" sz="1450" spc="-5">
                <a:latin typeface="Times New Roman"/>
                <a:cs typeface="Times New Roman"/>
              </a:rPr>
              <a:t>a  </a:t>
            </a:r>
            <a:r>
              <a:rPr dirty="0" sz="1450" spc="-10">
                <a:latin typeface="Times New Roman"/>
                <a:cs typeface="Times New Roman"/>
              </a:rPr>
              <a:t>house with room after room that </a:t>
            </a:r>
            <a:r>
              <a:rPr dirty="0" sz="1450" spc="-5">
                <a:latin typeface="Times New Roman"/>
                <a:cs typeface="Times New Roman"/>
              </a:rPr>
              <a:t>I </a:t>
            </a:r>
            <a:r>
              <a:rPr dirty="0" sz="1450" spc="-10">
                <a:latin typeface="Times New Roman"/>
                <a:cs typeface="Times New Roman"/>
              </a:rPr>
              <a:t>can't get into; the frightening failure </a:t>
            </a:r>
            <a:r>
              <a:rPr dirty="0" sz="1450" spc="-5">
                <a:latin typeface="Times New Roman"/>
                <a:cs typeface="Times New Roman"/>
              </a:rPr>
              <a:t>of </a:t>
            </a:r>
            <a:r>
              <a:rPr dirty="0" sz="1450" spc="-10">
                <a:latin typeface="Times New Roman"/>
                <a:cs typeface="Times New Roman"/>
              </a:rPr>
              <a:t>my  memory in things concerning my youth—suddenly there was </a:t>
            </a:r>
            <a:r>
              <a:rPr dirty="0" sz="1450" spc="-5">
                <a:latin typeface="Times New Roman"/>
                <a:cs typeface="Times New Roman"/>
              </a:rPr>
              <a:t>a </a:t>
            </a:r>
            <a:r>
              <a:rPr dirty="0" sz="1450" spc="-10">
                <a:latin typeface="Times New Roman"/>
                <a:cs typeface="Times New Roman"/>
              </a:rPr>
              <a:t>terrible  explanation for it all: </a:t>
            </a:r>
            <a:r>
              <a:rPr dirty="0" sz="1450" spc="-5">
                <a:latin typeface="Times New Roman"/>
                <a:cs typeface="Times New Roman"/>
              </a:rPr>
              <a:t>I </a:t>
            </a:r>
            <a:r>
              <a:rPr dirty="0" sz="1450" spc="-10">
                <a:latin typeface="Times New Roman"/>
                <a:cs typeface="Times New Roman"/>
              </a:rPr>
              <a:t>had been mad and they had used hypnosis to treat me,  they had closed </a:t>
            </a:r>
            <a:r>
              <a:rPr dirty="0" sz="1450" spc="-15">
                <a:latin typeface="Times New Roman"/>
                <a:cs typeface="Times New Roman"/>
              </a:rPr>
              <a:t>off </a:t>
            </a:r>
            <a:r>
              <a:rPr dirty="0" sz="1450" spc="-10">
                <a:latin typeface="Times New Roman"/>
                <a:cs typeface="Times New Roman"/>
              </a:rPr>
              <a:t>the 'room' that gave access to those chambers </a:t>
            </a:r>
            <a:r>
              <a:rPr dirty="0" sz="1450" spc="-5">
                <a:latin typeface="Times New Roman"/>
                <a:cs typeface="Times New Roman"/>
              </a:rPr>
              <a:t>of </a:t>
            </a:r>
            <a:r>
              <a:rPr dirty="0" sz="1450" spc="-10">
                <a:latin typeface="Times New Roman"/>
                <a:cs typeface="Times New Roman"/>
              </a:rPr>
              <a:t>my brain,  rendering me homeless in the midst </a:t>
            </a:r>
            <a:r>
              <a:rPr dirty="0" sz="1450" spc="-5">
                <a:latin typeface="Times New Roman"/>
                <a:cs typeface="Times New Roman"/>
              </a:rPr>
              <a:t>of </a:t>
            </a:r>
            <a:r>
              <a:rPr dirty="0" sz="1450" spc="-10">
                <a:latin typeface="Times New Roman"/>
                <a:cs typeface="Times New Roman"/>
              </a:rPr>
              <a:t>the life around</a:t>
            </a:r>
            <a:r>
              <a:rPr dirty="0" sz="1450" spc="4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And without any </a:t>
            </a:r>
            <a:r>
              <a:rPr dirty="0" sz="1450" spc="-5">
                <a:latin typeface="Times New Roman"/>
                <a:cs typeface="Times New Roman"/>
              </a:rPr>
              <a:t>hope of </a:t>
            </a:r>
            <a:r>
              <a:rPr dirty="0" sz="1450" spc="-10">
                <a:latin typeface="Times New Roman"/>
                <a:cs typeface="Times New Roman"/>
              </a:rPr>
              <a:t>ever recovering the lost</a:t>
            </a:r>
            <a:r>
              <a:rPr dirty="0" sz="1450" spc="35">
                <a:latin typeface="Times New Roman"/>
                <a:cs typeface="Times New Roman"/>
              </a:rPr>
              <a:t> </a:t>
            </a:r>
            <a:r>
              <a:rPr dirty="0" sz="1450" spc="-10">
                <a:latin typeface="Times New Roman"/>
                <a:cs typeface="Times New Roman"/>
              </a:rPr>
              <a:t>memories!</a:t>
            </a:r>
            <a:endParaRPr sz="1450">
              <a:latin typeface="Times New Roman"/>
              <a:cs typeface="Times New Roman"/>
            </a:endParaRPr>
          </a:p>
          <a:p>
            <a:pPr algn="just" marL="12700" marR="5080" indent="255904">
              <a:lnSpc>
                <a:spcPts val="1730"/>
              </a:lnSpc>
              <a:spcBef>
                <a:spcPts val="844"/>
              </a:spcBef>
            </a:pPr>
            <a:r>
              <a:rPr dirty="0" sz="1450" spc="-5">
                <a:latin typeface="Times New Roman"/>
                <a:cs typeface="Times New Roman"/>
              </a:rPr>
              <a:t>I </a:t>
            </a:r>
            <a:r>
              <a:rPr dirty="0" sz="1450" spc="-10">
                <a:latin typeface="Times New Roman"/>
                <a:cs typeface="Times New Roman"/>
              </a:rPr>
              <a:t>realised that the mainspring </a:t>
            </a:r>
            <a:r>
              <a:rPr dirty="0" sz="1450" spc="-5">
                <a:latin typeface="Times New Roman"/>
                <a:cs typeface="Times New Roman"/>
              </a:rPr>
              <a:t>of </a:t>
            </a:r>
            <a:r>
              <a:rPr dirty="0" sz="1450" spc="-10">
                <a:latin typeface="Times New Roman"/>
                <a:cs typeface="Times New Roman"/>
              </a:rPr>
              <a:t>all my thoughts and actions lay hidden in  </a:t>
            </a:r>
            <a:r>
              <a:rPr dirty="0" sz="1450" spc="-15">
                <a:latin typeface="Times New Roman"/>
                <a:cs typeface="Times New Roman"/>
              </a:rPr>
              <a:t>another, </a:t>
            </a:r>
            <a:r>
              <a:rPr dirty="0" sz="1450" spc="-10">
                <a:latin typeface="Times New Roman"/>
                <a:cs typeface="Times New Roman"/>
              </a:rPr>
              <a:t>forgotten existence, and that </a:t>
            </a:r>
            <a:r>
              <a:rPr dirty="0" sz="1450" spc="-5">
                <a:latin typeface="Times New Roman"/>
                <a:cs typeface="Times New Roman"/>
              </a:rPr>
              <a:t>I </a:t>
            </a:r>
            <a:r>
              <a:rPr dirty="0" sz="1450" spc="-10">
                <a:latin typeface="Times New Roman"/>
                <a:cs typeface="Times New Roman"/>
              </a:rPr>
              <a:t>would never </a:t>
            </a:r>
            <a:r>
              <a:rPr dirty="0" sz="1450" spc="-5">
                <a:latin typeface="Times New Roman"/>
                <a:cs typeface="Times New Roman"/>
              </a:rPr>
              <a:t>be </a:t>
            </a:r>
            <a:r>
              <a:rPr dirty="0" sz="1450" spc="-10">
                <a:latin typeface="Times New Roman"/>
                <a:cs typeface="Times New Roman"/>
              </a:rPr>
              <a:t>able to uncover it.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cutting that has been grafted onto another stem, </a:t>
            </a:r>
            <a:r>
              <a:rPr dirty="0" sz="1450" spc="-5">
                <a:latin typeface="Times New Roman"/>
                <a:cs typeface="Times New Roman"/>
              </a:rPr>
              <a:t>a </a:t>
            </a:r>
            <a:r>
              <a:rPr dirty="0" sz="1450" spc="-10">
                <a:latin typeface="Times New Roman"/>
                <a:cs typeface="Times New Roman"/>
              </a:rPr>
              <a:t>branch sprouting from an  alien stock. Even if </a:t>
            </a:r>
            <a:r>
              <a:rPr dirty="0" sz="1450" spc="-5">
                <a:latin typeface="Times New Roman"/>
                <a:cs typeface="Times New Roman"/>
              </a:rPr>
              <a:t>I </a:t>
            </a:r>
            <a:r>
              <a:rPr dirty="0" sz="1450" spc="-10">
                <a:latin typeface="Times New Roman"/>
                <a:cs typeface="Times New Roman"/>
              </a:rPr>
              <a:t>were to succeed in forcing my way into that locked  'room', would that </a:t>
            </a:r>
            <a:r>
              <a:rPr dirty="0" sz="1450" spc="-5">
                <a:latin typeface="Times New Roman"/>
                <a:cs typeface="Times New Roman"/>
              </a:rPr>
              <a:t>not </a:t>
            </a:r>
            <a:r>
              <a:rPr dirty="0" sz="1450" spc="-10">
                <a:latin typeface="Times New Roman"/>
                <a:cs typeface="Times New Roman"/>
              </a:rPr>
              <a:t>just mean </a:t>
            </a:r>
            <a:r>
              <a:rPr dirty="0" sz="1450" spc="-5">
                <a:latin typeface="Times New Roman"/>
                <a:cs typeface="Times New Roman"/>
              </a:rPr>
              <a:t>I </a:t>
            </a:r>
            <a:r>
              <a:rPr dirty="0" sz="1450" spc="-10">
                <a:latin typeface="Times New Roman"/>
                <a:cs typeface="Times New Roman"/>
              </a:rPr>
              <a:t>would once again fall prey to the ghosts that  have been locked away in</a:t>
            </a:r>
            <a:r>
              <a:rPr dirty="0" sz="1450" spc="1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 story </a:t>
            </a:r>
            <a:r>
              <a:rPr dirty="0" sz="1450" spc="-5">
                <a:latin typeface="Times New Roman"/>
                <a:cs typeface="Times New Roman"/>
              </a:rPr>
              <a:t>of </a:t>
            </a:r>
            <a:r>
              <a:rPr dirty="0" sz="1450" spc="-10">
                <a:latin typeface="Times New Roman"/>
                <a:cs typeface="Times New Roman"/>
              </a:rPr>
              <a:t>the Golem that Zwakh told </a:t>
            </a:r>
            <a:r>
              <a:rPr dirty="0" sz="1450" spc="-5">
                <a:latin typeface="Times New Roman"/>
                <a:cs typeface="Times New Roman"/>
              </a:rPr>
              <a:t>us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ago went through my  mind and suddenly </a:t>
            </a:r>
            <a:r>
              <a:rPr dirty="0" sz="1450" spc="-5">
                <a:latin typeface="Times New Roman"/>
                <a:cs typeface="Times New Roman"/>
              </a:rPr>
              <a:t>I </a:t>
            </a:r>
            <a:r>
              <a:rPr dirty="0" sz="1450" spc="-10">
                <a:latin typeface="Times New Roman"/>
                <a:cs typeface="Times New Roman"/>
              </a:rPr>
              <a:t>saw that there was </a:t>
            </a:r>
            <a:r>
              <a:rPr dirty="0" sz="1450" spc="-5">
                <a:latin typeface="Times New Roman"/>
                <a:cs typeface="Times New Roman"/>
              </a:rPr>
              <a:t>a </a:t>
            </a:r>
            <a:r>
              <a:rPr dirty="0" sz="1450" spc="-10">
                <a:latin typeface="Times New Roman"/>
                <a:cs typeface="Times New Roman"/>
              </a:rPr>
              <a:t>gigantic, secret link between the  legendary chamber without an entrance in which the unknown being was said  to live, and my ominous dream. </a:t>
            </a:r>
            <a:r>
              <a:rPr dirty="0" sz="1450" spc="-45">
                <a:latin typeface="Times New Roman"/>
                <a:cs typeface="Times New Roman"/>
              </a:rPr>
              <a:t>Yes! </a:t>
            </a:r>
            <a:r>
              <a:rPr dirty="0" sz="1450" spc="-10">
                <a:latin typeface="Times New Roman"/>
                <a:cs typeface="Times New Roman"/>
              </a:rPr>
              <a:t>And if </a:t>
            </a:r>
            <a:r>
              <a:rPr dirty="0" sz="1450" spc="-5">
                <a:latin typeface="Times New Roman"/>
                <a:cs typeface="Times New Roman"/>
              </a:rPr>
              <a:t>I </a:t>
            </a:r>
            <a:r>
              <a:rPr dirty="0" sz="1450" spc="-10">
                <a:latin typeface="Times New Roman"/>
                <a:cs typeface="Times New Roman"/>
              </a:rPr>
              <a:t>were to try to look in through  the barred window in my psyche, my 'rope' would break</a:t>
            </a:r>
            <a:r>
              <a:rPr dirty="0" sz="1450" spc="50">
                <a:latin typeface="Times New Roman"/>
                <a:cs typeface="Times New Roman"/>
              </a:rPr>
              <a:t> </a:t>
            </a:r>
            <a:r>
              <a:rPr dirty="0" sz="1450" spc="-5">
                <a:latin typeface="Times New Roman"/>
                <a:cs typeface="Times New Roman"/>
              </a:rPr>
              <a:t>too!</a:t>
            </a:r>
            <a:endParaRPr sz="145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The strange connection became clearer and clearer to me and began to take  </a:t>
            </a:r>
            <a:r>
              <a:rPr dirty="0" sz="1450" spc="-5">
                <a:latin typeface="Times New Roman"/>
                <a:cs typeface="Times New Roman"/>
              </a:rPr>
              <a:t>on </a:t>
            </a:r>
            <a:r>
              <a:rPr dirty="0" sz="1450" spc="-10">
                <a:latin typeface="Times New Roman"/>
                <a:cs typeface="Times New Roman"/>
              </a:rPr>
              <a:t>an aspect </a:t>
            </a:r>
            <a:r>
              <a:rPr dirty="0" sz="1450" spc="-5">
                <a:latin typeface="Times New Roman"/>
                <a:cs typeface="Times New Roman"/>
              </a:rPr>
              <a:t>of </a:t>
            </a:r>
            <a:r>
              <a:rPr dirty="0" sz="1450" spc="-10">
                <a:latin typeface="Times New Roman"/>
                <a:cs typeface="Times New Roman"/>
              </a:rPr>
              <a:t>indescribable </a:t>
            </a:r>
            <a:r>
              <a:rPr dirty="0" sz="1450" spc="-20">
                <a:latin typeface="Times New Roman"/>
                <a:cs typeface="Times New Roman"/>
              </a:rPr>
              <a:t>horror. </a:t>
            </a:r>
            <a:r>
              <a:rPr dirty="0" sz="1450" spc="-5">
                <a:latin typeface="Times New Roman"/>
                <a:cs typeface="Times New Roman"/>
              </a:rPr>
              <a:t>I </a:t>
            </a:r>
            <a:r>
              <a:rPr dirty="0" sz="1450" spc="-10">
                <a:latin typeface="Times New Roman"/>
                <a:cs typeface="Times New Roman"/>
              </a:rPr>
              <a:t>could sense that there are things,  incomprehensible things, which are yoked together and race along side </a:t>
            </a:r>
            <a:r>
              <a:rPr dirty="0" sz="1450" spc="-5">
                <a:latin typeface="Times New Roman"/>
                <a:cs typeface="Times New Roman"/>
              </a:rPr>
              <a:t>by </a:t>
            </a:r>
            <a:r>
              <a:rPr dirty="0" sz="1450" spc="-10">
                <a:latin typeface="Times New Roman"/>
                <a:cs typeface="Times New Roman"/>
              </a:rPr>
              <a:t>side  like blind horses, </a:t>
            </a:r>
            <a:r>
              <a:rPr dirty="0" sz="1450" spc="-5">
                <a:latin typeface="Times New Roman"/>
                <a:cs typeface="Times New Roman"/>
              </a:rPr>
              <a:t>not </a:t>
            </a:r>
            <a:r>
              <a:rPr dirty="0" sz="1450" spc="-10">
                <a:latin typeface="Times New Roman"/>
                <a:cs typeface="Times New Roman"/>
              </a:rPr>
              <a:t>knowing where their course is taking</a:t>
            </a:r>
            <a:r>
              <a:rPr dirty="0" sz="1450" spc="6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in the Ghetto: </a:t>
            </a:r>
            <a:r>
              <a:rPr dirty="0" sz="1450" spc="-5">
                <a:latin typeface="Times New Roman"/>
                <a:cs typeface="Times New Roman"/>
              </a:rPr>
              <a:t>a </a:t>
            </a:r>
            <a:r>
              <a:rPr dirty="0" sz="1450" spc="-15">
                <a:latin typeface="Times New Roman"/>
                <a:cs typeface="Times New Roman"/>
              </a:rPr>
              <a:t>chamber, </a:t>
            </a:r>
            <a:r>
              <a:rPr dirty="0" sz="1450" spc="-5">
                <a:latin typeface="Times New Roman"/>
                <a:cs typeface="Times New Roman"/>
              </a:rPr>
              <a:t>a </a:t>
            </a:r>
            <a:r>
              <a:rPr dirty="0" sz="1450" spc="-10">
                <a:latin typeface="Times New Roman"/>
                <a:cs typeface="Times New Roman"/>
              </a:rPr>
              <a:t>room to which </a:t>
            </a:r>
            <a:r>
              <a:rPr dirty="0" sz="1450" spc="-5">
                <a:latin typeface="Times New Roman"/>
                <a:cs typeface="Times New Roman"/>
              </a:rPr>
              <a:t>no one </a:t>
            </a:r>
            <a:r>
              <a:rPr dirty="0" sz="1450" spc="-10">
                <a:latin typeface="Times New Roman"/>
                <a:cs typeface="Times New Roman"/>
              </a:rPr>
              <a:t>can find the  entrance, and </a:t>
            </a:r>
            <a:r>
              <a:rPr dirty="0" sz="1450" spc="-5">
                <a:latin typeface="Times New Roman"/>
                <a:cs typeface="Times New Roman"/>
              </a:rPr>
              <a:t>a </a:t>
            </a:r>
            <a:r>
              <a:rPr dirty="0" sz="1450" spc="-10">
                <a:latin typeface="Times New Roman"/>
                <a:cs typeface="Times New Roman"/>
              </a:rPr>
              <a:t>shadowy being that lives there, occasionally feeling its way  through the streets to sow terror and panic among</a:t>
            </a:r>
            <a:r>
              <a:rPr dirty="0" sz="1450" spc="45">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080" indent="255904">
              <a:lnSpc>
                <a:spcPts val="1730"/>
              </a:lnSpc>
              <a:spcBef>
                <a:spcPts val="715"/>
              </a:spcBef>
            </a:pPr>
            <a:r>
              <a:rPr dirty="0" sz="1450" spc="-20">
                <a:latin typeface="Times New Roman"/>
                <a:cs typeface="Times New Roman"/>
              </a:rPr>
              <a:t>Vrieslander </a:t>
            </a:r>
            <a:r>
              <a:rPr dirty="0" sz="1450" spc="-10">
                <a:latin typeface="Times New Roman"/>
                <a:cs typeface="Times New Roman"/>
              </a:rPr>
              <a:t>was still carving away at the puppet-head, </a:t>
            </a:r>
            <a:r>
              <a:rPr dirty="0" sz="1450" spc="-5">
                <a:latin typeface="Times New Roman"/>
                <a:cs typeface="Times New Roman"/>
              </a:rPr>
              <a:t>I </a:t>
            </a:r>
            <a:r>
              <a:rPr dirty="0" sz="1450" spc="-10">
                <a:latin typeface="Times New Roman"/>
                <a:cs typeface="Times New Roman"/>
              </a:rPr>
              <a:t>could hear the rasp  </a:t>
            </a:r>
            <a:r>
              <a:rPr dirty="0" sz="1450" spc="-5">
                <a:latin typeface="Times New Roman"/>
                <a:cs typeface="Times New Roman"/>
              </a:rPr>
              <a:t>of </a:t>
            </a:r>
            <a:r>
              <a:rPr dirty="0" sz="1450" spc="-10">
                <a:latin typeface="Times New Roman"/>
                <a:cs typeface="Times New Roman"/>
              </a:rPr>
              <a:t>the blade against the wood. The sound </a:t>
            </a:r>
            <a:r>
              <a:rPr dirty="0" sz="1450" spc="-5">
                <a:latin typeface="Times New Roman"/>
                <a:cs typeface="Times New Roman"/>
              </a:rPr>
              <a:t>of </a:t>
            </a:r>
            <a:r>
              <a:rPr dirty="0" sz="1450" spc="-10">
                <a:latin typeface="Times New Roman"/>
                <a:cs typeface="Times New Roman"/>
              </a:rPr>
              <a:t>it was almost painful, and </a:t>
            </a:r>
            <a:r>
              <a:rPr dirty="0" sz="1450" spc="-5">
                <a:latin typeface="Times New Roman"/>
                <a:cs typeface="Times New Roman"/>
              </a:rPr>
              <a:t>I  </a:t>
            </a:r>
            <a:r>
              <a:rPr dirty="0" sz="1450" spc="-10">
                <a:latin typeface="Times New Roman"/>
                <a:cs typeface="Times New Roman"/>
              </a:rPr>
              <a:t>looked over to see if it was soon going to </a:t>
            </a:r>
            <a:r>
              <a:rPr dirty="0" sz="1450" spc="-5">
                <a:latin typeface="Times New Roman"/>
                <a:cs typeface="Times New Roman"/>
              </a:rPr>
              <a:t>be </a:t>
            </a:r>
            <a:r>
              <a:rPr dirty="0" sz="1450" spc="-10">
                <a:latin typeface="Times New Roman"/>
                <a:cs typeface="Times New Roman"/>
              </a:rPr>
              <a:t>finished. The way the head  moved to and fro in the painter's hand made it look as if it were alive and were  peering into every corner </a:t>
            </a:r>
            <a:r>
              <a:rPr dirty="0" sz="1450" spc="-5">
                <a:latin typeface="Times New Roman"/>
                <a:cs typeface="Times New Roman"/>
              </a:rPr>
              <a:t>of </a:t>
            </a:r>
            <a:r>
              <a:rPr dirty="0" sz="1450" spc="-10">
                <a:latin typeface="Times New Roman"/>
                <a:cs typeface="Times New Roman"/>
              </a:rPr>
              <a:t>the room. Then the eyes stayed fixed </a:t>
            </a:r>
            <a:r>
              <a:rPr dirty="0" sz="1450" spc="-5">
                <a:latin typeface="Times New Roman"/>
                <a:cs typeface="Times New Roman"/>
              </a:rPr>
              <a:t>on </a:t>
            </a:r>
            <a:r>
              <a:rPr dirty="0" sz="1450" spc="-10">
                <a:latin typeface="Times New Roman"/>
                <a:cs typeface="Times New Roman"/>
              </a:rPr>
              <a:t>me for </a:t>
            </a:r>
            <a:r>
              <a:rPr dirty="0" sz="1450" spc="-5">
                <a:latin typeface="Times New Roman"/>
                <a:cs typeface="Times New Roman"/>
              </a:rPr>
              <a:t>a  </a:t>
            </a:r>
            <a:r>
              <a:rPr dirty="0" sz="1450" spc="-10">
                <a:latin typeface="Times New Roman"/>
                <a:cs typeface="Times New Roman"/>
              </a:rPr>
              <a:t>long time, satisfied that they had finally found 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turn my eyes  away and stared, as if hypnotised, at the wooden face. For </a:t>
            </a:r>
            <a:r>
              <a:rPr dirty="0" sz="1450" spc="-5">
                <a:latin typeface="Times New Roman"/>
                <a:cs typeface="Times New Roman"/>
              </a:rPr>
              <a:t>a </a:t>
            </a:r>
            <a:r>
              <a:rPr dirty="0" sz="1450" spc="-10">
                <a:latin typeface="Times New Roman"/>
                <a:cs typeface="Times New Roman"/>
              </a:rPr>
              <a:t>while  </a:t>
            </a:r>
            <a:r>
              <a:rPr dirty="0" sz="1450" spc="-15">
                <a:latin typeface="Times New Roman"/>
                <a:cs typeface="Times New Roman"/>
              </a:rPr>
              <a:t>Vrieslander's </a:t>
            </a:r>
            <a:r>
              <a:rPr dirty="0" sz="1450" spc="-10">
                <a:latin typeface="Times New Roman"/>
                <a:cs typeface="Times New Roman"/>
              </a:rPr>
              <a:t>knife seemed to hesitate, unsure </a:t>
            </a:r>
            <a:r>
              <a:rPr dirty="0" sz="1450" spc="-5">
                <a:latin typeface="Times New Roman"/>
                <a:cs typeface="Times New Roman"/>
              </a:rPr>
              <a:t>of </a:t>
            </a:r>
            <a:r>
              <a:rPr dirty="0" sz="1450" spc="-10">
                <a:latin typeface="Times New Roman"/>
                <a:cs typeface="Times New Roman"/>
              </a:rPr>
              <a:t>itself, then it scored </a:t>
            </a:r>
            <a:r>
              <a:rPr dirty="0" sz="1450" spc="-5">
                <a:latin typeface="Times New Roman"/>
                <a:cs typeface="Times New Roman"/>
              </a:rPr>
              <a:t>a </a:t>
            </a:r>
            <a:r>
              <a:rPr dirty="0" sz="1450" spc="-10">
                <a:latin typeface="Times New Roman"/>
                <a:cs typeface="Times New Roman"/>
              </a:rPr>
              <a:t>firm,  decisive line and the wooden features suddenly took </a:t>
            </a:r>
            <a:r>
              <a:rPr dirty="0" sz="1450" spc="-5">
                <a:latin typeface="Times New Roman"/>
                <a:cs typeface="Times New Roman"/>
              </a:rPr>
              <a:t>on a </a:t>
            </a:r>
            <a:r>
              <a:rPr dirty="0" sz="1450" spc="-10">
                <a:latin typeface="Times New Roman"/>
                <a:cs typeface="Times New Roman"/>
              </a:rPr>
              <a:t>frightening life </a:t>
            </a:r>
            <a:r>
              <a:rPr dirty="0" sz="1450" spc="-5">
                <a:latin typeface="Times New Roman"/>
                <a:cs typeface="Times New Roman"/>
              </a:rPr>
              <a:t>of  </a:t>
            </a:r>
            <a:r>
              <a:rPr dirty="0" sz="1450" spc="-10">
                <a:latin typeface="Times New Roman"/>
                <a:cs typeface="Times New Roman"/>
              </a:rPr>
              <a:t>their own.</a:t>
            </a:r>
            <a:endParaRPr sz="1450">
              <a:latin typeface="Times New Roman"/>
              <a:cs typeface="Times New Roman"/>
            </a:endParaRPr>
          </a:p>
          <a:p>
            <a:pPr algn="just" marL="268605" marR="10795">
              <a:lnSpc>
                <a:spcPts val="2520"/>
              </a:lnSpc>
              <a:spcBef>
                <a:spcPts val="145"/>
              </a:spcBef>
            </a:pPr>
            <a:r>
              <a:rPr dirty="0" sz="1450" spc="-5">
                <a:latin typeface="Times New Roman"/>
                <a:cs typeface="Times New Roman"/>
              </a:rPr>
              <a:t>I </a:t>
            </a:r>
            <a:r>
              <a:rPr dirty="0" sz="1450" spc="-10">
                <a:latin typeface="Times New Roman"/>
                <a:cs typeface="Times New Roman"/>
              </a:rPr>
              <a:t>recognised the yellow face </a:t>
            </a:r>
            <a:r>
              <a:rPr dirty="0" sz="1450" spc="-5">
                <a:latin typeface="Times New Roman"/>
                <a:cs typeface="Times New Roman"/>
              </a:rPr>
              <a:t>of </a:t>
            </a:r>
            <a:r>
              <a:rPr dirty="0" sz="1450" spc="-10">
                <a:latin typeface="Times New Roman"/>
                <a:cs typeface="Times New Roman"/>
              </a:rPr>
              <a:t>the stranger who had </a:t>
            </a:r>
            <a:r>
              <a:rPr dirty="0" sz="1450" spc="-5">
                <a:latin typeface="Times New Roman"/>
                <a:cs typeface="Times New Roman"/>
              </a:rPr>
              <a:t>brought </a:t>
            </a:r>
            <a:r>
              <a:rPr dirty="0" sz="1450" spc="-10">
                <a:latin typeface="Times New Roman"/>
                <a:cs typeface="Times New Roman"/>
              </a:rPr>
              <a:t>me the </a:t>
            </a:r>
            <a:r>
              <a:rPr dirty="0" sz="1450" spc="-5">
                <a:latin typeface="Times New Roman"/>
                <a:cs typeface="Times New Roman"/>
              </a:rPr>
              <a:t>book.  </a:t>
            </a:r>
            <a:r>
              <a:rPr dirty="0" sz="1450" spc="-10">
                <a:latin typeface="Times New Roman"/>
                <a:cs typeface="Times New Roman"/>
              </a:rPr>
              <a:t>Then</a:t>
            </a:r>
            <a:r>
              <a:rPr dirty="0" sz="1450" spc="35">
                <a:latin typeface="Times New Roman"/>
                <a:cs typeface="Times New Roman"/>
              </a:rPr>
              <a:t> </a:t>
            </a:r>
            <a:r>
              <a:rPr dirty="0" sz="1450" spc="-10">
                <a:latin typeface="Times New Roman"/>
                <a:cs typeface="Times New Roman"/>
              </a:rPr>
              <a:t>everything</a:t>
            </a:r>
            <a:r>
              <a:rPr dirty="0" sz="1450" spc="40">
                <a:latin typeface="Times New Roman"/>
                <a:cs typeface="Times New Roman"/>
              </a:rPr>
              <a:t> </a:t>
            </a:r>
            <a:r>
              <a:rPr dirty="0" sz="1450" spc="-10">
                <a:latin typeface="Times New Roman"/>
                <a:cs typeface="Times New Roman"/>
              </a:rPr>
              <a:t>went</a:t>
            </a:r>
            <a:r>
              <a:rPr dirty="0" sz="1450" spc="40">
                <a:latin typeface="Times New Roman"/>
                <a:cs typeface="Times New Roman"/>
              </a:rPr>
              <a:t> </a:t>
            </a:r>
            <a:r>
              <a:rPr dirty="0" sz="1450" spc="-10">
                <a:latin typeface="Times New Roman"/>
                <a:cs typeface="Times New Roman"/>
              </a:rPr>
              <a:t>blurred.</a:t>
            </a:r>
            <a:r>
              <a:rPr dirty="0" sz="1450" spc="40">
                <a:latin typeface="Times New Roman"/>
                <a:cs typeface="Times New Roman"/>
              </a:rPr>
              <a:t>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vision</a:t>
            </a:r>
            <a:r>
              <a:rPr dirty="0" sz="1450" spc="40">
                <a:latin typeface="Times New Roman"/>
                <a:cs typeface="Times New Roman"/>
              </a:rPr>
              <a:t> </a:t>
            </a:r>
            <a:r>
              <a:rPr dirty="0" sz="1450" spc="-10">
                <a:latin typeface="Times New Roman"/>
                <a:cs typeface="Times New Roman"/>
              </a:rPr>
              <a:t>had</a:t>
            </a:r>
            <a:r>
              <a:rPr dirty="0" sz="1450" spc="35">
                <a:latin typeface="Times New Roman"/>
                <a:cs typeface="Times New Roman"/>
              </a:rPr>
              <a:t> </a:t>
            </a:r>
            <a:r>
              <a:rPr dirty="0" sz="1450" spc="-10">
                <a:latin typeface="Times New Roman"/>
                <a:cs typeface="Times New Roman"/>
              </a:rPr>
              <a:t>only</a:t>
            </a:r>
            <a:r>
              <a:rPr dirty="0" sz="1450" spc="40">
                <a:latin typeface="Times New Roman"/>
                <a:cs typeface="Times New Roman"/>
              </a:rPr>
              <a:t> </a:t>
            </a:r>
            <a:r>
              <a:rPr dirty="0" sz="1450" spc="-10">
                <a:latin typeface="Times New Roman"/>
                <a:cs typeface="Times New Roman"/>
              </a:rPr>
              <a:t>lasted</a:t>
            </a:r>
            <a:r>
              <a:rPr dirty="0" sz="1450" spc="40">
                <a:latin typeface="Times New Roman"/>
                <a:cs typeface="Times New Roman"/>
              </a:rPr>
              <a:t> </a:t>
            </a:r>
            <a:r>
              <a:rPr dirty="0" sz="1450" spc="-10">
                <a:latin typeface="Times New Roman"/>
                <a:cs typeface="Times New Roman"/>
              </a:rPr>
              <a:t>for</a:t>
            </a:r>
            <a:r>
              <a:rPr dirty="0" sz="1450" spc="40">
                <a:latin typeface="Times New Roman"/>
                <a:cs typeface="Times New Roman"/>
              </a:rPr>
              <a:t> </a:t>
            </a:r>
            <a:r>
              <a:rPr dirty="0" sz="1450" spc="-5">
                <a:latin typeface="Times New Roman"/>
                <a:cs typeface="Times New Roman"/>
              </a:rPr>
              <a:t>a</a:t>
            </a:r>
            <a:r>
              <a:rPr dirty="0" sz="1450" spc="40">
                <a:latin typeface="Times New Roman"/>
                <a:cs typeface="Times New Roman"/>
              </a:rPr>
              <a:t> </a:t>
            </a:r>
            <a:r>
              <a:rPr dirty="0" sz="1450" spc="-10">
                <a:latin typeface="Times New Roman"/>
                <a:cs typeface="Times New Roman"/>
              </a:rPr>
              <a:t>second,</a:t>
            </a:r>
            <a:r>
              <a:rPr dirty="0" sz="1450" spc="40">
                <a:latin typeface="Times New Roman"/>
                <a:cs typeface="Times New Roman"/>
              </a:rPr>
              <a:t> </a:t>
            </a:r>
            <a:r>
              <a:rPr dirty="0" sz="1450" spc="-5">
                <a:latin typeface="Times New Roman"/>
                <a:cs typeface="Times New Roman"/>
              </a:rPr>
              <a:t>but</a:t>
            </a:r>
            <a:endParaRPr sz="1450">
              <a:latin typeface="Times New Roman"/>
              <a:cs typeface="Times New Roman"/>
            </a:endParaRPr>
          </a:p>
          <a:p>
            <a:pPr algn="just" marL="12700">
              <a:lnSpc>
                <a:spcPts val="1510"/>
              </a:lnSpc>
            </a:pPr>
            <a:r>
              <a:rPr dirty="0" sz="1450" spc="-5">
                <a:latin typeface="Times New Roman"/>
                <a:cs typeface="Times New Roman"/>
              </a:rPr>
              <a:t>I</a:t>
            </a:r>
            <a:r>
              <a:rPr dirty="0" sz="1450" spc="55">
                <a:latin typeface="Times New Roman"/>
                <a:cs typeface="Times New Roman"/>
              </a:rPr>
              <a:t> </a:t>
            </a:r>
            <a:r>
              <a:rPr dirty="0" sz="1450" spc="-10">
                <a:latin typeface="Times New Roman"/>
                <a:cs typeface="Times New Roman"/>
              </a:rPr>
              <a:t>could</a:t>
            </a:r>
            <a:r>
              <a:rPr dirty="0" sz="1450" spc="55">
                <a:latin typeface="Times New Roman"/>
                <a:cs typeface="Times New Roman"/>
              </a:rPr>
              <a:t> </a:t>
            </a:r>
            <a:r>
              <a:rPr dirty="0" sz="1450" spc="-10">
                <a:latin typeface="Times New Roman"/>
                <a:cs typeface="Times New Roman"/>
              </a:rPr>
              <a:t>feel</a:t>
            </a:r>
            <a:r>
              <a:rPr dirty="0" sz="1450" spc="55">
                <a:latin typeface="Times New Roman"/>
                <a:cs typeface="Times New Roman"/>
              </a:rPr>
              <a:t> </a:t>
            </a:r>
            <a:r>
              <a:rPr dirty="0" sz="1450" spc="-10">
                <a:latin typeface="Times New Roman"/>
                <a:cs typeface="Times New Roman"/>
              </a:rPr>
              <a:t>my</a:t>
            </a:r>
            <a:r>
              <a:rPr dirty="0" sz="1450" spc="55">
                <a:latin typeface="Times New Roman"/>
                <a:cs typeface="Times New Roman"/>
              </a:rPr>
              <a:t> </a:t>
            </a:r>
            <a:r>
              <a:rPr dirty="0" sz="1450" spc="-10">
                <a:latin typeface="Times New Roman"/>
                <a:cs typeface="Times New Roman"/>
              </a:rPr>
              <a:t>heart</a:t>
            </a:r>
            <a:r>
              <a:rPr dirty="0" sz="1450" spc="55">
                <a:latin typeface="Times New Roman"/>
                <a:cs typeface="Times New Roman"/>
              </a:rPr>
              <a:t> </a:t>
            </a:r>
            <a:r>
              <a:rPr dirty="0" sz="1450" spc="-10">
                <a:latin typeface="Times New Roman"/>
                <a:cs typeface="Times New Roman"/>
              </a:rPr>
              <a:t>stop</a:t>
            </a:r>
            <a:r>
              <a:rPr dirty="0" sz="1450" spc="55">
                <a:latin typeface="Times New Roman"/>
                <a:cs typeface="Times New Roman"/>
              </a:rPr>
              <a:t> </a:t>
            </a:r>
            <a:r>
              <a:rPr dirty="0" sz="1450" spc="-10">
                <a:latin typeface="Times New Roman"/>
                <a:cs typeface="Times New Roman"/>
              </a:rPr>
              <a:t>beating</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then</a:t>
            </a:r>
            <a:r>
              <a:rPr dirty="0" sz="1450" spc="55">
                <a:latin typeface="Times New Roman"/>
                <a:cs typeface="Times New Roman"/>
              </a:rPr>
              <a:t> </a:t>
            </a:r>
            <a:r>
              <a:rPr dirty="0" sz="1450" spc="-10">
                <a:latin typeface="Times New Roman"/>
                <a:cs typeface="Times New Roman"/>
              </a:rPr>
              <a:t>start</a:t>
            </a:r>
            <a:r>
              <a:rPr dirty="0" sz="1450" spc="55">
                <a:latin typeface="Times New Roman"/>
                <a:cs typeface="Times New Roman"/>
              </a:rPr>
              <a:t> </a:t>
            </a:r>
            <a:r>
              <a:rPr dirty="0" sz="1450" spc="-10">
                <a:latin typeface="Times New Roman"/>
                <a:cs typeface="Times New Roman"/>
              </a:rPr>
              <a:t>fluttering</a:t>
            </a:r>
            <a:r>
              <a:rPr dirty="0" sz="1450" spc="55">
                <a:latin typeface="Times New Roman"/>
                <a:cs typeface="Times New Roman"/>
              </a:rPr>
              <a:t> </a:t>
            </a:r>
            <a:r>
              <a:rPr dirty="0" sz="1450" spc="-20">
                <a:latin typeface="Times New Roman"/>
                <a:cs typeface="Times New Roman"/>
              </a:rPr>
              <a:t>nervously.</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10">
                <a:latin typeface="Times New Roman"/>
                <a:cs typeface="Times New Roman"/>
              </a:rPr>
              <a:t>yet,</a:t>
            </a:r>
            <a:endParaRPr sz="1450">
              <a:latin typeface="Times New Roman"/>
              <a:cs typeface="Times New Roman"/>
            </a:endParaRPr>
          </a:p>
          <a:p>
            <a:pPr algn="just" marL="12700">
              <a:lnSpc>
                <a:spcPts val="1735"/>
              </a:lnSpc>
            </a:pPr>
            <a:r>
              <a:rPr dirty="0" sz="1450" spc="-10">
                <a:latin typeface="Times New Roman"/>
                <a:cs typeface="Times New Roman"/>
              </a:rPr>
              <a:t>just as when it had </a:t>
            </a:r>
            <a:r>
              <a:rPr dirty="0" sz="1450" spc="-5">
                <a:latin typeface="Times New Roman"/>
                <a:cs typeface="Times New Roman"/>
              </a:rPr>
              <a:t>brought </a:t>
            </a:r>
            <a:r>
              <a:rPr dirty="0" sz="1450" spc="-10">
                <a:latin typeface="Times New Roman"/>
                <a:cs typeface="Times New Roman"/>
              </a:rPr>
              <a:t>the </a:t>
            </a:r>
            <a:r>
              <a:rPr dirty="0" sz="1450" spc="-5">
                <a:latin typeface="Times New Roman"/>
                <a:cs typeface="Times New Roman"/>
              </a:rPr>
              <a:t>book, I </a:t>
            </a:r>
            <a:r>
              <a:rPr dirty="0" sz="1450" spc="-10">
                <a:latin typeface="Times New Roman"/>
                <a:cs typeface="Times New Roman"/>
              </a:rPr>
              <a:t>still retained awareness </a:t>
            </a:r>
            <a:r>
              <a:rPr dirty="0" sz="1450" spc="-5">
                <a:latin typeface="Times New Roman"/>
                <a:cs typeface="Times New Roman"/>
              </a:rPr>
              <a:t>of </a:t>
            </a:r>
            <a:r>
              <a:rPr dirty="0" sz="1450" spc="-10">
                <a:latin typeface="Times New Roman"/>
                <a:cs typeface="Times New Roman"/>
              </a:rPr>
              <a:t>its</a:t>
            </a:r>
            <a:r>
              <a:rPr dirty="0" sz="1450" spc="7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105410" indent="255904">
              <a:lnSpc>
                <a:spcPts val="1730"/>
              </a:lnSpc>
              <a:spcBef>
                <a:spcPts val="775"/>
              </a:spcBef>
            </a:pPr>
            <a:r>
              <a:rPr dirty="0" sz="1450" spc="-5">
                <a:latin typeface="Times New Roman"/>
                <a:cs typeface="Times New Roman"/>
              </a:rPr>
              <a:t>I </a:t>
            </a:r>
            <a:r>
              <a:rPr dirty="0" sz="1450" spc="-10">
                <a:latin typeface="Times New Roman"/>
                <a:cs typeface="Times New Roman"/>
              </a:rPr>
              <a:t>had turned into it and was lying </a:t>
            </a:r>
            <a:r>
              <a:rPr dirty="0" sz="1450" spc="-5">
                <a:latin typeface="Times New Roman"/>
                <a:cs typeface="Times New Roman"/>
              </a:rPr>
              <a:t>on </a:t>
            </a:r>
            <a:r>
              <a:rPr dirty="0" sz="1450" spc="-15">
                <a:latin typeface="Times New Roman"/>
                <a:cs typeface="Times New Roman"/>
              </a:rPr>
              <a:t>Vrieslander's </a:t>
            </a:r>
            <a:r>
              <a:rPr dirty="0" sz="1450" spc="-10">
                <a:latin typeface="Times New Roman"/>
                <a:cs typeface="Times New Roman"/>
              </a:rPr>
              <a:t>lap, peering </a:t>
            </a:r>
            <a:r>
              <a:rPr dirty="0" sz="1450" spc="-5">
                <a:latin typeface="Times New Roman"/>
                <a:cs typeface="Times New Roman"/>
              </a:rPr>
              <a:t>round. </a:t>
            </a:r>
            <a:r>
              <a:rPr dirty="0" sz="1450" spc="-10">
                <a:latin typeface="Times New Roman"/>
                <a:cs typeface="Times New Roman"/>
              </a:rPr>
              <a:t>My  gaze wandered round the room, someone else's hand moving my head. All at  once </a:t>
            </a:r>
            <a:r>
              <a:rPr dirty="0" sz="1450" spc="-5">
                <a:latin typeface="Times New Roman"/>
                <a:cs typeface="Times New Roman"/>
              </a:rPr>
              <a:t>I </a:t>
            </a:r>
            <a:r>
              <a:rPr dirty="0" sz="1450" spc="-10">
                <a:latin typeface="Times New Roman"/>
                <a:cs typeface="Times New Roman"/>
              </a:rPr>
              <a:t>saw an expression </a:t>
            </a:r>
            <a:r>
              <a:rPr dirty="0" sz="1450" spc="-5">
                <a:latin typeface="Times New Roman"/>
                <a:cs typeface="Times New Roman"/>
              </a:rPr>
              <a:t>of </a:t>
            </a:r>
            <a:r>
              <a:rPr dirty="0" sz="1450" spc="-10">
                <a:latin typeface="Times New Roman"/>
                <a:cs typeface="Times New Roman"/>
              </a:rPr>
              <a:t>dismay etch itself </a:t>
            </a:r>
            <a:r>
              <a:rPr dirty="0" sz="1450" spc="-5">
                <a:latin typeface="Times New Roman"/>
                <a:cs typeface="Times New Roman"/>
              </a:rPr>
              <a:t>on </a:t>
            </a:r>
            <a:r>
              <a:rPr dirty="0" sz="1450" spc="-10">
                <a:latin typeface="Times New Roman"/>
                <a:cs typeface="Times New Roman"/>
              </a:rPr>
              <a:t>Zwakh's features, and heard  him exclaim, "Good God! That's the</a:t>
            </a:r>
            <a:r>
              <a:rPr dirty="0" sz="1450" spc="20">
                <a:latin typeface="Times New Roman"/>
                <a:cs typeface="Times New Roman"/>
              </a:rPr>
              <a:t> </a:t>
            </a:r>
            <a:r>
              <a:rPr dirty="0" sz="1450" spc="-10">
                <a:latin typeface="Times New Roman"/>
                <a:cs typeface="Times New Roman"/>
              </a:rPr>
              <a:t>Golem!"</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brief struggle as they tried to prise the carving from  </a:t>
            </a:r>
            <a:r>
              <a:rPr dirty="0" sz="1450" spc="-15">
                <a:latin typeface="Times New Roman"/>
                <a:cs typeface="Times New Roman"/>
              </a:rPr>
              <a:t>Vrieslander's </a:t>
            </a:r>
            <a:r>
              <a:rPr dirty="0" sz="1450" spc="-10">
                <a:latin typeface="Times New Roman"/>
                <a:cs typeface="Times New Roman"/>
              </a:rPr>
              <a:t>grasp, </a:t>
            </a:r>
            <a:r>
              <a:rPr dirty="0" sz="1450" spc="-5">
                <a:latin typeface="Times New Roman"/>
                <a:cs typeface="Times New Roman"/>
              </a:rPr>
              <a:t>but he </a:t>
            </a:r>
            <a:r>
              <a:rPr dirty="0" sz="1450" spc="-10">
                <a:latin typeface="Times New Roman"/>
                <a:cs typeface="Times New Roman"/>
              </a:rPr>
              <a:t>pushed them </a:t>
            </a:r>
            <a:r>
              <a:rPr dirty="0" sz="1450" spc="-15">
                <a:latin typeface="Times New Roman"/>
                <a:cs typeface="Times New Roman"/>
              </a:rPr>
              <a:t>off, </a:t>
            </a:r>
            <a:r>
              <a:rPr dirty="0" sz="1450" spc="-10">
                <a:latin typeface="Times New Roman"/>
                <a:cs typeface="Times New Roman"/>
              </a:rPr>
              <a:t>laughing, "What </a:t>
            </a:r>
            <a:r>
              <a:rPr dirty="0" sz="1450" spc="-5">
                <a:latin typeface="Times New Roman"/>
                <a:cs typeface="Times New Roman"/>
              </a:rPr>
              <a:t>do you </a:t>
            </a:r>
            <a:r>
              <a:rPr dirty="0" sz="1450" spc="-10">
                <a:latin typeface="Times New Roman"/>
                <a:cs typeface="Times New Roman"/>
              </a:rPr>
              <a:t>mean?  It's just </a:t>
            </a:r>
            <a:r>
              <a:rPr dirty="0" sz="1450" spc="-5">
                <a:latin typeface="Times New Roman"/>
                <a:cs typeface="Times New Roman"/>
              </a:rPr>
              <a:t>a </a:t>
            </a:r>
            <a:r>
              <a:rPr dirty="0" sz="1450" spc="-10">
                <a:latin typeface="Times New Roman"/>
                <a:cs typeface="Times New Roman"/>
              </a:rPr>
              <a:t>botched </a:t>
            </a:r>
            <a:r>
              <a:rPr dirty="0" sz="1450" spc="-5">
                <a:latin typeface="Times New Roman"/>
                <a:cs typeface="Times New Roman"/>
              </a:rPr>
              <a:t>job." </a:t>
            </a:r>
            <a:r>
              <a:rPr dirty="0" sz="1450" spc="-10">
                <a:latin typeface="Times New Roman"/>
                <a:cs typeface="Times New Roman"/>
              </a:rPr>
              <a:t>He tore himself away from them, opened the window  and threw the head down into the</a:t>
            </a:r>
            <a:r>
              <a:rPr dirty="0" sz="1450" spc="2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Consciousness left me and </a:t>
            </a:r>
            <a:r>
              <a:rPr dirty="0" sz="1450" spc="-5">
                <a:latin typeface="Times New Roman"/>
                <a:cs typeface="Times New Roman"/>
              </a:rPr>
              <a:t>I </a:t>
            </a:r>
            <a:r>
              <a:rPr dirty="0" sz="1450" spc="-10">
                <a:latin typeface="Times New Roman"/>
                <a:cs typeface="Times New Roman"/>
              </a:rPr>
              <a:t>plunged into </a:t>
            </a:r>
            <a:r>
              <a:rPr dirty="0" sz="1450" spc="-5">
                <a:latin typeface="Times New Roman"/>
                <a:cs typeface="Times New Roman"/>
              </a:rPr>
              <a:t>a </a:t>
            </a:r>
            <a:r>
              <a:rPr dirty="0" sz="1450" spc="-10">
                <a:latin typeface="Times New Roman"/>
                <a:cs typeface="Times New Roman"/>
              </a:rPr>
              <a:t>profound darkness with  shimmering gold threads running through it. It seemed to me that it was only  after </a:t>
            </a:r>
            <a:r>
              <a:rPr dirty="0" sz="1450" spc="-5">
                <a:latin typeface="Times New Roman"/>
                <a:cs typeface="Times New Roman"/>
              </a:rPr>
              <a:t>a long, </a:t>
            </a:r>
            <a:r>
              <a:rPr dirty="0" sz="1450" spc="-10">
                <a:latin typeface="Times New Roman"/>
                <a:cs typeface="Times New Roman"/>
              </a:rPr>
              <a:t>long time that </a:t>
            </a:r>
            <a:r>
              <a:rPr dirty="0" sz="1450" spc="-5">
                <a:latin typeface="Times New Roman"/>
                <a:cs typeface="Times New Roman"/>
              </a:rPr>
              <a:t>I </a:t>
            </a:r>
            <a:r>
              <a:rPr dirty="0" sz="1450" spc="-10">
                <a:latin typeface="Times New Roman"/>
                <a:cs typeface="Times New Roman"/>
              </a:rPr>
              <a:t>came </a:t>
            </a:r>
            <a:r>
              <a:rPr dirty="0" sz="1450" spc="-5">
                <a:latin typeface="Times New Roman"/>
                <a:cs typeface="Times New Roman"/>
              </a:rPr>
              <a:t>to, </a:t>
            </a:r>
            <a:r>
              <a:rPr dirty="0" sz="1450" spc="-10">
                <a:latin typeface="Times New Roman"/>
                <a:cs typeface="Times New Roman"/>
              </a:rPr>
              <a:t>and it was only then that </a:t>
            </a:r>
            <a:r>
              <a:rPr dirty="0" sz="1450" spc="-5">
                <a:latin typeface="Times New Roman"/>
                <a:cs typeface="Times New Roman"/>
              </a:rPr>
              <a:t>I </a:t>
            </a:r>
            <a:r>
              <a:rPr dirty="0" sz="1450" spc="-10">
                <a:latin typeface="Times New Roman"/>
                <a:cs typeface="Times New Roman"/>
              </a:rPr>
              <a:t>heard the  clatter </a:t>
            </a:r>
            <a:r>
              <a:rPr dirty="0" sz="1450" spc="-5">
                <a:latin typeface="Times New Roman"/>
                <a:cs typeface="Times New Roman"/>
              </a:rPr>
              <a:t>of </a:t>
            </a:r>
            <a:r>
              <a:rPr dirty="0" sz="1450" spc="-10">
                <a:latin typeface="Times New Roman"/>
                <a:cs typeface="Times New Roman"/>
              </a:rPr>
              <a:t>the wooden head </a:t>
            </a:r>
            <a:r>
              <a:rPr dirty="0" sz="1450" spc="-5">
                <a:latin typeface="Times New Roman"/>
                <a:cs typeface="Times New Roman"/>
              </a:rPr>
              <a:t>on </a:t>
            </a:r>
            <a:r>
              <a:rPr dirty="0" sz="1450" spc="-10">
                <a:latin typeface="Times New Roman"/>
                <a:cs typeface="Times New Roman"/>
              </a:rPr>
              <a:t>the cobblestones</a:t>
            </a:r>
            <a:r>
              <a:rPr dirty="0" sz="1450" spc="25">
                <a:latin typeface="Times New Roman"/>
                <a:cs typeface="Times New Roman"/>
              </a:rPr>
              <a:t> </a:t>
            </a:r>
            <a:r>
              <a:rPr dirty="0" sz="1450" spc="-10">
                <a:latin typeface="Times New Roman"/>
                <a:cs typeface="Times New Roman"/>
              </a:rPr>
              <a:t>outside.</a:t>
            </a:r>
            <a:endParaRPr sz="1450">
              <a:latin typeface="Times New Roman"/>
              <a:cs typeface="Times New Roman"/>
            </a:endParaRPr>
          </a:p>
          <a:p>
            <a:pPr algn="just" marL="12700" marR="8890" indent="255904">
              <a:lnSpc>
                <a:spcPts val="1730"/>
              </a:lnSpc>
              <a:spcBef>
                <a:spcPts val="715"/>
              </a:spcBef>
            </a:pPr>
            <a:r>
              <a:rPr dirty="0" sz="1450" spc="-45">
                <a:latin typeface="Times New Roman"/>
                <a:cs typeface="Times New Roman"/>
              </a:rPr>
              <a:t>"You </a:t>
            </a:r>
            <a:r>
              <a:rPr dirty="0" sz="1450" spc="-10">
                <a:latin typeface="Times New Roman"/>
                <a:cs typeface="Times New Roman"/>
              </a:rPr>
              <a:t>were so sound asleep that </a:t>
            </a:r>
            <a:r>
              <a:rPr dirty="0" sz="1450" spc="-5">
                <a:latin typeface="Times New Roman"/>
                <a:cs typeface="Times New Roman"/>
              </a:rPr>
              <a:t>you </a:t>
            </a:r>
            <a:r>
              <a:rPr dirty="0" sz="1450" spc="-10">
                <a:latin typeface="Times New Roman"/>
                <a:cs typeface="Times New Roman"/>
              </a:rPr>
              <a:t>didn't even notice we were shaking  </a:t>
            </a:r>
            <a:r>
              <a:rPr dirty="0" sz="1450" spc="-5">
                <a:latin typeface="Times New Roman"/>
                <a:cs typeface="Times New Roman"/>
              </a:rPr>
              <a:t>you", </a:t>
            </a:r>
            <a:r>
              <a:rPr dirty="0" sz="1450" spc="-10">
                <a:latin typeface="Times New Roman"/>
                <a:cs typeface="Times New Roman"/>
              </a:rPr>
              <a:t>said Prokop. "The punch is all finished, there's </a:t>
            </a:r>
            <a:r>
              <a:rPr dirty="0" sz="1450" spc="-5">
                <a:latin typeface="Times New Roman"/>
                <a:cs typeface="Times New Roman"/>
              </a:rPr>
              <a:t>not </a:t>
            </a:r>
            <a:r>
              <a:rPr dirty="0" sz="1450" spc="-10">
                <a:latin typeface="Times New Roman"/>
                <a:cs typeface="Times New Roman"/>
              </a:rPr>
              <a:t>even </a:t>
            </a:r>
            <a:r>
              <a:rPr dirty="0" sz="1450" spc="-5">
                <a:latin typeface="Times New Roman"/>
                <a:cs typeface="Times New Roman"/>
              </a:rPr>
              <a:t>a </a:t>
            </a:r>
            <a:r>
              <a:rPr dirty="0" sz="1450" spc="-10">
                <a:latin typeface="Times New Roman"/>
                <a:cs typeface="Times New Roman"/>
              </a:rPr>
              <a:t>glass left for  </a:t>
            </a:r>
            <a:r>
              <a:rPr dirty="0" sz="1450" spc="-5">
                <a:latin typeface="Times New Roman"/>
                <a:cs typeface="Times New Roman"/>
              </a:rPr>
              <a:t>you."</a:t>
            </a:r>
            <a:endParaRPr sz="1450">
              <a:latin typeface="Times New Roman"/>
              <a:cs typeface="Times New Roman"/>
            </a:endParaRPr>
          </a:p>
          <a:p>
            <a:pPr algn="just" marL="12700" marR="240029" indent="255904">
              <a:lnSpc>
                <a:spcPts val="1730"/>
              </a:lnSpc>
              <a:spcBef>
                <a:spcPts val="790"/>
              </a:spcBef>
            </a:pPr>
            <a:r>
              <a:rPr dirty="0" sz="1450" spc="-10">
                <a:latin typeface="Times New Roman"/>
                <a:cs typeface="Times New Roman"/>
              </a:rPr>
              <a:t>A burning pain at the things </a:t>
            </a:r>
            <a:r>
              <a:rPr dirty="0" sz="1450" spc="-5">
                <a:latin typeface="Times New Roman"/>
                <a:cs typeface="Times New Roman"/>
              </a:rPr>
              <a:t>I </a:t>
            </a:r>
            <a:r>
              <a:rPr dirty="0" sz="1450" spc="-10">
                <a:latin typeface="Times New Roman"/>
                <a:cs typeface="Times New Roman"/>
              </a:rPr>
              <a:t>had overheard swept through me, and </a:t>
            </a:r>
            <a:r>
              <a:rPr dirty="0" sz="1450" spc="-5">
                <a:latin typeface="Times New Roman"/>
                <a:cs typeface="Times New Roman"/>
              </a:rPr>
              <a:t>I  </a:t>
            </a:r>
            <a:r>
              <a:rPr dirty="0" sz="1450" spc="-10">
                <a:latin typeface="Times New Roman"/>
                <a:cs typeface="Times New Roman"/>
              </a:rPr>
              <a:t>wanted to scream at them 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dreamt </a:t>
            </a:r>
            <a:r>
              <a:rPr dirty="0" sz="1450" spc="-5">
                <a:latin typeface="Times New Roman"/>
                <a:cs typeface="Times New Roman"/>
              </a:rPr>
              <a:t>up </a:t>
            </a:r>
            <a:r>
              <a:rPr dirty="0" sz="1450" spc="-10">
                <a:latin typeface="Times New Roman"/>
                <a:cs typeface="Times New Roman"/>
              </a:rPr>
              <a:t>the story </a:t>
            </a:r>
            <a:r>
              <a:rPr dirty="0" sz="1450" spc="-5">
                <a:latin typeface="Times New Roman"/>
                <a:cs typeface="Times New Roman"/>
              </a:rPr>
              <a:t>of </a:t>
            </a:r>
            <a:r>
              <a:rPr dirty="0" sz="1450" spc="-10">
                <a:latin typeface="Times New Roman"/>
                <a:cs typeface="Times New Roman"/>
              </a:rPr>
              <a:t>the man</a:t>
            </a:r>
            <a:r>
              <a:rPr dirty="0" sz="1450" spc="100">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144000"/>
          </a:xfrm>
          <a:prstGeom prst="rect">
            <a:avLst/>
          </a:prstGeom>
        </p:spPr>
        <p:txBody>
          <a:bodyPr wrap="square" lIns="0" tIns="13335" rIns="0" bIns="0" rtlCol="0" vert="horz">
            <a:spAutoFit/>
          </a:bodyPr>
          <a:lstStyle/>
          <a:p>
            <a:pPr marL="12700" marR="88265">
              <a:lnSpc>
                <a:spcPct val="99200"/>
              </a:lnSpc>
              <a:spcBef>
                <a:spcPts val="105"/>
              </a:spcBef>
            </a:pPr>
            <a:r>
              <a:rPr dirty="0" sz="1450" spc="-10">
                <a:latin typeface="Times New Roman"/>
                <a:cs typeface="Times New Roman"/>
              </a:rPr>
              <a:t>the Book </a:t>
            </a:r>
            <a:r>
              <a:rPr dirty="0" sz="1450" spc="-5">
                <a:latin typeface="Times New Roman"/>
                <a:cs typeface="Times New Roman"/>
              </a:rPr>
              <a:t>of </a:t>
            </a:r>
            <a:r>
              <a:rPr dirty="0" sz="1450" spc="-15">
                <a:latin typeface="Times New Roman"/>
                <a:cs typeface="Times New Roman"/>
              </a:rPr>
              <a:t>Ibbur, </a:t>
            </a:r>
            <a:r>
              <a:rPr dirty="0" sz="1450" spc="-5">
                <a:latin typeface="Times New Roman"/>
                <a:cs typeface="Times New Roman"/>
              </a:rPr>
              <a:t>I </a:t>
            </a:r>
            <a:r>
              <a:rPr dirty="0" sz="1450" spc="-10">
                <a:latin typeface="Times New Roman"/>
                <a:cs typeface="Times New Roman"/>
              </a:rPr>
              <a:t>could take it </a:t>
            </a:r>
            <a:r>
              <a:rPr dirty="0" sz="1450" spc="-5">
                <a:latin typeface="Times New Roman"/>
                <a:cs typeface="Times New Roman"/>
              </a:rPr>
              <a:t>out of </a:t>
            </a:r>
            <a:r>
              <a:rPr dirty="0" sz="1450" spc="-10">
                <a:latin typeface="Times New Roman"/>
                <a:cs typeface="Times New Roman"/>
              </a:rPr>
              <a:t>the iron </a:t>
            </a:r>
            <a:r>
              <a:rPr dirty="0" sz="1450" spc="-5">
                <a:latin typeface="Times New Roman"/>
                <a:cs typeface="Times New Roman"/>
              </a:rPr>
              <a:t>box </a:t>
            </a:r>
            <a:r>
              <a:rPr dirty="0" sz="1450" spc="-10">
                <a:latin typeface="Times New Roman"/>
                <a:cs typeface="Times New Roman"/>
              </a:rPr>
              <a:t>and show it to them. But  these thoughts could </a:t>
            </a:r>
            <a:r>
              <a:rPr dirty="0" sz="1450" spc="-5">
                <a:latin typeface="Times New Roman"/>
                <a:cs typeface="Times New Roman"/>
              </a:rPr>
              <a:t>not </a:t>
            </a:r>
            <a:r>
              <a:rPr dirty="0" sz="1450" spc="-10">
                <a:latin typeface="Times New Roman"/>
                <a:cs typeface="Times New Roman"/>
              </a:rPr>
              <a:t>find words to express themselves and they were  drowned in the atmosphere </a:t>
            </a:r>
            <a:r>
              <a:rPr dirty="0" sz="1450" spc="-5">
                <a:latin typeface="Times New Roman"/>
                <a:cs typeface="Times New Roman"/>
              </a:rPr>
              <a:t>of </a:t>
            </a:r>
            <a:r>
              <a:rPr dirty="0" sz="1450" spc="-10">
                <a:latin typeface="Times New Roman"/>
                <a:cs typeface="Times New Roman"/>
              </a:rPr>
              <a:t>general bustle that had overtaken my guests as  they prepared to</a:t>
            </a:r>
            <a:r>
              <a:rPr dirty="0" sz="1450">
                <a:latin typeface="Times New Roman"/>
                <a:cs typeface="Times New Roman"/>
              </a:rPr>
              <a:t> </a:t>
            </a:r>
            <a:r>
              <a:rPr dirty="0" sz="1450" spc="-10">
                <a:latin typeface="Times New Roman"/>
                <a:cs typeface="Times New Roman"/>
              </a:rPr>
              <a:t>leave.</a:t>
            </a:r>
            <a:endParaRPr sz="1450">
              <a:latin typeface="Times New Roman"/>
              <a:cs typeface="Times New Roman"/>
            </a:endParaRPr>
          </a:p>
          <a:p>
            <a:pPr marL="12700" marR="6985" indent="255904">
              <a:lnSpc>
                <a:spcPts val="1730"/>
              </a:lnSpc>
              <a:spcBef>
                <a:spcPts val="844"/>
              </a:spcBef>
            </a:pPr>
            <a:r>
              <a:rPr dirty="0" sz="1450" spc="-10">
                <a:latin typeface="Times New Roman"/>
                <a:cs typeface="Times New Roman"/>
              </a:rPr>
              <a:t>Zwakh insisted </a:t>
            </a:r>
            <a:r>
              <a:rPr dirty="0" sz="1450" spc="-5">
                <a:latin typeface="Times New Roman"/>
                <a:cs typeface="Times New Roman"/>
              </a:rPr>
              <a:t>on </a:t>
            </a:r>
            <a:r>
              <a:rPr dirty="0" sz="1450" spc="-10">
                <a:latin typeface="Times New Roman"/>
                <a:cs typeface="Times New Roman"/>
              </a:rPr>
              <a:t>putting my coat round my shoulders, shouting, "Come  along to Loisitchek's with us, Pernath, it'll revive </a:t>
            </a:r>
            <a:r>
              <a:rPr dirty="0" sz="1450" spc="-5">
                <a:latin typeface="Times New Roman"/>
                <a:cs typeface="Times New Roman"/>
              </a:rPr>
              <a:t>your</a:t>
            </a:r>
            <a:r>
              <a:rPr dirty="0" sz="1450" spc="55">
                <a:latin typeface="Times New Roman"/>
                <a:cs typeface="Times New Roman"/>
              </a:rPr>
              <a:t> </a:t>
            </a:r>
            <a:r>
              <a:rPr dirty="0" sz="1450" spc="-10">
                <a:latin typeface="Times New Roman"/>
                <a:cs typeface="Times New Roman"/>
              </a:rPr>
              <a:t>spirits."</a:t>
            </a:r>
            <a:endParaRPr sz="1450">
              <a:latin typeface="Times New Roman"/>
              <a:cs typeface="Times New Roman"/>
            </a:endParaRPr>
          </a:p>
          <a:p>
            <a:pPr>
              <a:lnSpc>
                <a:spcPct val="100000"/>
              </a:lnSpc>
              <a:spcBef>
                <a:spcPts val="5"/>
              </a:spcBef>
            </a:pPr>
            <a:endParaRPr sz="2250">
              <a:latin typeface="Times New Roman"/>
              <a:cs typeface="Times New Roman"/>
            </a:endParaRPr>
          </a:p>
          <a:p>
            <a:pPr algn="ctr" marL="635">
              <a:lnSpc>
                <a:spcPct val="100000"/>
              </a:lnSpc>
              <a:spcBef>
                <a:spcPts val="5"/>
              </a:spcBef>
            </a:pPr>
            <a:r>
              <a:rPr dirty="0" sz="1450" spc="-15" b="1">
                <a:latin typeface="Times New Roman"/>
                <a:cs typeface="Times New Roman"/>
              </a:rPr>
              <a:t>NIGHT</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10795" indent="255904">
              <a:lnSpc>
                <a:spcPts val="1730"/>
              </a:lnSpc>
            </a:pPr>
            <a:r>
              <a:rPr dirty="0" sz="1450" spc="-10">
                <a:latin typeface="Times New Roman"/>
                <a:cs typeface="Times New Roman"/>
              </a:rPr>
              <a:t>Unresisting, </a:t>
            </a:r>
            <a:r>
              <a:rPr dirty="0" sz="1450" spc="-5">
                <a:latin typeface="Times New Roman"/>
                <a:cs typeface="Times New Roman"/>
              </a:rPr>
              <a:t>I </a:t>
            </a:r>
            <a:r>
              <a:rPr dirty="0" sz="1450" spc="-10">
                <a:latin typeface="Times New Roman"/>
                <a:cs typeface="Times New Roman"/>
              </a:rPr>
              <a:t>let Zwakh lead me down the stairs. The smell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fog,  </a:t>
            </a:r>
            <a:r>
              <a:rPr dirty="0" sz="1450" spc="-10">
                <a:latin typeface="Times New Roman"/>
                <a:cs typeface="Times New Roman"/>
              </a:rPr>
              <a:t>which penetrated the house from the street, grew stronger and </a:t>
            </a:r>
            <a:r>
              <a:rPr dirty="0" sz="1450" spc="-20">
                <a:latin typeface="Times New Roman"/>
                <a:cs typeface="Times New Roman"/>
              </a:rPr>
              <a:t>stronger. </a:t>
            </a:r>
            <a:r>
              <a:rPr dirty="0" sz="1450" spc="-10">
                <a:latin typeface="Times New Roman"/>
                <a:cs typeface="Times New Roman"/>
              </a:rPr>
              <a:t>Prokop  and </a:t>
            </a:r>
            <a:r>
              <a:rPr dirty="0" sz="1450" spc="-20">
                <a:latin typeface="Times New Roman"/>
                <a:cs typeface="Times New Roman"/>
              </a:rPr>
              <a:t>Vrieslander </a:t>
            </a:r>
            <a:r>
              <a:rPr dirty="0" sz="1450" spc="-10">
                <a:latin typeface="Times New Roman"/>
                <a:cs typeface="Times New Roman"/>
              </a:rPr>
              <a:t>had </a:t>
            </a:r>
            <a:r>
              <a:rPr dirty="0" sz="1450" spc="-5">
                <a:latin typeface="Times New Roman"/>
                <a:cs typeface="Times New Roman"/>
              </a:rPr>
              <a:t>gone on a </a:t>
            </a:r>
            <a:r>
              <a:rPr dirty="0" sz="1450" spc="-10">
                <a:latin typeface="Times New Roman"/>
                <a:cs typeface="Times New Roman"/>
              </a:rPr>
              <a:t>little way ahead, and we could hear them  talking outside the</a:t>
            </a:r>
            <a:r>
              <a:rPr dirty="0" sz="1450">
                <a:latin typeface="Times New Roman"/>
                <a:cs typeface="Times New Roman"/>
              </a:rPr>
              <a:t> </a:t>
            </a:r>
            <a:r>
              <a:rPr dirty="0" sz="1450" spc="-10">
                <a:latin typeface="Times New Roman"/>
                <a:cs typeface="Times New Roman"/>
              </a:rPr>
              <a:t>entrance.</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"It must have fallen right through the grating into the sewers, Devil take  it." </a:t>
            </a:r>
            <a:r>
              <a:rPr dirty="0" sz="1450" spc="-70">
                <a:latin typeface="Times New Roman"/>
                <a:cs typeface="Times New Roman"/>
              </a:rPr>
              <a:t>We </a:t>
            </a:r>
            <a:r>
              <a:rPr dirty="0" sz="1450" spc="-10">
                <a:latin typeface="Times New Roman"/>
                <a:cs typeface="Times New Roman"/>
              </a:rPr>
              <a:t>came </a:t>
            </a:r>
            <a:r>
              <a:rPr dirty="0" sz="1450" spc="-5">
                <a:latin typeface="Times New Roman"/>
                <a:cs typeface="Times New Roman"/>
              </a:rPr>
              <a:t>out </a:t>
            </a:r>
            <a:r>
              <a:rPr dirty="0" sz="1450" spc="-10">
                <a:latin typeface="Times New Roman"/>
                <a:cs typeface="Times New Roman"/>
              </a:rPr>
              <a:t>into the street and </a:t>
            </a:r>
            <a:r>
              <a:rPr dirty="0" sz="1450" spc="-5">
                <a:latin typeface="Times New Roman"/>
                <a:cs typeface="Times New Roman"/>
              </a:rPr>
              <a:t>I </a:t>
            </a:r>
            <a:r>
              <a:rPr dirty="0" sz="1450" spc="-10">
                <a:latin typeface="Times New Roman"/>
                <a:cs typeface="Times New Roman"/>
              </a:rPr>
              <a:t>could see Prokop bending down, looking  for the</a:t>
            </a:r>
            <a:r>
              <a:rPr dirty="0" sz="1450" spc="-5">
                <a:latin typeface="Times New Roman"/>
                <a:cs typeface="Times New Roman"/>
              </a:rPr>
              <a:t> </a:t>
            </a:r>
            <a:r>
              <a:rPr dirty="0" sz="1450" spc="-10">
                <a:latin typeface="Times New Roman"/>
                <a:cs typeface="Times New Roman"/>
              </a:rPr>
              <a:t>puppet-head.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"I'm glad </a:t>
            </a:r>
            <a:r>
              <a:rPr dirty="0" sz="1450" spc="-5">
                <a:latin typeface="Times New Roman"/>
                <a:cs typeface="Times New Roman"/>
              </a:rPr>
              <a:t>you </a:t>
            </a:r>
            <a:r>
              <a:rPr dirty="0" sz="1450" spc="-10">
                <a:latin typeface="Times New Roman"/>
                <a:cs typeface="Times New Roman"/>
              </a:rPr>
              <a:t>can't find the stupid thing", growled </a:t>
            </a:r>
            <a:r>
              <a:rPr dirty="0" sz="1450" spc="-25">
                <a:latin typeface="Times New Roman"/>
                <a:cs typeface="Times New Roman"/>
              </a:rPr>
              <a:t>Vrieslander. </a:t>
            </a:r>
            <a:r>
              <a:rPr dirty="0" sz="1450" spc="-10">
                <a:latin typeface="Times New Roman"/>
                <a:cs typeface="Times New Roman"/>
              </a:rPr>
              <a:t>He was  leaning against the wall and at regular intervals his face shone brightly and  then faded again as </a:t>
            </a:r>
            <a:r>
              <a:rPr dirty="0" sz="1450" spc="-5">
                <a:latin typeface="Times New Roman"/>
                <a:cs typeface="Times New Roman"/>
              </a:rPr>
              <a:t>he </a:t>
            </a:r>
            <a:r>
              <a:rPr dirty="0" sz="1450" spc="-10">
                <a:latin typeface="Times New Roman"/>
                <a:cs typeface="Times New Roman"/>
              </a:rPr>
              <a:t>sucked the hissing flame </a:t>
            </a:r>
            <a:r>
              <a:rPr dirty="0" sz="1450" spc="-5">
                <a:latin typeface="Times New Roman"/>
                <a:cs typeface="Times New Roman"/>
              </a:rPr>
              <a:t>of a </a:t>
            </a:r>
            <a:r>
              <a:rPr dirty="0" sz="1450" spc="-10">
                <a:latin typeface="Times New Roman"/>
                <a:cs typeface="Times New Roman"/>
              </a:rPr>
              <a:t>match into his short</a:t>
            </a:r>
            <a:r>
              <a:rPr dirty="0" sz="1450" spc="135">
                <a:latin typeface="Times New Roman"/>
                <a:cs typeface="Times New Roman"/>
              </a:rPr>
              <a:t> </a:t>
            </a:r>
            <a:r>
              <a:rPr dirty="0" sz="1450" spc="-10">
                <a:latin typeface="Times New Roman"/>
                <a:cs typeface="Times New Roman"/>
              </a:rPr>
              <a:t>pipe.</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Prokop waved his arm for silence and bent down even </a:t>
            </a:r>
            <a:r>
              <a:rPr dirty="0" sz="1450" spc="-25">
                <a:latin typeface="Times New Roman"/>
                <a:cs typeface="Times New Roman"/>
              </a:rPr>
              <a:t>lower. </a:t>
            </a:r>
            <a:r>
              <a:rPr dirty="0" sz="1450" spc="-10">
                <a:latin typeface="Times New Roman"/>
                <a:cs typeface="Times New Roman"/>
              </a:rPr>
              <a:t>He was  almost kneeling </a:t>
            </a:r>
            <a:r>
              <a:rPr dirty="0" sz="1450" spc="-5">
                <a:latin typeface="Times New Roman"/>
                <a:cs typeface="Times New Roman"/>
              </a:rPr>
              <a:t>on </a:t>
            </a:r>
            <a:r>
              <a:rPr dirty="0" sz="1450" spc="-10">
                <a:latin typeface="Times New Roman"/>
                <a:cs typeface="Times New Roman"/>
              </a:rPr>
              <a:t>the cobbles. "Do </a:t>
            </a:r>
            <a:r>
              <a:rPr dirty="0" sz="1450" spc="-5">
                <a:latin typeface="Times New Roman"/>
                <a:cs typeface="Times New Roman"/>
              </a:rPr>
              <a:t>be </a:t>
            </a:r>
            <a:r>
              <a:rPr dirty="0" sz="1450" spc="-10">
                <a:latin typeface="Times New Roman"/>
                <a:cs typeface="Times New Roman"/>
              </a:rPr>
              <a:t>quiet! Can't </a:t>
            </a:r>
            <a:r>
              <a:rPr dirty="0" sz="1450" spc="-5">
                <a:latin typeface="Times New Roman"/>
                <a:cs typeface="Times New Roman"/>
              </a:rPr>
              <a:t>you </a:t>
            </a:r>
            <a:r>
              <a:rPr dirty="0" sz="1450" spc="-10">
                <a:latin typeface="Times New Roman"/>
                <a:cs typeface="Times New Roman"/>
              </a:rPr>
              <a:t>hear</a:t>
            </a:r>
            <a:r>
              <a:rPr dirty="0" sz="1450" spc="70">
                <a:latin typeface="Times New Roman"/>
                <a:cs typeface="Times New Roman"/>
              </a:rPr>
              <a:t> </a:t>
            </a:r>
            <a:r>
              <a:rPr dirty="0" sz="1450" spc="-10">
                <a:latin typeface="Times New Roman"/>
                <a:cs typeface="Times New Roman"/>
              </a:rPr>
              <a:t>anything?"</a:t>
            </a:r>
            <a:endParaRPr sz="1450">
              <a:latin typeface="Times New Roman"/>
              <a:cs typeface="Times New Roman"/>
            </a:endParaRPr>
          </a:p>
          <a:p>
            <a:pPr algn="just" marL="12700" marR="5715" indent="255904">
              <a:lnSpc>
                <a:spcPts val="1730"/>
              </a:lnSpc>
              <a:spcBef>
                <a:spcPts val="785"/>
              </a:spcBef>
            </a:pPr>
            <a:r>
              <a:rPr dirty="0" sz="1450" spc="-70">
                <a:latin typeface="Times New Roman"/>
                <a:cs typeface="Times New Roman"/>
              </a:rPr>
              <a:t>We </a:t>
            </a:r>
            <a:r>
              <a:rPr dirty="0" sz="1450" spc="-10">
                <a:latin typeface="Times New Roman"/>
                <a:cs typeface="Times New Roman"/>
              </a:rPr>
              <a:t>went over to where </a:t>
            </a:r>
            <a:r>
              <a:rPr dirty="0" sz="1450" spc="-5">
                <a:latin typeface="Times New Roman"/>
                <a:cs typeface="Times New Roman"/>
              </a:rPr>
              <a:t>he </a:t>
            </a:r>
            <a:r>
              <a:rPr dirty="0" sz="1450" spc="-10">
                <a:latin typeface="Times New Roman"/>
                <a:cs typeface="Times New Roman"/>
              </a:rPr>
              <a:t>was squatting. He pointed silently at the grating  over the sewer and </a:t>
            </a:r>
            <a:r>
              <a:rPr dirty="0" sz="1450" spc="-5">
                <a:latin typeface="Times New Roman"/>
                <a:cs typeface="Times New Roman"/>
              </a:rPr>
              <a:t>put </a:t>
            </a:r>
            <a:r>
              <a:rPr dirty="0" sz="1450" spc="-10">
                <a:latin typeface="Times New Roman"/>
                <a:cs typeface="Times New Roman"/>
              </a:rPr>
              <a:t>his hand </a:t>
            </a:r>
            <a:r>
              <a:rPr dirty="0" sz="1450" spc="-5">
                <a:latin typeface="Times New Roman"/>
                <a:cs typeface="Times New Roman"/>
              </a:rPr>
              <a:t>by </a:t>
            </a:r>
            <a:r>
              <a:rPr dirty="0" sz="1450" spc="-10">
                <a:latin typeface="Times New Roman"/>
                <a:cs typeface="Times New Roman"/>
              </a:rPr>
              <a:t>his </a:t>
            </a:r>
            <a:r>
              <a:rPr dirty="0" sz="1450" spc="-30">
                <a:latin typeface="Times New Roman"/>
                <a:cs typeface="Times New Roman"/>
              </a:rPr>
              <a:t>ear. </a:t>
            </a:r>
            <a:r>
              <a:rPr dirty="0" sz="1450" spc="-70">
                <a:latin typeface="Times New Roman"/>
                <a:cs typeface="Times New Roman"/>
              </a:rPr>
              <a:t>We </a:t>
            </a:r>
            <a:r>
              <a:rPr dirty="0" sz="1450" spc="-10">
                <a:latin typeface="Times New Roman"/>
                <a:cs typeface="Times New Roman"/>
              </a:rPr>
              <a:t>stood there for </a:t>
            </a:r>
            <a:r>
              <a:rPr dirty="0" sz="1450" spc="-5">
                <a:latin typeface="Times New Roman"/>
                <a:cs typeface="Times New Roman"/>
              </a:rPr>
              <a:t>a </a:t>
            </a:r>
            <a:r>
              <a:rPr dirty="0" sz="1450" spc="-10">
                <a:latin typeface="Times New Roman"/>
                <a:cs typeface="Times New Roman"/>
              </a:rPr>
              <a:t>while,  listening for sounds from the</a:t>
            </a:r>
            <a:r>
              <a:rPr dirty="0" sz="1450" spc="15">
                <a:latin typeface="Times New Roman"/>
                <a:cs typeface="Times New Roman"/>
              </a:rPr>
              <a:t> </a:t>
            </a:r>
            <a:r>
              <a:rPr dirty="0" sz="1450" spc="-10">
                <a:latin typeface="Times New Roman"/>
                <a:cs typeface="Times New Roman"/>
              </a:rPr>
              <a:t>drain.</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Nothing.</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"What was it </a:t>
            </a:r>
            <a:r>
              <a:rPr dirty="0" sz="1450" spc="-5">
                <a:latin typeface="Times New Roman"/>
                <a:cs typeface="Times New Roman"/>
              </a:rPr>
              <a:t>you </a:t>
            </a:r>
            <a:r>
              <a:rPr dirty="0" sz="1450" spc="-10">
                <a:latin typeface="Times New Roman"/>
                <a:cs typeface="Times New Roman"/>
              </a:rPr>
              <a:t>heard?" It was the old puppeteer who finally asked the  question, </a:t>
            </a:r>
            <a:r>
              <a:rPr dirty="0" sz="1450" spc="-5">
                <a:latin typeface="Times New Roman"/>
                <a:cs typeface="Times New Roman"/>
              </a:rPr>
              <a:t>but </a:t>
            </a:r>
            <a:r>
              <a:rPr dirty="0" sz="1450" spc="-10">
                <a:latin typeface="Times New Roman"/>
                <a:cs typeface="Times New Roman"/>
              </a:rPr>
              <a:t>Prokop immediately grabbed him </a:t>
            </a:r>
            <a:r>
              <a:rPr dirty="0" sz="1450" spc="-5">
                <a:latin typeface="Times New Roman"/>
                <a:cs typeface="Times New Roman"/>
              </a:rPr>
              <a:t>by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wrist.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brief moment, scarcely more than the length </a:t>
            </a:r>
            <a:r>
              <a:rPr dirty="0" sz="1450" spc="-5">
                <a:latin typeface="Times New Roman"/>
                <a:cs typeface="Times New Roman"/>
              </a:rPr>
              <a:t>of a </a:t>
            </a:r>
            <a:r>
              <a:rPr dirty="0" sz="1450" spc="-10">
                <a:latin typeface="Times New Roman"/>
                <a:cs typeface="Times New Roman"/>
              </a:rPr>
              <a:t>heartbeat, it had  seemed to me as if somewhere down below </a:t>
            </a:r>
            <a:r>
              <a:rPr dirty="0" sz="1450" spc="-5">
                <a:latin typeface="Times New Roman"/>
                <a:cs typeface="Times New Roman"/>
              </a:rPr>
              <a:t>a </a:t>
            </a:r>
            <a:r>
              <a:rPr dirty="0" sz="1450" spc="-10">
                <a:latin typeface="Times New Roman"/>
                <a:cs typeface="Times New Roman"/>
              </a:rPr>
              <a:t>hand were knocking, almost  </a:t>
            </a:r>
            <a:r>
              <a:rPr dirty="0" sz="1450" spc="-20">
                <a:latin typeface="Times New Roman"/>
                <a:cs typeface="Times New Roman"/>
              </a:rPr>
              <a:t>inaudibly, </a:t>
            </a:r>
            <a:r>
              <a:rPr dirty="0" sz="1450" spc="-5">
                <a:latin typeface="Times New Roman"/>
                <a:cs typeface="Times New Roman"/>
              </a:rPr>
              <a:t>on a </a:t>
            </a:r>
            <a:r>
              <a:rPr dirty="0" sz="1450" spc="-10">
                <a:latin typeface="Times New Roman"/>
                <a:cs typeface="Times New Roman"/>
              </a:rPr>
              <a:t>sheet </a:t>
            </a:r>
            <a:r>
              <a:rPr dirty="0" sz="1450" spc="-5">
                <a:latin typeface="Times New Roman"/>
                <a:cs typeface="Times New Roman"/>
              </a:rPr>
              <a:t>of </a:t>
            </a:r>
            <a:r>
              <a:rPr dirty="0" sz="1450" spc="-10">
                <a:latin typeface="Times New Roman"/>
                <a:cs typeface="Times New Roman"/>
              </a:rPr>
              <a:t>iron. The next second, when </a:t>
            </a:r>
            <a:r>
              <a:rPr dirty="0" sz="1450" spc="-5">
                <a:latin typeface="Times New Roman"/>
                <a:cs typeface="Times New Roman"/>
              </a:rPr>
              <a:t>I thought </a:t>
            </a:r>
            <a:r>
              <a:rPr dirty="0" sz="1450" spc="-10">
                <a:latin typeface="Times New Roman"/>
                <a:cs typeface="Times New Roman"/>
              </a:rPr>
              <a:t>about it, it had  disappeared, </a:t>
            </a:r>
            <a:r>
              <a:rPr dirty="0" sz="1450" spc="-5">
                <a:latin typeface="Times New Roman"/>
                <a:cs typeface="Times New Roman"/>
              </a:rPr>
              <a:t>but </a:t>
            </a:r>
            <a:r>
              <a:rPr dirty="0" sz="1450" spc="-10">
                <a:latin typeface="Times New Roman"/>
                <a:cs typeface="Times New Roman"/>
              </a:rPr>
              <a:t>in my breast there was an echo, like </a:t>
            </a:r>
            <a:r>
              <a:rPr dirty="0" sz="1450" spc="-5">
                <a:latin typeface="Times New Roman"/>
                <a:cs typeface="Times New Roman"/>
              </a:rPr>
              <a:t>a </a:t>
            </a:r>
            <a:r>
              <a:rPr dirty="0" sz="1450" spc="-10">
                <a:latin typeface="Times New Roman"/>
                <a:cs typeface="Times New Roman"/>
              </a:rPr>
              <a:t>memory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sound,  </a:t>
            </a:r>
            <a:r>
              <a:rPr dirty="0" sz="1450" spc="-10">
                <a:latin typeface="Times New Roman"/>
                <a:cs typeface="Times New Roman"/>
              </a:rPr>
              <a:t>that gradually dissolved into </a:t>
            </a:r>
            <a:r>
              <a:rPr dirty="0" sz="1450" spc="-5">
                <a:latin typeface="Times New Roman"/>
                <a:cs typeface="Times New Roman"/>
              </a:rPr>
              <a:t>a </a:t>
            </a:r>
            <a:r>
              <a:rPr dirty="0" sz="1450" spc="-10">
                <a:latin typeface="Times New Roman"/>
                <a:cs typeface="Times New Roman"/>
              </a:rPr>
              <a:t>vague sense </a:t>
            </a:r>
            <a:r>
              <a:rPr dirty="0" sz="1450" spc="-5">
                <a:latin typeface="Times New Roman"/>
                <a:cs typeface="Times New Roman"/>
              </a:rPr>
              <a:t>of </a:t>
            </a:r>
            <a:r>
              <a:rPr dirty="0" sz="1450" spc="-20">
                <a:latin typeface="Times New Roman"/>
                <a:cs typeface="Times New Roman"/>
              </a:rPr>
              <a:t>terror. </a:t>
            </a:r>
            <a:r>
              <a:rPr dirty="0" sz="1450" spc="-10">
                <a:latin typeface="Times New Roman"/>
                <a:cs typeface="Times New Roman"/>
              </a:rPr>
              <a:t>Steps coming down the  street dispelled the</a:t>
            </a:r>
            <a:r>
              <a:rPr dirty="0" sz="1450">
                <a:latin typeface="Times New Roman"/>
                <a:cs typeface="Times New Roman"/>
              </a:rPr>
              <a:t> </a:t>
            </a:r>
            <a:r>
              <a:rPr dirty="0" sz="1450" spc="-10">
                <a:latin typeface="Times New Roman"/>
                <a:cs typeface="Times New Roman"/>
              </a:rPr>
              <a:t>feeling.</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"Let's </a:t>
            </a:r>
            <a:r>
              <a:rPr dirty="0" sz="1450" spc="-5">
                <a:latin typeface="Times New Roman"/>
                <a:cs typeface="Times New Roman"/>
              </a:rPr>
              <a:t>go. </a:t>
            </a:r>
            <a:r>
              <a:rPr dirty="0" sz="1450" spc="-10">
                <a:latin typeface="Times New Roman"/>
                <a:cs typeface="Times New Roman"/>
              </a:rPr>
              <a:t>What are we hanging around for?" </a:t>
            </a:r>
            <a:r>
              <a:rPr dirty="0" sz="1450" spc="-20">
                <a:latin typeface="Times New Roman"/>
                <a:cs typeface="Times New Roman"/>
              </a:rPr>
              <a:t>Vrieslander</a:t>
            </a:r>
            <a:r>
              <a:rPr dirty="0" sz="1450" spc="65">
                <a:latin typeface="Times New Roman"/>
                <a:cs typeface="Times New Roman"/>
              </a:rPr>
              <a:t> </a:t>
            </a:r>
            <a:r>
              <a:rPr dirty="0" sz="1450" spc="-10">
                <a:latin typeface="Times New Roman"/>
                <a:cs typeface="Times New Roman"/>
              </a:rPr>
              <a:t>demanded.</a:t>
            </a:r>
            <a:endParaRPr sz="1450">
              <a:latin typeface="Times New Roman"/>
              <a:cs typeface="Times New Roman"/>
            </a:endParaRPr>
          </a:p>
          <a:p>
            <a:pPr algn="just" marL="12700" marR="5080" indent="255904">
              <a:lnSpc>
                <a:spcPts val="1730"/>
              </a:lnSpc>
              <a:spcBef>
                <a:spcPts val="775"/>
              </a:spcBef>
            </a:pPr>
            <a:r>
              <a:rPr dirty="0" sz="1450" spc="-70">
                <a:latin typeface="Times New Roman"/>
                <a:cs typeface="Times New Roman"/>
              </a:rPr>
              <a:t>We </a:t>
            </a:r>
            <a:r>
              <a:rPr dirty="0" sz="1450" spc="-10">
                <a:latin typeface="Times New Roman"/>
                <a:cs typeface="Times New Roman"/>
              </a:rPr>
              <a:t>continued down the street, Prokop following </a:t>
            </a:r>
            <a:r>
              <a:rPr dirty="0" sz="1450" spc="-15">
                <a:latin typeface="Times New Roman"/>
                <a:cs typeface="Times New Roman"/>
              </a:rPr>
              <a:t>reluctantly. </a:t>
            </a:r>
            <a:r>
              <a:rPr dirty="0" sz="1450" spc="-10">
                <a:latin typeface="Times New Roman"/>
                <a:cs typeface="Times New Roman"/>
              </a:rPr>
              <a:t>"I'm willing to  wager my last breath there was someone down there screaming for dear</a:t>
            </a:r>
            <a:r>
              <a:rPr dirty="0" sz="1450" spc="114">
                <a:latin typeface="Times New Roman"/>
                <a:cs typeface="Times New Roman"/>
              </a:rPr>
              <a:t> </a:t>
            </a:r>
            <a:r>
              <a:rPr dirty="0" sz="1450" spc="-10">
                <a:latin typeface="Times New Roman"/>
                <a:cs typeface="Times New Roman"/>
              </a:rPr>
              <a:t>life."</a:t>
            </a:r>
            <a:endParaRPr sz="145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8255" indent="255904">
              <a:lnSpc>
                <a:spcPts val="1730"/>
              </a:lnSpc>
              <a:spcBef>
                <a:spcPts val="155"/>
              </a:spcBef>
            </a:pPr>
            <a:r>
              <a:rPr dirty="0" sz="1450" spc="-10">
                <a:latin typeface="Times New Roman"/>
                <a:cs typeface="Times New Roman"/>
              </a:rPr>
              <a:t>None </a:t>
            </a:r>
            <a:r>
              <a:rPr dirty="0" sz="1450" spc="-5">
                <a:latin typeface="Times New Roman"/>
                <a:cs typeface="Times New Roman"/>
              </a:rPr>
              <a:t>of us </a:t>
            </a:r>
            <a:r>
              <a:rPr dirty="0" sz="1450" spc="-10">
                <a:latin typeface="Times New Roman"/>
                <a:cs typeface="Times New Roman"/>
              </a:rPr>
              <a:t>responded, </a:t>
            </a:r>
            <a:r>
              <a:rPr dirty="0" sz="1450" spc="-5">
                <a:latin typeface="Times New Roman"/>
                <a:cs typeface="Times New Roman"/>
              </a:rPr>
              <a:t>but I </a:t>
            </a:r>
            <a:r>
              <a:rPr dirty="0" sz="1450" spc="-10">
                <a:latin typeface="Times New Roman"/>
                <a:cs typeface="Times New Roman"/>
              </a:rPr>
              <a:t>felt it was an almost imperceptible fear rising  within </a:t>
            </a:r>
            <a:r>
              <a:rPr dirty="0" sz="1450" spc="-5">
                <a:latin typeface="Times New Roman"/>
                <a:cs typeface="Times New Roman"/>
              </a:rPr>
              <a:t>us </a:t>
            </a:r>
            <a:r>
              <a:rPr dirty="0" sz="1450" spc="-10">
                <a:latin typeface="Times New Roman"/>
                <a:cs typeface="Times New Roman"/>
              </a:rPr>
              <a:t>that tied </a:t>
            </a:r>
            <a:r>
              <a:rPr dirty="0" sz="1450" spc="-5">
                <a:latin typeface="Times New Roman"/>
                <a:cs typeface="Times New Roman"/>
              </a:rPr>
              <a:t>our</a:t>
            </a:r>
            <a:r>
              <a:rPr dirty="0" sz="1450" spc="5">
                <a:latin typeface="Times New Roman"/>
                <a:cs typeface="Times New Roman"/>
              </a:rPr>
              <a:t> </a:t>
            </a:r>
            <a:r>
              <a:rPr dirty="0" sz="1450" spc="-10">
                <a:latin typeface="Times New Roman"/>
                <a:cs typeface="Times New Roman"/>
              </a:rPr>
              <a:t>tongues.</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Soon we were looking at the red-curtained window </a:t>
            </a:r>
            <a:r>
              <a:rPr dirty="0" sz="1450" spc="-5">
                <a:latin typeface="Times New Roman"/>
                <a:cs typeface="Times New Roman"/>
              </a:rPr>
              <a:t>of a </a:t>
            </a:r>
            <a:r>
              <a:rPr dirty="0" sz="1450" spc="-10">
                <a:latin typeface="Times New Roman"/>
                <a:cs typeface="Times New Roman"/>
              </a:rPr>
              <a:t>tavern. A piece </a:t>
            </a:r>
            <a:r>
              <a:rPr dirty="0" sz="1450" spc="-5">
                <a:latin typeface="Times New Roman"/>
                <a:cs typeface="Times New Roman"/>
              </a:rPr>
              <a:t>of  </a:t>
            </a:r>
            <a:r>
              <a:rPr dirty="0" sz="1450" spc="-10">
                <a:latin typeface="Times New Roman"/>
                <a:cs typeface="Times New Roman"/>
              </a:rPr>
              <a:t>cardboard announced: </a:t>
            </a:r>
            <a:r>
              <a:rPr dirty="0" sz="1450" spc="-15">
                <a:latin typeface="Times New Roman"/>
                <a:cs typeface="Times New Roman"/>
              </a:rPr>
              <a:t>SALON</a:t>
            </a:r>
            <a:r>
              <a:rPr dirty="0" sz="1450">
                <a:latin typeface="Times New Roman"/>
                <a:cs typeface="Times New Roman"/>
              </a:rPr>
              <a:t> </a:t>
            </a:r>
            <a:r>
              <a:rPr dirty="0" sz="1450" spc="-10">
                <a:latin typeface="Times New Roman"/>
                <a:cs typeface="Times New Roman"/>
              </a:rPr>
              <a:t>LOISITCHEK</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Grande Conserte</a:t>
            </a:r>
            <a:r>
              <a:rPr dirty="0" sz="1450" spc="-5">
                <a:latin typeface="Times New Roman"/>
                <a:cs typeface="Times New Roman"/>
              </a:rPr>
              <a:t> </a:t>
            </a:r>
            <a:r>
              <a:rPr dirty="0" sz="1450" spc="-20">
                <a:latin typeface="Times New Roman"/>
                <a:cs typeface="Times New Roman"/>
              </a:rPr>
              <a:t>Tonight</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The edges were decorated with faded photographs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women.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Before Zwakh could grasp the </a:t>
            </a:r>
            <a:r>
              <a:rPr dirty="0" sz="1450" spc="-5">
                <a:latin typeface="Times New Roman"/>
                <a:cs typeface="Times New Roman"/>
              </a:rPr>
              <a:t>knob,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opened inward and we were  greeted with much bowing and scraping </a:t>
            </a:r>
            <a:r>
              <a:rPr dirty="0" sz="1450" spc="-5">
                <a:latin typeface="Times New Roman"/>
                <a:cs typeface="Times New Roman"/>
              </a:rPr>
              <a:t>by a </a:t>
            </a:r>
            <a:r>
              <a:rPr dirty="0" sz="1450" spc="-10">
                <a:latin typeface="Times New Roman"/>
                <a:cs typeface="Times New Roman"/>
              </a:rPr>
              <a:t>big burly fellow with black,  brilliantined hair and </a:t>
            </a:r>
            <a:r>
              <a:rPr dirty="0" sz="1450" spc="-5">
                <a:latin typeface="Times New Roman"/>
                <a:cs typeface="Times New Roman"/>
              </a:rPr>
              <a:t>no </a:t>
            </a:r>
            <a:r>
              <a:rPr dirty="0" sz="1450" spc="-15">
                <a:latin typeface="Times New Roman"/>
                <a:cs typeface="Times New Roman"/>
              </a:rPr>
              <a:t>collar, </a:t>
            </a:r>
            <a:r>
              <a:rPr dirty="0" sz="1450" spc="-5">
                <a:latin typeface="Times New Roman"/>
                <a:cs typeface="Times New Roman"/>
              </a:rPr>
              <a:t>but a </a:t>
            </a:r>
            <a:r>
              <a:rPr dirty="0" sz="1450" spc="-10">
                <a:latin typeface="Times New Roman"/>
                <a:cs typeface="Times New Roman"/>
              </a:rPr>
              <a:t>green silk tie round his bare neck and the  waistcoat </a:t>
            </a:r>
            <a:r>
              <a:rPr dirty="0" sz="1450" spc="-5">
                <a:latin typeface="Times New Roman"/>
                <a:cs typeface="Times New Roman"/>
              </a:rPr>
              <a:t>of </a:t>
            </a:r>
            <a:r>
              <a:rPr dirty="0" sz="1450" spc="-10">
                <a:latin typeface="Times New Roman"/>
                <a:cs typeface="Times New Roman"/>
              </a:rPr>
              <a:t>his dress suit adorned with </a:t>
            </a:r>
            <a:r>
              <a:rPr dirty="0" sz="1450" spc="-5">
                <a:latin typeface="Times New Roman"/>
                <a:cs typeface="Times New Roman"/>
              </a:rPr>
              <a:t>a </a:t>
            </a:r>
            <a:r>
              <a:rPr dirty="0" sz="1450" spc="-10">
                <a:latin typeface="Times New Roman"/>
                <a:cs typeface="Times New Roman"/>
              </a:rPr>
              <a:t>bunch </a:t>
            </a:r>
            <a:r>
              <a:rPr dirty="0" sz="1450" spc="-5">
                <a:latin typeface="Times New Roman"/>
                <a:cs typeface="Times New Roman"/>
              </a:rPr>
              <a:t>of </a:t>
            </a:r>
            <a:r>
              <a:rPr dirty="0" sz="1450" spc="-10">
                <a:latin typeface="Times New Roman"/>
                <a:cs typeface="Times New Roman"/>
              </a:rPr>
              <a:t>pig's</a:t>
            </a:r>
            <a:r>
              <a:rPr dirty="0" sz="1450" spc="50">
                <a:latin typeface="Times New Roman"/>
                <a:cs typeface="Times New Roman"/>
              </a:rPr>
              <a:t> </a:t>
            </a:r>
            <a:r>
              <a:rPr dirty="0" sz="1450" spc="-10">
                <a:latin typeface="Times New Roman"/>
                <a:cs typeface="Times New Roman"/>
              </a:rPr>
              <a:t>teeth.</a:t>
            </a:r>
            <a:endParaRPr sz="1450">
              <a:latin typeface="Times New Roman"/>
              <a:cs typeface="Times New Roman"/>
            </a:endParaRPr>
          </a:p>
          <a:p>
            <a:pPr algn="just" marL="12700" marR="6350" indent="255904">
              <a:lnSpc>
                <a:spcPts val="1730"/>
              </a:lnSpc>
              <a:spcBef>
                <a:spcPts val="715"/>
              </a:spcBef>
            </a:pPr>
            <a:r>
              <a:rPr dirty="0" sz="1450" spc="-30">
                <a:latin typeface="Times New Roman"/>
                <a:cs typeface="Times New Roman"/>
              </a:rPr>
              <a:t>"Well, </a:t>
            </a:r>
            <a:r>
              <a:rPr dirty="0" sz="1450" spc="-10">
                <a:latin typeface="Times New Roman"/>
                <a:cs typeface="Times New Roman"/>
              </a:rPr>
              <a:t>well, well, what fine gentlemen", </a:t>
            </a:r>
            <a:r>
              <a:rPr dirty="0" sz="1450" spc="-5">
                <a:latin typeface="Times New Roman"/>
                <a:cs typeface="Times New Roman"/>
              </a:rPr>
              <a:t>he </a:t>
            </a:r>
            <a:r>
              <a:rPr dirty="0" sz="1450" spc="-10">
                <a:latin typeface="Times New Roman"/>
                <a:cs typeface="Times New Roman"/>
              </a:rPr>
              <a:t>said, and hurriedly twisted his  head round to </a:t>
            </a:r>
            <a:r>
              <a:rPr dirty="0" sz="1450" spc="-5">
                <a:latin typeface="Times New Roman"/>
                <a:cs typeface="Times New Roman"/>
              </a:rPr>
              <a:t>shout </a:t>
            </a:r>
            <a:r>
              <a:rPr dirty="0" sz="1450" spc="-10">
                <a:latin typeface="Times New Roman"/>
                <a:cs typeface="Times New Roman"/>
              </a:rPr>
              <a:t>across the crowded tavern, "Quick, Pane Schaffranek, </a:t>
            </a:r>
            <a:r>
              <a:rPr dirty="0" sz="1450" spc="-5">
                <a:latin typeface="Times New Roman"/>
                <a:cs typeface="Times New Roman"/>
              </a:rPr>
              <a:t>a  </a:t>
            </a:r>
            <a:r>
              <a:rPr dirty="0" sz="1450" spc="-10">
                <a:latin typeface="Times New Roman"/>
                <a:cs typeface="Times New Roman"/>
              </a:rPr>
              <a:t>fanfare." The response was </a:t>
            </a:r>
            <a:r>
              <a:rPr dirty="0" sz="1450" spc="-5">
                <a:latin typeface="Times New Roman"/>
                <a:cs typeface="Times New Roman"/>
              </a:rPr>
              <a:t>a </a:t>
            </a:r>
            <a:r>
              <a:rPr dirty="0" sz="1450" spc="-10">
                <a:latin typeface="Times New Roman"/>
                <a:cs typeface="Times New Roman"/>
              </a:rPr>
              <a:t>tinkling sound from the piano, as if </a:t>
            </a:r>
            <a:r>
              <a:rPr dirty="0" sz="1450" spc="-5">
                <a:latin typeface="Times New Roman"/>
                <a:cs typeface="Times New Roman"/>
              </a:rPr>
              <a:t>a </a:t>
            </a:r>
            <a:r>
              <a:rPr dirty="0" sz="1450" spc="-10">
                <a:latin typeface="Times New Roman"/>
                <a:cs typeface="Times New Roman"/>
              </a:rPr>
              <a:t>rat were  running along the</a:t>
            </a:r>
            <a:r>
              <a:rPr dirty="0" sz="1450">
                <a:latin typeface="Times New Roman"/>
                <a:cs typeface="Times New Roman"/>
              </a:rPr>
              <a:t> </a:t>
            </a:r>
            <a:r>
              <a:rPr dirty="0" sz="1450" spc="-10">
                <a:latin typeface="Times New Roman"/>
                <a:cs typeface="Times New Roman"/>
              </a:rPr>
              <a:t>keys.</a:t>
            </a:r>
            <a:endParaRPr sz="1450">
              <a:latin typeface="Times New Roman"/>
              <a:cs typeface="Times New Roman"/>
            </a:endParaRPr>
          </a:p>
          <a:p>
            <a:pPr algn="just" marL="12700" marR="5080" indent="255904">
              <a:lnSpc>
                <a:spcPts val="1730"/>
              </a:lnSpc>
              <a:spcBef>
                <a:spcPts val="785"/>
              </a:spcBef>
            </a:pPr>
            <a:r>
              <a:rPr dirty="0" sz="1450" spc="-30">
                <a:latin typeface="Times New Roman"/>
                <a:cs typeface="Times New Roman"/>
              </a:rPr>
              <a:t>"Well, </a:t>
            </a:r>
            <a:r>
              <a:rPr dirty="0" sz="1450" spc="-10">
                <a:latin typeface="Times New Roman"/>
                <a:cs typeface="Times New Roman"/>
              </a:rPr>
              <a:t>well well, what fine gentlemen, what fine gentlemen. Isn't that  nice", the burly man kept muttering to himself as </a:t>
            </a:r>
            <a:r>
              <a:rPr dirty="0" sz="1450" spc="-5">
                <a:latin typeface="Times New Roman"/>
                <a:cs typeface="Times New Roman"/>
              </a:rPr>
              <a:t>he </a:t>
            </a:r>
            <a:r>
              <a:rPr dirty="0" sz="1450" spc="-10">
                <a:latin typeface="Times New Roman"/>
                <a:cs typeface="Times New Roman"/>
              </a:rPr>
              <a:t>helped </a:t>
            </a:r>
            <a:r>
              <a:rPr dirty="0" sz="1450" spc="-5">
                <a:latin typeface="Times New Roman"/>
                <a:cs typeface="Times New Roman"/>
              </a:rPr>
              <a:t>us </a:t>
            </a:r>
            <a:r>
              <a:rPr dirty="0" sz="1450" spc="-15">
                <a:latin typeface="Times New Roman"/>
                <a:cs typeface="Times New Roman"/>
              </a:rPr>
              <a:t>off </a:t>
            </a:r>
            <a:r>
              <a:rPr dirty="0" sz="1450" spc="-10">
                <a:latin typeface="Times New Roman"/>
                <a:cs typeface="Times New Roman"/>
              </a:rPr>
              <a:t>with </a:t>
            </a:r>
            <a:r>
              <a:rPr dirty="0" sz="1450" spc="-5">
                <a:latin typeface="Times New Roman"/>
                <a:cs typeface="Times New Roman"/>
              </a:rPr>
              <a:t>our  </a:t>
            </a:r>
            <a:r>
              <a:rPr dirty="0" sz="1450" spc="-10">
                <a:latin typeface="Times New Roman"/>
                <a:cs typeface="Times New Roman"/>
              </a:rPr>
              <a:t>coats. </a:t>
            </a:r>
            <a:r>
              <a:rPr dirty="0" sz="1450" spc="-40">
                <a:latin typeface="Times New Roman"/>
                <a:cs typeface="Times New Roman"/>
              </a:rPr>
              <a:t>"Yes, </a:t>
            </a:r>
            <a:r>
              <a:rPr dirty="0" sz="1450" spc="-10">
                <a:latin typeface="Times New Roman"/>
                <a:cs typeface="Times New Roman"/>
              </a:rPr>
              <a:t>we have the whole </a:t>
            </a:r>
            <a:r>
              <a:rPr dirty="0" sz="1450" spc="-5">
                <a:latin typeface="Times New Roman"/>
                <a:cs typeface="Times New Roman"/>
              </a:rPr>
              <a:t>of </a:t>
            </a:r>
            <a:r>
              <a:rPr dirty="0" sz="1450" spc="-10">
                <a:latin typeface="Times New Roman"/>
                <a:cs typeface="Times New Roman"/>
              </a:rPr>
              <a:t>the aristocracy </a:t>
            </a:r>
            <a:r>
              <a:rPr dirty="0" sz="1450" spc="-5">
                <a:latin typeface="Times New Roman"/>
                <a:cs typeface="Times New Roman"/>
              </a:rPr>
              <a:t>of </a:t>
            </a:r>
            <a:r>
              <a:rPr dirty="0" sz="1450" spc="-10">
                <a:latin typeface="Times New Roman"/>
                <a:cs typeface="Times New Roman"/>
              </a:rPr>
              <a:t>the land gathered here  tonight", </a:t>
            </a:r>
            <a:r>
              <a:rPr dirty="0" sz="1450" spc="-5">
                <a:latin typeface="Times New Roman"/>
                <a:cs typeface="Times New Roman"/>
              </a:rPr>
              <a:t>he </a:t>
            </a:r>
            <a:r>
              <a:rPr dirty="0" sz="1450" spc="-10">
                <a:latin typeface="Times New Roman"/>
                <a:cs typeface="Times New Roman"/>
              </a:rPr>
              <a:t>said </a:t>
            </a:r>
            <a:r>
              <a:rPr dirty="0" sz="1450" spc="-20">
                <a:latin typeface="Times New Roman"/>
                <a:cs typeface="Times New Roman"/>
              </a:rPr>
              <a:t>proudly, </a:t>
            </a:r>
            <a:r>
              <a:rPr dirty="0" sz="1450" spc="-10">
                <a:latin typeface="Times New Roman"/>
                <a:cs typeface="Times New Roman"/>
              </a:rPr>
              <a:t>in response to </a:t>
            </a:r>
            <a:r>
              <a:rPr dirty="0" sz="1450" spc="-15">
                <a:latin typeface="Times New Roman"/>
                <a:cs typeface="Times New Roman"/>
              </a:rPr>
              <a:t>Vrieslander's </a:t>
            </a:r>
            <a:r>
              <a:rPr dirty="0" sz="1450" spc="-10">
                <a:latin typeface="Times New Roman"/>
                <a:cs typeface="Times New Roman"/>
              </a:rPr>
              <a:t>astonished expression at  the appearance </a:t>
            </a:r>
            <a:r>
              <a:rPr dirty="0" sz="1450" spc="-5">
                <a:latin typeface="Times New Roman"/>
                <a:cs typeface="Times New Roman"/>
              </a:rPr>
              <a:t>of a </a:t>
            </a:r>
            <a:r>
              <a:rPr dirty="0" sz="1450" spc="-10">
                <a:latin typeface="Times New Roman"/>
                <a:cs typeface="Times New Roman"/>
              </a:rPr>
              <a:t>few elegant </a:t>
            </a:r>
            <a:r>
              <a:rPr dirty="0" sz="1450" spc="-5">
                <a:latin typeface="Times New Roman"/>
                <a:cs typeface="Times New Roman"/>
              </a:rPr>
              <a:t>young </a:t>
            </a:r>
            <a:r>
              <a:rPr dirty="0" sz="1450" spc="-10">
                <a:latin typeface="Times New Roman"/>
                <a:cs typeface="Times New Roman"/>
              </a:rPr>
              <a:t>men in evening dress </a:t>
            </a:r>
            <a:r>
              <a:rPr dirty="0" sz="1450" spc="-5">
                <a:latin typeface="Times New Roman"/>
                <a:cs typeface="Times New Roman"/>
              </a:rPr>
              <a:t>on 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raised dais at the back </a:t>
            </a:r>
            <a:r>
              <a:rPr dirty="0" sz="1450" spc="-5">
                <a:latin typeface="Times New Roman"/>
                <a:cs typeface="Times New Roman"/>
              </a:rPr>
              <a:t>of </a:t>
            </a:r>
            <a:r>
              <a:rPr dirty="0" sz="1450" spc="-10">
                <a:latin typeface="Times New Roman"/>
                <a:cs typeface="Times New Roman"/>
              </a:rPr>
              <a:t>the tavern that was separated from the front part </a:t>
            </a:r>
            <a:r>
              <a:rPr dirty="0" sz="1450" spc="-5">
                <a:latin typeface="Times New Roman"/>
                <a:cs typeface="Times New Roman"/>
              </a:rPr>
              <a:t>by a  </a:t>
            </a:r>
            <a:r>
              <a:rPr dirty="0" sz="1450" spc="-10">
                <a:latin typeface="Times New Roman"/>
                <a:cs typeface="Times New Roman"/>
              </a:rPr>
              <a:t>balustrade and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steps.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Clouds </a:t>
            </a:r>
            <a:r>
              <a:rPr dirty="0" sz="1450" spc="-5">
                <a:latin typeface="Times New Roman"/>
                <a:cs typeface="Times New Roman"/>
              </a:rPr>
              <a:t>of pungent </a:t>
            </a:r>
            <a:r>
              <a:rPr dirty="0" sz="1450" spc="-10">
                <a:latin typeface="Times New Roman"/>
                <a:cs typeface="Times New Roman"/>
              </a:rPr>
              <a:t>tobacco smoke </a:t>
            </a:r>
            <a:r>
              <a:rPr dirty="0" sz="1450" spc="-5">
                <a:latin typeface="Times New Roman"/>
                <a:cs typeface="Times New Roman"/>
              </a:rPr>
              <a:t>hung </a:t>
            </a:r>
            <a:r>
              <a:rPr dirty="0" sz="1450" spc="-10">
                <a:latin typeface="Times New Roman"/>
                <a:cs typeface="Times New Roman"/>
              </a:rPr>
              <a:t>in drifts above the tables. Against  the walls behind them, the benches were full </a:t>
            </a:r>
            <a:r>
              <a:rPr dirty="0" sz="1450" spc="-5">
                <a:latin typeface="Times New Roman"/>
                <a:cs typeface="Times New Roman"/>
              </a:rPr>
              <a:t>of </a:t>
            </a:r>
            <a:r>
              <a:rPr dirty="0" sz="1450" spc="-10">
                <a:latin typeface="Times New Roman"/>
                <a:cs typeface="Times New Roman"/>
              </a:rPr>
              <a:t>figures in rags and tatters:  whores from the old ramparts, unkempt, </a:t>
            </a:r>
            <a:r>
              <a:rPr dirty="0" sz="1450" spc="-20">
                <a:latin typeface="Times New Roman"/>
                <a:cs typeface="Times New Roman"/>
              </a:rPr>
              <a:t>grubby, </a:t>
            </a:r>
            <a:r>
              <a:rPr dirty="0" sz="1450" spc="-10">
                <a:latin typeface="Times New Roman"/>
                <a:cs typeface="Times New Roman"/>
              </a:rPr>
              <a:t>barefoot, their firm breasts  scarcely concealed beneath their discoloured shawls, beside them pimps with  their blue soldiers' caps and cigarettes behind their ears; cattle-dealers with  hairy hands and clumsy fingers whose every gesture was </a:t>
            </a:r>
            <a:r>
              <a:rPr dirty="0" sz="1450" spc="-5">
                <a:latin typeface="Times New Roman"/>
                <a:cs typeface="Times New Roman"/>
              </a:rPr>
              <a:t>a </a:t>
            </a:r>
            <a:r>
              <a:rPr dirty="0" sz="1450" spc="-10">
                <a:latin typeface="Times New Roman"/>
                <a:cs typeface="Times New Roman"/>
              </a:rPr>
              <a:t>mute statement </a:t>
            </a:r>
            <a:r>
              <a:rPr dirty="0" sz="1450" spc="-5">
                <a:latin typeface="Times New Roman"/>
                <a:cs typeface="Times New Roman"/>
              </a:rPr>
              <a:t>of  </a:t>
            </a:r>
            <a:r>
              <a:rPr dirty="0" sz="1450" spc="-10">
                <a:latin typeface="Times New Roman"/>
                <a:cs typeface="Times New Roman"/>
              </a:rPr>
              <a:t>infamy; out-of-work waiters with insolent </a:t>
            </a:r>
            <a:r>
              <a:rPr dirty="0" sz="1450" spc="-5">
                <a:latin typeface="Times New Roman"/>
                <a:cs typeface="Times New Roman"/>
              </a:rPr>
              <a:t>looks </a:t>
            </a:r>
            <a:r>
              <a:rPr dirty="0" sz="1450" spc="-10">
                <a:latin typeface="Times New Roman"/>
                <a:cs typeface="Times New Roman"/>
              </a:rPr>
              <a:t>and pock-marked clerks in  check trousers.</a:t>
            </a:r>
            <a:endParaRPr sz="1450">
              <a:latin typeface="Times New Roman"/>
              <a:cs typeface="Times New Roman"/>
            </a:endParaRPr>
          </a:p>
          <a:p>
            <a:pPr algn="just" marL="12700" marR="6350" indent="255904">
              <a:lnSpc>
                <a:spcPts val="1730"/>
              </a:lnSpc>
              <a:spcBef>
                <a:spcPts val="705"/>
              </a:spcBef>
            </a:pPr>
            <a:r>
              <a:rPr dirty="0" sz="1450" spc="-70">
                <a:latin typeface="Times New Roman"/>
                <a:cs typeface="Times New Roman"/>
              </a:rPr>
              <a:t>We </a:t>
            </a:r>
            <a:r>
              <a:rPr dirty="0" sz="1450" spc="-10">
                <a:latin typeface="Times New Roman"/>
                <a:cs typeface="Times New Roman"/>
              </a:rPr>
              <a:t>heard the oily voice </a:t>
            </a:r>
            <a:r>
              <a:rPr dirty="0" sz="1450" spc="-5">
                <a:latin typeface="Times New Roman"/>
                <a:cs typeface="Times New Roman"/>
              </a:rPr>
              <a:t>of </a:t>
            </a:r>
            <a:r>
              <a:rPr dirty="0" sz="1450" spc="-10">
                <a:latin typeface="Times New Roman"/>
                <a:cs typeface="Times New Roman"/>
              </a:rPr>
              <a:t>the burly man </a:t>
            </a:r>
            <a:r>
              <a:rPr dirty="0" sz="1450" spc="-30">
                <a:latin typeface="Times New Roman"/>
                <a:cs typeface="Times New Roman"/>
              </a:rPr>
              <a:t>say, </a:t>
            </a:r>
            <a:r>
              <a:rPr dirty="0" sz="1450" spc="-10">
                <a:latin typeface="Times New Roman"/>
                <a:cs typeface="Times New Roman"/>
              </a:rPr>
              <a:t>"I'll bring </a:t>
            </a:r>
            <a:r>
              <a:rPr dirty="0" sz="1450" spc="-5">
                <a:latin typeface="Times New Roman"/>
                <a:cs typeface="Times New Roman"/>
              </a:rPr>
              <a:t>you a </a:t>
            </a:r>
            <a:r>
              <a:rPr dirty="0" sz="1450" spc="-10">
                <a:latin typeface="Times New Roman"/>
                <a:cs typeface="Times New Roman"/>
              </a:rPr>
              <a:t>screen so  </a:t>
            </a:r>
            <a:r>
              <a:rPr dirty="0" sz="1450" spc="-5">
                <a:latin typeface="Times New Roman"/>
                <a:cs typeface="Times New Roman"/>
              </a:rPr>
              <a:t>you </a:t>
            </a:r>
            <a:r>
              <a:rPr dirty="0" sz="1450" spc="-10">
                <a:latin typeface="Times New Roman"/>
                <a:cs typeface="Times New Roman"/>
              </a:rPr>
              <a:t>won't </a:t>
            </a:r>
            <a:r>
              <a:rPr dirty="0" sz="1450" spc="-5">
                <a:latin typeface="Times New Roman"/>
                <a:cs typeface="Times New Roman"/>
              </a:rPr>
              <a:t>be </a:t>
            </a:r>
            <a:r>
              <a:rPr dirty="0" sz="1450" spc="-10">
                <a:latin typeface="Times New Roman"/>
                <a:cs typeface="Times New Roman"/>
              </a:rPr>
              <a:t>disturbed", and </a:t>
            </a:r>
            <a:r>
              <a:rPr dirty="0" sz="1450" spc="-5">
                <a:latin typeface="Times New Roman"/>
                <a:cs typeface="Times New Roman"/>
              </a:rPr>
              <a:t>a </a:t>
            </a:r>
            <a:r>
              <a:rPr dirty="0" sz="1450" spc="-10">
                <a:latin typeface="Times New Roman"/>
                <a:cs typeface="Times New Roman"/>
              </a:rPr>
              <a:t>wheeled partition with little pictures </a:t>
            </a:r>
            <a:r>
              <a:rPr dirty="0" sz="1450" spc="-5">
                <a:latin typeface="Times New Roman"/>
                <a:cs typeface="Times New Roman"/>
              </a:rPr>
              <a:t>of </a:t>
            </a:r>
            <a:r>
              <a:rPr dirty="0" sz="1450" spc="-10">
                <a:latin typeface="Times New Roman"/>
                <a:cs typeface="Times New Roman"/>
              </a:rPr>
              <a:t>dancing  Chinamen all over it slowly rolled into position alongside the corner table  where we had seated</a:t>
            </a:r>
            <a:r>
              <a:rPr dirty="0" sz="1450" spc="5">
                <a:latin typeface="Times New Roman"/>
                <a:cs typeface="Times New Roman"/>
              </a:rPr>
              <a:t> </a:t>
            </a:r>
            <a:r>
              <a:rPr dirty="0" sz="1450" spc="-10">
                <a:latin typeface="Times New Roman"/>
                <a:cs typeface="Times New Roman"/>
              </a:rPr>
              <a:t>ourselves.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 babble </a:t>
            </a:r>
            <a:r>
              <a:rPr dirty="0" sz="1450" spc="-5">
                <a:latin typeface="Times New Roman"/>
                <a:cs typeface="Times New Roman"/>
              </a:rPr>
              <a:t>of </a:t>
            </a:r>
            <a:r>
              <a:rPr dirty="0" sz="1450" spc="-10">
                <a:latin typeface="Times New Roman"/>
                <a:cs typeface="Times New Roman"/>
              </a:rPr>
              <a:t>voices died down as the grating tones </a:t>
            </a:r>
            <a:r>
              <a:rPr dirty="0" sz="1450" spc="-5">
                <a:latin typeface="Times New Roman"/>
                <a:cs typeface="Times New Roman"/>
              </a:rPr>
              <a:t>of a </a:t>
            </a:r>
            <a:r>
              <a:rPr dirty="0" sz="1450" spc="-10">
                <a:latin typeface="Times New Roman"/>
                <a:cs typeface="Times New Roman"/>
              </a:rPr>
              <a:t>harp made  themselves heard. At </a:t>
            </a:r>
            <a:r>
              <a:rPr dirty="0" sz="1450" spc="-5">
                <a:latin typeface="Times New Roman"/>
                <a:cs typeface="Times New Roman"/>
              </a:rPr>
              <a:t>a </a:t>
            </a:r>
            <a:r>
              <a:rPr dirty="0" sz="1450" spc="-10">
                <a:latin typeface="Times New Roman"/>
                <a:cs typeface="Times New Roman"/>
              </a:rPr>
              <a:t>brief rest in the tune there was deathly silence, as if  everyone were holding their breath, and it was with </a:t>
            </a:r>
            <a:r>
              <a:rPr dirty="0" sz="1450" spc="-5">
                <a:latin typeface="Times New Roman"/>
                <a:cs typeface="Times New Roman"/>
              </a:rPr>
              <a:t>a </a:t>
            </a:r>
            <a:r>
              <a:rPr dirty="0" sz="1450" spc="-10">
                <a:latin typeface="Times New Roman"/>
                <a:cs typeface="Times New Roman"/>
              </a:rPr>
              <a:t>sudden shock we  became aware </a:t>
            </a:r>
            <a:r>
              <a:rPr dirty="0" sz="1450" spc="-5">
                <a:latin typeface="Times New Roman"/>
                <a:cs typeface="Times New Roman"/>
              </a:rPr>
              <a:t>of </a:t>
            </a:r>
            <a:r>
              <a:rPr dirty="0" sz="1450" spc="-10">
                <a:latin typeface="Times New Roman"/>
                <a:cs typeface="Times New Roman"/>
              </a:rPr>
              <a:t>the hissing </a:t>
            </a:r>
            <a:r>
              <a:rPr dirty="0" sz="1450" spc="-5">
                <a:latin typeface="Times New Roman"/>
                <a:cs typeface="Times New Roman"/>
              </a:rPr>
              <a:t>of </a:t>
            </a:r>
            <a:r>
              <a:rPr dirty="0" sz="1450" spc="-10">
                <a:latin typeface="Times New Roman"/>
                <a:cs typeface="Times New Roman"/>
              </a:rPr>
              <a:t>the flat, heart-shaped flames from the iron gas-  pipes; then, almost </a:t>
            </a:r>
            <a:r>
              <a:rPr dirty="0" sz="1450" spc="-20">
                <a:latin typeface="Times New Roman"/>
                <a:cs typeface="Times New Roman"/>
              </a:rPr>
              <a:t>immediately, </a:t>
            </a:r>
            <a:r>
              <a:rPr dirty="0" sz="1450" spc="-10">
                <a:latin typeface="Times New Roman"/>
                <a:cs typeface="Times New Roman"/>
              </a:rPr>
              <a:t>the music swelled </a:t>
            </a:r>
            <a:r>
              <a:rPr dirty="0" sz="1450" spc="-5">
                <a:latin typeface="Times New Roman"/>
                <a:cs typeface="Times New Roman"/>
              </a:rPr>
              <a:t>up </a:t>
            </a:r>
            <a:r>
              <a:rPr dirty="0" sz="1450" spc="-10">
                <a:latin typeface="Times New Roman"/>
                <a:cs typeface="Times New Roman"/>
              </a:rPr>
              <a:t>and swamped the</a:t>
            </a:r>
            <a:r>
              <a:rPr dirty="0" sz="1450" spc="20">
                <a:latin typeface="Times New Roman"/>
                <a:cs typeface="Times New Roman"/>
              </a:rPr>
              <a:t> </a:t>
            </a:r>
            <a:r>
              <a:rPr dirty="0" sz="1450" spc="-10">
                <a:latin typeface="Times New Roman"/>
                <a:cs typeface="Times New Roman"/>
              </a:rPr>
              <a:t>noise.</a:t>
            </a:r>
            <a:endParaRPr sz="145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As if they had simply materialised before my eyes, two strange figures  appeared </a:t>
            </a:r>
            <a:r>
              <a:rPr dirty="0" sz="1450" spc="-5">
                <a:latin typeface="Times New Roman"/>
                <a:cs typeface="Times New Roman"/>
              </a:rPr>
              <a:t>out of </a:t>
            </a:r>
            <a:r>
              <a:rPr dirty="0" sz="1450" spc="-10">
                <a:latin typeface="Times New Roman"/>
                <a:cs typeface="Times New Roman"/>
              </a:rPr>
              <a:t>the clouds </a:t>
            </a:r>
            <a:r>
              <a:rPr dirty="0" sz="1450" spc="-5">
                <a:latin typeface="Times New Roman"/>
                <a:cs typeface="Times New Roman"/>
              </a:rPr>
              <a:t>of </a:t>
            </a:r>
            <a:r>
              <a:rPr dirty="0" sz="1450" spc="-10">
                <a:latin typeface="Times New Roman"/>
                <a:cs typeface="Times New Roman"/>
              </a:rPr>
              <a:t>tobacco smoke. One was an old man with the  </a:t>
            </a:r>
            <a:r>
              <a:rPr dirty="0" sz="1450" spc="-5">
                <a:latin typeface="Times New Roman"/>
                <a:cs typeface="Times New Roman"/>
              </a:rPr>
              <a:t>long, </a:t>
            </a:r>
            <a:r>
              <a:rPr dirty="0" sz="1450" spc="-10">
                <a:latin typeface="Times New Roman"/>
                <a:cs typeface="Times New Roman"/>
              </a:rPr>
              <a:t>white beard </a:t>
            </a:r>
            <a:r>
              <a:rPr dirty="0" sz="1450" spc="-5">
                <a:latin typeface="Times New Roman"/>
                <a:cs typeface="Times New Roman"/>
              </a:rPr>
              <a:t>of </a:t>
            </a:r>
            <a:r>
              <a:rPr dirty="0" sz="1450" spc="-10">
                <a:latin typeface="Times New Roman"/>
                <a:cs typeface="Times New Roman"/>
              </a:rPr>
              <a:t>an Old </a:t>
            </a:r>
            <a:r>
              <a:rPr dirty="0" sz="1450" spc="-20">
                <a:latin typeface="Times New Roman"/>
                <a:cs typeface="Times New Roman"/>
              </a:rPr>
              <a:t>Testament </a:t>
            </a:r>
            <a:r>
              <a:rPr dirty="0" sz="1450" spc="-10">
                <a:latin typeface="Times New Roman"/>
                <a:cs typeface="Times New Roman"/>
              </a:rPr>
              <a:t>prophet, and </a:t>
            </a:r>
            <a:r>
              <a:rPr dirty="0" sz="1450" spc="-5">
                <a:latin typeface="Times New Roman"/>
                <a:cs typeface="Times New Roman"/>
              </a:rPr>
              <a:t>a </a:t>
            </a:r>
            <a:r>
              <a:rPr dirty="0" sz="1450" spc="-10">
                <a:latin typeface="Times New Roman"/>
                <a:cs typeface="Times New Roman"/>
              </a:rPr>
              <a:t>black silk skull-cap such  as Jewish patriarchs wear </a:t>
            </a:r>
            <a:r>
              <a:rPr dirty="0" sz="1450" spc="-5">
                <a:latin typeface="Times New Roman"/>
                <a:cs typeface="Times New Roman"/>
              </a:rPr>
              <a:t>on </a:t>
            </a:r>
            <a:r>
              <a:rPr dirty="0" sz="1450" spc="-10">
                <a:latin typeface="Times New Roman"/>
                <a:cs typeface="Times New Roman"/>
              </a:rPr>
              <a:t>his bald head. He was blind, and his </a:t>
            </a:r>
            <a:r>
              <a:rPr dirty="0" sz="1450" spc="-25">
                <a:latin typeface="Times New Roman"/>
                <a:cs typeface="Times New Roman"/>
              </a:rPr>
              <a:t>glassy,  </a:t>
            </a:r>
            <a:r>
              <a:rPr dirty="0" sz="1450" spc="-10">
                <a:latin typeface="Times New Roman"/>
                <a:cs typeface="Times New Roman"/>
              </a:rPr>
              <a:t>milky-blue eyes were fixed </a:t>
            </a:r>
            <a:r>
              <a:rPr dirty="0" sz="1450" spc="-5">
                <a:latin typeface="Times New Roman"/>
                <a:cs typeface="Times New Roman"/>
              </a:rPr>
              <a:t>on </a:t>
            </a:r>
            <a:r>
              <a:rPr dirty="0" sz="1450" spc="-10">
                <a:latin typeface="Times New Roman"/>
                <a:cs typeface="Times New Roman"/>
              </a:rPr>
              <a:t>the ceiling as his </a:t>
            </a:r>
            <a:r>
              <a:rPr dirty="0" sz="1450" spc="-20">
                <a:latin typeface="Times New Roman"/>
                <a:cs typeface="Times New Roman"/>
              </a:rPr>
              <a:t>skinny, </a:t>
            </a:r>
            <a:r>
              <a:rPr dirty="0" sz="1450" spc="-10">
                <a:latin typeface="Times New Roman"/>
                <a:cs typeface="Times New Roman"/>
              </a:rPr>
              <a:t>claw-like fingers tore  at the strings </a:t>
            </a:r>
            <a:r>
              <a:rPr dirty="0" sz="1450" spc="-5">
                <a:latin typeface="Times New Roman"/>
                <a:cs typeface="Times New Roman"/>
              </a:rPr>
              <a:t>of </a:t>
            </a:r>
            <a:r>
              <a:rPr dirty="0" sz="1450" spc="-10">
                <a:latin typeface="Times New Roman"/>
                <a:cs typeface="Times New Roman"/>
              </a:rPr>
              <a:t>the harp, his lips moving in silent </a:t>
            </a:r>
            <a:r>
              <a:rPr dirty="0" sz="1450" spc="-5">
                <a:latin typeface="Times New Roman"/>
                <a:cs typeface="Times New Roman"/>
              </a:rPr>
              <a:t>song. </a:t>
            </a:r>
            <a:r>
              <a:rPr dirty="0" sz="1450" spc="-10">
                <a:latin typeface="Times New Roman"/>
                <a:cs typeface="Times New Roman"/>
              </a:rPr>
              <a:t>Beside him, the  picture </a:t>
            </a:r>
            <a:r>
              <a:rPr dirty="0" sz="1450" spc="-5">
                <a:latin typeface="Times New Roman"/>
                <a:cs typeface="Times New Roman"/>
              </a:rPr>
              <a:t>of </a:t>
            </a:r>
            <a:r>
              <a:rPr dirty="0" sz="1450" spc="-10">
                <a:latin typeface="Times New Roman"/>
                <a:cs typeface="Times New Roman"/>
              </a:rPr>
              <a:t>hypocritical bourgeois respectability in her greasy black </a:t>
            </a:r>
            <a:r>
              <a:rPr dirty="0" sz="1450" spc="-15">
                <a:latin typeface="Times New Roman"/>
                <a:cs typeface="Times New Roman"/>
              </a:rPr>
              <a:t>taffeta  </a:t>
            </a:r>
            <a:r>
              <a:rPr dirty="0" sz="1450" spc="-10">
                <a:latin typeface="Times New Roman"/>
                <a:cs typeface="Times New Roman"/>
              </a:rPr>
              <a:t>dress with </a:t>
            </a:r>
            <a:r>
              <a:rPr dirty="0" sz="1450" spc="-5">
                <a:latin typeface="Times New Roman"/>
                <a:cs typeface="Times New Roman"/>
              </a:rPr>
              <a:t>a </a:t>
            </a:r>
            <a:r>
              <a:rPr dirty="0" sz="1450" spc="-10">
                <a:latin typeface="Times New Roman"/>
                <a:cs typeface="Times New Roman"/>
              </a:rPr>
              <a:t>jet cross round her neck and jet bracelets </a:t>
            </a:r>
            <a:r>
              <a:rPr dirty="0" sz="1450" spc="-5">
                <a:latin typeface="Times New Roman"/>
                <a:cs typeface="Times New Roman"/>
              </a:rPr>
              <a:t>on </a:t>
            </a:r>
            <a:r>
              <a:rPr dirty="0" sz="1450" spc="-10">
                <a:latin typeface="Times New Roman"/>
                <a:cs typeface="Times New Roman"/>
              </a:rPr>
              <a:t>her arms, was </a:t>
            </a:r>
            <a:r>
              <a:rPr dirty="0" sz="1450" spc="-5">
                <a:latin typeface="Times New Roman"/>
                <a:cs typeface="Times New Roman"/>
              </a:rPr>
              <a:t>a  </a:t>
            </a:r>
            <a:r>
              <a:rPr dirty="0" sz="1450" spc="-10">
                <a:latin typeface="Times New Roman"/>
                <a:cs typeface="Times New Roman"/>
              </a:rPr>
              <a:t>bloated female with </a:t>
            </a:r>
            <a:r>
              <a:rPr dirty="0" sz="1450" spc="-5">
                <a:latin typeface="Times New Roman"/>
                <a:cs typeface="Times New Roman"/>
              </a:rPr>
              <a:t>a </a:t>
            </a:r>
            <a:r>
              <a:rPr dirty="0" sz="1450" spc="-10">
                <a:latin typeface="Times New Roman"/>
                <a:cs typeface="Times New Roman"/>
              </a:rPr>
              <a:t>concertina </a:t>
            </a:r>
            <a:r>
              <a:rPr dirty="0" sz="1450" spc="-5">
                <a:latin typeface="Times New Roman"/>
                <a:cs typeface="Times New Roman"/>
              </a:rPr>
              <a:t>on </a:t>
            </a:r>
            <a:r>
              <a:rPr dirty="0" sz="1450" spc="-10">
                <a:latin typeface="Times New Roman"/>
                <a:cs typeface="Times New Roman"/>
              </a:rPr>
              <a:t>her</a:t>
            </a:r>
            <a:r>
              <a:rPr dirty="0" sz="1450" spc="15">
                <a:latin typeface="Times New Roman"/>
                <a:cs typeface="Times New Roman"/>
              </a:rPr>
              <a:t> </a:t>
            </a:r>
            <a:r>
              <a:rPr dirty="0" sz="1450" spc="-10">
                <a:latin typeface="Times New Roman"/>
                <a:cs typeface="Times New Roman"/>
              </a:rPr>
              <a:t>lap.</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A wild jumble </a:t>
            </a:r>
            <a:r>
              <a:rPr dirty="0" sz="1450" spc="-5">
                <a:latin typeface="Times New Roman"/>
                <a:cs typeface="Times New Roman"/>
              </a:rPr>
              <a:t>of </a:t>
            </a:r>
            <a:r>
              <a:rPr dirty="0" sz="1450" spc="-10">
                <a:latin typeface="Times New Roman"/>
                <a:cs typeface="Times New Roman"/>
              </a:rPr>
              <a:t>notes came lurching </a:t>
            </a:r>
            <a:r>
              <a:rPr dirty="0" sz="1450" spc="-5">
                <a:latin typeface="Times New Roman"/>
                <a:cs typeface="Times New Roman"/>
              </a:rPr>
              <a:t>out of </a:t>
            </a:r>
            <a:r>
              <a:rPr dirty="0" sz="1450" spc="-10">
                <a:latin typeface="Times New Roman"/>
                <a:cs typeface="Times New Roman"/>
              </a:rPr>
              <a:t>the instrument which then,  exhausted, confined itself to </a:t>
            </a:r>
            <a:r>
              <a:rPr dirty="0" sz="1450" spc="-5">
                <a:latin typeface="Times New Roman"/>
                <a:cs typeface="Times New Roman"/>
              </a:rPr>
              <a:t>a </a:t>
            </a:r>
            <a:r>
              <a:rPr dirty="0" sz="1450" spc="-10">
                <a:latin typeface="Times New Roman"/>
                <a:cs typeface="Times New Roman"/>
              </a:rPr>
              <a:t>feeble accompaniment. The old man snapped at  the air </a:t>
            </a:r>
            <a:r>
              <a:rPr dirty="0" sz="1450" spc="-5">
                <a:latin typeface="Times New Roman"/>
                <a:cs typeface="Times New Roman"/>
              </a:rPr>
              <a:t>a </a:t>
            </a:r>
            <a:r>
              <a:rPr dirty="0" sz="1450" spc="-10">
                <a:latin typeface="Times New Roman"/>
                <a:cs typeface="Times New Roman"/>
              </a:rPr>
              <a:t>few times, then opened his mouth wide so that we could see the  blackened stumps </a:t>
            </a:r>
            <a:r>
              <a:rPr dirty="0" sz="1450" spc="-5">
                <a:latin typeface="Times New Roman"/>
                <a:cs typeface="Times New Roman"/>
              </a:rPr>
              <a:t>of </a:t>
            </a:r>
            <a:r>
              <a:rPr dirty="0" sz="1450" spc="-10">
                <a:latin typeface="Times New Roman"/>
                <a:cs typeface="Times New Roman"/>
              </a:rPr>
              <a:t>his teeth. </a:t>
            </a:r>
            <a:r>
              <a:rPr dirty="0" sz="1450" spc="-25">
                <a:latin typeface="Times New Roman"/>
                <a:cs typeface="Times New Roman"/>
              </a:rPr>
              <a:t>Slowly, </a:t>
            </a:r>
            <a:r>
              <a:rPr dirty="0" sz="1450" spc="-10">
                <a:latin typeface="Times New Roman"/>
                <a:cs typeface="Times New Roman"/>
              </a:rPr>
              <a:t>amid all sorts </a:t>
            </a:r>
            <a:r>
              <a:rPr dirty="0" sz="1450" spc="-5">
                <a:latin typeface="Times New Roman"/>
                <a:cs typeface="Times New Roman"/>
              </a:rPr>
              <a:t>of </a:t>
            </a:r>
            <a:r>
              <a:rPr dirty="0" sz="1450" spc="-10">
                <a:latin typeface="Times New Roman"/>
                <a:cs typeface="Times New Roman"/>
              </a:rPr>
              <a:t>strange Hebrew  gutterals, </a:t>
            </a:r>
            <a:r>
              <a:rPr dirty="0" sz="1450" spc="-5">
                <a:latin typeface="Times New Roman"/>
                <a:cs typeface="Times New Roman"/>
              </a:rPr>
              <a:t>a </a:t>
            </a:r>
            <a:r>
              <a:rPr dirty="0" sz="1450" spc="-10">
                <a:latin typeface="Times New Roman"/>
                <a:cs typeface="Times New Roman"/>
              </a:rPr>
              <a:t>wild bass voice forced its way </a:t>
            </a:r>
            <a:r>
              <a:rPr dirty="0" sz="1450" spc="-5">
                <a:latin typeface="Times New Roman"/>
                <a:cs typeface="Times New Roman"/>
              </a:rPr>
              <a:t>up </a:t>
            </a:r>
            <a:r>
              <a:rPr dirty="0" sz="1450" spc="-10">
                <a:latin typeface="Times New Roman"/>
                <a:cs typeface="Times New Roman"/>
              </a:rPr>
              <a:t>from his</a:t>
            </a:r>
            <a:r>
              <a:rPr dirty="0" sz="1450" spc="45">
                <a:latin typeface="Times New Roman"/>
                <a:cs typeface="Times New Roman"/>
              </a:rPr>
              <a:t> </a:t>
            </a:r>
            <a:r>
              <a:rPr dirty="0" sz="1450" spc="-10">
                <a:latin typeface="Times New Roman"/>
                <a:cs typeface="Times New Roman"/>
              </a:rPr>
              <a:t>chest: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"Sta-haars both re-hed and bluuuue—" </a:t>
            </a:r>
            <a:r>
              <a:rPr dirty="0" sz="1450" spc="-15">
                <a:latin typeface="Times New Roman"/>
                <a:cs typeface="Times New Roman"/>
              </a:rPr>
              <a:t>"Trallala", </a:t>
            </a:r>
            <a:r>
              <a:rPr dirty="0" sz="1450" spc="-10">
                <a:latin typeface="Times New Roman"/>
                <a:cs typeface="Times New Roman"/>
              </a:rPr>
              <a:t>screeched the female,  immediately snapping her spittle-flecked lips shut, as if she had said too much.  "Sta-ars both red and blue, Crescent mo-hoons</a:t>
            </a:r>
            <a:r>
              <a:rPr dirty="0" sz="1450" spc="25">
                <a:latin typeface="Times New Roman"/>
                <a:cs typeface="Times New Roman"/>
              </a:rPr>
              <a:t> </a:t>
            </a:r>
            <a:r>
              <a:rPr dirty="0" sz="1450" spc="-5">
                <a:latin typeface="Times New Roman"/>
                <a:cs typeface="Times New Roman"/>
              </a:rPr>
              <a:t>too."</a:t>
            </a:r>
            <a:endParaRPr sz="1450">
              <a:latin typeface="Times New Roman"/>
              <a:cs typeface="Times New Roman"/>
            </a:endParaRPr>
          </a:p>
          <a:p>
            <a:pPr marL="268605">
              <a:lnSpc>
                <a:spcPct val="100000"/>
              </a:lnSpc>
              <a:spcBef>
                <a:spcPts val="720"/>
              </a:spcBef>
            </a:pPr>
            <a:r>
              <a:rPr dirty="0" sz="1450" spc="-15">
                <a:latin typeface="Times New Roman"/>
                <a:cs typeface="Times New Roman"/>
              </a:rPr>
              <a:t>—"Trallala."</a:t>
            </a:r>
            <a:endParaRPr sz="1450">
              <a:latin typeface="Times New Roman"/>
              <a:cs typeface="Times New Roman"/>
            </a:endParaRPr>
          </a:p>
          <a:p>
            <a:pPr marL="268605" marR="3581400">
              <a:lnSpc>
                <a:spcPct val="140700"/>
              </a:lnSpc>
              <a:spcBef>
                <a:spcPts val="75"/>
              </a:spcBef>
            </a:pPr>
            <a:r>
              <a:rPr dirty="0" sz="1450" spc="-10">
                <a:latin typeface="Times New Roman"/>
                <a:cs typeface="Times New Roman"/>
              </a:rPr>
              <a:t>—"Redbeard, Greenbeard,  All </a:t>
            </a:r>
            <a:r>
              <a:rPr dirty="0" sz="1450" spc="-5">
                <a:latin typeface="Times New Roman"/>
                <a:cs typeface="Times New Roman"/>
              </a:rPr>
              <a:t>kinds of</a:t>
            </a:r>
            <a:r>
              <a:rPr dirty="0" sz="1450" spc="-20">
                <a:latin typeface="Times New Roman"/>
                <a:cs typeface="Times New Roman"/>
              </a:rPr>
              <a:t> </a:t>
            </a:r>
            <a:r>
              <a:rPr dirty="0" sz="1450" spc="-10">
                <a:latin typeface="Times New Roman"/>
                <a:cs typeface="Times New Roman"/>
              </a:rPr>
              <a:t>sta-hars,"</a:t>
            </a:r>
            <a:endParaRPr sz="1450">
              <a:latin typeface="Times New Roman"/>
              <a:cs typeface="Times New Roman"/>
            </a:endParaRPr>
          </a:p>
          <a:p>
            <a:pPr marL="268605">
              <a:lnSpc>
                <a:spcPct val="100000"/>
              </a:lnSpc>
              <a:spcBef>
                <a:spcPts val="780"/>
              </a:spcBef>
            </a:pPr>
            <a:r>
              <a:rPr dirty="0" sz="1450" spc="-15">
                <a:latin typeface="Times New Roman"/>
                <a:cs typeface="Times New Roman"/>
              </a:rPr>
              <a:t>—"Trallala,</a:t>
            </a:r>
            <a:r>
              <a:rPr dirty="0" sz="1450" spc="-10">
                <a:latin typeface="Times New Roman"/>
                <a:cs typeface="Times New Roman"/>
              </a:rPr>
              <a:t> trallala."</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Couples stepped onto the floor and the dancing</a:t>
            </a:r>
            <a:r>
              <a:rPr dirty="0" sz="1450" spc="40">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marL="12700" marR="60325" indent="255904">
              <a:lnSpc>
                <a:spcPts val="1730"/>
              </a:lnSpc>
              <a:spcBef>
                <a:spcPts val="775"/>
              </a:spcBef>
            </a:pPr>
            <a:r>
              <a:rPr dirty="0" sz="1450" spc="-10">
                <a:latin typeface="Times New Roman"/>
                <a:cs typeface="Times New Roman"/>
              </a:rPr>
              <a:t>"It's the song </a:t>
            </a:r>
            <a:r>
              <a:rPr dirty="0" sz="1450" spc="-5">
                <a:latin typeface="Times New Roman"/>
                <a:cs typeface="Times New Roman"/>
              </a:rPr>
              <a:t>of </a:t>
            </a:r>
            <a:r>
              <a:rPr dirty="0" sz="1450" spc="-10">
                <a:latin typeface="Times New Roman"/>
                <a:cs typeface="Times New Roman"/>
              </a:rPr>
              <a:t>the chomezig borchu, the blessing </a:t>
            </a:r>
            <a:r>
              <a:rPr dirty="0" sz="1450" spc="-5">
                <a:latin typeface="Times New Roman"/>
                <a:cs typeface="Times New Roman"/>
              </a:rPr>
              <a:t>of </a:t>
            </a:r>
            <a:r>
              <a:rPr dirty="0" sz="1450" spc="-10">
                <a:latin typeface="Times New Roman"/>
                <a:cs typeface="Times New Roman"/>
              </a:rPr>
              <a:t>the leavened bread",  the old puppeteer explained with </a:t>
            </a:r>
            <a:r>
              <a:rPr dirty="0" sz="1450" spc="-5">
                <a:latin typeface="Times New Roman"/>
                <a:cs typeface="Times New Roman"/>
              </a:rPr>
              <a:t>a </a:t>
            </a:r>
            <a:r>
              <a:rPr dirty="0" sz="1450" spc="-10">
                <a:latin typeface="Times New Roman"/>
                <a:cs typeface="Times New Roman"/>
              </a:rPr>
              <a:t>smile as </a:t>
            </a:r>
            <a:r>
              <a:rPr dirty="0" sz="1450" spc="-5">
                <a:latin typeface="Times New Roman"/>
                <a:cs typeface="Times New Roman"/>
              </a:rPr>
              <a:t>he </a:t>
            </a:r>
            <a:r>
              <a:rPr dirty="0" sz="1450" spc="-10">
                <a:latin typeface="Times New Roman"/>
                <a:cs typeface="Times New Roman"/>
              </a:rPr>
              <a:t>softly beat </a:t>
            </a:r>
            <a:r>
              <a:rPr dirty="0" sz="1450" spc="-5">
                <a:latin typeface="Times New Roman"/>
                <a:cs typeface="Times New Roman"/>
              </a:rPr>
              <a:t>out </a:t>
            </a:r>
            <a:r>
              <a:rPr dirty="0" sz="1450" spc="-10">
                <a:latin typeface="Times New Roman"/>
                <a:cs typeface="Times New Roman"/>
              </a:rPr>
              <a:t>the rhythm </a:t>
            </a:r>
            <a:r>
              <a:rPr dirty="0" sz="1450" spc="-5">
                <a:latin typeface="Times New Roman"/>
                <a:cs typeface="Times New Roman"/>
              </a:rPr>
              <a:t>on  </a:t>
            </a:r>
            <a:r>
              <a:rPr dirty="0" sz="1450" spc="-10">
                <a:latin typeface="Times New Roman"/>
                <a:cs typeface="Times New Roman"/>
              </a:rPr>
              <a:t>the table with the tin spoon that, oddly </a:t>
            </a:r>
            <a:r>
              <a:rPr dirty="0" sz="1450" spc="-5">
                <a:latin typeface="Times New Roman"/>
                <a:cs typeface="Times New Roman"/>
              </a:rPr>
              <a:t>enough, </a:t>
            </a:r>
            <a:r>
              <a:rPr dirty="0" sz="1450" spc="-10">
                <a:latin typeface="Times New Roman"/>
                <a:cs typeface="Times New Roman"/>
              </a:rPr>
              <a:t>was fixed to the table </a:t>
            </a:r>
            <a:r>
              <a:rPr dirty="0" sz="1450" spc="-5">
                <a:latin typeface="Times New Roman"/>
                <a:cs typeface="Times New Roman"/>
              </a:rPr>
              <a:t>by a  </a:t>
            </a:r>
            <a:r>
              <a:rPr dirty="0" sz="1450" spc="-10">
                <a:latin typeface="Times New Roman"/>
                <a:cs typeface="Times New Roman"/>
              </a:rPr>
              <a:t>chain. "It must have been </a:t>
            </a:r>
            <a:r>
              <a:rPr dirty="0" sz="1450" spc="-5">
                <a:latin typeface="Times New Roman"/>
                <a:cs typeface="Times New Roman"/>
              </a:rPr>
              <a:t>a </a:t>
            </a:r>
            <a:r>
              <a:rPr dirty="0" sz="1450" spc="-10">
                <a:latin typeface="Times New Roman"/>
                <a:cs typeface="Times New Roman"/>
              </a:rPr>
              <a:t>hundred years ago </a:t>
            </a:r>
            <a:r>
              <a:rPr dirty="0" sz="1450" spc="-5">
                <a:latin typeface="Times New Roman"/>
                <a:cs typeface="Times New Roman"/>
              </a:rPr>
              <a:t>or </a:t>
            </a:r>
            <a:r>
              <a:rPr dirty="0" sz="1450" spc="-10">
                <a:latin typeface="Times New Roman"/>
                <a:cs typeface="Times New Roman"/>
              </a:rPr>
              <a:t>more that two bakers,  Redbeard and Greenbeard, </a:t>
            </a:r>
            <a:r>
              <a:rPr dirty="0" sz="1450" spc="-5">
                <a:latin typeface="Times New Roman"/>
                <a:cs typeface="Times New Roman"/>
              </a:rPr>
              <a:t>put </a:t>
            </a:r>
            <a:r>
              <a:rPr dirty="0" sz="1450" spc="-10">
                <a:latin typeface="Times New Roman"/>
                <a:cs typeface="Times New Roman"/>
              </a:rPr>
              <a:t>poison into the bread rolls—they were </a:t>
            </a:r>
            <a:r>
              <a:rPr dirty="0" sz="1450" spc="-15">
                <a:latin typeface="Times New Roman"/>
                <a:cs typeface="Times New Roman"/>
              </a:rPr>
              <a:t>star-  </a:t>
            </a:r>
            <a:r>
              <a:rPr dirty="0" sz="1450" spc="-10">
                <a:latin typeface="Times New Roman"/>
                <a:cs typeface="Times New Roman"/>
              </a:rPr>
              <a:t>shaped and crescent-shaped—on the eve </a:t>
            </a:r>
            <a:r>
              <a:rPr dirty="0" sz="1450" spc="-5">
                <a:latin typeface="Times New Roman"/>
                <a:cs typeface="Times New Roman"/>
              </a:rPr>
              <a:t>of </a:t>
            </a:r>
            <a:r>
              <a:rPr dirty="0" sz="1450" spc="-10">
                <a:latin typeface="Times New Roman"/>
                <a:cs typeface="Times New Roman"/>
              </a:rPr>
              <a:t>the first Sabbath in </a:t>
            </a:r>
            <a:r>
              <a:rPr dirty="0" sz="1450" spc="-15">
                <a:latin typeface="Times New Roman"/>
                <a:cs typeface="Times New Roman"/>
              </a:rPr>
              <a:t>Passover,  </a:t>
            </a:r>
            <a:r>
              <a:rPr dirty="0" sz="1450" spc="-10">
                <a:latin typeface="Times New Roman"/>
                <a:cs typeface="Times New Roman"/>
              </a:rPr>
              <a:t>Shabbes Hagodel, to cause the wholesale murder </a:t>
            </a:r>
            <a:r>
              <a:rPr dirty="0" sz="1450" spc="-5">
                <a:latin typeface="Times New Roman"/>
                <a:cs typeface="Times New Roman"/>
              </a:rPr>
              <a:t>of </a:t>
            </a:r>
            <a:r>
              <a:rPr dirty="0" sz="1450" spc="-10">
                <a:latin typeface="Times New Roman"/>
                <a:cs typeface="Times New Roman"/>
              </a:rPr>
              <a:t>Jews in the Ghetto. But  the beadle—the meshores— was warned in time </a:t>
            </a:r>
            <a:r>
              <a:rPr dirty="0" sz="1450" spc="-5">
                <a:latin typeface="Times New Roman"/>
                <a:cs typeface="Times New Roman"/>
              </a:rPr>
              <a:t>by a </a:t>
            </a:r>
            <a:r>
              <a:rPr dirty="0" sz="1450" spc="-10">
                <a:latin typeface="Times New Roman"/>
                <a:cs typeface="Times New Roman"/>
              </a:rPr>
              <a:t>divine revelation and  managed to catch the two would-be murderers and hand them over to the  authorities. </a:t>
            </a:r>
            <a:r>
              <a:rPr dirty="0" sz="1450" spc="-60">
                <a:latin typeface="Times New Roman"/>
                <a:cs typeface="Times New Roman"/>
              </a:rPr>
              <a:t>To </a:t>
            </a:r>
            <a:r>
              <a:rPr dirty="0" sz="1450" spc="-10">
                <a:latin typeface="Times New Roman"/>
                <a:cs typeface="Times New Roman"/>
              </a:rPr>
              <a:t>commemorate this miraculous deliverance from death, the  learned scholars, the landomin and the bocherlech, composed this strange  song which </a:t>
            </a:r>
            <a:r>
              <a:rPr dirty="0" sz="1450" spc="-5">
                <a:latin typeface="Times New Roman"/>
                <a:cs typeface="Times New Roman"/>
              </a:rPr>
              <a:t>you </a:t>
            </a:r>
            <a:r>
              <a:rPr dirty="0" sz="1450" spc="-10">
                <a:latin typeface="Times New Roman"/>
                <a:cs typeface="Times New Roman"/>
              </a:rPr>
              <a:t>can hear now being played as dance music in </a:t>
            </a:r>
            <a:r>
              <a:rPr dirty="0" sz="1450" spc="-5">
                <a:latin typeface="Times New Roman"/>
                <a:cs typeface="Times New Roman"/>
              </a:rPr>
              <a:t>a</a:t>
            </a:r>
            <a:r>
              <a:rPr dirty="0" sz="1450" spc="100">
                <a:latin typeface="Times New Roman"/>
                <a:cs typeface="Times New Roman"/>
              </a:rPr>
              <a:t> </a:t>
            </a:r>
            <a:r>
              <a:rPr dirty="0" sz="1450" spc="-10">
                <a:latin typeface="Times New Roman"/>
                <a:cs typeface="Times New Roman"/>
              </a:rPr>
              <a:t>brothel."</a:t>
            </a:r>
            <a:endParaRPr sz="1450">
              <a:latin typeface="Times New Roman"/>
              <a:cs typeface="Times New Roman"/>
            </a:endParaRPr>
          </a:p>
          <a:p>
            <a:pPr marL="268605">
              <a:lnSpc>
                <a:spcPct val="100000"/>
              </a:lnSpc>
              <a:spcBef>
                <a:spcPts val="705"/>
              </a:spcBef>
            </a:pPr>
            <a:r>
              <a:rPr dirty="0" sz="1450" spc="-15">
                <a:latin typeface="Times New Roman"/>
                <a:cs typeface="Times New Roman"/>
              </a:rPr>
              <a:t>"Trallala-trallala."</a:t>
            </a:r>
            <a:endParaRPr sz="1450">
              <a:latin typeface="Times New Roman"/>
              <a:cs typeface="Times New Roman"/>
            </a:endParaRPr>
          </a:p>
          <a:p>
            <a:pPr marL="12700" marR="8890" indent="255904">
              <a:lnSpc>
                <a:spcPts val="1730"/>
              </a:lnSpc>
              <a:spcBef>
                <a:spcPts val="850"/>
              </a:spcBef>
            </a:pPr>
            <a:r>
              <a:rPr dirty="0" sz="1450" spc="-10">
                <a:latin typeface="Times New Roman"/>
                <a:cs typeface="Times New Roman"/>
              </a:rPr>
              <a:t>"Sta-hars both re-hed and bluuue," the old man's bawling was gradually  turning into </a:t>
            </a:r>
            <a:r>
              <a:rPr dirty="0" sz="1450" spc="-5">
                <a:latin typeface="Times New Roman"/>
                <a:cs typeface="Times New Roman"/>
              </a:rPr>
              <a:t>a </a:t>
            </a:r>
            <a:r>
              <a:rPr dirty="0" sz="1450" spc="-10">
                <a:latin typeface="Times New Roman"/>
                <a:cs typeface="Times New Roman"/>
              </a:rPr>
              <a:t>hollow-sounding, fanatical</a:t>
            </a:r>
            <a:r>
              <a:rPr dirty="0" sz="1450" spc="10">
                <a:latin typeface="Times New Roman"/>
                <a:cs typeface="Times New Roman"/>
              </a:rPr>
              <a:t> </a:t>
            </a:r>
            <a:r>
              <a:rPr dirty="0" sz="1450" spc="-10">
                <a:latin typeface="Times New Roman"/>
                <a:cs typeface="Times New Roman"/>
              </a:rPr>
              <a:t>howl.</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Suddenly the tune became muddled and gradually adapted itself to</a:t>
            </a:r>
            <a:r>
              <a:rPr dirty="0" sz="1450" spc="9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710" cy="9274810"/>
          </a:xfrm>
          <a:prstGeom prst="rect">
            <a:avLst/>
          </a:prstGeom>
        </p:spPr>
        <p:txBody>
          <a:bodyPr wrap="square" lIns="0" tIns="11430" rIns="0" bIns="0" rtlCol="0" vert="horz">
            <a:spAutoFit/>
          </a:bodyPr>
          <a:lstStyle/>
          <a:p>
            <a:pPr algn="just" marL="12700" marR="623570">
              <a:lnSpc>
                <a:spcPct val="100000"/>
              </a:lnSpc>
              <a:spcBef>
                <a:spcPts val="90"/>
              </a:spcBef>
            </a:pPr>
            <a:r>
              <a:rPr dirty="0" sz="1450" spc="-10">
                <a:latin typeface="Times New Roman"/>
                <a:cs typeface="Times New Roman"/>
              </a:rPr>
              <a:t>rhythm </a:t>
            </a:r>
            <a:r>
              <a:rPr dirty="0" sz="1450" spc="-5">
                <a:latin typeface="Times New Roman"/>
                <a:cs typeface="Times New Roman"/>
              </a:rPr>
              <a:t>of </a:t>
            </a:r>
            <a:r>
              <a:rPr dirty="0" sz="1450" spc="-10">
                <a:latin typeface="Times New Roman"/>
                <a:cs typeface="Times New Roman"/>
              </a:rPr>
              <a:t>the Bohemian Slapak, </a:t>
            </a:r>
            <a:r>
              <a:rPr dirty="0" sz="1450" spc="-5">
                <a:latin typeface="Times New Roman"/>
                <a:cs typeface="Times New Roman"/>
              </a:rPr>
              <a:t>a </a:t>
            </a:r>
            <a:r>
              <a:rPr dirty="0" sz="1450" spc="-10">
                <a:latin typeface="Times New Roman"/>
                <a:cs typeface="Times New Roman"/>
              </a:rPr>
              <a:t>shuffling pas </a:t>
            </a:r>
            <a:r>
              <a:rPr dirty="0" sz="1450" spc="-5">
                <a:latin typeface="Times New Roman"/>
                <a:cs typeface="Times New Roman"/>
              </a:rPr>
              <a:t>de </a:t>
            </a:r>
            <a:r>
              <a:rPr dirty="0" sz="1450" spc="-10">
                <a:latin typeface="Times New Roman"/>
                <a:cs typeface="Times New Roman"/>
              </a:rPr>
              <a:t>deux in which the  partners danced closely entwined, cheek to sweaty</a:t>
            </a:r>
            <a:r>
              <a:rPr dirty="0" sz="1450" spc="35">
                <a:latin typeface="Times New Roman"/>
                <a:cs typeface="Times New Roman"/>
              </a:rPr>
              <a:t> </a:t>
            </a:r>
            <a:r>
              <a:rPr dirty="0" sz="1450" spc="-10">
                <a:latin typeface="Times New Roman"/>
                <a:cs typeface="Times New Roman"/>
              </a:rPr>
              <a:t>cheek.</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"That's the </a:t>
            </a:r>
            <a:r>
              <a:rPr dirty="0" sz="1450" spc="-35">
                <a:latin typeface="Times New Roman"/>
                <a:cs typeface="Times New Roman"/>
              </a:rPr>
              <a:t>way. </a:t>
            </a:r>
            <a:r>
              <a:rPr dirty="0" sz="1450" spc="-10">
                <a:latin typeface="Times New Roman"/>
                <a:cs typeface="Times New Roman"/>
              </a:rPr>
              <a:t>Bravo. Here </a:t>
            </a:r>
            <a:r>
              <a:rPr dirty="0" sz="1450" spc="-5">
                <a:latin typeface="Times New Roman"/>
                <a:cs typeface="Times New Roman"/>
              </a:rPr>
              <a:t>you </a:t>
            </a:r>
            <a:r>
              <a:rPr dirty="0" sz="1450" spc="-10">
                <a:latin typeface="Times New Roman"/>
                <a:cs typeface="Times New Roman"/>
              </a:rPr>
              <a:t>are. Catch. Giddy-up!" </a:t>
            </a:r>
            <a:r>
              <a:rPr dirty="0" sz="1450" spc="-5">
                <a:latin typeface="Times New Roman"/>
                <a:cs typeface="Times New Roman"/>
              </a:rPr>
              <a:t>a </a:t>
            </a:r>
            <a:r>
              <a:rPr dirty="0" sz="1450" spc="-10">
                <a:latin typeface="Times New Roman"/>
                <a:cs typeface="Times New Roman"/>
              </a:rPr>
              <a:t>slim </a:t>
            </a:r>
            <a:r>
              <a:rPr dirty="0" sz="1450" spc="-5">
                <a:latin typeface="Times New Roman"/>
                <a:cs typeface="Times New Roman"/>
              </a:rPr>
              <a:t>young  </a:t>
            </a:r>
            <a:r>
              <a:rPr dirty="0" sz="1450" spc="-10">
                <a:latin typeface="Times New Roman"/>
                <a:cs typeface="Times New Roman"/>
              </a:rPr>
              <a:t>swell </a:t>
            </a:r>
            <a:r>
              <a:rPr dirty="0" sz="1450" spc="-5">
                <a:latin typeface="Times New Roman"/>
                <a:cs typeface="Times New Roman"/>
              </a:rPr>
              <a:t>on </a:t>
            </a:r>
            <a:r>
              <a:rPr dirty="0" sz="1450" spc="-10">
                <a:latin typeface="Times New Roman"/>
                <a:cs typeface="Times New Roman"/>
              </a:rPr>
              <a:t>the raised dais with </a:t>
            </a:r>
            <a:r>
              <a:rPr dirty="0" sz="1450" spc="-5">
                <a:latin typeface="Times New Roman"/>
                <a:cs typeface="Times New Roman"/>
              </a:rPr>
              <a:t>a </a:t>
            </a:r>
            <a:r>
              <a:rPr dirty="0" sz="1450" spc="-10">
                <a:latin typeface="Times New Roman"/>
                <a:cs typeface="Times New Roman"/>
              </a:rPr>
              <a:t>monocle in his eye called </a:t>
            </a:r>
            <a:r>
              <a:rPr dirty="0" sz="1450" spc="-5">
                <a:latin typeface="Times New Roman"/>
                <a:cs typeface="Times New Roman"/>
              </a:rPr>
              <a:t>out </a:t>
            </a:r>
            <a:r>
              <a:rPr dirty="0" sz="1450" spc="-10">
                <a:latin typeface="Times New Roman"/>
                <a:cs typeface="Times New Roman"/>
              </a:rPr>
              <a:t>to the harpist,  putting his hand in his pocket and throwing </a:t>
            </a:r>
            <a:r>
              <a:rPr dirty="0" sz="1450" spc="-5">
                <a:latin typeface="Times New Roman"/>
                <a:cs typeface="Times New Roman"/>
              </a:rPr>
              <a:t>a </a:t>
            </a:r>
            <a:r>
              <a:rPr dirty="0" sz="1450" spc="-10">
                <a:latin typeface="Times New Roman"/>
                <a:cs typeface="Times New Roman"/>
              </a:rPr>
              <a:t>silver coin in the musician's  direction. It didn't reach him. </a:t>
            </a:r>
            <a:r>
              <a:rPr dirty="0" sz="1450" spc="-5">
                <a:latin typeface="Times New Roman"/>
                <a:cs typeface="Times New Roman"/>
              </a:rPr>
              <a:t>I </a:t>
            </a:r>
            <a:r>
              <a:rPr dirty="0" sz="1450" spc="-10">
                <a:latin typeface="Times New Roman"/>
                <a:cs typeface="Times New Roman"/>
              </a:rPr>
              <a:t>saw it glitter as it flew over the crowded dance  </a:t>
            </a:r>
            <a:r>
              <a:rPr dirty="0" sz="1450" spc="-15">
                <a:latin typeface="Times New Roman"/>
                <a:cs typeface="Times New Roman"/>
              </a:rPr>
              <a:t>floor, </a:t>
            </a:r>
            <a:r>
              <a:rPr dirty="0" sz="1450" spc="-10">
                <a:latin typeface="Times New Roman"/>
                <a:cs typeface="Times New Roman"/>
              </a:rPr>
              <a:t>then it suddenly disappeared. Some ruffian—I seemed to know his face,  </a:t>
            </a:r>
            <a:r>
              <a:rPr dirty="0" sz="1450" spc="-5">
                <a:latin typeface="Times New Roman"/>
                <a:cs typeface="Times New Roman"/>
              </a:rPr>
              <a:t>I </a:t>
            </a:r>
            <a:r>
              <a:rPr dirty="0" sz="1450" spc="-10">
                <a:latin typeface="Times New Roman"/>
                <a:cs typeface="Times New Roman"/>
              </a:rPr>
              <a:t>think it must have been the same </a:t>
            </a:r>
            <a:r>
              <a:rPr dirty="0" sz="1450" spc="-5">
                <a:latin typeface="Times New Roman"/>
                <a:cs typeface="Times New Roman"/>
              </a:rPr>
              <a:t>one </a:t>
            </a:r>
            <a:r>
              <a:rPr dirty="0" sz="1450" spc="-10">
                <a:latin typeface="Times New Roman"/>
                <a:cs typeface="Times New Roman"/>
              </a:rPr>
              <a:t>who was standing next to Charousek  when we were sheltering from the rain recently—had slipped his hand </a:t>
            </a:r>
            <a:r>
              <a:rPr dirty="0" sz="1450" spc="-5">
                <a:latin typeface="Times New Roman"/>
                <a:cs typeface="Times New Roman"/>
              </a:rPr>
              <a:t>out of  </a:t>
            </a:r>
            <a:r>
              <a:rPr dirty="0" sz="1450" spc="-10">
                <a:latin typeface="Times New Roman"/>
                <a:cs typeface="Times New Roman"/>
              </a:rPr>
              <a:t>his partner's blouse, where it had been pretty firmly ensconced until then, and  in </a:t>
            </a:r>
            <a:r>
              <a:rPr dirty="0" sz="1450" spc="-5">
                <a:latin typeface="Times New Roman"/>
                <a:cs typeface="Times New Roman"/>
              </a:rPr>
              <a:t>one </a:t>
            </a:r>
            <a:r>
              <a:rPr dirty="0" sz="1450" spc="-10">
                <a:latin typeface="Times New Roman"/>
                <a:cs typeface="Times New Roman"/>
              </a:rPr>
              <a:t>movement, slick as </a:t>
            </a:r>
            <a:r>
              <a:rPr dirty="0" sz="1450" spc="-5">
                <a:latin typeface="Times New Roman"/>
                <a:cs typeface="Times New Roman"/>
              </a:rPr>
              <a:t>a </a:t>
            </a:r>
            <a:r>
              <a:rPr dirty="0" sz="1450" spc="-20">
                <a:latin typeface="Times New Roman"/>
                <a:cs typeface="Times New Roman"/>
              </a:rPr>
              <a:t>monkey, </a:t>
            </a:r>
            <a:r>
              <a:rPr dirty="0" sz="1450" spc="-10">
                <a:latin typeface="Times New Roman"/>
                <a:cs typeface="Times New Roman"/>
              </a:rPr>
              <a:t>without for </a:t>
            </a:r>
            <a:r>
              <a:rPr dirty="0" sz="1450" spc="-5">
                <a:latin typeface="Times New Roman"/>
                <a:cs typeface="Times New Roman"/>
              </a:rPr>
              <a:t>a </a:t>
            </a:r>
            <a:r>
              <a:rPr dirty="0" sz="1450" spc="-10">
                <a:latin typeface="Times New Roman"/>
                <a:cs typeface="Times New Roman"/>
              </a:rPr>
              <a:t>moment getting </a:t>
            </a:r>
            <a:r>
              <a:rPr dirty="0" sz="1450" spc="-5">
                <a:latin typeface="Times New Roman"/>
                <a:cs typeface="Times New Roman"/>
              </a:rPr>
              <a:t>out of </a:t>
            </a:r>
            <a:r>
              <a:rPr dirty="0" sz="1450" spc="-10">
                <a:latin typeface="Times New Roman"/>
                <a:cs typeface="Times New Roman"/>
              </a:rPr>
              <a:t>step  with the music, had snatched the coin </a:t>
            </a:r>
            <a:r>
              <a:rPr dirty="0" sz="1450" spc="-5">
                <a:latin typeface="Times New Roman"/>
                <a:cs typeface="Times New Roman"/>
              </a:rPr>
              <a:t>out of </a:t>
            </a:r>
            <a:r>
              <a:rPr dirty="0" sz="1450" spc="-10">
                <a:latin typeface="Times New Roman"/>
                <a:cs typeface="Times New Roman"/>
              </a:rPr>
              <a:t>the </a:t>
            </a:r>
            <a:r>
              <a:rPr dirty="0" sz="1450" spc="-30">
                <a:latin typeface="Times New Roman"/>
                <a:cs typeface="Times New Roman"/>
              </a:rPr>
              <a:t>air. </a:t>
            </a:r>
            <a:r>
              <a:rPr dirty="0" sz="1450" spc="-10">
                <a:latin typeface="Times New Roman"/>
                <a:cs typeface="Times New Roman"/>
              </a:rPr>
              <a:t>The rogue's face remained  as impassive as </a:t>
            </a:r>
            <a:r>
              <a:rPr dirty="0" sz="1450" spc="-20">
                <a:latin typeface="Times New Roman"/>
                <a:cs typeface="Times New Roman"/>
              </a:rPr>
              <a:t>ever, </a:t>
            </a:r>
            <a:r>
              <a:rPr dirty="0" sz="1450" spc="-10">
                <a:latin typeface="Times New Roman"/>
                <a:cs typeface="Times New Roman"/>
              </a:rPr>
              <a:t>only two </a:t>
            </a:r>
            <a:r>
              <a:rPr dirty="0" sz="1450" spc="-5">
                <a:latin typeface="Times New Roman"/>
                <a:cs typeface="Times New Roman"/>
              </a:rPr>
              <a:t>or </a:t>
            </a:r>
            <a:r>
              <a:rPr dirty="0" sz="1450" spc="-10">
                <a:latin typeface="Times New Roman"/>
                <a:cs typeface="Times New Roman"/>
              </a:rPr>
              <a:t>three couples dancing near him grinned  </a:t>
            </a:r>
            <a:r>
              <a:rPr dirty="0" sz="1450" spc="-25">
                <a:latin typeface="Times New Roman"/>
                <a:cs typeface="Times New Roman"/>
              </a:rPr>
              <a:t>slyly.</a:t>
            </a:r>
            <a:endParaRPr sz="1450">
              <a:latin typeface="Times New Roman"/>
              <a:cs typeface="Times New Roman"/>
            </a:endParaRPr>
          </a:p>
          <a:p>
            <a:pPr algn="just" marL="12700" marR="10160" indent="255904">
              <a:lnSpc>
                <a:spcPts val="1730"/>
              </a:lnSpc>
              <a:spcBef>
                <a:spcPts val="700"/>
              </a:spcBef>
            </a:pPr>
            <a:r>
              <a:rPr dirty="0" sz="1450" spc="-10">
                <a:latin typeface="Times New Roman"/>
                <a:cs typeface="Times New Roman"/>
              </a:rPr>
              <a:t>"Must </a:t>
            </a:r>
            <a:r>
              <a:rPr dirty="0" sz="1450" spc="-5">
                <a:latin typeface="Times New Roman"/>
                <a:cs typeface="Times New Roman"/>
              </a:rPr>
              <a:t>be one of </a:t>
            </a:r>
            <a:r>
              <a:rPr dirty="0" sz="1450" spc="-10">
                <a:latin typeface="Times New Roman"/>
                <a:cs typeface="Times New Roman"/>
              </a:rPr>
              <a:t>the 'Regiment', to judge </a:t>
            </a:r>
            <a:r>
              <a:rPr dirty="0" sz="1450" spc="-5">
                <a:latin typeface="Times New Roman"/>
                <a:cs typeface="Times New Roman"/>
              </a:rPr>
              <a:t>by </a:t>
            </a:r>
            <a:r>
              <a:rPr dirty="0" sz="1450" spc="-10">
                <a:latin typeface="Times New Roman"/>
                <a:cs typeface="Times New Roman"/>
              </a:rPr>
              <a:t>the quickness </a:t>
            </a:r>
            <a:r>
              <a:rPr dirty="0" sz="1450" spc="-5">
                <a:latin typeface="Times New Roman"/>
                <a:cs typeface="Times New Roman"/>
              </a:rPr>
              <a:t>of </a:t>
            </a:r>
            <a:r>
              <a:rPr dirty="0" sz="1450" spc="-10">
                <a:latin typeface="Times New Roman"/>
                <a:cs typeface="Times New Roman"/>
              </a:rPr>
              <a:t>the hand",  said Zwakh with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laugh.</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"I'm sure Pernath has never heard about the 'Regiment'", </a:t>
            </a:r>
            <a:r>
              <a:rPr dirty="0" sz="1450" spc="-20">
                <a:latin typeface="Times New Roman"/>
                <a:cs typeface="Times New Roman"/>
              </a:rPr>
              <a:t>Vrieslander </a:t>
            </a:r>
            <a:r>
              <a:rPr dirty="0" sz="1450" spc="320">
                <a:latin typeface="Times New Roman"/>
                <a:cs typeface="Times New Roman"/>
              </a:rPr>
              <a:t> </a:t>
            </a:r>
            <a:r>
              <a:rPr dirty="0" sz="1450" spc="-10">
                <a:latin typeface="Times New Roman"/>
                <a:cs typeface="Times New Roman"/>
              </a:rPr>
              <a:t>quickly interrupted, with </a:t>
            </a:r>
            <a:r>
              <a:rPr dirty="0" sz="1450" spc="-5">
                <a:latin typeface="Times New Roman"/>
                <a:cs typeface="Times New Roman"/>
              </a:rPr>
              <a:t>a </a:t>
            </a:r>
            <a:r>
              <a:rPr dirty="0" sz="1450" spc="-10">
                <a:latin typeface="Times New Roman"/>
                <a:cs typeface="Times New Roman"/>
              </a:rPr>
              <a:t>surreptitious wink to the old puppeteer that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supposed to see. </a:t>
            </a:r>
            <a:r>
              <a:rPr dirty="0" sz="1450" spc="-5">
                <a:latin typeface="Times New Roman"/>
                <a:cs typeface="Times New Roman"/>
              </a:rPr>
              <a:t>I </a:t>
            </a:r>
            <a:r>
              <a:rPr dirty="0" sz="1450" spc="-10">
                <a:latin typeface="Times New Roman"/>
                <a:cs typeface="Times New Roman"/>
              </a:rPr>
              <a:t>well understood what they were about; it was the same  as earlier </a:t>
            </a:r>
            <a:r>
              <a:rPr dirty="0" sz="1450" spc="-5">
                <a:latin typeface="Times New Roman"/>
                <a:cs typeface="Times New Roman"/>
              </a:rPr>
              <a:t>on </a:t>
            </a:r>
            <a:r>
              <a:rPr dirty="0" sz="1450" spc="-10">
                <a:latin typeface="Times New Roman"/>
                <a:cs typeface="Times New Roman"/>
              </a:rPr>
              <a:t>in my room. They </a:t>
            </a:r>
            <a:r>
              <a:rPr dirty="0" sz="1450" spc="-5">
                <a:latin typeface="Times New Roman"/>
                <a:cs typeface="Times New Roman"/>
              </a:rPr>
              <a:t>thought I </a:t>
            </a:r>
            <a:r>
              <a:rPr dirty="0" sz="1450" spc="-10">
                <a:latin typeface="Times New Roman"/>
                <a:cs typeface="Times New Roman"/>
              </a:rPr>
              <a:t>was ill and wanted to cheer me </a:t>
            </a:r>
            <a:r>
              <a:rPr dirty="0" sz="1450" spc="-5">
                <a:latin typeface="Times New Roman"/>
                <a:cs typeface="Times New Roman"/>
              </a:rPr>
              <a:t>up.  </a:t>
            </a:r>
            <a:r>
              <a:rPr dirty="0" sz="1450" spc="-10">
                <a:latin typeface="Times New Roman"/>
                <a:cs typeface="Times New Roman"/>
              </a:rPr>
              <a:t>The idea was that Zwakh should tell me some </a:t>
            </a:r>
            <a:r>
              <a:rPr dirty="0" sz="1450" spc="-25">
                <a:latin typeface="Times New Roman"/>
                <a:cs typeface="Times New Roman"/>
              </a:rPr>
              <a:t>story, </a:t>
            </a:r>
            <a:r>
              <a:rPr dirty="0" sz="1450" spc="-10">
                <a:latin typeface="Times New Roman"/>
                <a:cs typeface="Times New Roman"/>
              </a:rPr>
              <a:t>any old </a:t>
            </a:r>
            <a:r>
              <a:rPr dirty="0" sz="1450" spc="-25">
                <a:latin typeface="Times New Roman"/>
                <a:cs typeface="Times New Roman"/>
              </a:rPr>
              <a:t>story. </a:t>
            </a:r>
            <a:r>
              <a:rPr dirty="0" sz="1450" spc="-10">
                <a:latin typeface="Times New Roman"/>
                <a:cs typeface="Times New Roman"/>
              </a:rPr>
              <a:t>The look </a:t>
            </a:r>
            <a:r>
              <a:rPr dirty="0" sz="1450" spc="-5">
                <a:latin typeface="Times New Roman"/>
                <a:cs typeface="Times New Roman"/>
              </a:rPr>
              <a:t>of  </a:t>
            </a:r>
            <a:r>
              <a:rPr dirty="0" sz="1450" spc="-10">
                <a:latin typeface="Times New Roman"/>
                <a:cs typeface="Times New Roman"/>
              </a:rPr>
              <a:t>pity the old man gave me pierced me to the heart and sent </a:t>
            </a:r>
            <a:r>
              <a:rPr dirty="0" sz="1450" spc="-5">
                <a:latin typeface="Times New Roman"/>
                <a:cs typeface="Times New Roman"/>
              </a:rPr>
              <a:t>a hot </a:t>
            </a:r>
            <a:r>
              <a:rPr dirty="0" sz="1450" spc="-10">
                <a:latin typeface="Times New Roman"/>
                <a:cs typeface="Times New Roman"/>
              </a:rPr>
              <a:t>flush  spreading over my face. If only </a:t>
            </a:r>
            <a:r>
              <a:rPr dirty="0" sz="1450" spc="-5">
                <a:latin typeface="Times New Roman"/>
                <a:cs typeface="Times New Roman"/>
              </a:rPr>
              <a:t>he </a:t>
            </a:r>
            <a:r>
              <a:rPr dirty="0" sz="1450" spc="-10">
                <a:latin typeface="Times New Roman"/>
                <a:cs typeface="Times New Roman"/>
              </a:rPr>
              <a:t>knew how his pity wounded</a:t>
            </a:r>
            <a:r>
              <a:rPr dirty="0" sz="1450" spc="7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80"/>
              </a:spcBef>
            </a:pPr>
            <a:r>
              <a:rPr dirty="0" sz="1450" spc="-5">
                <a:latin typeface="Times New Roman"/>
                <a:cs typeface="Times New Roman"/>
              </a:rPr>
              <a:t>I </a:t>
            </a:r>
            <a:r>
              <a:rPr dirty="0" sz="1450" spc="-10">
                <a:latin typeface="Times New Roman"/>
                <a:cs typeface="Times New Roman"/>
              </a:rPr>
              <a:t>missed the old puppeteer's introduction to his </a:t>
            </a:r>
            <a:r>
              <a:rPr dirty="0" sz="1450" spc="-25">
                <a:latin typeface="Times New Roman"/>
                <a:cs typeface="Times New Roman"/>
              </a:rPr>
              <a:t>story, </a:t>
            </a:r>
            <a:r>
              <a:rPr dirty="0" sz="1450" spc="-5">
                <a:latin typeface="Times New Roman"/>
                <a:cs typeface="Times New Roman"/>
              </a:rPr>
              <a:t>I </a:t>
            </a:r>
            <a:r>
              <a:rPr dirty="0" sz="1450" spc="-10">
                <a:latin typeface="Times New Roman"/>
                <a:cs typeface="Times New Roman"/>
              </a:rPr>
              <a:t>just felt as if </a:t>
            </a:r>
            <a:r>
              <a:rPr dirty="0" sz="1450" spc="-5">
                <a:latin typeface="Times New Roman"/>
                <a:cs typeface="Times New Roman"/>
              </a:rPr>
              <a:t>I </a:t>
            </a:r>
            <a:r>
              <a:rPr dirty="0" sz="1450" spc="-10">
                <a:latin typeface="Times New Roman"/>
                <a:cs typeface="Times New Roman"/>
              </a:rPr>
              <a:t>were  slowly bleeding to death. </a:t>
            </a:r>
            <a:r>
              <a:rPr dirty="0" sz="1450" spc="-5">
                <a:latin typeface="Times New Roman"/>
                <a:cs typeface="Times New Roman"/>
              </a:rPr>
              <a:t>I </a:t>
            </a:r>
            <a:r>
              <a:rPr dirty="0" sz="1450" spc="-10">
                <a:latin typeface="Times New Roman"/>
                <a:cs typeface="Times New Roman"/>
              </a:rPr>
              <a:t>felt myself growing colder and </a:t>
            </a:r>
            <a:r>
              <a:rPr dirty="0" sz="1450" spc="-15">
                <a:latin typeface="Times New Roman"/>
                <a:cs typeface="Times New Roman"/>
              </a:rPr>
              <a:t>colder, </a:t>
            </a:r>
            <a:r>
              <a:rPr dirty="0" sz="1450" spc="-10">
                <a:latin typeface="Times New Roman"/>
                <a:cs typeface="Times New Roman"/>
              </a:rPr>
              <a:t>more and  more rigid, just as when </a:t>
            </a:r>
            <a:r>
              <a:rPr dirty="0" sz="1450" spc="-5">
                <a:latin typeface="Times New Roman"/>
                <a:cs typeface="Times New Roman"/>
              </a:rPr>
              <a:t>I </a:t>
            </a:r>
            <a:r>
              <a:rPr dirty="0" sz="1450" spc="-10">
                <a:latin typeface="Times New Roman"/>
                <a:cs typeface="Times New Roman"/>
              </a:rPr>
              <a:t>had seen the wooden face lying </a:t>
            </a:r>
            <a:r>
              <a:rPr dirty="0" sz="1450" spc="-5">
                <a:latin typeface="Times New Roman"/>
                <a:cs typeface="Times New Roman"/>
              </a:rPr>
              <a:t>on </a:t>
            </a:r>
            <a:r>
              <a:rPr dirty="0" sz="1450" spc="-15">
                <a:latin typeface="Times New Roman"/>
                <a:cs typeface="Times New Roman"/>
              </a:rPr>
              <a:t>Vrieslander's </a:t>
            </a:r>
            <a:r>
              <a:rPr dirty="0" sz="1450" spc="-10">
                <a:latin typeface="Times New Roman"/>
                <a:cs typeface="Times New Roman"/>
              </a:rPr>
              <a:t>lap.  Then </a:t>
            </a:r>
            <a:r>
              <a:rPr dirty="0" sz="1450" spc="-5">
                <a:latin typeface="Times New Roman"/>
                <a:cs typeface="Times New Roman"/>
              </a:rPr>
              <a:t>I </a:t>
            </a:r>
            <a:r>
              <a:rPr dirty="0" sz="1450" spc="-10">
                <a:latin typeface="Times New Roman"/>
                <a:cs typeface="Times New Roman"/>
              </a:rPr>
              <a:t>suddenly found myself right in the middle </a:t>
            </a:r>
            <a:r>
              <a:rPr dirty="0" sz="1450" spc="-5">
                <a:latin typeface="Times New Roman"/>
                <a:cs typeface="Times New Roman"/>
              </a:rPr>
              <a:t>of </a:t>
            </a:r>
            <a:r>
              <a:rPr dirty="0" sz="1450" spc="-10">
                <a:latin typeface="Times New Roman"/>
                <a:cs typeface="Times New Roman"/>
              </a:rPr>
              <a:t>the story; </a:t>
            </a:r>
            <a:r>
              <a:rPr dirty="0" sz="1450" spc="-5">
                <a:latin typeface="Times New Roman"/>
                <a:cs typeface="Times New Roman"/>
              </a:rPr>
              <a:t>I </a:t>
            </a:r>
            <a:r>
              <a:rPr dirty="0" sz="1450" spc="-10">
                <a:latin typeface="Times New Roman"/>
                <a:cs typeface="Times New Roman"/>
              </a:rPr>
              <a:t>felt somehow  alienated from it, as if it were </a:t>
            </a:r>
            <a:r>
              <a:rPr dirty="0" sz="1450" spc="-5">
                <a:latin typeface="Times New Roman"/>
                <a:cs typeface="Times New Roman"/>
              </a:rPr>
              <a:t>a </a:t>
            </a:r>
            <a:r>
              <a:rPr dirty="0" sz="1450" spc="-10">
                <a:latin typeface="Times New Roman"/>
                <a:cs typeface="Times New Roman"/>
              </a:rPr>
              <a:t>lifeless piece from </a:t>
            </a:r>
            <a:r>
              <a:rPr dirty="0" sz="1450" spc="-5">
                <a:latin typeface="Times New Roman"/>
                <a:cs typeface="Times New Roman"/>
              </a:rPr>
              <a:t>a </a:t>
            </a:r>
            <a:r>
              <a:rPr dirty="0" sz="1450" spc="-10">
                <a:latin typeface="Times New Roman"/>
                <a:cs typeface="Times New Roman"/>
              </a:rPr>
              <a:t>school</a:t>
            </a:r>
            <a:r>
              <a:rPr dirty="0" sz="1450" spc="70">
                <a:latin typeface="Times New Roman"/>
                <a:cs typeface="Times New Roman"/>
              </a:rPr>
              <a:t> </a:t>
            </a:r>
            <a:r>
              <a:rPr dirty="0" sz="1450" spc="-15">
                <a:latin typeface="Times New Roman"/>
                <a:cs typeface="Times New Roman"/>
              </a:rPr>
              <a:t>anthology.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Zwakh began: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story </a:t>
            </a:r>
            <a:r>
              <a:rPr dirty="0" sz="1450" spc="-5">
                <a:latin typeface="Times New Roman"/>
                <a:cs typeface="Times New Roman"/>
              </a:rPr>
              <a:t>of </a:t>
            </a:r>
            <a:r>
              <a:rPr dirty="0" sz="1450" spc="-10">
                <a:latin typeface="Times New Roman"/>
                <a:cs typeface="Times New Roman"/>
              </a:rPr>
              <a:t>the learned </a:t>
            </a:r>
            <a:r>
              <a:rPr dirty="0" sz="1450" spc="-35">
                <a:latin typeface="Times New Roman"/>
                <a:cs typeface="Times New Roman"/>
              </a:rPr>
              <a:t>Dr. </a:t>
            </a:r>
            <a:r>
              <a:rPr dirty="0" sz="1450" spc="-10">
                <a:latin typeface="Times New Roman"/>
                <a:cs typeface="Times New Roman"/>
              </a:rPr>
              <a:t>Hulbert and his Regiment </a:t>
            </a:r>
            <a:r>
              <a:rPr dirty="0" sz="1450" spc="-35">
                <a:latin typeface="Times New Roman"/>
                <a:cs typeface="Times New Roman"/>
              </a:rPr>
              <a:t>Well, </a:t>
            </a:r>
            <a:r>
              <a:rPr dirty="0" sz="1450" spc="-10">
                <a:latin typeface="Times New Roman"/>
                <a:cs typeface="Times New Roman"/>
              </a:rPr>
              <a:t>how shall </a:t>
            </a:r>
            <a:r>
              <a:rPr dirty="0" sz="1450" spc="-5">
                <a:latin typeface="Times New Roman"/>
                <a:cs typeface="Times New Roman"/>
              </a:rPr>
              <a:t>I  </a:t>
            </a:r>
            <a:r>
              <a:rPr dirty="0" sz="1450" spc="-10">
                <a:latin typeface="Times New Roman"/>
                <a:cs typeface="Times New Roman"/>
              </a:rPr>
              <a:t>start? His face was all covered in warts and his legs were as bandy as </a:t>
            </a:r>
            <a:r>
              <a:rPr dirty="0" sz="1450" spc="-5">
                <a:latin typeface="Times New Roman"/>
                <a:cs typeface="Times New Roman"/>
              </a:rPr>
              <a:t>a  </a:t>
            </a:r>
            <a:r>
              <a:rPr dirty="0" sz="1450" spc="-10">
                <a:latin typeface="Times New Roman"/>
                <a:cs typeface="Times New Roman"/>
              </a:rPr>
              <a:t>dachshund's. Even as </a:t>
            </a:r>
            <a:r>
              <a:rPr dirty="0" sz="1450" spc="-5">
                <a:latin typeface="Times New Roman"/>
                <a:cs typeface="Times New Roman"/>
              </a:rPr>
              <a:t>a boy </a:t>
            </a:r>
            <a:r>
              <a:rPr dirty="0" sz="1450" spc="-10">
                <a:latin typeface="Times New Roman"/>
                <a:cs typeface="Times New Roman"/>
              </a:rPr>
              <a:t>all his time was spent at his studies, dry-as-dust  studies that frayed his nerves. He made </a:t>
            </a:r>
            <a:r>
              <a:rPr dirty="0" sz="1450" spc="-5">
                <a:latin typeface="Times New Roman"/>
                <a:cs typeface="Times New Roman"/>
              </a:rPr>
              <a:t>a </a:t>
            </a:r>
            <a:r>
              <a:rPr dirty="0" sz="1450" spc="-10">
                <a:latin typeface="Times New Roman"/>
                <a:cs typeface="Times New Roman"/>
              </a:rPr>
              <a:t>meagre pittance </a:t>
            </a:r>
            <a:r>
              <a:rPr dirty="0" sz="1450" spc="-5">
                <a:latin typeface="Times New Roman"/>
                <a:cs typeface="Times New Roman"/>
              </a:rPr>
              <a:t>by </a:t>
            </a:r>
            <a:r>
              <a:rPr dirty="0" sz="1450" spc="-10">
                <a:latin typeface="Times New Roman"/>
                <a:cs typeface="Times New Roman"/>
              </a:rPr>
              <a:t>giving private  lessons, and from that </a:t>
            </a:r>
            <a:r>
              <a:rPr dirty="0" sz="1450" spc="-5">
                <a:latin typeface="Times New Roman"/>
                <a:cs typeface="Times New Roman"/>
              </a:rPr>
              <a:t>he </a:t>
            </a:r>
            <a:r>
              <a:rPr dirty="0" sz="1450" spc="-10">
                <a:latin typeface="Times New Roman"/>
                <a:cs typeface="Times New Roman"/>
              </a:rPr>
              <a:t>had to support his sick </a:t>
            </a:r>
            <a:r>
              <a:rPr dirty="0" sz="1450" spc="-20">
                <a:latin typeface="Times New Roman"/>
                <a:cs typeface="Times New Roman"/>
              </a:rPr>
              <a:t>mother.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probably  only knew what green meadows looked like, </a:t>
            </a:r>
            <a:r>
              <a:rPr dirty="0" sz="1450" spc="-5">
                <a:latin typeface="Times New Roman"/>
                <a:cs typeface="Times New Roman"/>
              </a:rPr>
              <a:t>or </a:t>
            </a:r>
            <a:r>
              <a:rPr dirty="0" sz="1450" spc="-10">
                <a:latin typeface="Times New Roman"/>
                <a:cs typeface="Times New Roman"/>
              </a:rPr>
              <a:t>hedges and hills covered with  flowers and trees, from </a:t>
            </a:r>
            <a:r>
              <a:rPr dirty="0" sz="1450" spc="-5">
                <a:latin typeface="Times New Roman"/>
                <a:cs typeface="Times New Roman"/>
              </a:rPr>
              <a:t>books. </a:t>
            </a:r>
            <a:r>
              <a:rPr dirty="0" sz="1450" spc="-60">
                <a:latin typeface="Times New Roman"/>
                <a:cs typeface="Times New Roman"/>
              </a:rPr>
              <a:t>You </a:t>
            </a:r>
            <a:r>
              <a:rPr dirty="0" sz="1450" spc="-10">
                <a:latin typeface="Times New Roman"/>
                <a:cs typeface="Times New Roman"/>
              </a:rPr>
              <a:t>know yourself how little sunshine reaches  Prague's dark streets and</a:t>
            </a:r>
            <a:r>
              <a:rPr dirty="0" sz="1450" spc="5">
                <a:latin typeface="Times New Roman"/>
                <a:cs typeface="Times New Roman"/>
              </a:rPr>
              <a:t> </a:t>
            </a:r>
            <a:r>
              <a:rPr dirty="0" sz="1450" spc="-10">
                <a:latin typeface="Times New Roman"/>
                <a:cs typeface="Times New Roman"/>
              </a:rPr>
              <a:t>alleys.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He was awarded his doctorate with distinction, as was expected, and in  time became </a:t>
            </a:r>
            <a:r>
              <a:rPr dirty="0" sz="1450" spc="-5">
                <a:latin typeface="Times New Roman"/>
                <a:cs typeface="Times New Roman"/>
              </a:rPr>
              <a:t>a </a:t>
            </a:r>
            <a:r>
              <a:rPr dirty="0" sz="1450" spc="-10">
                <a:latin typeface="Times New Roman"/>
                <a:cs typeface="Times New Roman"/>
              </a:rPr>
              <a:t>celebrated </a:t>
            </a:r>
            <a:r>
              <a:rPr dirty="0" sz="1450" spc="-20">
                <a:latin typeface="Times New Roman"/>
                <a:cs typeface="Times New Roman"/>
              </a:rPr>
              <a:t>lawyer. </a:t>
            </a:r>
            <a:r>
              <a:rPr dirty="0" sz="1450" spc="-10">
                <a:latin typeface="Times New Roman"/>
                <a:cs typeface="Times New Roman"/>
              </a:rPr>
              <a:t>He was so famous that </a:t>
            </a:r>
            <a:r>
              <a:rPr dirty="0" sz="1450" spc="-20">
                <a:latin typeface="Times New Roman"/>
                <a:cs typeface="Times New Roman"/>
              </a:rPr>
              <a:t>everybody,</a:t>
            </a:r>
            <a:r>
              <a:rPr dirty="0" sz="1450" spc="110">
                <a:latin typeface="Times New Roman"/>
                <a:cs typeface="Times New Roman"/>
              </a:rPr>
              <a:t> </a:t>
            </a:r>
            <a:r>
              <a:rPr dirty="0" sz="1450" spc="-10">
                <a:latin typeface="Times New Roman"/>
                <a:cs typeface="Times New Roman"/>
              </a:rPr>
              <a:t>even</a:t>
            </a:r>
            <a:endParaRPr sz="145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360535"/>
          </a:xfrm>
          <a:prstGeom prst="rect">
            <a:avLst/>
          </a:prstGeom>
        </p:spPr>
        <p:txBody>
          <a:bodyPr wrap="square" lIns="0" tIns="13970" rIns="0" bIns="0" rtlCol="0" vert="horz">
            <a:spAutoFit/>
          </a:bodyPr>
          <a:lstStyle/>
          <a:p>
            <a:pPr algn="just" marL="12700" marR="11430">
              <a:lnSpc>
                <a:spcPct val="98800"/>
              </a:lnSpc>
              <a:spcBef>
                <a:spcPts val="110"/>
              </a:spcBef>
            </a:pPr>
            <a:r>
              <a:rPr dirty="0" sz="1450" spc="-10">
                <a:latin typeface="Times New Roman"/>
                <a:cs typeface="Times New Roman"/>
              </a:rPr>
              <a:t>judges and old attorneys, would come to him if there was anything they didn't  </a:t>
            </a:r>
            <a:r>
              <a:rPr dirty="0" sz="1450" spc="-25">
                <a:latin typeface="Times New Roman"/>
                <a:cs typeface="Times New Roman"/>
              </a:rPr>
              <a:t>know. </a:t>
            </a:r>
            <a:r>
              <a:rPr dirty="0" sz="1450" spc="-10">
                <a:latin typeface="Times New Roman"/>
                <a:cs typeface="Times New Roman"/>
              </a:rPr>
              <a:t>And all the time </a:t>
            </a:r>
            <a:r>
              <a:rPr dirty="0" sz="1450" spc="-5">
                <a:latin typeface="Times New Roman"/>
                <a:cs typeface="Times New Roman"/>
              </a:rPr>
              <a:t>he </a:t>
            </a:r>
            <a:r>
              <a:rPr dirty="0" sz="1450" spc="-10">
                <a:latin typeface="Times New Roman"/>
                <a:cs typeface="Times New Roman"/>
              </a:rPr>
              <a:t>still lived in </a:t>
            </a:r>
            <a:r>
              <a:rPr dirty="0" sz="1450" spc="-5">
                <a:latin typeface="Times New Roman"/>
                <a:cs typeface="Times New Roman"/>
              </a:rPr>
              <a:t>a </a:t>
            </a:r>
            <a:r>
              <a:rPr dirty="0" sz="1450" spc="-10">
                <a:latin typeface="Times New Roman"/>
                <a:cs typeface="Times New Roman"/>
              </a:rPr>
              <a:t>wretched little attic looking </a:t>
            </a:r>
            <a:r>
              <a:rPr dirty="0" sz="1450" spc="-5">
                <a:latin typeface="Times New Roman"/>
                <a:cs typeface="Times New Roman"/>
              </a:rPr>
              <a:t>out </a:t>
            </a:r>
            <a:r>
              <a:rPr dirty="0" sz="1450" spc="-10">
                <a:latin typeface="Times New Roman"/>
                <a:cs typeface="Times New Roman"/>
              </a:rPr>
              <a:t>over  the courtyard behind the </a:t>
            </a:r>
            <a:r>
              <a:rPr dirty="0" sz="1450" spc="-40">
                <a:latin typeface="Times New Roman"/>
                <a:cs typeface="Times New Roman"/>
              </a:rPr>
              <a:t>Tyn </a:t>
            </a:r>
            <a:r>
              <a:rPr dirty="0" sz="1450" spc="-10">
                <a:latin typeface="Times New Roman"/>
                <a:cs typeface="Times New Roman"/>
              </a:rPr>
              <a:t>Church where the Old </a:t>
            </a:r>
            <a:r>
              <a:rPr dirty="0" sz="1450" spc="-35">
                <a:latin typeface="Times New Roman"/>
                <a:cs typeface="Times New Roman"/>
              </a:rPr>
              <a:t>Toll </a:t>
            </a:r>
            <a:r>
              <a:rPr dirty="0" sz="1450" spc="-10">
                <a:latin typeface="Times New Roman"/>
                <a:cs typeface="Times New Roman"/>
              </a:rPr>
              <a:t>House </a:t>
            </a:r>
            <a:r>
              <a:rPr dirty="0" sz="1450" spc="-25">
                <a:latin typeface="Times New Roman"/>
                <a:cs typeface="Times New Roman"/>
              </a:rPr>
              <a:t>Tavern </a:t>
            </a:r>
            <a:r>
              <a:rPr dirty="0" sz="1450" spc="-10">
                <a:latin typeface="Times New Roman"/>
                <a:cs typeface="Times New Roman"/>
              </a:rPr>
              <a:t>is  where we usually </a:t>
            </a:r>
            <a:r>
              <a:rPr dirty="0" sz="1450" spc="-5">
                <a:latin typeface="Times New Roman"/>
                <a:cs typeface="Times New Roman"/>
              </a:rPr>
              <a:t>go </a:t>
            </a:r>
            <a:r>
              <a:rPr dirty="0" sz="1450" spc="-10">
                <a:latin typeface="Times New Roman"/>
                <a:cs typeface="Times New Roman"/>
              </a:rPr>
              <a:t>for </a:t>
            </a:r>
            <a:r>
              <a:rPr dirty="0" sz="1450" spc="-5">
                <a:latin typeface="Times New Roman"/>
                <a:cs typeface="Times New Roman"/>
              </a:rPr>
              <a:t>our</a:t>
            </a:r>
            <a:r>
              <a:rPr dirty="0" sz="1450" spc="10">
                <a:latin typeface="Times New Roman"/>
                <a:cs typeface="Times New Roman"/>
              </a:rPr>
              <a:t> </a:t>
            </a:r>
            <a:r>
              <a:rPr dirty="0" sz="1450" spc="-10">
                <a:latin typeface="Times New Roman"/>
                <a:cs typeface="Times New Roman"/>
              </a:rPr>
              <a:t>drink.</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The years passed, and </a:t>
            </a:r>
            <a:r>
              <a:rPr dirty="0" sz="1450" spc="-35">
                <a:latin typeface="Times New Roman"/>
                <a:cs typeface="Times New Roman"/>
              </a:rPr>
              <a:t>Dr. </a:t>
            </a:r>
            <a:r>
              <a:rPr dirty="0" sz="1450" spc="-10">
                <a:latin typeface="Times New Roman"/>
                <a:cs typeface="Times New Roman"/>
              </a:rPr>
              <a:t>Hulbert's reputation as </a:t>
            </a:r>
            <a:r>
              <a:rPr dirty="0" sz="1450" spc="-5">
                <a:latin typeface="Times New Roman"/>
                <a:cs typeface="Times New Roman"/>
              </a:rPr>
              <a:t>a </a:t>
            </a:r>
            <a:r>
              <a:rPr dirty="0" sz="1450" spc="-10">
                <a:latin typeface="Times New Roman"/>
                <a:cs typeface="Times New Roman"/>
              </a:rPr>
              <a:t>leading light </a:t>
            </a:r>
            <a:r>
              <a:rPr dirty="0" sz="1450" spc="-5">
                <a:latin typeface="Times New Roman"/>
                <a:cs typeface="Times New Roman"/>
              </a:rPr>
              <a:t>of </a:t>
            </a:r>
            <a:r>
              <a:rPr dirty="0" sz="1450" spc="-10">
                <a:latin typeface="Times New Roman"/>
                <a:cs typeface="Times New Roman"/>
              </a:rPr>
              <a:t>the  legal profession spread throughout the </a:t>
            </a:r>
            <a:r>
              <a:rPr dirty="0" sz="1450" spc="-20">
                <a:latin typeface="Times New Roman"/>
                <a:cs typeface="Times New Roman"/>
              </a:rPr>
              <a:t>country. </a:t>
            </a:r>
            <a:r>
              <a:rPr dirty="0" sz="1450" spc="-10">
                <a:latin typeface="Times New Roman"/>
                <a:cs typeface="Times New Roman"/>
              </a:rPr>
              <a:t>No </a:t>
            </a:r>
            <a:r>
              <a:rPr dirty="0" sz="1450" spc="-5">
                <a:latin typeface="Times New Roman"/>
                <a:cs typeface="Times New Roman"/>
              </a:rPr>
              <a:t>one </a:t>
            </a:r>
            <a:r>
              <a:rPr dirty="0" sz="1450" spc="-10">
                <a:latin typeface="Times New Roman"/>
                <a:cs typeface="Times New Roman"/>
              </a:rPr>
              <a:t>would have </a:t>
            </a:r>
            <a:r>
              <a:rPr dirty="0" sz="1450" spc="-5">
                <a:latin typeface="Times New Roman"/>
                <a:cs typeface="Times New Roman"/>
              </a:rPr>
              <a:t>thought  </a:t>
            </a:r>
            <a:r>
              <a:rPr dirty="0" sz="1450" spc="-10">
                <a:latin typeface="Times New Roman"/>
                <a:cs typeface="Times New Roman"/>
              </a:rPr>
              <a:t>that </a:t>
            </a:r>
            <a:r>
              <a:rPr dirty="0" sz="1450" spc="-5">
                <a:latin typeface="Times New Roman"/>
                <a:cs typeface="Times New Roman"/>
              </a:rPr>
              <a:t>a </a:t>
            </a:r>
            <a:r>
              <a:rPr dirty="0" sz="1450" spc="-10">
                <a:latin typeface="Times New Roman"/>
                <a:cs typeface="Times New Roman"/>
              </a:rPr>
              <a:t>man such as he, whom </a:t>
            </a:r>
            <a:r>
              <a:rPr dirty="0" sz="1450" spc="-5">
                <a:latin typeface="Times New Roman"/>
                <a:cs typeface="Times New Roman"/>
              </a:rPr>
              <a:t>no one </a:t>
            </a:r>
            <a:r>
              <a:rPr dirty="0" sz="1450" spc="-10">
                <a:latin typeface="Times New Roman"/>
                <a:cs typeface="Times New Roman"/>
              </a:rPr>
              <a:t>could remember ever having heard talk </a:t>
            </a:r>
            <a:r>
              <a:rPr dirty="0" sz="1450" spc="-5">
                <a:latin typeface="Times New Roman"/>
                <a:cs typeface="Times New Roman"/>
              </a:rPr>
              <a:t>of  </a:t>
            </a:r>
            <a:r>
              <a:rPr dirty="0" sz="1450" spc="-10">
                <a:latin typeface="Times New Roman"/>
                <a:cs typeface="Times New Roman"/>
              </a:rPr>
              <a:t>anything other than </a:t>
            </a:r>
            <a:r>
              <a:rPr dirty="0" sz="1450" spc="-35">
                <a:latin typeface="Times New Roman"/>
                <a:cs typeface="Times New Roman"/>
              </a:rPr>
              <a:t>law,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susceptible to the tender passion, especially  as his hair was already beginning to turn white. But it is in such people who  keep their hearts locked tight that the fires </a:t>
            </a:r>
            <a:r>
              <a:rPr dirty="0" sz="1450" spc="-5">
                <a:latin typeface="Times New Roman"/>
                <a:cs typeface="Times New Roman"/>
              </a:rPr>
              <a:t>of </a:t>
            </a:r>
            <a:r>
              <a:rPr dirty="0" sz="1450" spc="-10">
                <a:latin typeface="Times New Roman"/>
                <a:cs typeface="Times New Roman"/>
              </a:rPr>
              <a:t>yearning burn</a:t>
            </a:r>
            <a:r>
              <a:rPr dirty="0" sz="1450" spc="85">
                <a:latin typeface="Times New Roman"/>
                <a:cs typeface="Times New Roman"/>
              </a:rPr>
              <a:t> </a:t>
            </a:r>
            <a:r>
              <a:rPr dirty="0" sz="1450" spc="-10">
                <a:latin typeface="Times New Roman"/>
                <a:cs typeface="Times New Roman"/>
              </a:rPr>
              <a:t>brightest.</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On the day when </a:t>
            </a:r>
            <a:r>
              <a:rPr dirty="0" sz="1450" spc="-35">
                <a:latin typeface="Times New Roman"/>
                <a:cs typeface="Times New Roman"/>
              </a:rPr>
              <a:t>Dr. </a:t>
            </a:r>
            <a:r>
              <a:rPr dirty="0" sz="1450" spc="-10">
                <a:latin typeface="Times New Roman"/>
                <a:cs typeface="Times New Roman"/>
              </a:rPr>
              <a:t>Hulbert achieved the goal which must have been his  highest ambition since his student days, </a:t>
            </a:r>
            <a:r>
              <a:rPr dirty="0" sz="1450" spc="-5">
                <a:latin typeface="Times New Roman"/>
                <a:cs typeface="Times New Roman"/>
              </a:rPr>
              <a:t>on </a:t>
            </a:r>
            <a:r>
              <a:rPr dirty="0" sz="1450" spc="-10">
                <a:latin typeface="Times New Roman"/>
                <a:cs typeface="Times New Roman"/>
              </a:rPr>
              <a:t>the </a:t>
            </a:r>
            <a:r>
              <a:rPr dirty="0" sz="1450" spc="-30">
                <a:latin typeface="Times New Roman"/>
                <a:cs typeface="Times New Roman"/>
              </a:rPr>
              <a:t>day, </a:t>
            </a:r>
            <a:r>
              <a:rPr dirty="0" sz="1450" spc="-10">
                <a:latin typeface="Times New Roman"/>
                <a:cs typeface="Times New Roman"/>
              </a:rPr>
              <a:t>that is, when His Majesty  the Emperor in </a:t>
            </a:r>
            <a:r>
              <a:rPr dirty="0" sz="1450" spc="-25">
                <a:latin typeface="Times New Roman"/>
                <a:cs typeface="Times New Roman"/>
              </a:rPr>
              <a:t>Vienna </a:t>
            </a:r>
            <a:r>
              <a:rPr dirty="0" sz="1450" spc="-10">
                <a:latin typeface="Times New Roman"/>
                <a:cs typeface="Times New Roman"/>
              </a:rPr>
              <a:t>appointed him Chancellor </a:t>
            </a:r>
            <a:r>
              <a:rPr dirty="0" sz="1450" spc="-5">
                <a:latin typeface="Times New Roman"/>
                <a:cs typeface="Times New Roman"/>
              </a:rPr>
              <a:t>of our </a:t>
            </a:r>
            <a:r>
              <a:rPr dirty="0" sz="1450" spc="-20">
                <a:latin typeface="Times New Roman"/>
                <a:cs typeface="Times New Roman"/>
              </a:rPr>
              <a:t>University, </a:t>
            </a:r>
            <a:r>
              <a:rPr dirty="0" sz="1450" spc="-10">
                <a:latin typeface="Times New Roman"/>
                <a:cs typeface="Times New Roman"/>
              </a:rPr>
              <a:t>the news  flew from mouth to mouth that </a:t>
            </a:r>
            <a:r>
              <a:rPr dirty="0" sz="1450" spc="-5">
                <a:latin typeface="Times New Roman"/>
                <a:cs typeface="Times New Roman"/>
              </a:rPr>
              <a:t>he </a:t>
            </a:r>
            <a:r>
              <a:rPr dirty="0" sz="1450" spc="-10">
                <a:latin typeface="Times New Roman"/>
                <a:cs typeface="Times New Roman"/>
              </a:rPr>
              <a:t>had become engaged to </a:t>
            </a:r>
            <a:r>
              <a:rPr dirty="0" sz="1450" spc="-5">
                <a:latin typeface="Times New Roman"/>
                <a:cs typeface="Times New Roman"/>
              </a:rPr>
              <a:t>a </a:t>
            </a:r>
            <a:r>
              <a:rPr dirty="0" sz="1450" spc="-10">
                <a:latin typeface="Times New Roman"/>
                <a:cs typeface="Times New Roman"/>
              </a:rPr>
              <a:t>beautiful </a:t>
            </a:r>
            <a:r>
              <a:rPr dirty="0" sz="1450" spc="-5">
                <a:latin typeface="Times New Roman"/>
                <a:cs typeface="Times New Roman"/>
              </a:rPr>
              <a:t>young  </a:t>
            </a:r>
            <a:r>
              <a:rPr dirty="0" sz="1450" spc="-10">
                <a:latin typeface="Times New Roman"/>
                <a:cs typeface="Times New Roman"/>
              </a:rPr>
              <a:t>lady from </a:t>
            </a:r>
            <a:r>
              <a:rPr dirty="0" sz="1450" spc="-5">
                <a:latin typeface="Times New Roman"/>
                <a:cs typeface="Times New Roman"/>
              </a:rPr>
              <a:t>a </a:t>
            </a:r>
            <a:r>
              <a:rPr dirty="0" sz="1450" spc="-10">
                <a:latin typeface="Times New Roman"/>
                <a:cs typeface="Times New Roman"/>
              </a:rPr>
              <a:t>noble, though impoverished</a:t>
            </a:r>
            <a:r>
              <a:rPr dirty="0" sz="1450" spc="15">
                <a:latin typeface="Times New Roman"/>
                <a:cs typeface="Times New Roman"/>
              </a:rPr>
              <a:t> </a:t>
            </a:r>
            <a:r>
              <a:rPr dirty="0" sz="1450" spc="-25">
                <a:latin typeface="Times New Roman"/>
                <a:cs typeface="Times New Roman"/>
              </a:rPr>
              <a:t>family.</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It really seemed that happiness had come to stay for </a:t>
            </a:r>
            <a:r>
              <a:rPr dirty="0" sz="1450" spc="-35">
                <a:latin typeface="Times New Roman"/>
                <a:cs typeface="Times New Roman"/>
              </a:rPr>
              <a:t>Dr. </a:t>
            </a:r>
            <a:r>
              <a:rPr dirty="0" sz="1450" spc="-10">
                <a:latin typeface="Times New Roman"/>
                <a:cs typeface="Times New Roman"/>
              </a:rPr>
              <a:t>Hulbert. Even  though the marriage remained childless, </a:t>
            </a:r>
            <a:r>
              <a:rPr dirty="0" sz="1450" spc="-5">
                <a:latin typeface="Times New Roman"/>
                <a:cs typeface="Times New Roman"/>
              </a:rPr>
              <a:t>he </a:t>
            </a:r>
            <a:r>
              <a:rPr dirty="0" sz="1450" spc="-10">
                <a:latin typeface="Times New Roman"/>
                <a:cs typeface="Times New Roman"/>
              </a:rPr>
              <a:t>doted </a:t>
            </a:r>
            <a:r>
              <a:rPr dirty="0" sz="1450" spc="-5">
                <a:latin typeface="Times New Roman"/>
                <a:cs typeface="Times New Roman"/>
              </a:rPr>
              <a:t>on </a:t>
            </a:r>
            <a:r>
              <a:rPr dirty="0" sz="1450" spc="-10">
                <a:latin typeface="Times New Roman"/>
                <a:cs typeface="Times New Roman"/>
              </a:rPr>
              <a:t>his </a:t>
            </a:r>
            <a:r>
              <a:rPr dirty="0" sz="1450" spc="-5">
                <a:latin typeface="Times New Roman"/>
                <a:cs typeface="Times New Roman"/>
              </a:rPr>
              <a:t>young </a:t>
            </a:r>
            <a:r>
              <a:rPr dirty="0" sz="1450" spc="-10">
                <a:latin typeface="Times New Roman"/>
                <a:cs typeface="Times New Roman"/>
              </a:rPr>
              <a:t>wife and his  greatest pleasure was to fulfil her every wish before she could express</a:t>
            </a:r>
            <a:r>
              <a:rPr dirty="0" sz="1450" spc="10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Amidst all this happiness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5">
                <a:latin typeface="Times New Roman"/>
                <a:cs typeface="Times New Roman"/>
              </a:rPr>
              <a:t>forget </a:t>
            </a:r>
            <a:r>
              <a:rPr dirty="0" sz="1450" spc="-10">
                <a:latin typeface="Times New Roman"/>
                <a:cs typeface="Times New Roman"/>
              </a:rPr>
              <a:t>those less fortunate than  himself. 'God has satisfied my longing', </a:t>
            </a:r>
            <a:r>
              <a:rPr dirty="0" sz="1450" spc="-5">
                <a:latin typeface="Times New Roman"/>
                <a:cs typeface="Times New Roman"/>
              </a:rPr>
              <a:t>he </a:t>
            </a:r>
            <a:r>
              <a:rPr dirty="0" sz="1450" spc="-10">
                <a:latin typeface="Times New Roman"/>
                <a:cs typeface="Times New Roman"/>
              </a:rPr>
              <a:t>is supposed to have said. 'He has  allowed the vision that has been like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guiding</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star to me from my earliest childhood to become reality; He has given me  the dearest creature the earth </a:t>
            </a:r>
            <a:r>
              <a:rPr dirty="0" sz="1450" spc="-15">
                <a:latin typeface="Times New Roman"/>
                <a:cs typeface="Times New Roman"/>
              </a:rPr>
              <a:t>affords </a:t>
            </a:r>
            <a:r>
              <a:rPr dirty="0" sz="1450" spc="-10">
                <a:latin typeface="Times New Roman"/>
                <a:cs typeface="Times New Roman"/>
              </a:rPr>
              <a:t>for my very own. And </a:t>
            </a:r>
            <a:r>
              <a:rPr dirty="0" sz="1450" spc="-5">
                <a:latin typeface="Times New Roman"/>
                <a:cs typeface="Times New Roman"/>
              </a:rPr>
              <a:t>I </a:t>
            </a:r>
            <a:r>
              <a:rPr dirty="0" sz="1450" spc="-10">
                <a:latin typeface="Times New Roman"/>
                <a:cs typeface="Times New Roman"/>
              </a:rPr>
              <a:t>want to see to it  that, as far as it is in my </a:t>
            </a:r>
            <a:r>
              <a:rPr dirty="0" sz="1450" spc="-20">
                <a:latin typeface="Times New Roman"/>
                <a:cs typeface="Times New Roman"/>
              </a:rPr>
              <a:t>power, </a:t>
            </a:r>
            <a:r>
              <a:rPr dirty="0" sz="1450" spc="-5">
                <a:latin typeface="Times New Roman"/>
                <a:cs typeface="Times New Roman"/>
              </a:rPr>
              <a:t>a </a:t>
            </a:r>
            <a:r>
              <a:rPr dirty="0" sz="1450" spc="-10">
                <a:latin typeface="Times New Roman"/>
                <a:cs typeface="Times New Roman"/>
              </a:rPr>
              <a:t>reflection </a:t>
            </a:r>
            <a:r>
              <a:rPr dirty="0" sz="1450" spc="-5">
                <a:latin typeface="Times New Roman"/>
                <a:cs typeface="Times New Roman"/>
              </a:rPr>
              <a:t>of </a:t>
            </a:r>
            <a:r>
              <a:rPr dirty="0" sz="1450" spc="-10">
                <a:latin typeface="Times New Roman"/>
                <a:cs typeface="Times New Roman"/>
              </a:rPr>
              <a:t>my happiness will fall </a:t>
            </a:r>
            <a:r>
              <a:rPr dirty="0" sz="1450" spc="-5">
                <a:latin typeface="Times New Roman"/>
                <a:cs typeface="Times New Roman"/>
              </a:rPr>
              <a:t>on  </a:t>
            </a:r>
            <a:r>
              <a:rPr dirty="0" sz="1450" spc="-10">
                <a:latin typeface="Times New Roman"/>
                <a:cs typeface="Times New Roman"/>
              </a:rPr>
              <a:t>others.'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And so it came about that </a:t>
            </a:r>
            <a:r>
              <a:rPr dirty="0" sz="1450" spc="-5">
                <a:latin typeface="Times New Roman"/>
                <a:cs typeface="Times New Roman"/>
              </a:rPr>
              <a:t>he </a:t>
            </a:r>
            <a:r>
              <a:rPr dirty="0" sz="1450" spc="-10">
                <a:latin typeface="Times New Roman"/>
                <a:cs typeface="Times New Roman"/>
              </a:rPr>
              <a:t>took in </a:t>
            </a:r>
            <a:r>
              <a:rPr dirty="0" sz="1450" spc="-5">
                <a:latin typeface="Times New Roman"/>
                <a:cs typeface="Times New Roman"/>
              </a:rPr>
              <a:t>a poor </a:t>
            </a:r>
            <a:r>
              <a:rPr dirty="0" sz="1450" spc="-10">
                <a:latin typeface="Times New Roman"/>
                <a:cs typeface="Times New Roman"/>
              </a:rPr>
              <a:t>student as his own </a:t>
            </a:r>
            <a:r>
              <a:rPr dirty="0" sz="1450" spc="-5">
                <a:latin typeface="Times New Roman"/>
                <a:cs typeface="Times New Roman"/>
              </a:rPr>
              <a:t>son.  </a:t>
            </a:r>
            <a:r>
              <a:rPr dirty="0" sz="1450" spc="-10">
                <a:latin typeface="Times New Roman"/>
                <a:cs typeface="Times New Roman"/>
              </a:rPr>
              <a:t>Presumably </a:t>
            </a:r>
            <a:r>
              <a:rPr dirty="0" sz="1450" spc="-5">
                <a:latin typeface="Times New Roman"/>
                <a:cs typeface="Times New Roman"/>
              </a:rPr>
              <a:t>he </a:t>
            </a:r>
            <a:r>
              <a:rPr dirty="0" sz="1450" spc="-10">
                <a:latin typeface="Times New Roman"/>
                <a:cs typeface="Times New Roman"/>
              </a:rPr>
              <a:t>was motivated </a:t>
            </a:r>
            <a:r>
              <a:rPr dirty="0" sz="1450" spc="-5">
                <a:latin typeface="Times New Roman"/>
                <a:cs typeface="Times New Roman"/>
              </a:rPr>
              <a:t>by </a:t>
            </a:r>
            <a:r>
              <a:rPr dirty="0" sz="1450" spc="-10">
                <a:latin typeface="Times New Roman"/>
                <a:cs typeface="Times New Roman"/>
              </a:rPr>
              <a:t>the memory </a:t>
            </a:r>
            <a:r>
              <a:rPr dirty="0" sz="1450" spc="-5">
                <a:latin typeface="Times New Roman"/>
                <a:cs typeface="Times New Roman"/>
              </a:rPr>
              <a:t>of </a:t>
            </a:r>
            <a:r>
              <a:rPr dirty="0" sz="1450" spc="-10">
                <a:latin typeface="Times New Roman"/>
                <a:cs typeface="Times New Roman"/>
              </a:rPr>
              <a:t>how much his own wretched  youth would have been helped </a:t>
            </a:r>
            <a:r>
              <a:rPr dirty="0" sz="1450" spc="-5">
                <a:latin typeface="Times New Roman"/>
                <a:cs typeface="Times New Roman"/>
              </a:rPr>
              <a:t>by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kindness. But the earth we live </a:t>
            </a:r>
            <a:r>
              <a:rPr dirty="0" sz="1450" spc="-5">
                <a:latin typeface="Times New Roman"/>
                <a:cs typeface="Times New Roman"/>
              </a:rPr>
              <a:t>on </a:t>
            </a:r>
            <a:r>
              <a:rPr dirty="0" sz="1450" spc="-10">
                <a:latin typeface="Times New Roman"/>
                <a:cs typeface="Times New Roman"/>
              </a:rPr>
              <a:t>is  such that many deeds that appear fine and noble have consequences </a:t>
            </a:r>
            <a:r>
              <a:rPr dirty="0" sz="1450" spc="-5">
                <a:latin typeface="Times New Roman"/>
                <a:cs typeface="Times New Roman"/>
              </a:rPr>
              <a:t>one </a:t>
            </a:r>
            <a:r>
              <a:rPr dirty="0" sz="1450" spc="-10">
                <a:latin typeface="Times New Roman"/>
                <a:cs typeface="Times New Roman"/>
              </a:rPr>
              <a:t>would  expect from </a:t>
            </a:r>
            <a:r>
              <a:rPr dirty="0" sz="1450" spc="-5">
                <a:latin typeface="Times New Roman"/>
                <a:cs typeface="Times New Roman"/>
              </a:rPr>
              <a:t>a </a:t>
            </a:r>
            <a:r>
              <a:rPr dirty="0" sz="1450" spc="-10">
                <a:latin typeface="Times New Roman"/>
                <a:cs typeface="Times New Roman"/>
              </a:rPr>
              <a:t>despicable act, because we are unable to predict whether they  bear harmful </a:t>
            </a:r>
            <a:r>
              <a:rPr dirty="0" sz="1450" spc="-5">
                <a:latin typeface="Times New Roman"/>
                <a:cs typeface="Times New Roman"/>
              </a:rPr>
              <a:t>or </a:t>
            </a:r>
            <a:r>
              <a:rPr dirty="0" sz="1450" spc="-10">
                <a:latin typeface="Times New Roman"/>
                <a:cs typeface="Times New Roman"/>
              </a:rPr>
              <a:t>wholesome seeds within them. </a:t>
            </a:r>
            <a:r>
              <a:rPr dirty="0" sz="1450" spc="-35">
                <a:latin typeface="Times New Roman"/>
                <a:cs typeface="Times New Roman"/>
              </a:rPr>
              <a:t>Dr. </a:t>
            </a:r>
            <a:r>
              <a:rPr dirty="0" sz="1450" spc="-10">
                <a:latin typeface="Times New Roman"/>
                <a:cs typeface="Times New Roman"/>
              </a:rPr>
              <a:t>Hulbert's act </a:t>
            </a:r>
            <a:r>
              <a:rPr dirty="0" sz="1450" spc="-5">
                <a:latin typeface="Times New Roman"/>
                <a:cs typeface="Times New Roman"/>
              </a:rPr>
              <a:t>of </a:t>
            </a:r>
            <a:r>
              <a:rPr dirty="0" sz="1450" spc="-10">
                <a:latin typeface="Times New Roman"/>
                <a:cs typeface="Times New Roman"/>
              </a:rPr>
              <a:t>charity was  to </a:t>
            </a:r>
            <a:r>
              <a:rPr dirty="0" sz="1450" spc="-5">
                <a:latin typeface="Times New Roman"/>
                <a:cs typeface="Times New Roman"/>
              </a:rPr>
              <a:t>be </a:t>
            </a:r>
            <a:r>
              <a:rPr dirty="0" sz="1450" spc="-10">
                <a:latin typeface="Times New Roman"/>
                <a:cs typeface="Times New Roman"/>
              </a:rPr>
              <a:t>the source </a:t>
            </a:r>
            <a:r>
              <a:rPr dirty="0" sz="1450" spc="-5">
                <a:latin typeface="Times New Roman"/>
                <a:cs typeface="Times New Roman"/>
              </a:rPr>
              <a:t>of </a:t>
            </a:r>
            <a:r>
              <a:rPr dirty="0" sz="1450" spc="-10">
                <a:latin typeface="Times New Roman"/>
                <a:cs typeface="Times New Roman"/>
              </a:rPr>
              <a:t>the most bitter suffering for</a:t>
            </a:r>
            <a:r>
              <a:rPr dirty="0" sz="1450" spc="3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His </a:t>
            </a:r>
            <a:r>
              <a:rPr dirty="0" sz="1450" spc="-5">
                <a:latin typeface="Times New Roman"/>
                <a:cs typeface="Times New Roman"/>
              </a:rPr>
              <a:t>young </a:t>
            </a:r>
            <a:r>
              <a:rPr dirty="0" sz="1450" spc="-10">
                <a:latin typeface="Times New Roman"/>
                <a:cs typeface="Times New Roman"/>
              </a:rPr>
              <a:t>wife was soon inflamed with secret passion for the </a:t>
            </a:r>
            <a:r>
              <a:rPr dirty="0" sz="1450" spc="-5">
                <a:latin typeface="Times New Roman"/>
                <a:cs typeface="Times New Roman"/>
              </a:rPr>
              <a:t>young  </a:t>
            </a:r>
            <a:r>
              <a:rPr dirty="0" sz="1450" spc="-10">
                <a:latin typeface="Times New Roman"/>
                <a:cs typeface="Times New Roman"/>
              </a:rPr>
              <a:t>student, and fate at its most cruel decreed that it should </a:t>
            </a:r>
            <a:r>
              <a:rPr dirty="0" sz="1450" spc="-5">
                <a:latin typeface="Times New Roman"/>
                <a:cs typeface="Times New Roman"/>
              </a:rPr>
              <a:t>be </a:t>
            </a:r>
            <a:r>
              <a:rPr dirty="0" sz="1450" spc="-10">
                <a:latin typeface="Times New Roman"/>
                <a:cs typeface="Times New Roman"/>
              </a:rPr>
              <a:t>at the very moment  when </a:t>
            </a:r>
            <a:r>
              <a:rPr dirty="0" sz="1450" spc="-35">
                <a:latin typeface="Times New Roman"/>
                <a:cs typeface="Times New Roman"/>
              </a:rPr>
              <a:t>Dr. </a:t>
            </a:r>
            <a:r>
              <a:rPr dirty="0" sz="1450" spc="-10">
                <a:latin typeface="Times New Roman"/>
                <a:cs typeface="Times New Roman"/>
              </a:rPr>
              <a:t>Hulbert, as </a:t>
            </a:r>
            <a:r>
              <a:rPr dirty="0" sz="1450" spc="-5">
                <a:latin typeface="Times New Roman"/>
                <a:cs typeface="Times New Roman"/>
              </a:rPr>
              <a:t>a </a:t>
            </a:r>
            <a:r>
              <a:rPr dirty="0" sz="1450" spc="-10">
                <a:latin typeface="Times New Roman"/>
                <a:cs typeface="Times New Roman"/>
              </a:rPr>
              <a:t>token </a:t>
            </a:r>
            <a:r>
              <a:rPr dirty="0" sz="1450" spc="-5">
                <a:latin typeface="Times New Roman"/>
                <a:cs typeface="Times New Roman"/>
              </a:rPr>
              <a:t>of </a:t>
            </a:r>
            <a:r>
              <a:rPr dirty="0" sz="1450" spc="-10">
                <a:latin typeface="Times New Roman"/>
                <a:cs typeface="Times New Roman"/>
              </a:rPr>
              <a:t>his love, came home unexpectedly with </a:t>
            </a:r>
            <a:r>
              <a:rPr dirty="0" sz="1450" spc="-5">
                <a:latin typeface="Times New Roman"/>
                <a:cs typeface="Times New Roman"/>
              </a:rPr>
              <a:t>a  bouquet of </a:t>
            </a:r>
            <a:r>
              <a:rPr dirty="0" sz="1450" spc="-10">
                <a:latin typeface="Times New Roman"/>
                <a:cs typeface="Times New Roman"/>
              </a:rPr>
              <a:t>roses as </a:t>
            </a:r>
            <a:r>
              <a:rPr dirty="0" sz="1450" spc="-5">
                <a:latin typeface="Times New Roman"/>
                <a:cs typeface="Times New Roman"/>
              </a:rPr>
              <a:t>a </a:t>
            </a:r>
            <a:r>
              <a:rPr dirty="0" sz="1450" spc="-10">
                <a:latin typeface="Times New Roman"/>
                <a:cs typeface="Times New Roman"/>
              </a:rPr>
              <a:t>surprise birthday present, that </a:t>
            </a:r>
            <a:r>
              <a:rPr dirty="0" sz="1450" spc="-5">
                <a:latin typeface="Times New Roman"/>
                <a:cs typeface="Times New Roman"/>
              </a:rPr>
              <a:t>he </a:t>
            </a:r>
            <a:r>
              <a:rPr dirty="0" sz="1450" spc="-10">
                <a:latin typeface="Times New Roman"/>
                <a:cs typeface="Times New Roman"/>
              </a:rPr>
              <a:t>found her in the arms </a:t>
            </a:r>
            <a:r>
              <a:rPr dirty="0" sz="1450" spc="-5">
                <a:latin typeface="Times New Roman"/>
                <a:cs typeface="Times New Roman"/>
              </a:rPr>
              <a:t>of  </a:t>
            </a:r>
            <a:r>
              <a:rPr dirty="0" sz="1450" spc="-10">
                <a:latin typeface="Times New Roman"/>
                <a:cs typeface="Times New Roman"/>
              </a:rPr>
              <a:t>the man </a:t>
            </a:r>
            <a:r>
              <a:rPr dirty="0" sz="1450" spc="-5">
                <a:latin typeface="Times New Roman"/>
                <a:cs typeface="Times New Roman"/>
              </a:rPr>
              <a:t>on </a:t>
            </a:r>
            <a:r>
              <a:rPr dirty="0" sz="1450" spc="-10">
                <a:latin typeface="Times New Roman"/>
                <a:cs typeface="Times New Roman"/>
              </a:rPr>
              <a:t>whom </a:t>
            </a:r>
            <a:r>
              <a:rPr dirty="0" sz="1450" spc="-5">
                <a:latin typeface="Times New Roman"/>
                <a:cs typeface="Times New Roman"/>
              </a:rPr>
              <a:t>he </a:t>
            </a:r>
            <a:r>
              <a:rPr dirty="0" sz="1450" spc="-10">
                <a:latin typeface="Times New Roman"/>
                <a:cs typeface="Times New Roman"/>
              </a:rPr>
              <a:t>had heaped kindness after</a:t>
            </a:r>
            <a:r>
              <a:rPr dirty="0" sz="1450" spc="30">
                <a:latin typeface="Times New Roman"/>
                <a:cs typeface="Times New Roman"/>
              </a:rPr>
              <a:t> </a:t>
            </a:r>
            <a:r>
              <a:rPr dirty="0" sz="1450" spc="-10">
                <a:latin typeface="Times New Roman"/>
                <a:cs typeface="Times New Roman"/>
              </a:rPr>
              <a:t>kindness.</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It is said that the blue spring gentian will lose its colour for </a:t>
            </a:r>
            <a:r>
              <a:rPr dirty="0" sz="1450" spc="-5">
                <a:latin typeface="Times New Roman"/>
                <a:cs typeface="Times New Roman"/>
              </a:rPr>
              <a:t>good </a:t>
            </a:r>
            <a:r>
              <a:rPr dirty="0" sz="1450" spc="-10">
                <a:latin typeface="Times New Roman"/>
                <a:cs typeface="Times New Roman"/>
              </a:rPr>
              <a:t>if the  pale, sulphurous gleam </a:t>
            </a:r>
            <a:r>
              <a:rPr dirty="0" sz="1450" spc="-5">
                <a:latin typeface="Times New Roman"/>
                <a:cs typeface="Times New Roman"/>
              </a:rPr>
              <a:t>of </a:t>
            </a:r>
            <a:r>
              <a:rPr dirty="0" sz="1450" spc="-10">
                <a:latin typeface="Times New Roman"/>
                <a:cs typeface="Times New Roman"/>
              </a:rPr>
              <a:t>the lightning that announces </a:t>
            </a:r>
            <a:r>
              <a:rPr dirty="0" sz="1450" spc="-5">
                <a:latin typeface="Times New Roman"/>
                <a:cs typeface="Times New Roman"/>
              </a:rPr>
              <a:t>a </a:t>
            </a:r>
            <a:r>
              <a:rPr dirty="0" sz="1450" spc="-10">
                <a:latin typeface="Times New Roman"/>
                <a:cs typeface="Times New Roman"/>
              </a:rPr>
              <a:t>hailstorm</a:t>
            </a:r>
            <a:r>
              <a:rPr dirty="0" sz="1450" spc="-75">
                <a:latin typeface="Times New Roman"/>
                <a:cs typeface="Times New Roman"/>
              </a:rPr>
              <a:t> </a:t>
            </a:r>
            <a:r>
              <a:rPr dirty="0" sz="1450" spc="-10">
                <a:latin typeface="Times New Roman"/>
                <a:cs typeface="Times New Roman"/>
              </a:rPr>
              <a:t>should</a:t>
            </a:r>
            <a:endParaRPr sz="145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316720"/>
          </a:xfrm>
          <a:prstGeom prst="rect">
            <a:avLst/>
          </a:prstGeom>
        </p:spPr>
        <p:txBody>
          <a:bodyPr wrap="square" lIns="0" tIns="20955" rIns="0" bIns="0" rtlCol="0" vert="horz">
            <a:spAutoFit/>
          </a:bodyPr>
          <a:lstStyle/>
          <a:p>
            <a:pPr algn="just" marL="12700" marR="6985">
              <a:lnSpc>
                <a:spcPts val="1720"/>
              </a:lnSpc>
              <a:spcBef>
                <a:spcPts val="165"/>
              </a:spcBef>
            </a:pPr>
            <a:r>
              <a:rPr dirty="0" sz="1450" spc="-5">
                <a:latin typeface="Times New Roman"/>
                <a:cs typeface="Times New Roman"/>
              </a:rPr>
              <a:t>a </a:t>
            </a:r>
            <a:r>
              <a:rPr dirty="0" sz="1450" spc="-10">
                <a:latin typeface="Times New Roman"/>
                <a:cs typeface="Times New Roman"/>
              </a:rPr>
              <a:t>certain </a:t>
            </a:r>
            <a:r>
              <a:rPr dirty="0" sz="1450" spc="-20">
                <a:latin typeface="Times New Roman"/>
                <a:cs typeface="Times New Roman"/>
              </a:rPr>
              <a:t>regularity, </a:t>
            </a:r>
            <a:r>
              <a:rPr dirty="0" sz="1450" spc="-10">
                <a:latin typeface="Times New Roman"/>
                <a:cs typeface="Times New Roman"/>
              </a:rPr>
              <a:t>day </a:t>
            </a:r>
            <a:r>
              <a:rPr dirty="0" sz="1450" spc="-5">
                <a:latin typeface="Times New Roman"/>
                <a:cs typeface="Times New Roman"/>
              </a:rPr>
              <a:t>in, </a:t>
            </a:r>
            <a:r>
              <a:rPr dirty="0" sz="1450" spc="-10">
                <a:latin typeface="Times New Roman"/>
                <a:cs typeface="Times New Roman"/>
              </a:rPr>
              <a:t>day </a:t>
            </a:r>
            <a:r>
              <a:rPr dirty="0" sz="1450" spc="-5">
                <a:latin typeface="Times New Roman"/>
                <a:cs typeface="Times New Roman"/>
              </a:rPr>
              <a:t>out, </a:t>
            </a:r>
            <a:r>
              <a:rPr dirty="0" sz="1450" spc="-10">
                <a:latin typeface="Times New Roman"/>
                <a:cs typeface="Times New Roman"/>
              </a:rPr>
              <a:t>and did </a:t>
            </a:r>
            <a:r>
              <a:rPr dirty="0" sz="1450" spc="-5">
                <a:latin typeface="Times New Roman"/>
                <a:cs typeface="Times New Roman"/>
              </a:rPr>
              <a:t>not </a:t>
            </a:r>
            <a:r>
              <a:rPr dirty="0" sz="1450" spc="-10">
                <a:latin typeface="Times New Roman"/>
                <a:cs typeface="Times New Roman"/>
              </a:rPr>
              <a:t>arouse either curiosity </a:t>
            </a:r>
            <a:r>
              <a:rPr dirty="0" sz="1450" spc="-5">
                <a:latin typeface="Times New Roman"/>
                <a:cs typeface="Times New Roman"/>
              </a:rPr>
              <a:t>or  </a:t>
            </a:r>
            <a:r>
              <a:rPr dirty="0" sz="1450" spc="-10">
                <a:latin typeface="Times New Roman"/>
                <a:cs typeface="Times New Roman"/>
              </a:rPr>
              <a:t>surprise within</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8890" indent="255904">
              <a:lnSpc>
                <a:spcPts val="1730"/>
              </a:lnSpc>
              <a:spcBef>
                <a:spcPts val="790"/>
              </a:spcBef>
            </a:pPr>
            <a:r>
              <a:rPr dirty="0" sz="1450" spc="-5">
                <a:latin typeface="Times New Roman"/>
                <a:cs typeface="Times New Roman"/>
              </a:rPr>
              <a:t>I </a:t>
            </a:r>
            <a:r>
              <a:rPr dirty="0" sz="1450" spc="-10">
                <a:latin typeface="Times New Roman"/>
                <a:cs typeface="Times New Roman"/>
              </a:rPr>
              <a:t>became aware that </a:t>
            </a:r>
            <a:r>
              <a:rPr dirty="0" sz="1450" spc="-5">
                <a:latin typeface="Times New Roman"/>
                <a:cs typeface="Times New Roman"/>
              </a:rPr>
              <a:t>I </a:t>
            </a:r>
            <a:r>
              <a:rPr dirty="0" sz="1450" spc="-10">
                <a:latin typeface="Times New Roman"/>
                <a:cs typeface="Times New Roman"/>
              </a:rPr>
              <a:t>had been living in this neighbourhood for </a:t>
            </a:r>
            <a:r>
              <a:rPr dirty="0" sz="1450" spc="-5">
                <a:latin typeface="Times New Roman"/>
                <a:cs typeface="Times New Roman"/>
              </a:rPr>
              <a:t>a </a:t>
            </a:r>
            <a:r>
              <a:rPr dirty="0" sz="1450" spc="-10">
                <a:latin typeface="Times New Roman"/>
                <a:cs typeface="Times New Roman"/>
              </a:rPr>
              <a:t>long  time </a:t>
            </a:r>
            <a:r>
              <a:rPr dirty="0" sz="1450" spc="-30">
                <a:latin typeface="Times New Roman"/>
                <a:cs typeface="Times New Roman"/>
              </a:rPr>
              <a:t>now.</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its contrast with what </a:t>
            </a:r>
            <a:r>
              <a:rPr dirty="0" sz="1450" spc="-5">
                <a:latin typeface="Times New Roman"/>
                <a:cs typeface="Times New Roman"/>
              </a:rPr>
              <a:t>I </a:t>
            </a:r>
            <a:r>
              <a:rPr dirty="0" sz="1450" spc="-10">
                <a:latin typeface="Times New Roman"/>
                <a:cs typeface="Times New Roman"/>
              </a:rPr>
              <a:t>had perceived only shortly beforehand,  and with the manner in which </a:t>
            </a:r>
            <a:r>
              <a:rPr dirty="0" sz="1450" spc="-5">
                <a:latin typeface="Times New Roman"/>
                <a:cs typeface="Times New Roman"/>
              </a:rPr>
              <a:t>I </a:t>
            </a:r>
            <a:r>
              <a:rPr dirty="0" sz="1450" spc="-10">
                <a:latin typeface="Times New Roman"/>
                <a:cs typeface="Times New Roman"/>
              </a:rPr>
              <a:t>had come here, this awareness did </a:t>
            </a:r>
            <a:r>
              <a:rPr dirty="0" sz="1450" spc="-5">
                <a:latin typeface="Times New Roman"/>
                <a:cs typeface="Times New Roman"/>
              </a:rPr>
              <a:t>not </a:t>
            </a:r>
            <a:r>
              <a:rPr dirty="0" sz="1450" spc="-10">
                <a:latin typeface="Times New Roman"/>
                <a:cs typeface="Times New Roman"/>
              </a:rPr>
              <a:t>make  any deep impression </a:t>
            </a:r>
            <a:r>
              <a:rPr dirty="0" sz="1450" spc="-5">
                <a:latin typeface="Times New Roman"/>
                <a:cs typeface="Times New Roman"/>
              </a:rPr>
              <a:t>on </a:t>
            </a:r>
            <a:r>
              <a:rPr dirty="0" sz="1450" spc="-10">
                <a:latin typeface="Times New Roman"/>
                <a:cs typeface="Times New Roman"/>
              </a:rPr>
              <a:t>me</a:t>
            </a:r>
            <a:r>
              <a:rPr dirty="0" sz="1450" spc="5">
                <a:latin typeface="Times New Roman"/>
                <a:cs typeface="Times New Roman"/>
              </a:rPr>
              <a:t> </a:t>
            </a:r>
            <a:r>
              <a:rPr dirty="0" sz="1450" spc="-20">
                <a:latin typeface="Times New Roman"/>
                <a:cs typeface="Times New Roman"/>
              </a:rPr>
              <a:t>either.</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made my way </a:t>
            </a:r>
            <a:r>
              <a:rPr dirty="0" sz="1450" spc="-5">
                <a:latin typeface="Times New Roman"/>
                <a:cs typeface="Times New Roman"/>
              </a:rPr>
              <a:t>up </a:t>
            </a:r>
            <a:r>
              <a:rPr dirty="0" sz="1450" spc="-10">
                <a:latin typeface="Times New Roman"/>
                <a:cs typeface="Times New Roman"/>
              </a:rPr>
              <a:t>the worn steps to my room, musing in passing </a:t>
            </a:r>
            <a:r>
              <a:rPr dirty="0" sz="1450" spc="-5">
                <a:latin typeface="Times New Roman"/>
                <a:cs typeface="Times New Roman"/>
              </a:rPr>
              <a:t>on  </a:t>
            </a:r>
            <a:r>
              <a:rPr dirty="0" sz="1450" spc="-10">
                <a:latin typeface="Times New Roman"/>
                <a:cs typeface="Times New Roman"/>
              </a:rPr>
              <a:t>the greasy appearance </a:t>
            </a:r>
            <a:r>
              <a:rPr dirty="0" sz="1450" spc="-5">
                <a:latin typeface="Times New Roman"/>
                <a:cs typeface="Times New Roman"/>
              </a:rPr>
              <a:t>of </a:t>
            </a:r>
            <a:r>
              <a:rPr dirty="0" sz="1450" spc="-10">
                <a:latin typeface="Times New Roman"/>
                <a:cs typeface="Times New Roman"/>
              </a:rPr>
              <a:t>the stone treads, </a:t>
            </a:r>
            <a:r>
              <a:rPr dirty="0" sz="1450" spc="-5">
                <a:latin typeface="Times New Roman"/>
                <a:cs typeface="Times New Roman"/>
              </a:rPr>
              <a:t>I </a:t>
            </a:r>
            <a:r>
              <a:rPr dirty="0" sz="1450" spc="-10">
                <a:latin typeface="Times New Roman"/>
                <a:cs typeface="Times New Roman"/>
              </a:rPr>
              <a:t>was suddenly visited </a:t>
            </a:r>
            <a:r>
              <a:rPr dirty="0" sz="1450" spc="-5">
                <a:latin typeface="Times New Roman"/>
                <a:cs typeface="Times New Roman"/>
              </a:rPr>
              <a:t>by </a:t>
            </a:r>
            <a:r>
              <a:rPr dirty="0" sz="1450" spc="-10">
                <a:latin typeface="Times New Roman"/>
                <a:cs typeface="Times New Roman"/>
              </a:rPr>
              <a:t>the notion  that at some time </a:t>
            </a:r>
            <a:r>
              <a:rPr dirty="0" sz="1450" spc="-5">
                <a:latin typeface="Times New Roman"/>
                <a:cs typeface="Times New Roman"/>
              </a:rPr>
              <a:t>I </a:t>
            </a:r>
            <a:r>
              <a:rPr dirty="0" sz="1450" spc="-10">
                <a:latin typeface="Times New Roman"/>
                <a:cs typeface="Times New Roman"/>
              </a:rPr>
              <a:t>must have heard </a:t>
            </a:r>
            <a:r>
              <a:rPr dirty="0" sz="1450" spc="-5">
                <a:latin typeface="Times New Roman"/>
                <a:cs typeface="Times New Roman"/>
              </a:rPr>
              <a:t>or </a:t>
            </a:r>
            <a:r>
              <a:rPr dirty="0" sz="1450" spc="-10">
                <a:latin typeface="Times New Roman"/>
                <a:cs typeface="Times New Roman"/>
              </a:rPr>
              <a:t>read </a:t>
            </a:r>
            <a:r>
              <a:rPr dirty="0" sz="1450" spc="-5">
                <a:latin typeface="Times New Roman"/>
                <a:cs typeface="Times New Roman"/>
              </a:rPr>
              <a:t>of a </a:t>
            </a:r>
            <a:r>
              <a:rPr dirty="0" sz="1450" spc="-10">
                <a:latin typeface="Times New Roman"/>
                <a:cs typeface="Times New Roman"/>
              </a:rPr>
              <a:t>strange comparison between </a:t>
            </a:r>
            <a:r>
              <a:rPr dirty="0" sz="1450" spc="-5">
                <a:latin typeface="Times New Roman"/>
                <a:cs typeface="Times New Roman"/>
              </a:rPr>
              <a:t>a  </a:t>
            </a:r>
            <a:r>
              <a:rPr dirty="0" sz="1450" spc="-10">
                <a:latin typeface="Times New Roman"/>
                <a:cs typeface="Times New Roman"/>
              </a:rPr>
              <a:t>stone and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fat.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heard footsteps going </a:t>
            </a:r>
            <a:r>
              <a:rPr dirty="0" sz="1450" spc="-5">
                <a:latin typeface="Times New Roman"/>
                <a:cs typeface="Times New Roman"/>
              </a:rPr>
              <a:t>up </a:t>
            </a:r>
            <a:r>
              <a:rPr dirty="0" sz="1450" spc="-10">
                <a:latin typeface="Times New Roman"/>
                <a:cs typeface="Times New Roman"/>
              </a:rPr>
              <a:t>the higher flights ahead </a:t>
            </a:r>
            <a:r>
              <a:rPr dirty="0" sz="1450" spc="-5">
                <a:latin typeface="Times New Roman"/>
                <a:cs typeface="Times New Roman"/>
              </a:rPr>
              <a:t>of </a:t>
            </a:r>
            <a:r>
              <a:rPr dirty="0" sz="1450" spc="-10">
                <a:latin typeface="Times New Roman"/>
                <a:cs typeface="Times New Roman"/>
              </a:rPr>
              <a:t>me, and when </a:t>
            </a:r>
            <a:r>
              <a:rPr dirty="0" sz="1450" spc="-5">
                <a:latin typeface="Times New Roman"/>
                <a:cs typeface="Times New Roman"/>
              </a:rPr>
              <a:t>I  </a:t>
            </a:r>
            <a:r>
              <a:rPr dirty="0" sz="1450" spc="-10">
                <a:latin typeface="Times New Roman"/>
                <a:cs typeface="Times New Roman"/>
              </a:rPr>
              <a:t>reached my </a:t>
            </a:r>
            <a:r>
              <a:rPr dirty="0" sz="1450" spc="-5">
                <a:latin typeface="Times New Roman"/>
                <a:cs typeface="Times New Roman"/>
              </a:rPr>
              <a:t>door I </a:t>
            </a:r>
            <a:r>
              <a:rPr dirty="0" sz="1450" spc="-10">
                <a:latin typeface="Times New Roman"/>
                <a:cs typeface="Times New Roman"/>
              </a:rPr>
              <a:t>saw that it was Rosina, the fourteen-year-old red-head  belonging to the junk-shop </a:t>
            </a:r>
            <a:r>
              <a:rPr dirty="0" sz="1450" spc="-20">
                <a:latin typeface="Times New Roman"/>
                <a:cs typeface="Times New Roman"/>
              </a:rPr>
              <a:t>owner, </a:t>
            </a:r>
            <a:r>
              <a:rPr dirty="0" sz="1450" spc="-10">
                <a:latin typeface="Times New Roman"/>
                <a:cs typeface="Times New Roman"/>
              </a:rPr>
              <a:t>Aaron </a:t>
            </a:r>
            <a:r>
              <a:rPr dirty="0" sz="1450" spc="-20">
                <a:latin typeface="Times New Roman"/>
                <a:cs typeface="Times New Roman"/>
              </a:rPr>
              <a:t>Wassertrum. </a:t>
            </a:r>
            <a:r>
              <a:rPr dirty="0" sz="1450" spc="-5">
                <a:latin typeface="Times New Roman"/>
                <a:cs typeface="Times New Roman"/>
              </a:rPr>
              <a:t>I </a:t>
            </a:r>
            <a:r>
              <a:rPr dirty="0" sz="1450" spc="-10">
                <a:latin typeface="Times New Roman"/>
                <a:cs typeface="Times New Roman"/>
              </a:rPr>
              <a:t>had to squeeze past  </a:t>
            </a:r>
            <a:r>
              <a:rPr dirty="0" sz="1450" spc="-20">
                <a:latin typeface="Times New Roman"/>
                <a:cs typeface="Times New Roman"/>
              </a:rPr>
              <a:t>her, </a:t>
            </a:r>
            <a:r>
              <a:rPr dirty="0" sz="1450" spc="-10">
                <a:latin typeface="Times New Roman"/>
                <a:cs typeface="Times New Roman"/>
              </a:rPr>
              <a:t>and she </a:t>
            </a:r>
            <a:r>
              <a:rPr dirty="0" sz="1450" spc="-5">
                <a:latin typeface="Times New Roman"/>
                <a:cs typeface="Times New Roman"/>
              </a:rPr>
              <a:t>stood </a:t>
            </a:r>
            <a:r>
              <a:rPr dirty="0" sz="1450" spc="-10">
                <a:latin typeface="Times New Roman"/>
                <a:cs typeface="Times New Roman"/>
              </a:rPr>
              <a:t>with her back against the banisters, arching her </a:t>
            </a:r>
            <a:r>
              <a:rPr dirty="0" sz="1450" spc="-5">
                <a:latin typeface="Times New Roman"/>
                <a:cs typeface="Times New Roman"/>
              </a:rPr>
              <a:t>body  </a:t>
            </a:r>
            <a:r>
              <a:rPr dirty="0" sz="1450" spc="-15">
                <a:latin typeface="Times New Roman"/>
                <a:cs typeface="Times New Roman"/>
              </a:rPr>
              <a:t>lasciviously. </a:t>
            </a:r>
            <a:r>
              <a:rPr dirty="0" sz="1450" spc="-10">
                <a:latin typeface="Times New Roman"/>
                <a:cs typeface="Times New Roman"/>
              </a:rPr>
              <a:t>She had her grubby hands curled round the iron rail for support  and </a:t>
            </a:r>
            <a:r>
              <a:rPr dirty="0" sz="1450" spc="-5">
                <a:latin typeface="Times New Roman"/>
                <a:cs typeface="Times New Roman"/>
              </a:rPr>
              <a:t>I </a:t>
            </a:r>
            <a:r>
              <a:rPr dirty="0" sz="1450" spc="-10">
                <a:latin typeface="Times New Roman"/>
                <a:cs typeface="Times New Roman"/>
              </a:rPr>
              <a:t>could see the pale gleam </a:t>
            </a:r>
            <a:r>
              <a:rPr dirty="0" sz="1450" spc="-5">
                <a:latin typeface="Times New Roman"/>
                <a:cs typeface="Times New Roman"/>
              </a:rPr>
              <a:t>of </a:t>
            </a:r>
            <a:r>
              <a:rPr dirty="0" sz="1450" spc="-10">
                <a:latin typeface="Times New Roman"/>
                <a:cs typeface="Times New Roman"/>
              </a:rPr>
              <a:t>her bare arms in the murky</a:t>
            </a:r>
            <a:r>
              <a:rPr dirty="0" sz="1450" spc="95">
                <a:latin typeface="Times New Roman"/>
                <a:cs typeface="Times New Roman"/>
              </a:rPr>
              <a:t> </a:t>
            </a:r>
            <a:r>
              <a:rPr dirty="0" sz="1450" spc="-10">
                <a:latin typeface="Times New Roman"/>
                <a:cs typeface="Times New Roman"/>
              </a:rPr>
              <a:t>half-light.</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a:t>
            </a:r>
            <a:r>
              <a:rPr dirty="0" sz="1450" spc="-10">
                <a:latin typeface="Times New Roman"/>
                <a:cs typeface="Times New Roman"/>
              </a:rPr>
              <a:t>avoided her</a:t>
            </a:r>
            <a:r>
              <a:rPr dirty="0" sz="1450" spc="-5">
                <a:latin typeface="Times New Roman"/>
                <a:cs typeface="Times New Roman"/>
              </a:rPr>
              <a:t> </a:t>
            </a:r>
            <a:r>
              <a:rPr dirty="0" sz="1450" spc="-10">
                <a:latin typeface="Times New Roman"/>
                <a:cs typeface="Times New Roman"/>
              </a:rPr>
              <a:t>glances.</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Her teasing smile and </a:t>
            </a:r>
            <a:r>
              <a:rPr dirty="0" sz="1450" spc="-30">
                <a:latin typeface="Times New Roman"/>
                <a:cs typeface="Times New Roman"/>
              </a:rPr>
              <a:t>waxy, </a:t>
            </a:r>
            <a:r>
              <a:rPr dirty="0" sz="1450" spc="-10">
                <a:latin typeface="Times New Roman"/>
                <a:cs typeface="Times New Roman"/>
              </a:rPr>
              <a:t>rocking-horse face disgust me. </a:t>
            </a:r>
            <a:r>
              <a:rPr dirty="0" sz="1450" spc="-5">
                <a:latin typeface="Times New Roman"/>
                <a:cs typeface="Times New Roman"/>
              </a:rPr>
              <a:t>I </a:t>
            </a:r>
            <a:r>
              <a:rPr dirty="0" sz="1450" spc="-10">
                <a:latin typeface="Times New Roman"/>
                <a:cs typeface="Times New Roman"/>
              </a:rPr>
              <a:t>feel she must  have white, bloated flesh, like the axolotl </a:t>
            </a:r>
            <a:r>
              <a:rPr dirty="0" sz="1450" spc="-5">
                <a:latin typeface="Times New Roman"/>
                <a:cs typeface="Times New Roman"/>
              </a:rPr>
              <a:t>I </a:t>
            </a:r>
            <a:r>
              <a:rPr dirty="0" sz="1450" spc="-10">
                <a:latin typeface="Times New Roman"/>
                <a:cs typeface="Times New Roman"/>
              </a:rPr>
              <a:t>saw just now in the tank </a:t>
            </a:r>
            <a:r>
              <a:rPr dirty="0" sz="1450" spc="-5">
                <a:latin typeface="Times New Roman"/>
                <a:cs typeface="Times New Roman"/>
              </a:rPr>
              <a:t>of  </a:t>
            </a:r>
            <a:r>
              <a:rPr dirty="0" sz="1450" spc="-10">
                <a:latin typeface="Times New Roman"/>
                <a:cs typeface="Times New Roman"/>
              </a:rPr>
              <a:t>salamanders in the pet-shop. </a:t>
            </a:r>
            <a:r>
              <a:rPr dirty="0" sz="1450" spc="-5">
                <a:latin typeface="Times New Roman"/>
                <a:cs typeface="Times New Roman"/>
              </a:rPr>
              <a:t>I </a:t>
            </a:r>
            <a:r>
              <a:rPr dirty="0" sz="1450" spc="-10">
                <a:latin typeface="Times New Roman"/>
                <a:cs typeface="Times New Roman"/>
              </a:rPr>
              <a:t>find the eyelashes </a:t>
            </a:r>
            <a:r>
              <a:rPr dirty="0" sz="1450" spc="-5">
                <a:latin typeface="Times New Roman"/>
                <a:cs typeface="Times New Roman"/>
              </a:rPr>
              <a:t>of </a:t>
            </a:r>
            <a:r>
              <a:rPr dirty="0" sz="1450" spc="-10">
                <a:latin typeface="Times New Roman"/>
                <a:cs typeface="Times New Roman"/>
              </a:rPr>
              <a:t>people with red hair as  repulsive as those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rabbits.</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unlocked my </a:t>
            </a:r>
            <a:r>
              <a:rPr dirty="0" sz="1450" spc="-5">
                <a:latin typeface="Times New Roman"/>
                <a:cs typeface="Times New Roman"/>
              </a:rPr>
              <a:t>door </a:t>
            </a:r>
            <a:r>
              <a:rPr dirty="0" sz="1450" spc="-10">
                <a:latin typeface="Times New Roman"/>
                <a:cs typeface="Times New Roman"/>
              </a:rPr>
              <a:t>and quickly slammed it behind</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0795" indent="255904">
              <a:lnSpc>
                <a:spcPts val="1730"/>
              </a:lnSpc>
              <a:spcBef>
                <a:spcPts val="775"/>
              </a:spcBef>
            </a:pPr>
            <a:r>
              <a:rPr dirty="0" sz="1450" spc="-10">
                <a:latin typeface="Times New Roman"/>
                <a:cs typeface="Times New Roman"/>
              </a:rPr>
              <a:t>From my window </a:t>
            </a:r>
            <a:r>
              <a:rPr dirty="0" sz="1450" spc="-5">
                <a:latin typeface="Times New Roman"/>
                <a:cs typeface="Times New Roman"/>
              </a:rPr>
              <a:t>I </a:t>
            </a:r>
            <a:r>
              <a:rPr dirty="0" sz="1450" spc="-10">
                <a:latin typeface="Times New Roman"/>
                <a:cs typeface="Times New Roman"/>
              </a:rPr>
              <a:t>could see the </a:t>
            </a:r>
            <a:r>
              <a:rPr dirty="0" sz="1450" spc="-15">
                <a:latin typeface="Times New Roman"/>
                <a:cs typeface="Times New Roman"/>
              </a:rPr>
              <a:t>junk-dealer, </a:t>
            </a:r>
            <a:r>
              <a:rPr dirty="0" sz="1450" spc="-10">
                <a:latin typeface="Times New Roman"/>
                <a:cs typeface="Times New Roman"/>
              </a:rPr>
              <a:t>Aaron </a:t>
            </a:r>
            <a:r>
              <a:rPr dirty="0" sz="1450" spc="-20">
                <a:latin typeface="Times New Roman"/>
                <a:cs typeface="Times New Roman"/>
              </a:rPr>
              <a:t>Wassertrum, </a:t>
            </a:r>
            <a:r>
              <a:rPr dirty="0" sz="1450" spc="-10">
                <a:latin typeface="Times New Roman"/>
                <a:cs typeface="Times New Roman"/>
              </a:rPr>
              <a:t>standing  outside his </a:t>
            </a:r>
            <a:r>
              <a:rPr dirty="0" sz="1450" spc="-5">
                <a:latin typeface="Times New Roman"/>
                <a:cs typeface="Times New Roman"/>
              </a:rPr>
              <a:t>shop. </a:t>
            </a:r>
            <a:r>
              <a:rPr dirty="0" sz="1450" spc="-10">
                <a:latin typeface="Times New Roman"/>
                <a:cs typeface="Times New Roman"/>
              </a:rPr>
              <a:t>He was leaning against the wall </a:t>
            </a:r>
            <a:r>
              <a:rPr dirty="0" sz="1450" spc="-5">
                <a:latin typeface="Times New Roman"/>
                <a:cs typeface="Times New Roman"/>
              </a:rPr>
              <a:t>of </a:t>
            </a:r>
            <a:r>
              <a:rPr dirty="0" sz="1450" spc="-10">
                <a:latin typeface="Times New Roman"/>
                <a:cs typeface="Times New Roman"/>
              </a:rPr>
              <a:t>the arched opening,  nipping at his fingernails with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a:t>
            </a:r>
            <a:r>
              <a:rPr dirty="0" sz="1450" spc="30">
                <a:latin typeface="Times New Roman"/>
                <a:cs typeface="Times New Roman"/>
              </a:rPr>
              <a:t> </a:t>
            </a:r>
            <a:r>
              <a:rPr dirty="0" sz="1450" spc="-10">
                <a:latin typeface="Times New Roman"/>
                <a:cs typeface="Times New Roman"/>
              </a:rPr>
              <a:t>pliers.</a:t>
            </a:r>
            <a:endParaRPr sz="1450">
              <a:latin typeface="Times New Roman"/>
              <a:cs typeface="Times New Roman"/>
            </a:endParaRPr>
          </a:p>
          <a:p>
            <a:pPr algn="just" marL="12700" marR="5715" indent="255904">
              <a:lnSpc>
                <a:spcPts val="1730"/>
              </a:lnSpc>
              <a:spcBef>
                <a:spcPts val="785"/>
              </a:spcBef>
            </a:pPr>
            <a:r>
              <a:rPr dirty="0" sz="1450" spc="-50">
                <a:latin typeface="Times New Roman"/>
                <a:cs typeface="Times New Roman"/>
              </a:rPr>
              <a:t>Was </a:t>
            </a:r>
            <a:r>
              <a:rPr dirty="0" sz="1450" spc="-10">
                <a:latin typeface="Times New Roman"/>
                <a:cs typeface="Times New Roman"/>
              </a:rPr>
              <a:t>the red-haired Rosina his daughter </a:t>
            </a:r>
            <a:r>
              <a:rPr dirty="0" sz="1450" spc="-5">
                <a:latin typeface="Times New Roman"/>
                <a:cs typeface="Times New Roman"/>
              </a:rPr>
              <a:t>or </a:t>
            </a:r>
            <a:r>
              <a:rPr dirty="0" sz="1450" spc="-10">
                <a:latin typeface="Times New Roman"/>
                <a:cs typeface="Times New Roman"/>
              </a:rPr>
              <a:t>his niece? He did </a:t>
            </a:r>
            <a:r>
              <a:rPr dirty="0" sz="1450" spc="-5">
                <a:latin typeface="Times New Roman"/>
                <a:cs typeface="Times New Roman"/>
              </a:rPr>
              <a:t>not </a:t>
            </a:r>
            <a:r>
              <a:rPr dirty="0" sz="1450" spc="-10">
                <a:latin typeface="Times New Roman"/>
                <a:cs typeface="Times New Roman"/>
              </a:rPr>
              <a:t>resemble  her at</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Among the Jewish faces that appear day </a:t>
            </a:r>
            <a:r>
              <a:rPr dirty="0" sz="1450" spc="-5">
                <a:latin typeface="Times New Roman"/>
                <a:cs typeface="Times New Roman"/>
              </a:rPr>
              <a:t>by </a:t>
            </a:r>
            <a:r>
              <a:rPr dirty="0" sz="1450" spc="-10">
                <a:latin typeface="Times New Roman"/>
                <a:cs typeface="Times New Roman"/>
              </a:rPr>
              <a:t>day in Hahnpassgasse </a:t>
            </a:r>
            <a:r>
              <a:rPr dirty="0" sz="1450" spc="-5">
                <a:latin typeface="Times New Roman"/>
                <a:cs typeface="Times New Roman"/>
              </a:rPr>
              <a:t>I </a:t>
            </a:r>
            <a:r>
              <a:rPr dirty="0" sz="1450" spc="-10">
                <a:latin typeface="Times New Roman"/>
                <a:cs typeface="Times New Roman"/>
              </a:rPr>
              <a:t>can  clearly recognise different tribes, whose distinguishing features can </a:t>
            </a:r>
            <a:r>
              <a:rPr dirty="0" sz="1450" spc="-5">
                <a:latin typeface="Times New Roman"/>
                <a:cs typeface="Times New Roman"/>
              </a:rPr>
              <a:t>no </a:t>
            </a:r>
            <a:r>
              <a:rPr dirty="0" sz="1450" spc="-10">
                <a:latin typeface="Times New Roman"/>
                <a:cs typeface="Times New Roman"/>
              </a:rPr>
              <a:t>more  </a:t>
            </a:r>
            <a:r>
              <a:rPr dirty="0" sz="1450" spc="-5">
                <a:latin typeface="Times New Roman"/>
                <a:cs typeface="Times New Roman"/>
              </a:rPr>
              <a:t>be </a:t>
            </a:r>
            <a:r>
              <a:rPr dirty="0" sz="1450" spc="-10">
                <a:latin typeface="Times New Roman"/>
                <a:cs typeface="Times New Roman"/>
              </a:rPr>
              <a:t>blurred </a:t>
            </a:r>
            <a:r>
              <a:rPr dirty="0" sz="1450" spc="-5">
                <a:latin typeface="Times New Roman"/>
                <a:cs typeface="Times New Roman"/>
              </a:rPr>
              <a:t>by </a:t>
            </a:r>
            <a:r>
              <a:rPr dirty="0" sz="1450" spc="-10">
                <a:latin typeface="Times New Roman"/>
                <a:cs typeface="Times New Roman"/>
              </a:rPr>
              <a:t>the close relationship </a:t>
            </a:r>
            <a:r>
              <a:rPr dirty="0" sz="1450" spc="-5">
                <a:latin typeface="Times New Roman"/>
                <a:cs typeface="Times New Roman"/>
              </a:rPr>
              <a:t>of </a:t>
            </a:r>
            <a:r>
              <a:rPr dirty="0" sz="1450" spc="-10">
                <a:latin typeface="Times New Roman"/>
                <a:cs typeface="Times New Roman"/>
              </a:rPr>
              <a:t>particular individuals than </a:t>
            </a:r>
            <a:r>
              <a:rPr dirty="0" sz="1450" spc="-5">
                <a:latin typeface="Times New Roman"/>
                <a:cs typeface="Times New Roman"/>
              </a:rPr>
              <a:t>oil </a:t>
            </a:r>
            <a:r>
              <a:rPr dirty="0" sz="1450" spc="-10">
                <a:latin typeface="Times New Roman"/>
                <a:cs typeface="Times New Roman"/>
              </a:rPr>
              <a:t>and water  can </a:t>
            </a:r>
            <a:r>
              <a:rPr dirty="0" sz="1450" spc="-5">
                <a:latin typeface="Times New Roman"/>
                <a:cs typeface="Times New Roman"/>
              </a:rPr>
              <a:t>be </a:t>
            </a:r>
            <a:r>
              <a:rPr dirty="0" sz="1450" spc="-10">
                <a:latin typeface="Times New Roman"/>
                <a:cs typeface="Times New Roman"/>
              </a:rPr>
              <a:t>mixed. </a:t>
            </a:r>
            <a:r>
              <a:rPr dirty="0" sz="1450" spc="-60">
                <a:latin typeface="Times New Roman"/>
                <a:cs typeface="Times New Roman"/>
              </a:rPr>
              <a:t>You </a:t>
            </a:r>
            <a:r>
              <a:rPr dirty="0" sz="1450" spc="-10">
                <a:latin typeface="Times New Roman"/>
                <a:cs typeface="Times New Roman"/>
              </a:rPr>
              <a:t>cannot </a:t>
            </a:r>
            <a:r>
              <a:rPr dirty="0" sz="1450" spc="-30">
                <a:latin typeface="Times New Roman"/>
                <a:cs typeface="Times New Roman"/>
              </a:rPr>
              <a:t>say, </a:t>
            </a:r>
            <a:r>
              <a:rPr dirty="0" sz="1450" spc="-10">
                <a:latin typeface="Times New Roman"/>
                <a:cs typeface="Times New Roman"/>
              </a:rPr>
              <a:t>'Those two are brothers, </a:t>
            </a:r>
            <a:r>
              <a:rPr dirty="0" sz="1450" spc="-5">
                <a:latin typeface="Times New Roman"/>
                <a:cs typeface="Times New Roman"/>
              </a:rPr>
              <a:t>or </a:t>
            </a:r>
            <a:r>
              <a:rPr dirty="0" sz="1450" spc="-10">
                <a:latin typeface="Times New Roman"/>
                <a:cs typeface="Times New Roman"/>
              </a:rPr>
              <a:t>father and </a:t>
            </a:r>
            <a:r>
              <a:rPr dirty="0" sz="1450" spc="-5">
                <a:latin typeface="Times New Roman"/>
                <a:cs typeface="Times New Roman"/>
              </a:rPr>
              <a:t>son.' </a:t>
            </a:r>
            <a:r>
              <a:rPr dirty="0" sz="1450" spc="-10">
                <a:latin typeface="Times New Roman"/>
                <a:cs typeface="Times New Roman"/>
              </a:rPr>
              <a:t>This  man belongs to </a:t>
            </a:r>
            <a:r>
              <a:rPr dirty="0" sz="1450" spc="-5">
                <a:latin typeface="Times New Roman"/>
                <a:cs typeface="Times New Roman"/>
              </a:rPr>
              <a:t>one </a:t>
            </a:r>
            <a:r>
              <a:rPr dirty="0" sz="1450" spc="-10">
                <a:latin typeface="Times New Roman"/>
                <a:cs typeface="Times New Roman"/>
              </a:rPr>
              <a:t>tribe and that to another; that is the most that can </a:t>
            </a:r>
            <a:r>
              <a:rPr dirty="0" sz="1450" spc="-5">
                <a:latin typeface="Times New Roman"/>
                <a:cs typeface="Times New Roman"/>
              </a:rPr>
              <a:t>be </a:t>
            </a:r>
            <a:r>
              <a:rPr dirty="0" sz="1450" spc="-10">
                <a:latin typeface="Times New Roman"/>
                <a:cs typeface="Times New Roman"/>
              </a:rPr>
              <a:t>read  from these</a:t>
            </a:r>
            <a:r>
              <a:rPr dirty="0" sz="1450" spc="-5">
                <a:latin typeface="Times New Roman"/>
                <a:cs typeface="Times New Roman"/>
              </a:rPr>
              <a:t> </a:t>
            </a:r>
            <a:r>
              <a:rPr dirty="0" sz="1450" spc="-10">
                <a:latin typeface="Times New Roman"/>
                <a:cs typeface="Times New Roman"/>
              </a:rPr>
              <a:t>features.</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Even if Rosina did look like the </a:t>
            </a:r>
            <a:r>
              <a:rPr dirty="0" sz="1450" spc="-15">
                <a:latin typeface="Times New Roman"/>
                <a:cs typeface="Times New Roman"/>
              </a:rPr>
              <a:t>junk-dealer, </a:t>
            </a:r>
            <a:r>
              <a:rPr dirty="0" sz="1450" spc="-10">
                <a:latin typeface="Times New Roman"/>
                <a:cs typeface="Times New Roman"/>
              </a:rPr>
              <a:t>what would that</a:t>
            </a:r>
            <a:r>
              <a:rPr dirty="0" sz="1450" spc="105">
                <a:latin typeface="Times New Roman"/>
                <a:cs typeface="Times New Roman"/>
              </a:rPr>
              <a:t> </a:t>
            </a:r>
            <a:r>
              <a:rPr dirty="0" sz="1450" spc="-10">
                <a:latin typeface="Times New Roman"/>
                <a:cs typeface="Times New Roman"/>
              </a:rPr>
              <a:t>prove?</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These tribes harbour </a:t>
            </a:r>
            <a:r>
              <a:rPr dirty="0" sz="1450" spc="-5">
                <a:latin typeface="Times New Roman"/>
                <a:cs typeface="Times New Roman"/>
              </a:rPr>
              <a:t>a </a:t>
            </a:r>
            <a:r>
              <a:rPr dirty="0" sz="1450" spc="-10">
                <a:latin typeface="Times New Roman"/>
                <a:cs typeface="Times New Roman"/>
              </a:rPr>
              <a:t>secret loathing and revulsion for each </a:t>
            </a:r>
            <a:r>
              <a:rPr dirty="0" sz="1450" spc="-20">
                <a:latin typeface="Times New Roman"/>
                <a:cs typeface="Times New Roman"/>
              </a:rPr>
              <a:t>other, </a:t>
            </a:r>
            <a:r>
              <a:rPr dirty="0" sz="1450" spc="-10">
                <a:latin typeface="Times New Roman"/>
                <a:cs typeface="Times New Roman"/>
              </a:rPr>
              <a:t>which  can</a:t>
            </a:r>
            <a:r>
              <a:rPr dirty="0" sz="1450" spc="90">
                <a:latin typeface="Times New Roman"/>
                <a:cs typeface="Times New Roman"/>
              </a:rPr>
              <a:t> </a:t>
            </a:r>
            <a:r>
              <a:rPr dirty="0" sz="1450" spc="-10">
                <a:latin typeface="Times New Roman"/>
                <a:cs typeface="Times New Roman"/>
              </a:rPr>
              <a:t>even</a:t>
            </a:r>
            <a:r>
              <a:rPr dirty="0" sz="1450" spc="95">
                <a:latin typeface="Times New Roman"/>
                <a:cs typeface="Times New Roman"/>
              </a:rPr>
              <a:t> </a:t>
            </a:r>
            <a:r>
              <a:rPr dirty="0" sz="1450" spc="-10">
                <a:latin typeface="Times New Roman"/>
                <a:cs typeface="Times New Roman"/>
              </a:rPr>
              <a:t>burst</a:t>
            </a:r>
            <a:r>
              <a:rPr dirty="0" sz="1450" spc="95">
                <a:latin typeface="Times New Roman"/>
                <a:cs typeface="Times New Roman"/>
              </a:rPr>
              <a:t> </a:t>
            </a:r>
            <a:r>
              <a:rPr dirty="0" sz="1450" spc="-10">
                <a:latin typeface="Times New Roman"/>
                <a:cs typeface="Times New Roman"/>
              </a:rPr>
              <a:t>through</a:t>
            </a:r>
            <a:r>
              <a:rPr dirty="0" sz="1450" spc="95">
                <a:latin typeface="Times New Roman"/>
                <a:cs typeface="Times New Roman"/>
              </a:rPr>
              <a:t> </a:t>
            </a:r>
            <a:r>
              <a:rPr dirty="0" sz="1450" spc="-10">
                <a:latin typeface="Times New Roman"/>
                <a:cs typeface="Times New Roman"/>
              </a:rPr>
              <a:t>the</a:t>
            </a:r>
            <a:r>
              <a:rPr dirty="0" sz="1450" spc="95">
                <a:latin typeface="Times New Roman"/>
                <a:cs typeface="Times New Roman"/>
              </a:rPr>
              <a:t> </a:t>
            </a:r>
            <a:r>
              <a:rPr dirty="0" sz="1450" spc="-10">
                <a:latin typeface="Times New Roman"/>
                <a:cs typeface="Times New Roman"/>
              </a:rPr>
              <a:t>barriers</a:t>
            </a:r>
            <a:r>
              <a:rPr dirty="0" sz="1450" spc="95">
                <a:latin typeface="Times New Roman"/>
                <a:cs typeface="Times New Roman"/>
              </a:rPr>
              <a:t> </a:t>
            </a:r>
            <a:r>
              <a:rPr dirty="0" sz="1450" spc="-5">
                <a:latin typeface="Times New Roman"/>
                <a:cs typeface="Times New Roman"/>
              </a:rPr>
              <a:t>of</a:t>
            </a:r>
            <a:r>
              <a:rPr dirty="0" sz="1450" spc="95">
                <a:latin typeface="Times New Roman"/>
                <a:cs typeface="Times New Roman"/>
              </a:rPr>
              <a:t> </a:t>
            </a:r>
            <a:r>
              <a:rPr dirty="0" sz="1450" spc="-10">
                <a:latin typeface="Times New Roman"/>
                <a:cs typeface="Times New Roman"/>
              </a:rPr>
              <a:t>close</a:t>
            </a:r>
            <a:r>
              <a:rPr dirty="0" sz="1450" spc="95">
                <a:latin typeface="Times New Roman"/>
                <a:cs typeface="Times New Roman"/>
              </a:rPr>
              <a:t> </a:t>
            </a:r>
            <a:r>
              <a:rPr dirty="0" sz="1450" spc="-10">
                <a:latin typeface="Times New Roman"/>
                <a:cs typeface="Times New Roman"/>
              </a:rPr>
              <a:t>blood-ties;</a:t>
            </a:r>
            <a:r>
              <a:rPr dirty="0" sz="1450" spc="85">
                <a:latin typeface="Times New Roman"/>
                <a:cs typeface="Times New Roman"/>
              </a:rPr>
              <a:t> </a:t>
            </a:r>
            <a:r>
              <a:rPr dirty="0" sz="1450" spc="-5">
                <a:latin typeface="Times New Roman"/>
                <a:cs typeface="Times New Roman"/>
              </a:rPr>
              <a:t>but</a:t>
            </a:r>
            <a:r>
              <a:rPr dirty="0" sz="1450" spc="95">
                <a:latin typeface="Times New Roman"/>
                <a:cs typeface="Times New Roman"/>
              </a:rPr>
              <a:t> </a:t>
            </a:r>
            <a:r>
              <a:rPr dirty="0" sz="1450" spc="-10">
                <a:latin typeface="Times New Roman"/>
                <a:cs typeface="Times New Roman"/>
              </a:rPr>
              <a:t>they</a:t>
            </a:r>
            <a:r>
              <a:rPr dirty="0" sz="1450" spc="95">
                <a:latin typeface="Times New Roman"/>
                <a:cs typeface="Times New Roman"/>
              </a:rPr>
              <a:t> </a:t>
            </a:r>
            <a:r>
              <a:rPr dirty="0" sz="1450" spc="-10">
                <a:latin typeface="Times New Roman"/>
                <a:cs typeface="Times New Roman"/>
              </a:rPr>
              <a:t>know</a:t>
            </a:r>
            <a:r>
              <a:rPr dirty="0" sz="1450" spc="95">
                <a:latin typeface="Times New Roman"/>
                <a:cs typeface="Times New Roman"/>
              </a:rPr>
              <a:t> </a:t>
            </a:r>
            <a:r>
              <a:rPr dirty="0" sz="1450" spc="-10">
                <a:latin typeface="Times New Roman"/>
                <a:cs typeface="Times New Roman"/>
              </a:rPr>
              <a:t>how</a:t>
            </a:r>
            <a:r>
              <a:rPr dirty="0" sz="1450" spc="95">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293225"/>
          </a:xfrm>
          <a:prstGeom prst="rect">
            <a:avLst/>
          </a:prstGeom>
        </p:spPr>
        <p:txBody>
          <a:bodyPr wrap="square" lIns="0" tIns="12700" rIns="0" bIns="0" rtlCol="0" vert="horz">
            <a:spAutoFit/>
          </a:bodyPr>
          <a:lstStyle/>
          <a:p>
            <a:pPr algn="just" marL="12700" marR="5715">
              <a:lnSpc>
                <a:spcPct val="99500"/>
              </a:lnSpc>
              <a:spcBef>
                <a:spcPts val="100"/>
              </a:spcBef>
            </a:pPr>
            <a:r>
              <a:rPr dirty="0" sz="1450" spc="-10">
                <a:latin typeface="Times New Roman"/>
                <a:cs typeface="Times New Roman"/>
              </a:rPr>
              <a:t>suddenly shine </a:t>
            </a:r>
            <a:r>
              <a:rPr dirty="0" sz="1450" spc="-5">
                <a:latin typeface="Times New Roman"/>
                <a:cs typeface="Times New Roman"/>
              </a:rPr>
              <a:t>on </a:t>
            </a:r>
            <a:r>
              <a:rPr dirty="0" sz="1450" spc="-10">
                <a:latin typeface="Times New Roman"/>
                <a:cs typeface="Times New Roman"/>
              </a:rPr>
              <a:t>it; what is certain is that old </a:t>
            </a:r>
            <a:r>
              <a:rPr dirty="0" sz="1450" spc="-35">
                <a:latin typeface="Times New Roman"/>
                <a:cs typeface="Times New Roman"/>
              </a:rPr>
              <a:t>Dr. </a:t>
            </a:r>
            <a:r>
              <a:rPr dirty="0" sz="1450" spc="-10">
                <a:latin typeface="Times New Roman"/>
                <a:cs typeface="Times New Roman"/>
              </a:rPr>
              <a:t>Hulbert's soul lost all its  radiance from the day his happiness was shattered. That very same evening he,  who until then had never known the meaning </a:t>
            </a:r>
            <a:r>
              <a:rPr dirty="0" sz="1450" spc="-5">
                <a:latin typeface="Times New Roman"/>
                <a:cs typeface="Times New Roman"/>
              </a:rPr>
              <a:t>of </a:t>
            </a:r>
            <a:r>
              <a:rPr dirty="0" sz="1450" spc="-10">
                <a:latin typeface="Times New Roman"/>
                <a:cs typeface="Times New Roman"/>
              </a:rPr>
              <a:t>intemperance, was still here at  Loisitchek's at daybreak, dead-drunk </a:t>
            </a:r>
            <a:r>
              <a:rPr dirty="0" sz="1450" spc="-5">
                <a:latin typeface="Times New Roman"/>
                <a:cs typeface="Times New Roman"/>
              </a:rPr>
              <a:t>on </a:t>
            </a:r>
            <a:r>
              <a:rPr dirty="0" sz="1450" spc="-10">
                <a:latin typeface="Times New Roman"/>
                <a:cs typeface="Times New Roman"/>
              </a:rPr>
              <a:t>cheap </a:t>
            </a:r>
            <a:r>
              <a:rPr dirty="0" sz="1450" spc="-20">
                <a:latin typeface="Times New Roman"/>
                <a:cs typeface="Times New Roman"/>
              </a:rPr>
              <a:t>brandy.</a:t>
            </a:r>
            <a:r>
              <a:rPr dirty="0" sz="1450" spc="320">
                <a:latin typeface="Times New Roman"/>
                <a:cs typeface="Times New Roman"/>
              </a:rPr>
              <a:t> </a:t>
            </a:r>
            <a:r>
              <a:rPr dirty="0" sz="1450" spc="-10">
                <a:latin typeface="Times New Roman"/>
                <a:cs typeface="Times New Roman"/>
              </a:rPr>
              <a:t>And Loisitchek's  became home to him for what was left </a:t>
            </a:r>
            <a:r>
              <a:rPr dirty="0" sz="1450" spc="-5">
                <a:latin typeface="Times New Roman"/>
                <a:cs typeface="Times New Roman"/>
              </a:rPr>
              <a:t>of </a:t>
            </a:r>
            <a:r>
              <a:rPr dirty="0" sz="1450" spc="-10">
                <a:latin typeface="Times New Roman"/>
                <a:cs typeface="Times New Roman"/>
              </a:rPr>
              <a:t>his ruined life. In the summer </a:t>
            </a:r>
            <a:r>
              <a:rPr dirty="0" sz="1450" spc="-5">
                <a:latin typeface="Times New Roman"/>
                <a:cs typeface="Times New Roman"/>
              </a:rPr>
              <a:t>he  </a:t>
            </a:r>
            <a:r>
              <a:rPr dirty="0" sz="1450" spc="-10">
                <a:latin typeface="Times New Roman"/>
                <a:cs typeface="Times New Roman"/>
              </a:rPr>
              <a:t>would sleep among the rubble </a:t>
            </a:r>
            <a:r>
              <a:rPr dirty="0" sz="1450" spc="-5">
                <a:latin typeface="Times New Roman"/>
                <a:cs typeface="Times New Roman"/>
              </a:rPr>
              <a:t>of </a:t>
            </a:r>
            <a:r>
              <a:rPr dirty="0" sz="1450" spc="-10">
                <a:latin typeface="Times New Roman"/>
                <a:cs typeface="Times New Roman"/>
              </a:rPr>
              <a:t>some building site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in the winter here  </a:t>
            </a:r>
            <a:r>
              <a:rPr dirty="0" sz="1450" spc="-5">
                <a:latin typeface="Times New Roman"/>
                <a:cs typeface="Times New Roman"/>
              </a:rPr>
              <a:t>on </a:t>
            </a:r>
            <a:r>
              <a:rPr dirty="0" sz="1450" spc="-10">
                <a:latin typeface="Times New Roman"/>
                <a:cs typeface="Times New Roman"/>
              </a:rPr>
              <a:t>the wooden</a:t>
            </a:r>
            <a:r>
              <a:rPr dirty="0" sz="1450" spc="-5">
                <a:latin typeface="Times New Roman"/>
                <a:cs typeface="Times New Roman"/>
              </a:rPr>
              <a:t> </a:t>
            </a:r>
            <a:r>
              <a:rPr dirty="0" sz="1450" spc="-10">
                <a:latin typeface="Times New Roman"/>
                <a:cs typeface="Times New Roman"/>
              </a:rPr>
              <a:t>benches.</a:t>
            </a:r>
            <a:endParaRPr sz="1450">
              <a:latin typeface="Times New Roman"/>
              <a:cs typeface="Times New Roman"/>
            </a:endParaRPr>
          </a:p>
          <a:p>
            <a:pPr algn="just" marL="12700" marR="8255" indent="255904">
              <a:lnSpc>
                <a:spcPts val="1730"/>
              </a:lnSpc>
              <a:spcBef>
                <a:spcPts val="844"/>
              </a:spcBef>
            </a:pPr>
            <a:r>
              <a:rPr dirty="0" sz="1450" spc="-10">
                <a:latin typeface="Times New Roman"/>
                <a:cs typeface="Times New Roman"/>
              </a:rPr>
              <a:t>By silent agreement, they did </a:t>
            </a:r>
            <a:r>
              <a:rPr dirty="0" sz="1450" spc="-5">
                <a:latin typeface="Times New Roman"/>
                <a:cs typeface="Times New Roman"/>
              </a:rPr>
              <a:t>not </a:t>
            </a:r>
            <a:r>
              <a:rPr dirty="0" sz="1450" spc="-10">
                <a:latin typeface="Times New Roman"/>
                <a:cs typeface="Times New Roman"/>
              </a:rPr>
              <a:t>take away his title </a:t>
            </a:r>
            <a:r>
              <a:rPr dirty="0" sz="1450" spc="-5">
                <a:latin typeface="Times New Roman"/>
                <a:cs typeface="Times New Roman"/>
              </a:rPr>
              <a:t>of </a:t>
            </a:r>
            <a:r>
              <a:rPr dirty="0" sz="1450" spc="-10">
                <a:latin typeface="Times New Roman"/>
                <a:cs typeface="Times New Roman"/>
              </a:rPr>
              <a:t>Professor and  Doctor </a:t>
            </a:r>
            <a:r>
              <a:rPr dirty="0" sz="1450" spc="-5">
                <a:latin typeface="Times New Roman"/>
                <a:cs typeface="Times New Roman"/>
              </a:rPr>
              <a:t>of </a:t>
            </a:r>
            <a:r>
              <a:rPr dirty="0" sz="1450" spc="-10">
                <a:latin typeface="Times New Roman"/>
                <a:cs typeface="Times New Roman"/>
              </a:rPr>
              <a:t>Laws. No </a:t>
            </a:r>
            <a:r>
              <a:rPr dirty="0" sz="1450" spc="-5">
                <a:latin typeface="Times New Roman"/>
                <a:cs typeface="Times New Roman"/>
              </a:rPr>
              <a:t>one </a:t>
            </a:r>
            <a:r>
              <a:rPr dirty="0" sz="1450" spc="-10">
                <a:latin typeface="Times New Roman"/>
                <a:cs typeface="Times New Roman"/>
              </a:rPr>
              <a:t>had the heart to accuse him </a:t>
            </a:r>
            <a:r>
              <a:rPr dirty="0" sz="1450" spc="-5">
                <a:latin typeface="Times New Roman"/>
                <a:cs typeface="Times New Roman"/>
              </a:rPr>
              <a:t>of </a:t>
            </a:r>
            <a:r>
              <a:rPr dirty="0" sz="1450" spc="-10">
                <a:latin typeface="Times New Roman"/>
                <a:cs typeface="Times New Roman"/>
              </a:rPr>
              <a:t>conduct unbecoming </a:t>
            </a:r>
            <a:r>
              <a:rPr dirty="0" sz="1450" spc="-5">
                <a:latin typeface="Times New Roman"/>
                <a:cs typeface="Times New Roman"/>
              </a:rPr>
              <a:t>a  </a:t>
            </a:r>
            <a:r>
              <a:rPr dirty="0" sz="1450" spc="-10">
                <a:latin typeface="Times New Roman"/>
                <a:cs typeface="Times New Roman"/>
              </a:rPr>
              <a:t>scholar and</a:t>
            </a:r>
            <a:r>
              <a:rPr dirty="0" sz="1450" spc="-5">
                <a:latin typeface="Times New Roman"/>
                <a:cs typeface="Times New Roman"/>
              </a:rPr>
              <a:t> </a:t>
            </a:r>
            <a:r>
              <a:rPr dirty="0" sz="1450" spc="-10">
                <a:latin typeface="Times New Roman"/>
                <a:cs typeface="Times New Roman"/>
              </a:rPr>
              <a:t>gentleman.</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Gradually there gathered round him all the shifty </a:t>
            </a:r>
            <a:r>
              <a:rPr dirty="0" sz="1450" spc="-15">
                <a:latin typeface="Times New Roman"/>
                <a:cs typeface="Times New Roman"/>
              </a:rPr>
              <a:t>riffraff </a:t>
            </a:r>
            <a:r>
              <a:rPr dirty="0" sz="1450" spc="-10">
                <a:latin typeface="Times New Roman"/>
                <a:cs typeface="Times New Roman"/>
              </a:rPr>
              <a:t>that haunted the  Ghetto, until finally there was formed that strange community that even today  is still known as the 'Regiment'.</a:t>
            </a:r>
            <a:r>
              <a:rPr dirty="0" sz="1450" spc="15">
                <a:latin typeface="Times New Roman"/>
                <a:cs typeface="Times New Roman"/>
              </a:rPr>
              <a:t> </a:t>
            </a:r>
            <a:r>
              <a:rPr dirty="0" sz="1450" spc="-35">
                <a:latin typeface="Times New Roman"/>
                <a:cs typeface="Times New Roman"/>
              </a:rPr>
              <a:t>Dr.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Hulbert's comprehensive knowledge </a:t>
            </a:r>
            <a:r>
              <a:rPr dirty="0" sz="1450" spc="-5">
                <a:latin typeface="Times New Roman"/>
                <a:cs typeface="Times New Roman"/>
              </a:rPr>
              <a:t>of </a:t>
            </a:r>
            <a:r>
              <a:rPr dirty="0" sz="1450" spc="-10">
                <a:latin typeface="Times New Roman"/>
                <a:cs typeface="Times New Roman"/>
              </a:rPr>
              <a:t>the law was deployed to shield  those in whom the police took too close an interest. If there was </a:t>
            </a:r>
            <a:r>
              <a:rPr dirty="0" sz="1450" spc="-5">
                <a:latin typeface="Times New Roman"/>
                <a:cs typeface="Times New Roman"/>
              </a:rPr>
              <a:t>a </a:t>
            </a:r>
            <a:r>
              <a:rPr dirty="0" sz="1450" spc="-10">
                <a:latin typeface="Times New Roman"/>
                <a:cs typeface="Times New Roman"/>
              </a:rPr>
              <a:t>recently  released jailbird close to starvation, </a:t>
            </a:r>
            <a:r>
              <a:rPr dirty="0" sz="1450" spc="-35">
                <a:latin typeface="Times New Roman"/>
                <a:cs typeface="Times New Roman"/>
              </a:rPr>
              <a:t>Dr. </a:t>
            </a:r>
            <a:r>
              <a:rPr dirty="0" sz="1450" spc="-10">
                <a:latin typeface="Times New Roman"/>
                <a:cs typeface="Times New Roman"/>
              </a:rPr>
              <a:t>Hulbert would send </a:t>
            </a:r>
            <a:r>
              <a:rPr dirty="0" sz="1450" spc="-5">
                <a:latin typeface="Times New Roman"/>
                <a:cs typeface="Times New Roman"/>
              </a:rPr>
              <a:t>him out </a:t>
            </a:r>
            <a:r>
              <a:rPr dirty="0" sz="1450" spc="-10">
                <a:latin typeface="Times New Roman"/>
                <a:cs typeface="Times New Roman"/>
              </a:rPr>
              <a:t>into the  Old </a:t>
            </a:r>
            <a:r>
              <a:rPr dirty="0" sz="1450" spc="-35">
                <a:latin typeface="Times New Roman"/>
                <a:cs typeface="Times New Roman"/>
              </a:rPr>
              <a:t>Town </a:t>
            </a:r>
            <a:r>
              <a:rPr dirty="0" sz="1450" spc="-10">
                <a:latin typeface="Times New Roman"/>
                <a:cs typeface="Times New Roman"/>
              </a:rPr>
              <a:t>Square stark naked so that the Council was compelled to provide  him with </a:t>
            </a:r>
            <a:r>
              <a:rPr dirty="0" sz="1450" spc="-5">
                <a:latin typeface="Times New Roman"/>
                <a:cs typeface="Times New Roman"/>
              </a:rPr>
              <a:t>a </a:t>
            </a:r>
            <a:r>
              <a:rPr dirty="0" sz="1450" spc="-10">
                <a:latin typeface="Times New Roman"/>
                <a:cs typeface="Times New Roman"/>
              </a:rPr>
              <a:t>suit. A homeless prostitute who was about to </a:t>
            </a:r>
            <a:r>
              <a:rPr dirty="0" sz="1450" spc="-5">
                <a:latin typeface="Times New Roman"/>
                <a:cs typeface="Times New Roman"/>
              </a:rPr>
              <a:t>be </a:t>
            </a:r>
            <a:r>
              <a:rPr dirty="0" sz="1450" spc="-10">
                <a:latin typeface="Times New Roman"/>
                <a:cs typeface="Times New Roman"/>
              </a:rPr>
              <a:t>drummed </a:t>
            </a:r>
            <a:r>
              <a:rPr dirty="0" sz="1450" spc="-5">
                <a:latin typeface="Times New Roman"/>
                <a:cs typeface="Times New Roman"/>
              </a:rPr>
              <a:t>out of  </a:t>
            </a:r>
            <a:r>
              <a:rPr dirty="0" sz="1450" spc="-10">
                <a:latin typeface="Times New Roman"/>
                <a:cs typeface="Times New Roman"/>
              </a:rPr>
              <a:t>town would </a:t>
            </a:r>
            <a:r>
              <a:rPr dirty="0" sz="1450" spc="-5">
                <a:latin typeface="Times New Roman"/>
                <a:cs typeface="Times New Roman"/>
              </a:rPr>
              <a:t>be </a:t>
            </a:r>
            <a:r>
              <a:rPr dirty="0" sz="1450" spc="-10">
                <a:latin typeface="Times New Roman"/>
                <a:cs typeface="Times New Roman"/>
              </a:rPr>
              <a:t>quickly married </a:t>
            </a:r>
            <a:r>
              <a:rPr dirty="0" sz="1450" spc="-15">
                <a:latin typeface="Times New Roman"/>
                <a:cs typeface="Times New Roman"/>
              </a:rPr>
              <a:t>off </a:t>
            </a:r>
            <a:r>
              <a:rPr dirty="0" sz="1450" spc="-10">
                <a:latin typeface="Times New Roman"/>
                <a:cs typeface="Times New Roman"/>
              </a:rPr>
              <a:t>to some rogue who was registered in </a:t>
            </a:r>
            <a:r>
              <a:rPr dirty="0" sz="1450" spc="-5">
                <a:latin typeface="Times New Roman"/>
                <a:cs typeface="Times New Roman"/>
              </a:rPr>
              <a:t>one  of </a:t>
            </a:r>
            <a:r>
              <a:rPr dirty="0" sz="1450" spc="-10">
                <a:latin typeface="Times New Roman"/>
                <a:cs typeface="Times New Roman"/>
              </a:rPr>
              <a:t>the city wards, thus giving her right </a:t>
            </a:r>
            <a:r>
              <a:rPr dirty="0" sz="1450" spc="-5">
                <a:latin typeface="Times New Roman"/>
                <a:cs typeface="Times New Roman"/>
              </a:rPr>
              <a:t>of </a:t>
            </a:r>
            <a:r>
              <a:rPr dirty="0" sz="1450" spc="-10">
                <a:latin typeface="Times New Roman"/>
                <a:cs typeface="Times New Roman"/>
              </a:rPr>
              <a:t>residence. </a:t>
            </a:r>
            <a:r>
              <a:rPr dirty="0" sz="1450" spc="-35">
                <a:latin typeface="Times New Roman"/>
                <a:cs typeface="Times New Roman"/>
              </a:rPr>
              <a:t>Dr. </a:t>
            </a:r>
            <a:r>
              <a:rPr dirty="0" sz="1450" spc="-10">
                <a:latin typeface="Times New Roman"/>
                <a:cs typeface="Times New Roman"/>
              </a:rPr>
              <a:t>Hulbert knew  hundreds </a:t>
            </a:r>
            <a:r>
              <a:rPr dirty="0" sz="1450" spc="-5">
                <a:latin typeface="Times New Roman"/>
                <a:cs typeface="Times New Roman"/>
              </a:rPr>
              <a:t>of </a:t>
            </a:r>
            <a:r>
              <a:rPr dirty="0" sz="1450" spc="-10">
                <a:latin typeface="Times New Roman"/>
                <a:cs typeface="Times New Roman"/>
              </a:rPr>
              <a:t>such </a:t>
            </a:r>
            <a:r>
              <a:rPr dirty="0" sz="1450" spc="-5">
                <a:latin typeface="Times New Roman"/>
                <a:cs typeface="Times New Roman"/>
              </a:rPr>
              <a:t>ploys </a:t>
            </a:r>
            <a:r>
              <a:rPr dirty="0" sz="1450" spc="-10">
                <a:latin typeface="Times New Roman"/>
                <a:cs typeface="Times New Roman"/>
              </a:rPr>
              <a:t>that reduced the police to</a:t>
            </a:r>
            <a:r>
              <a:rPr dirty="0" sz="1450" spc="35">
                <a:latin typeface="Times New Roman"/>
                <a:cs typeface="Times New Roman"/>
              </a:rPr>
              <a:t> </a:t>
            </a:r>
            <a:r>
              <a:rPr dirty="0" sz="1450" spc="-10">
                <a:latin typeface="Times New Roman"/>
                <a:cs typeface="Times New Roman"/>
              </a:rPr>
              <a:t>impotence.</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For their part, these outcasts, the dregs </a:t>
            </a:r>
            <a:r>
              <a:rPr dirty="0" sz="1450" spc="-5">
                <a:latin typeface="Times New Roman"/>
                <a:cs typeface="Times New Roman"/>
              </a:rPr>
              <a:t>of </a:t>
            </a:r>
            <a:r>
              <a:rPr dirty="0" sz="1450" spc="-10">
                <a:latin typeface="Times New Roman"/>
                <a:cs typeface="Times New Roman"/>
              </a:rPr>
              <a:t>human </a:t>
            </a:r>
            <a:r>
              <a:rPr dirty="0" sz="1450" spc="-20">
                <a:latin typeface="Times New Roman"/>
                <a:cs typeface="Times New Roman"/>
              </a:rPr>
              <a:t>society,</a:t>
            </a:r>
            <a:r>
              <a:rPr dirty="0" sz="1450" spc="320">
                <a:latin typeface="Times New Roman"/>
                <a:cs typeface="Times New Roman"/>
              </a:rPr>
              <a:t> </a:t>
            </a:r>
            <a:r>
              <a:rPr dirty="0" sz="1450" spc="-10">
                <a:latin typeface="Times New Roman"/>
                <a:cs typeface="Times New Roman"/>
              </a:rPr>
              <a:t>faithfully  contributed everything they 'earned', right down to the very last </a:t>
            </a:r>
            <a:r>
              <a:rPr dirty="0" sz="1450" spc="-15">
                <a:latin typeface="Times New Roman"/>
                <a:cs typeface="Times New Roman"/>
              </a:rPr>
              <a:t>kreutzer, </a:t>
            </a:r>
            <a:r>
              <a:rPr dirty="0" sz="1450" spc="-10">
                <a:latin typeface="Times New Roman"/>
                <a:cs typeface="Times New Roman"/>
              </a:rPr>
              <a:t>to the  common purse, from which they supported themselves. In this regard, </a:t>
            </a:r>
            <a:r>
              <a:rPr dirty="0" sz="1450" spc="-5">
                <a:latin typeface="Times New Roman"/>
                <a:cs typeface="Times New Roman"/>
              </a:rPr>
              <a:t>not one  of </a:t>
            </a:r>
            <a:r>
              <a:rPr dirty="0" sz="1450" spc="-10">
                <a:latin typeface="Times New Roman"/>
                <a:cs typeface="Times New Roman"/>
              </a:rPr>
              <a:t>them was guilty </a:t>
            </a:r>
            <a:r>
              <a:rPr dirty="0" sz="1450" spc="-5">
                <a:latin typeface="Times New Roman"/>
                <a:cs typeface="Times New Roman"/>
              </a:rPr>
              <a:t>of </a:t>
            </a:r>
            <a:r>
              <a:rPr dirty="0" sz="1450" spc="-10">
                <a:latin typeface="Times New Roman"/>
                <a:cs typeface="Times New Roman"/>
              </a:rPr>
              <a:t>the slightest </a:t>
            </a:r>
            <a:r>
              <a:rPr dirty="0" sz="1450" spc="-15">
                <a:latin typeface="Times New Roman"/>
                <a:cs typeface="Times New Roman"/>
              </a:rPr>
              <a:t>dishonesty. </a:t>
            </a:r>
            <a:r>
              <a:rPr dirty="0" sz="1450" spc="-10">
                <a:latin typeface="Times New Roman"/>
                <a:cs typeface="Times New Roman"/>
              </a:rPr>
              <a:t>Perhaps it was this iron  discipline that led to them being called the</a:t>
            </a:r>
            <a:r>
              <a:rPr dirty="0" sz="1450" spc="35">
                <a:latin typeface="Times New Roman"/>
                <a:cs typeface="Times New Roman"/>
              </a:rPr>
              <a:t> </a:t>
            </a:r>
            <a:r>
              <a:rPr dirty="0" sz="1450" spc="-10">
                <a:latin typeface="Times New Roman"/>
                <a:cs typeface="Times New Roman"/>
              </a:rPr>
              <a:t>'Regiment'.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Every year </a:t>
            </a:r>
            <a:r>
              <a:rPr dirty="0" sz="1450" spc="-5">
                <a:latin typeface="Times New Roman"/>
                <a:cs typeface="Times New Roman"/>
              </a:rPr>
              <a:t>on </a:t>
            </a:r>
            <a:r>
              <a:rPr dirty="0" sz="1450" spc="-10">
                <a:latin typeface="Times New Roman"/>
                <a:cs typeface="Times New Roman"/>
              </a:rPr>
              <a:t>the first </a:t>
            </a:r>
            <a:r>
              <a:rPr dirty="0" sz="1450" spc="-5">
                <a:latin typeface="Times New Roman"/>
                <a:cs typeface="Times New Roman"/>
              </a:rPr>
              <a:t>of </a:t>
            </a:r>
            <a:r>
              <a:rPr dirty="0" sz="1450" spc="-15">
                <a:latin typeface="Times New Roman"/>
                <a:cs typeface="Times New Roman"/>
              </a:rPr>
              <a:t>December, </a:t>
            </a:r>
            <a:r>
              <a:rPr dirty="0" sz="1450" spc="-10">
                <a:latin typeface="Times New Roman"/>
                <a:cs typeface="Times New Roman"/>
              </a:rPr>
              <a:t>the anniversary </a:t>
            </a:r>
            <a:r>
              <a:rPr dirty="0" sz="1450" spc="-5">
                <a:latin typeface="Times New Roman"/>
                <a:cs typeface="Times New Roman"/>
              </a:rPr>
              <a:t>of </a:t>
            </a:r>
            <a:r>
              <a:rPr dirty="0" sz="1450" spc="-10">
                <a:latin typeface="Times New Roman"/>
                <a:cs typeface="Times New Roman"/>
              </a:rPr>
              <a:t>the day </a:t>
            </a:r>
            <a:r>
              <a:rPr dirty="0" sz="1450" spc="-5">
                <a:latin typeface="Times New Roman"/>
                <a:cs typeface="Times New Roman"/>
              </a:rPr>
              <a:t>of </a:t>
            </a:r>
            <a:r>
              <a:rPr dirty="0" sz="1450" spc="-35">
                <a:latin typeface="Times New Roman"/>
                <a:cs typeface="Times New Roman"/>
              </a:rPr>
              <a:t>Dr.  </a:t>
            </a:r>
            <a:r>
              <a:rPr dirty="0" sz="1450" spc="-10">
                <a:latin typeface="Times New Roman"/>
                <a:cs typeface="Times New Roman"/>
              </a:rPr>
              <a:t>Hulbert's misfortune, </a:t>
            </a:r>
            <a:r>
              <a:rPr dirty="0" sz="1450" spc="-5">
                <a:latin typeface="Times New Roman"/>
                <a:cs typeface="Times New Roman"/>
              </a:rPr>
              <a:t>a </a:t>
            </a:r>
            <a:r>
              <a:rPr dirty="0" sz="1450" spc="-10">
                <a:latin typeface="Times New Roman"/>
                <a:cs typeface="Times New Roman"/>
              </a:rPr>
              <a:t>strange nocturnal celebration was held here at  Loisitchek's. They would all </a:t>
            </a:r>
            <a:r>
              <a:rPr dirty="0" sz="1450" spc="-5">
                <a:latin typeface="Times New Roman"/>
                <a:cs typeface="Times New Roman"/>
              </a:rPr>
              <a:t>be </a:t>
            </a:r>
            <a:r>
              <a:rPr dirty="0" sz="1450" spc="-10">
                <a:latin typeface="Times New Roman"/>
                <a:cs typeface="Times New Roman"/>
              </a:rPr>
              <a:t>here, packed shoulder to shoulder: beggars and  vagrants, pimps and whores, </a:t>
            </a:r>
            <a:r>
              <a:rPr dirty="0" sz="1450" spc="-5">
                <a:latin typeface="Times New Roman"/>
                <a:cs typeface="Times New Roman"/>
              </a:rPr>
              <a:t>drunks </a:t>
            </a:r>
            <a:r>
              <a:rPr dirty="0" sz="1450" spc="-10">
                <a:latin typeface="Times New Roman"/>
                <a:cs typeface="Times New Roman"/>
              </a:rPr>
              <a:t>and ragmen; and they would </a:t>
            </a:r>
            <a:r>
              <a:rPr dirty="0" sz="1450" spc="-5">
                <a:latin typeface="Times New Roman"/>
                <a:cs typeface="Times New Roman"/>
              </a:rPr>
              <a:t>be </a:t>
            </a:r>
            <a:r>
              <a:rPr dirty="0" sz="1450" spc="-10">
                <a:latin typeface="Times New Roman"/>
                <a:cs typeface="Times New Roman"/>
              </a:rPr>
              <a:t>as quiet  as if it were </a:t>
            </a:r>
            <a:r>
              <a:rPr dirty="0" sz="1450" spc="-5">
                <a:latin typeface="Times New Roman"/>
                <a:cs typeface="Times New Roman"/>
              </a:rPr>
              <a:t>a </a:t>
            </a:r>
            <a:r>
              <a:rPr dirty="0" sz="1450" spc="-10">
                <a:latin typeface="Times New Roman"/>
                <a:cs typeface="Times New Roman"/>
              </a:rPr>
              <a:t>church service. Then </a:t>
            </a:r>
            <a:r>
              <a:rPr dirty="0" sz="1450" spc="-35">
                <a:latin typeface="Times New Roman"/>
                <a:cs typeface="Times New Roman"/>
              </a:rPr>
              <a:t>Dr. </a:t>
            </a:r>
            <a:r>
              <a:rPr dirty="0" sz="1450" spc="-10">
                <a:latin typeface="Times New Roman"/>
                <a:cs typeface="Times New Roman"/>
              </a:rPr>
              <a:t>Hulbert would stand in that corner  there—where those two musicians are sitting, right under the coronation  portrait </a:t>
            </a:r>
            <a:r>
              <a:rPr dirty="0" sz="1450" spc="-5">
                <a:latin typeface="Times New Roman"/>
                <a:cs typeface="Times New Roman"/>
              </a:rPr>
              <a:t>of </a:t>
            </a:r>
            <a:r>
              <a:rPr dirty="0" sz="1450" spc="-10">
                <a:latin typeface="Times New Roman"/>
                <a:cs typeface="Times New Roman"/>
              </a:rPr>
              <a:t>His Majesty the Emperor—and tell them the story </a:t>
            </a:r>
            <a:r>
              <a:rPr dirty="0" sz="1450" spc="-5">
                <a:latin typeface="Times New Roman"/>
                <a:cs typeface="Times New Roman"/>
              </a:rPr>
              <a:t>of </a:t>
            </a:r>
            <a:r>
              <a:rPr dirty="0" sz="1450" spc="-10">
                <a:latin typeface="Times New Roman"/>
                <a:cs typeface="Times New Roman"/>
              </a:rPr>
              <a:t>his life: how  </a:t>
            </a:r>
            <a:r>
              <a:rPr dirty="0" sz="1450" spc="-5">
                <a:latin typeface="Times New Roman"/>
                <a:cs typeface="Times New Roman"/>
              </a:rPr>
              <a:t>he </a:t>
            </a:r>
            <a:r>
              <a:rPr dirty="0" sz="1450" spc="-10">
                <a:latin typeface="Times New Roman"/>
                <a:cs typeface="Times New Roman"/>
              </a:rPr>
              <a:t>had worked his way </a:t>
            </a:r>
            <a:r>
              <a:rPr dirty="0" sz="1450" spc="-5">
                <a:latin typeface="Times New Roman"/>
                <a:cs typeface="Times New Roman"/>
              </a:rPr>
              <a:t>up by </a:t>
            </a:r>
            <a:r>
              <a:rPr dirty="0" sz="1450" spc="-10">
                <a:latin typeface="Times New Roman"/>
                <a:cs typeface="Times New Roman"/>
              </a:rPr>
              <a:t>the sweat </a:t>
            </a:r>
            <a:r>
              <a:rPr dirty="0" sz="1450" spc="-5">
                <a:latin typeface="Times New Roman"/>
                <a:cs typeface="Times New Roman"/>
              </a:rPr>
              <a:t>of </a:t>
            </a:r>
            <a:r>
              <a:rPr dirty="0" sz="1450" spc="-10">
                <a:latin typeface="Times New Roman"/>
                <a:cs typeface="Times New Roman"/>
              </a:rPr>
              <a:t>his </a:t>
            </a:r>
            <a:r>
              <a:rPr dirty="0" sz="1450" spc="-25">
                <a:latin typeface="Times New Roman"/>
                <a:cs typeface="Times New Roman"/>
              </a:rPr>
              <a:t>brow, </a:t>
            </a:r>
            <a:r>
              <a:rPr dirty="0" sz="1450" spc="-10">
                <a:latin typeface="Times New Roman"/>
                <a:cs typeface="Times New Roman"/>
              </a:rPr>
              <a:t>had become Doctor </a:t>
            </a:r>
            <a:r>
              <a:rPr dirty="0" sz="1450" spc="-5">
                <a:latin typeface="Times New Roman"/>
                <a:cs typeface="Times New Roman"/>
              </a:rPr>
              <a:t>of  </a:t>
            </a:r>
            <a:r>
              <a:rPr dirty="0" sz="1450" spc="-10">
                <a:latin typeface="Times New Roman"/>
                <a:cs typeface="Times New Roman"/>
              </a:rPr>
              <a:t>Laws and finally Chancellor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University. </a:t>
            </a:r>
            <a:r>
              <a:rPr dirty="0" sz="1450" spc="-10">
                <a:latin typeface="Times New Roman"/>
                <a:cs typeface="Times New Roman"/>
              </a:rPr>
              <a:t>And every time </a:t>
            </a:r>
            <a:r>
              <a:rPr dirty="0" sz="1450" spc="-5">
                <a:latin typeface="Times New Roman"/>
                <a:cs typeface="Times New Roman"/>
              </a:rPr>
              <a:t>he </a:t>
            </a:r>
            <a:r>
              <a:rPr dirty="0" sz="1450" spc="-10">
                <a:latin typeface="Times New Roman"/>
                <a:cs typeface="Times New Roman"/>
              </a:rPr>
              <a:t>reached the  </a:t>
            </a:r>
            <a:r>
              <a:rPr dirty="0" sz="1450" spc="-5">
                <a:latin typeface="Times New Roman"/>
                <a:cs typeface="Times New Roman"/>
              </a:rPr>
              <a:t>point </a:t>
            </a:r>
            <a:r>
              <a:rPr dirty="0" sz="1450" spc="-10">
                <a:latin typeface="Times New Roman"/>
                <a:cs typeface="Times New Roman"/>
              </a:rPr>
              <a:t>where </a:t>
            </a:r>
            <a:r>
              <a:rPr dirty="0" sz="1450" spc="-5">
                <a:latin typeface="Times New Roman"/>
                <a:cs typeface="Times New Roman"/>
              </a:rPr>
              <a:t>he </a:t>
            </a:r>
            <a:r>
              <a:rPr dirty="0" sz="1450" spc="-10">
                <a:latin typeface="Times New Roman"/>
                <a:cs typeface="Times New Roman"/>
              </a:rPr>
              <a:t>entered his wife's room with </a:t>
            </a:r>
            <a:r>
              <a:rPr dirty="0" sz="1450" spc="-5">
                <a:latin typeface="Times New Roman"/>
                <a:cs typeface="Times New Roman"/>
              </a:rPr>
              <a:t>a </a:t>
            </a:r>
            <a:r>
              <a:rPr dirty="0" sz="1450" spc="-10">
                <a:latin typeface="Times New Roman"/>
                <a:cs typeface="Times New Roman"/>
              </a:rPr>
              <a:t>bunch </a:t>
            </a:r>
            <a:r>
              <a:rPr dirty="0" sz="1450" spc="-5">
                <a:latin typeface="Times New Roman"/>
                <a:cs typeface="Times New Roman"/>
              </a:rPr>
              <a:t>of </a:t>
            </a:r>
            <a:r>
              <a:rPr dirty="0" sz="1450" spc="-10">
                <a:latin typeface="Times New Roman"/>
                <a:cs typeface="Times New Roman"/>
              </a:rPr>
              <a:t>roses in his hand, to  celebrate her birthday and at the same time in commemoration </a:t>
            </a:r>
            <a:r>
              <a:rPr dirty="0" sz="1450" spc="-5">
                <a:latin typeface="Times New Roman"/>
                <a:cs typeface="Times New Roman"/>
              </a:rPr>
              <a:t>of </a:t>
            </a:r>
            <a:r>
              <a:rPr dirty="0" sz="1450" spc="-10">
                <a:latin typeface="Times New Roman"/>
                <a:cs typeface="Times New Roman"/>
              </a:rPr>
              <a:t>the day  when </a:t>
            </a:r>
            <a:r>
              <a:rPr dirty="0" sz="1450" spc="-5">
                <a:latin typeface="Times New Roman"/>
                <a:cs typeface="Times New Roman"/>
              </a:rPr>
              <a:t>he </a:t>
            </a:r>
            <a:r>
              <a:rPr dirty="0" sz="1450" spc="-10">
                <a:latin typeface="Times New Roman"/>
                <a:cs typeface="Times New Roman"/>
              </a:rPr>
              <a:t>had come to ask for her hand in marriage, the day when she had  agreed to </a:t>
            </a:r>
            <a:r>
              <a:rPr dirty="0" sz="1450" spc="-5">
                <a:latin typeface="Times New Roman"/>
                <a:cs typeface="Times New Roman"/>
              </a:rPr>
              <a:t>be </a:t>
            </a:r>
            <a:r>
              <a:rPr dirty="0" sz="1450" spc="-10">
                <a:latin typeface="Times New Roman"/>
                <a:cs typeface="Times New Roman"/>
              </a:rPr>
              <a:t>his bride, at that </a:t>
            </a:r>
            <a:r>
              <a:rPr dirty="0" sz="1450" spc="-5">
                <a:latin typeface="Times New Roman"/>
                <a:cs typeface="Times New Roman"/>
              </a:rPr>
              <a:t>point </a:t>
            </a:r>
            <a:r>
              <a:rPr dirty="0" sz="1450" spc="-10">
                <a:latin typeface="Times New Roman"/>
                <a:cs typeface="Times New Roman"/>
              </a:rPr>
              <a:t>his voice would give way and </a:t>
            </a:r>
            <a:r>
              <a:rPr dirty="0" sz="1450" spc="-5">
                <a:latin typeface="Times New Roman"/>
                <a:cs typeface="Times New Roman"/>
              </a:rPr>
              <a:t>he </a:t>
            </a:r>
            <a:r>
              <a:rPr dirty="0" sz="1450" spc="-10">
                <a:latin typeface="Times New Roman"/>
                <a:cs typeface="Times New Roman"/>
              </a:rPr>
              <a:t>would  collapse,</a:t>
            </a:r>
            <a:r>
              <a:rPr dirty="0" sz="1450" spc="60">
                <a:latin typeface="Times New Roman"/>
                <a:cs typeface="Times New Roman"/>
              </a:rPr>
              <a:t> </a:t>
            </a:r>
            <a:r>
              <a:rPr dirty="0" sz="1450" spc="-10">
                <a:latin typeface="Times New Roman"/>
                <a:cs typeface="Times New Roman"/>
              </a:rPr>
              <a:t>sobbing,</a:t>
            </a:r>
            <a:r>
              <a:rPr dirty="0" sz="1450" spc="60">
                <a:latin typeface="Times New Roman"/>
                <a:cs typeface="Times New Roman"/>
              </a:rPr>
              <a:t> </a:t>
            </a:r>
            <a:r>
              <a:rPr dirty="0" sz="1450" spc="-10">
                <a:latin typeface="Times New Roman"/>
                <a:cs typeface="Times New Roman"/>
              </a:rPr>
              <a:t>onto</a:t>
            </a:r>
            <a:r>
              <a:rPr dirty="0" sz="1450" spc="60">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table.</a:t>
            </a:r>
            <a:r>
              <a:rPr dirty="0" sz="1450" spc="6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often</a:t>
            </a:r>
            <a:r>
              <a:rPr dirty="0" sz="1450" spc="65">
                <a:latin typeface="Times New Roman"/>
                <a:cs typeface="Times New Roman"/>
              </a:rPr>
              <a:t> </a:t>
            </a:r>
            <a:r>
              <a:rPr dirty="0" sz="1450" spc="-10">
                <a:latin typeface="Times New Roman"/>
                <a:cs typeface="Times New Roman"/>
              </a:rPr>
              <a:t>it</a:t>
            </a:r>
            <a:r>
              <a:rPr dirty="0" sz="1450" spc="60">
                <a:latin typeface="Times New Roman"/>
                <a:cs typeface="Times New Roman"/>
              </a:rPr>
              <a:t> </a:t>
            </a:r>
            <a:r>
              <a:rPr dirty="0" sz="1450" spc="-10">
                <a:latin typeface="Times New Roman"/>
                <a:cs typeface="Times New Roman"/>
              </a:rPr>
              <a:t>would</a:t>
            </a:r>
            <a:r>
              <a:rPr dirty="0" sz="1450" spc="60">
                <a:latin typeface="Times New Roman"/>
                <a:cs typeface="Times New Roman"/>
              </a:rPr>
              <a:t> </a:t>
            </a:r>
            <a:r>
              <a:rPr dirty="0" sz="1450" spc="-10">
                <a:latin typeface="Times New Roman"/>
                <a:cs typeface="Times New Roman"/>
              </a:rPr>
              <a:t>happen</a:t>
            </a:r>
            <a:r>
              <a:rPr dirty="0" sz="1450" spc="60">
                <a:latin typeface="Times New Roman"/>
                <a:cs typeface="Times New Roman"/>
              </a:rPr>
              <a:t> </a:t>
            </a:r>
            <a:r>
              <a:rPr dirty="0" sz="1450" spc="-10">
                <a:latin typeface="Times New Roman"/>
                <a:cs typeface="Times New Roman"/>
              </a:rPr>
              <a:t>that</a:t>
            </a:r>
            <a:r>
              <a:rPr dirty="0" sz="1450" spc="60">
                <a:latin typeface="Times New Roman"/>
                <a:cs typeface="Times New Roman"/>
              </a:rPr>
              <a:t> </a:t>
            </a:r>
            <a:r>
              <a:rPr dirty="0" sz="1450" spc="-10">
                <a:latin typeface="Times New Roman"/>
                <a:cs typeface="Times New Roman"/>
              </a:rPr>
              <a:t>some</a:t>
            </a:r>
            <a:r>
              <a:rPr dirty="0" sz="1450" spc="60">
                <a:latin typeface="Times New Roman"/>
                <a:cs typeface="Times New Roman"/>
              </a:rPr>
              <a:t> </a:t>
            </a:r>
            <a:r>
              <a:rPr dirty="0" sz="1450" spc="-10">
                <a:latin typeface="Times New Roman"/>
                <a:cs typeface="Times New Roman"/>
              </a:rPr>
              <a:t>brazen</a:t>
            </a:r>
            <a:endParaRPr sz="145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527"/>
            <a:ext cx="5807075" cy="9247505"/>
          </a:xfrm>
          <a:prstGeom prst="rect">
            <a:avLst/>
          </a:prstGeom>
        </p:spPr>
        <p:txBody>
          <a:bodyPr wrap="square" lIns="0" tIns="11430" rIns="0" bIns="0" rtlCol="0" vert="horz">
            <a:spAutoFit/>
          </a:bodyPr>
          <a:lstStyle/>
          <a:p>
            <a:pPr algn="just" marL="12700" marR="7620">
              <a:lnSpc>
                <a:spcPct val="100000"/>
              </a:lnSpc>
              <a:spcBef>
                <a:spcPts val="90"/>
              </a:spcBef>
            </a:pPr>
            <a:r>
              <a:rPr dirty="0" sz="1450" spc="-10">
                <a:latin typeface="Times New Roman"/>
                <a:cs typeface="Times New Roman"/>
              </a:rPr>
              <a:t>harlot would </a:t>
            </a:r>
            <a:r>
              <a:rPr dirty="0" sz="1450" spc="-5">
                <a:latin typeface="Times New Roman"/>
                <a:cs typeface="Times New Roman"/>
              </a:rPr>
              <a:t>go up </a:t>
            </a:r>
            <a:r>
              <a:rPr dirty="0" sz="1450" spc="-10">
                <a:latin typeface="Times New Roman"/>
                <a:cs typeface="Times New Roman"/>
              </a:rPr>
              <a:t>to him, shyly and in secret, so that </a:t>
            </a:r>
            <a:r>
              <a:rPr dirty="0" sz="1450" spc="-5">
                <a:latin typeface="Times New Roman"/>
                <a:cs typeface="Times New Roman"/>
              </a:rPr>
              <a:t>no one </a:t>
            </a:r>
            <a:r>
              <a:rPr dirty="0" sz="1450" spc="-10">
                <a:latin typeface="Times New Roman"/>
                <a:cs typeface="Times New Roman"/>
              </a:rPr>
              <a:t>would see, and  place </a:t>
            </a:r>
            <a:r>
              <a:rPr dirty="0" sz="1450" spc="-5">
                <a:latin typeface="Times New Roman"/>
                <a:cs typeface="Times New Roman"/>
              </a:rPr>
              <a:t>a </a:t>
            </a:r>
            <a:r>
              <a:rPr dirty="0" sz="1450" spc="-10">
                <a:latin typeface="Times New Roman"/>
                <a:cs typeface="Times New Roman"/>
              </a:rPr>
              <a:t>half-withered flower in his</a:t>
            </a:r>
            <a:r>
              <a:rPr dirty="0" sz="1450" spc="1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8890" indent="255904">
              <a:lnSpc>
                <a:spcPts val="1730"/>
              </a:lnSpc>
              <a:spcBef>
                <a:spcPts val="85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not one of </a:t>
            </a:r>
            <a:r>
              <a:rPr dirty="0" sz="1450" spc="-10">
                <a:latin typeface="Times New Roman"/>
                <a:cs typeface="Times New Roman"/>
              </a:rPr>
              <a:t>his audience would move. These types are too  tough for tears, </a:t>
            </a:r>
            <a:r>
              <a:rPr dirty="0" sz="1450" spc="-5">
                <a:latin typeface="Times New Roman"/>
                <a:cs typeface="Times New Roman"/>
              </a:rPr>
              <a:t>but </a:t>
            </a:r>
            <a:r>
              <a:rPr dirty="0" sz="1450" spc="-10">
                <a:latin typeface="Times New Roman"/>
                <a:cs typeface="Times New Roman"/>
              </a:rPr>
              <a:t>they would stare at their </a:t>
            </a:r>
            <a:r>
              <a:rPr dirty="0" sz="1450" spc="-5">
                <a:latin typeface="Times New Roman"/>
                <a:cs typeface="Times New Roman"/>
              </a:rPr>
              <a:t>boots </a:t>
            </a:r>
            <a:r>
              <a:rPr dirty="0" sz="1450" spc="-10">
                <a:latin typeface="Times New Roman"/>
                <a:cs typeface="Times New Roman"/>
              </a:rPr>
              <a:t>and tug self-consciously at  their fingers.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One morning old </a:t>
            </a:r>
            <a:r>
              <a:rPr dirty="0" sz="1450" spc="-35">
                <a:latin typeface="Times New Roman"/>
                <a:cs typeface="Times New Roman"/>
              </a:rPr>
              <a:t>Dr. </a:t>
            </a:r>
            <a:r>
              <a:rPr dirty="0" sz="1450" spc="-10">
                <a:latin typeface="Times New Roman"/>
                <a:cs typeface="Times New Roman"/>
              </a:rPr>
              <a:t>Hulbert was found dead </a:t>
            </a:r>
            <a:r>
              <a:rPr dirty="0" sz="1450" spc="-5">
                <a:latin typeface="Times New Roman"/>
                <a:cs typeface="Times New Roman"/>
              </a:rPr>
              <a:t>on a </a:t>
            </a:r>
            <a:r>
              <a:rPr dirty="0" sz="1450" spc="-10">
                <a:latin typeface="Times New Roman"/>
                <a:cs typeface="Times New Roman"/>
              </a:rPr>
              <a:t>bench down </a:t>
            </a:r>
            <a:r>
              <a:rPr dirty="0" sz="1450" spc="-5">
                <a:latin typeface="Times New Roman"/>
                <a:cs typeface="Times New Roman"/>
              </a:rPr>
              <a:t>by </a:t>
            </a:r>
            <a:r>
              <a:rPr dirty="0" sz="1450" spc="-10">
                <a:latin typeface="Times New Roman"/>
                <a:cs typeface="Times New Roman"/>
              </a:rPr>
              <a:t>the  Moldau. </a:t>
            </a:r>
            <a:r>
              <a:rPr dirty="0" sz="1450" spc="-5">
                <a:latin typeface="Times New Roman"/>
                <a:cs typeface="Times New Roman"/>
              </a:rPr>
              <a:t>I </a:t>
            </a:r>
            <a:r>
              <a:rPr dirty="0" sz="1450" spc="-10">
                <a:latin typeface="Times New Roman"/>
                <a:cs typeface="Times New Roman"/>
              </a:rPr>
              <a:t>imagine </a:t>
            </a:r>
            <a:r>
              <a:rPr dirty="0" sz="1450" spc="-5">
                <a:latin typeface="Times New Roman"/>
                <a:cs typeface="Times New Roman"/>
              </a:rPr>
              <a:t>he </a:t>
            </a:r>
            <a:r>
              <a:rPr dirty="0" sz="1450" spc="-10">
                <a:latin typeface="Times New Roman"/>
                <a:cs typeface="Times New Roman"/>
              </a:rPr>
              <a:t>must have frozen to death. His funeral was something  I'll never forget, the 'Regiment' almost bled itself white to make sure  everything went </a:t>
            </a:r>
            <a:r>
              <a:rPr dirty="0" sz="1450" spc="-15">
                <a:latin typeface="Times New Roman"/>
                <a:cs typeface="Times New Roman"/>
              </a:rPr>
              <a:t>off </a:t>
            </a:r>
            <a:r>
              <a:rPr dirty="0" sz="1450" spc="-10">
                <a:latin typeface="Times New Roman"/>
                <a:cs typeface="Times New Roman"/>
              </a:rPr>
              <a:t>with as much pomp as possible. At the head </a:t>
            </a:r>
            <a:r>
              <a:rPr dirty="0" sz="1450" spc="-5">
                <a:latin typeface="Times New Roman"/>
                <a:cs typeface="Times New Roman"/>
              </a:rPr>
              <a:t>of </a:t>
            </a:r>
            <a:r>
              <a:rPr dirty="0" sz="1450" spc="-10">
                <a:latin typeface="Times New Roman"/>
                <a:cs typeface="Times New Roman"/>
              </a:rPr>
              <a:t>the  procession came the University Beadle in full regalia, bearing </a:t>
            </a:r>
            <a:r>
              <a:rPr dirty="0" sz="1450" spc="-5">
                <a:latin typeface="Times New Roman"/>
                <a:cs typeface="Times New Roman"/>
              </a:rPr>
              <a:t>on </a:t>
            </a:r>
            <a:r>
              <a:rPr dirty="0" sz="1450" spc="-10">
                <a:latin typeface="Times New Roman"/>
                <a:cs typeface="Times New Roman"/>
              </a:rPr>
              <a:t>his hands  outstretched before him the purple cushion with the gold chain </a:t>
            </a:r>
            <a:r>
              <a:rPr dirty="0" sz="1450" spc="-5">
                <a:latin typeface="Times New Roman"/>
                <a:cs typeface="Times New Roman"/>
              </a:rPr>
              <a:t>on </a:t>
            </a:r>
            <a:r>
              <a:rPr dirty="0" sz="1450" spc="-10">
                <a:latin typeface="Times New Roman"/>
                <a:cs typeface="Times New Roman"/>
              </a:rPr>
              <a:t>it, then,  behind the hearse, the interminable file </a:t>
            </a:r>
            <a:r>
              <a:rPr dirty="0" sz="1450" spc="-5">
                <a:latin typeface="Times New Roman"/>
                <a:cs typeface="Times New Roman"/>
              </a:rPr>
              <a:t>of </a:t>
            </a:r>
            <a:r>
              <a:rPr dirty="0" sz="1450" spc="-10">
                <a:latin typeface="Times New Roman"/>
                <a:cs typeface="Times New Roman"/>
              </a:rPr>
              <a:t>the 'Regiment', barefoot, </a:t>
            </a:r>
            <a:r>
              <a:rPr dirty="0" sz="1450" spc="-20">
                <a:latin typeface="Times New Roman"/>
                <a:cs typeface="Times New Roman"/>
              </a:rPr>
              <a:t>filthy,  </a:t>
            </a:r>
            <a:r>
              <a:rPr dirty="0" sz="1450" spc="-10">
                <a:latin typeface="Times New Roman"/>
                <a:cs typeface="Times New Roman"/>
              </a:rPr>
              <a:t>ragged and torn. One </a:t>
            </a:r>
            <a:r>
              <a:rPr dirty="0" sz="1450" spc="-5">
                <a:latin typeface="Times New Roman"/>
                <a:cs typeface="Times New Roman"/>
              </a:rPr>
              <a:t>of </a:t>
            </a:r>
            <a:r>
              <a:rPr dirty="0" sz="1450" spc="-10">
                <a:latin typeface="Times New Roman"/>
                <a:cs typeface="Times New Roman"/>
              </a:rPr>
              <a:t>them had sold his every last possession and trudged  past with his </a:t>
            </a:r>
            <a:r>
              <a:rPr dirty="0" sz="1450" spc="-25">
                <a:latin typeface="Times New Roman"/>
                <a:cs typeface="Times New Roman"/>
              </a:rPr>
              <a:t>body, </a:t>
            </a:r>
            <a:r>
              <a:rPr dirty="0" sz="1450" spc="-10">
                <a:latin typeface="Times New Roman"/>
                <a:cs typeface="Times New Roman"/>
              </a:rPr>
              <a:t>legs and arms wrapped in layers </a:t>
            </a:r>
            <a:r>
              <a:rPr dirty="0" sz="1450" spc="-5">
                <a:latin typeface="Times New Roman"/>
                <a:cs typeface="Times New Roman"/>
              </a:rPr>
              <a:t>of </a:t>
            </a:r>
            <a:r>
              <a:rPr dirty="0" sz="1450" spc="-10">
                <a:latin typeface="Times New Roman"/>
                <a:cs typeface="Times New Roman"/>
              </a:rPr>
              <a:t>old</a:t>
            </a:r>
            <a:r>
              <a:rPr dirty="0" sz="1450" spc="95">
                <a:latin typeface="Times New Roman"/>
                <a:cs typeface="Times New Roman"/>
              </a:rPr>
              <a:t> </a:t>
            </a:r>
            <a:r>
              <a:rPr dirty="0" sz="1450" spc="-20">
                <a:latin typeface="Times New Roman"/>
                <a:cs typeface="Times New Roman"/>
              </a:rPr>
              <a:t>newspaper.</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Thus they paid him their last</a:t>
            </a:r>
            <a:r>
              <a:rPr dirty="0" sz="1450" spc="20">
                <a:latin typeface="Times New Roman"/>
                <a:cs typeface="Times New Roman"/>
              </a:rPr>
              <a:t> </a:t>
            </a:r>
            <a:r>
              <a:rPr dirty="0" sz="1450" spc="-10">
                <a:latin typeface="Times New Roman"/>
                <a:cs typeface="Times New Roman"/>
              </a:rPr>
              <a:t>respects.</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On his grave in the cemetery is </a:t>
            </a:r>
            <a:r>
              <a:rPr dirty="0" sz="1450" spc="-5">
                <a:latin typeface="Times New Roman"/>
                <a:cs typeface="Times New Roman"/>
              </a:rPr>
              <a:t>a </a:t>
            </a:r>
            <a:r>
              <a:rPr dirty="0" sz="1450" spc="-10">
                <a:latin typeface="Times New Roman"/>
                <a:cs typeface="Times New Roman"/>
              </a:rPr>
              <a:t>white stone with three figures carved </a:t>
            </a:r>
            <a:r>
              <a:rPr dirty="0" sz="1450" spc="-5">
                <a:latin typeface="Times New Roman"/>
                <a:cs typeface="Times New Roman"/>
              </a:rPr>
              <a:t>on  </a:t>
            </a:r>
            <a:r>
              <a:rPr dirty="0" sz="1450" spc="-10">
                <a:latin typeface="Times New Roman"/>
                <a:cs typeface="Times New Roman"/>
              </a:rPr>
              <a:t>it: the Saviour </a:t>
            </a:r>
            <a:r>
              <a:rPr dirty="0" sz="1450" spc="-5">
                <a:latin typeface="Times New Roman"/>
                <a:cs typeface="Times New Roman"/>
              </a:rPr>
              <a:t>on </a:t>
            </a:r>
            <a:r>
              <a:rPr dirty="0" sz="1450" spc="-10">
                <a:latin typeface="Times New Roman"/>
                <a:cs typeface="Times New Roman"/>
              </a:rPr>
              <a:t>the cross between the two robbers. No </a:t>
            </a:r>
            <a:r>
              <a:rPr dirty="0" sz="1450" spc="-5">
                <a:latin typeface="Times New Roman"/>
                <a:cs typeface="Times New Roman"/>
              </a:rPr>
              <a:t>one </a:t>
            </a:r>
            <a:r>
              <a:rPr dirty="0" sz="1450" spc="-10">
                <a:latin typeface="Times New Roman"/>
                <a:cs typeface="Times New Roman"/>
              </a:rPr>
              <a:t>knows who had it  </a:t>
            </a:r>
            <a:r>
              <a:rPr dirty="0" sz="1450" spc="-5">
                <a:latin typeface="Times New Roman"/>
                <a:cs typeface="Times New Roman"/>
              </a:rPr>
              <a:t>put </a:t>
            </a:r>
            <a:r>
              <a:rPr dirty="0" sz="1450" spc="-10">
                <a:latin typeface="Times New Roman"/>
                <a:cs typeface="Times New Roman"/>
              </a:rPr>
              <a:t>there. There is </a:t>
            </a:r>
            <a:r>
              <a:rPr dirty="0" sz="1450" spc="-5">
                <a:latin typeface="Times New Roman"/>
                <a:cs typeface="Times New Roman"/>
              </a:rPr>
              <a:t>a </a:t>
            </a:r>
            <a:r>
              <a:rPr dirty="0" sz="1450" spc="-10">
                <a:latin typeface="Times New Roman"/>
                <a:cs typeface="Times New Roman"/>
              </a:rPr>
              <a:t>rumour that it was </a:t>
            </a:r>
            <a:r>
              <a:rPr dirty="0" sz="1450" spc="-35">
                <a:latin typeface="Times New Roman"/>
                <a:cs typeface="Times New Roman"/>
              </a:rPr>
              <a:t>Dr. </a:t>
            </a:r>
            <a:r>
              <a:rPr dirty="0" sz="1450" spc="-10">
                <a:latin typeface="Times New Roman"/>
                <a:cs typeface="Times New Roman"/>
              </a:rPr>
              <a:t>Hulbert's wife who paid for</a:t>
            </a:r>
            <a:r>
              <a:rPr dirty="0" sz="1450" spc="1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His will, </a:t>
            </a:r>
            <a:r>
              <a:rPr dirty="0" sz="1450" spc="-15">
                <a:latin typeface="Times New Roman"/>
                <a:cs typeface="Times New Roman"/>
              </a:rPr>
              <a:t>however, </a:t>
            </a:r>
            <a:r>
              <a:rPr dirty="0" sz="1450" spc="-10">
                <a:latin typeface="Times New Roman"/>
                <a:cs typeface="Times New Roman"/>
              </a:rPr>
              <a:t>contained </a:t>
            </a:r>
            <a:r>
              <a:rPr dirty="0" sz="1450" spc="-5">
                <a:latin typeface="Times New Roman"/>
                <a:cs typeface="Times New Roman"/>
              </a:rPr>
              <a:t>a </a:t>
            </a:r>
            <a:r>
              <a:rPr dirty="0" sz="1450" spc="-10">
                <a:latin typeface="Times New Roman"/>
                <a:cs typeface="Times New Roman"/>
              </a:rPr>
              <a:t>legacy that provides </a:t>
            </a:r>
            <a:r>
              <a:rPr dirty="0" sz="1450" spc="-5">
                <a:latin typeface="Times New Roman"/>
                <a:cs typeface="Times New Roman"/>
              </a:rPr>
              <a:t>a </a:t>
            </a:r>
            <a:r>
              <a:rPr dirty="0" sz="1450" spc="-10">
                <a:latin typeface="Times New Roman"/>
                <a:cs typeface="Times New Roman"/>
              </a:rPr>
              <a:t>free bowl </a:t>
            </a:r>
            <a:r>
              <a:rPr dirty="0" sz="1450" spc="-5">
                <a:latin typeface="Times New Roman"/>
                <a:cs typeface="Times New Roman"/>
              </a:rPr>
              <a:t>of </a:t>
            </a:r>
            <a:r>
              <a:rPr dirty="0" sz="1450" spc="-10">
                <a:latin typeface="Times New Roman"/>
                <a:cs typeface="Times New Roman"/>
              </a:rPr>
              <a:t>soup  every day for each member </a:t>
            </a:r>
            <a:r>
              <a:rPr dirty="0" sz="1450" spc="-5">
                <a:latin typeface="Times New Roman"/>
                <a:cs typeface="Times New Roman"/>
              </a:rPr>
              <a:t>of </a:t>
            </a:r>
            <a:r>
              <a:rPr dirty="0" sz="1450" spc="-10">
                <a:latin typeface="Times New Roman"/>
                <a:cs typeface="Times New Roman"/>
              </a:rPr>
              <a:t>the 'Regiment' at Loisitchek's. That's why there  are these spoons hanging from the chains, and the depressions hollowed </a:t>
            </a:r>
            <a:r>
              <a:rPr dirty="0" sz="1450" spc="-5">
                <a:latin typeface="Times New Roman"/>
                <a:cs typeface="Times New Roman"/>
              </a:rPr>
              <a:t>out of  </a:t>
            </a:r>
            <a:r>
              <a:rPr dirty="0" sz="1450" spc="-10">
                <a:latin typeface="Times New Roman"/>
                <a:cs typeface="Times New Roman"/>
              </a:rPr>
              <a:t>the table-top are the soup-bowls. At midday the waitress comes along with </a:t>
            </a:r>
            <a:r>
              <a:rPr dirty="0" sz="1450" spc="-5">
                <a:latin typeface="Times New Roman"/>
                <a:cs typeface="Times New Roman"/>
              </a:rPr>
              <a:t>a  huge </a:t>
            </a:r>
            <a:r>
              <a:rPr dirty="0" sz="1450" spc="-10">
                <a:latin typeface="Times New Roman"/>
                <a:cs typeface="Times New Roman"/>
              </a:rPr>
              <a:t>metal pump and squirts them full </a:t>
            </a:r>
            <a:r>
              <a:rPr dirty="0" sz="1450" spc="-5">
                <a:latin typeface="Times New Roman"/>
                <a:cs typeface="Times New Roman"/>
              </a:rPr>
              <a:t>of </a:t>
            </a:r>
            <a:r>
              <a:rPr dirty="0" sz="1450" spc="-10">
                <a:latin typeface="Times New Roman"/>
                <a:cs typeface="Times New Roman"/>
              </a:rPr>
              <a:t>gruel; and if there's anyone who  can't prove they belong to the 'Regiment', she sucks the soup back into the  pump.</a:t>
            </a:r>
            <a:endParaRPr sz="1450">
              <a:latin typeface="Times New Roman"/>
              <a:cs typeface="Times New Roman"/>
            </a:endParaRPr>
          </a:p>
          <a:p>
            <a:pPr algn="just" marL="12700" marR="6985" indent="255904">
              <a:lnSpc>
                <a:spcPts val="1730"/>
              </a:lnSpc>
              <a:spcBef>
                <a:spcPts val="780"/>
              </a:spcBef>
            </a:pPr>
            <a:r>
              <a:rPr dirty="0" sz="1450" spc="-10">
                <a:latin typeface="Times New Roman"/>
                <a:cs typeface="Times New Roman"/>
              </a:rPr>
              <a:t>From this table, the story </a:t>
            </a:r>
            <a:r>
              <a:rPr dirty="0" sz="1450" spc="-5">
                <a:latin typeface="Times New Roman"/>
                <a:cs typeface="Times New Roman"/>
              </a:rPr>
              <a:t>of </a:t>
            </a:r>
            <a:r>
              <a:rPr dirty="0" sz="1450" spc="-10">
                <a:latin typeface="Times New Roman"/>
                <a:cs typeface="Times New Roman"/>
              </a:rPr>
              <a:t>this peculiar custom has </a:t>
            </a:r>
            <a:r>
              <a:rPr dirty="0" sz="1450" spc="-5">
                <a:latin typeface="Times New Roman"/>
                <a:cs typeface="Times New Roman"/>
              </a:rPr>
              <a:t>gone </a:t>
            </a:r>
            <a:r>
              <a:rPr dirty="0" sz="1450" spc="-10">
                <a:latin typeface="Times New Roman"/>
                <a:cs typeface="Times New Roman"/>
              </a:rPr>
              <a:t>all round the  world."</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It was the awareness </a:t>
            </a:r>
            <a:r>
              <a:rPr dirty="0" sz="1450" spc="-5">
                <a:latin typeface="Times New Roman"/>
                <a:cs typeface="Times New Roman"/>
              </a:rPr>
              <a:t>of </a:t>
            </a:r>
            <a:r>
              <a:rPr dirty="0" sz="1450" spc="-10">
                <a:latin typeface="Times New Roman"/>
                <a:cs typeface="Times New Roman"/>
              </a:rPr>
              <a:t>some disturbance in the tavern that roused me from  my </a:t>
            </a:r>
            <a:r>
              <a:rPr dirty="0" sz="1450" spc="-20">
                <a:latin typeface="Times New Roman"/>
                <a:cs typeface="Times New Roman"/>
              </a:rPr>
              <a:t>lethargy.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Zwakh's last sentences were drifting away over the surface </a:t>
            </a:r>
            <a:r>
              <a:rPr dirty="0" sz="1450" spc="-5">
                <a:latin typeface="Times New Roman"/>
                <a:cs typeface="Times New Roman"/>
              </a:rPr>
              <a:t>of </a:t>
            </a:r>
            <a:r>
              <a:rPr dirty="0" sz="1450" spc="-10">
                <a:latin typeface="Times New Roman"/>
                <a:cs typeface="Times New Roman"/>
              </a:rPr>
              <a:t>my  consciousness; </a:t>
            </a:r>
            <a:r>
              <a:rPr dirty="0" sz="1450" spc="-5">
                <a:latin typeface="Times New Roman"/>
                <a:cs typeface="Times New Roman"/>
              </a:rPr>
              <a:t>I </a:t>
            </a:r>
            <a:r>
              <a:rPr dirty="0" sz="1450" spc="-10">
                <a:latin typeface="Times New Roman"/>
                <a:cs typeface="Times New Roman"/>
              </a:rPr>
              <a:t>saw him moving his hands to demonstrate </a:t>
            </a:r>
            <a:r>
              <a:rPr dirty="0" sz="1450" spc="-5">
                <a:latin typeface="Times New Roman"/>
                <a:cs typeface="Times New Roman"/>
              </a:rPr>
              <a:t>the </a:t>
            </a:r>
            <a:r>
              <a:rPr dirty="0" sz="1450" spc="-10">
                <a:latin typeface="Times New Roman"/>
                <a:cs typeface="Times New Roman"/>
              </a:rPr>
              <a:t>piston </a:t>
            </a:r>
            <a:r>
              <a:rPr dirty="0" sz="1450" spc="-5">
                <a:latin typeface="Times New Roman"/>
                <a:cs typeface="Times New Roman"/>
              </a:rPr>
              <a:t>of a  </a:t>
            </a:r>
            <a:r>
              <a:rPr dirty="0" sz="1450" spc="-15">
                <a:latin typeface="Times New Roman"/>
                <a:cs typeface="Times New Roman"/>
              </a:rPr>
              <a:t>large </a:t>
            </a:r>
            <a:r>
              <a:rPr dirty="0" sz="1450" spc="-10">
                <a:latin typeface="Times New Roman"/>
                <a:cs typeface="Times New Roman"/>
              </a:rPr>
              <a:t>pump going in and </a:t>
            </a:r>
            <a:r>
              <a:rPr dirty="0" sz="1450" spc="-5">
                <a:latin typeface="Times New Roman"/>
                <a:cs typeface="Times New Roman"/>
              </a:rPr>
              <a:t>out, </a:t>
            </a:r>
            <a:r>
              <a:rPr dirty="0" sz="1450" spc="-10">
                <a:latin typeface="Times New Roman"/>
                <a:cs typeface="Times New Roman"/>
              </a:rPr>
              <a:t>then the scenes that were unfolding all around </a:t>
            </a:r>
            <a:r>
              <a:rPr dirty="0" sz="1450" spc="-5">
                <a:latin typeface="Times New Roman"/>
                <a:cs typeface="Times New Roman"/>
              </a:rPr>
              <a:t>us  </a:t>
            </a:r>
            <a:r>
              <a:rPr dirty="0" sz="1450" spc="-10">
                <a:latin typeface="Times New Roman"/>
                <a:cs typeface="Times New Roman"/>
              </a:rPr>
              <a:t>suddenly started to flick past my vision as quickly as if they were part </a:t>
            </a:r>
            <a:r>
              <a:rPr dirty="0" sz="1450" spc="-5">
                <a:latin typeface="Times New Roman"/>
                <a:cs typeface="Times New Roman"/>
              </a:rPr>
              <a:t>of a  </a:t>
            </a:r>
            <a:r>
              <a:rPr dirty="0" sz="1450" spc="-10">
                <a:latin typeface="Times New Roman"/>
                <a:cs typeface="Times New Roman"/>
              </a:rPr>
              <a:t>clockwork </a:t>
            </a:r>
            <a:r>
              <a:rPr dirty="0" sz="1450" spc="-20">
                <a:latin typeface="Times New Roman"/>
                <a:cs typeface="Times New Roman"/>
              </a:rPr>
              <a:t>peep-show, </a:t>
            </a:r>
            <a:r>
              <a:rPr dirty="0" sz="1450" spc="-10">
                <a:latin typeface="Times New Roman"/>
                <a:cs typeface="Times New Roman"/>
              </a:rPr>
              <a:t>and yet with spectral </a:t>
            </a:r>
            <a:r>
              <a:rPr dirty="0" sz="1450" spc="-20">
                <a:latin typeface="Times New Roman"/>
                <a:cs typeface="Times New Roman"/>
              </a:rPr>
              <a:t>clarity, </a:t>
            </a:r>
            <a:r>
              <a:rPr dirty="0" sz="1450" spc="-10">
                <a:latin typeface="Times New Roman"/>
                <a:cs typeface="Times New Roman"/>
              </a:rPr>
              <a:t>so that for </a:t>
            </a:r>
            <a:r>
              <a:rPr dirty="0" sz="1450" spc="-5">
                <a:latin typeface="Times New Roman"/>
                <a:cs typeface="Times New Roman"/>
              </a:rPr>
              <a:t>a </a:t>
            </a:r>
            <a:r>
              <a:rPr dirty="0" sz="1450" spc="-10">
                <a:latin typeface="Times New Roman"/>
                <a:cs typeface="Times New Roman"/>
              </a:rPr>
              <a:t>while </a:t>
            </a:r>
            <a:r>
              <a:rPr dirty="0" sz="1450" spc="-5">
                <a:latin typeface="Times New Roman"/>
                <a:cs typeface="Times New Roman"/>
              </a:rPr>
              <a:t>I  </a:t>
            </a:r>
            <a:r>
              <a:rPr dirty="0" sz="1450" spc="-10">
                <a:latin typeface="Times New Roman"/>
                <a:cs typeface="Times New Roman"/>
              </a:rPr>
              <a:t>completely lost awareness </a:t>
            </a:r>
            <a:r>
              <a:rPr dirty="0" sz="1450" spc="-5">
                <a:latin typeface="Times New Roman"/>
                <a:cs typeface="Times New Roman"/>
              </a:rPr>
              <a:t>of </a:t>
            </a:r>
            <a:r>
              <a:rPr dirty="0" sz="1450" spc="-10">
                <a:latin typeface="Times New Roman"/>
                <a:cs typeface="Times New Roman"/>
              </a:rPr>
              <a:t>myself and felt like </a:t>
            </a:r>
            <a:r>
              <a:rPr dirty="0" sz="1450" spc="-5">
                <a:latin typeface="Times New Roman"/>
                <a:cs typeface="Times New Roman"/>
              </a:rPr>
              <a:t>a </a:t>
            </a:r>
            <a:r>
              <a:rPr dirty="0" sz="1450" spc="-10">
                <a:latin typeface="Times New Roman"/>
                <a:cs typeface="Times New Roman"/>
              </a:rPr>
              <a:t>cogwheel in </a:t>
            </a:r>
            <a:r>
              <a:rPr dirty="0" sz="1450" spc="-5">
                <a:latin typeface="Times New Roman"/>
                <a:cs typeface="Times New Roman"/>
              </a:rPr>
              <a:t>a </a:t>
            </a:r>
            <a:r>
              <a:rPr dirty="0" sz="1450" spc="-10">
                <a:latin typeface="Times New Roman"/>
                <a:cs typeface="Times New Roman"/>
              </a:rPr>
              <a:t>living  mechanism.</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room had become </a:t>
            </a:r>
            <a:r>
              <a:rPr dirty="0" sz="1450" spc="-5">
                <a:latin typeface="Times New Roman"/>
                <a:cs typeface="Times New Roman"/>
              </a:rPr>
              <a:t>one </a:t>
            </a:r>
            <a:r>
              <a:rPr dirty="0" sz="1450" spc="-10">
                <a:latin typeface="Times New Roman"/>
                <a:cs typeface="Times New Roman"/>
              </a:rPr>
              <a:t>seething mass </a:t>
            </a:r>
            <a:r>
              <a:rPr dirty="0" sz="1450" spc="-5">
                <a:latin typeface="Times New Roman"/>
                <a:cs typeface="Times New Roman"/>
              </a:rPr>
              <a:t>of </a:t>
            </a:r>
            <a:r>
              <a:rPr dirty="0" sz="1450" spc="-10">
                <a:latin typeface="Times New Roman"/>
                <a:cs typeface="Times New Roman"/>
              </a:rPr>
              <a:t>people. The raised platform  was</a:t>
            </a:r>
            <a:r>
              <a:rPr dirty="0" sz="1450" spc="95">
                <a:latin typeface="Times New Roman"/>
                <a:cs typeface="Times New Roman"/>
              </a:rPr>
              <a:t> </a:t>
            </a:r>
            <a:r>
              <a:rPr dirty="0" sz="1450" spc="-10">
                <a:latin typeface="Times New Roman"/>
                <a:cs typeface="Times New Roman"/>
              </a:rPr>
              <a:t>crowded</a:t>
            </a:r>
            <a:r>
              <a:rPr dirty="0" sz="1450" spc="95">
                <a:latin typeface="Times New Roman"/>
                <a:cs typeface="Times New Roman"/>
              </a:rPr>
              <a:t> </a:t>
            </a:r>
            <a:r>
              <a:rPr dirty="0" sz="1450" spc="-10">
                <a:latin typeface="Times New Roman"/>
                <a:cs typeface="Times New Roman"/>
              </a:rPr>
              <a:t>with</a:t>
            </a:r>
            <a:r>
              <a:rPr dirty="0" sz="1450" spc="100">
                <a:latin typeface="Times New Roman"/>
                <a:cs typeface="Times New Roman"/>
              </a:rPr>
              <a:t> </a:t>
            </a:r>
            <a:r>
              <a:rPr dirty="0" sz="1450" spc="-10">
                <a:latin typeface="Times New Roman"/>
                <a:cs typeface="Times New Roman"/>
              </a:rPr>
              <a:t>gentlemen</a:t>
            </a:r>
            <a:r>
              <a:rPr dirty="0" sz="1450" spc="95">
                <a:latin typeface="Times New Roman"/>
                <a:cs typeface="Times New Roman"/>
              </a:rPr>
              <a:t> </a:t>
            </a:r>
            <a:r>
              <a:rPr dirty="0" sz="1450" spc="-10">
                <a:latin typeface="Times New Roman"/>
                <a:cs typeface="Times New Roman"/>
              </a:rPr>
              <a:t>in</a:t>
            </a:r>
            <a:r>
              <a:rPr dirty="0" sz="1450" spc="100">
                <a:latin typeface="Times New Roman"/>
                <a:cs typeface="Times New Roman"/>
              </a:rPr>
              <a:t> </a:t>
            </a:r>
            <a:r>
              <a:rPr dirty="0" sz="1450" spc="-10">
                <a:latin typeface="Times New Roman"/>
                <a:cs typeface="Times New Roman"/>
              </a:rPr>
              <a:t>black</a:t>
            </a:r>
            <a:r>
              <a:rPr dirty="0" sz="1450" spc="95">
                <a:latin typeface="Times New Roman"/>
                <a:cs typeface="Times New Roman"/>
              </a:rPr>
              <a:t> </a:t>
            </a:r>
            <a:r>
              <a:rPr dirty="0" sz="1450" spc="-10">
                <a:latin typeface="Times New Roman"/>
                <a:cs typeface="Times New Roman"/>
              </a:rPr>
              <a:t>tails,</a:t>
            </a:r>
            <a:r>
              <a:rPr dirty="0" sz="1450" spc="100">
                <a:latin typeface="Times New Roman"/>
                <a:cs typeface="Times New Roman"/>
              </a:rPr>
              <a:t> </a:t>
            </a:r>
            <a:r>
              <a:rPr dirty="0" sz="1450" spc="-10">
                <a:latin typeface="Times New Roman"/>
                <a:cs typeface="Times New Roman"/>
              </a:rPr>
              <a:t>white</a:t>
            </a:r>
            <a:r>
              <a:rPr dirty="0" sz="1450" spc="95">
                <a:latin typeface="Times New Roman"/>
                <a:cs typeface="Times New Roman"/>
              </a:rPr>
              <a:t> </a:t>
            </a:r>
            <a:r>
              <a:rPr dirty="0" sz="1450" spc="-15">
                <a:latin typeface="Times New Roman"/>
                <a:cs typeface="Times New Roman"/>
              </a:rPr>
              <a:t>cuffs</a:t>
            </a:r>
            <a:r>
              <a:rPr dirty="0" sz="1450" spc="100">
                <a:latin typeface="Times New Roman"/>
                <a:cs typeface="Times New Roman"/>
              </a:rPr>
              <a:t> </a:t>
            </a:r>
            <a:r>
              <a:rPr dirty="0" sz="1450" spc="-10">
                <a:latin typeface="Times New Roman"/>
                <a:cs typeface="Times New Roman"/>
              </a:rPr>
              <a:t>and</a:t>
            </a:r>
            <a:r>
              <a:rPr dirty="0" sz="1450" spc="95">
                <a:latin typeface="Times New Roman"/>
                <a:cs typeface="Times New Roman"/>
              </a:rPr>
              <a:t> </a:t>
            </a:r>
            <a:r>
              <a:rPr dirty="0" sz="1450" spc="-10">
                <a:latin typeface="Times New Roman"/>
                <a:cs typeface="Times New Roman"/>
              </a:rPr>
              <a:t>glittering</a:t>
            </a:r>
            <a:r>
              <a:rPr dirty="0" sz="1450" spc="100">
                <a:latin typeface="Times New Roman"/>
                <a:cs typeface="Times New Roman"/>
              </a:rPr>
              <a:t> </a:t>
            </a:r>
            <a:r>
              <a:rPr dirty="0" sz="1450" spc="-10">
                <a:latin typeface="Times New Roman"/>
                <a:cs typeface="Times New Roman"/>
              </a:rPr>
              <a:t>rings,</a:t>
            </a:r>
            <a:r>
              <a:rPr dirty="0" sz="1450" spc="95">
                <a:latin typeface="Times New Roman"/>
                <a:cs typeface="Times New Roman"/>
              </a:rPr>
              <a:t> </a:t>
            </a:r>
            <a:r>
              <a:rPr dirty="0" sz="1450" spc="-5">
                <a:latin typeface="Times New Roman"/>
                <a:cs typeface="Times New Roman"/>
              </a:rPr>
              <a:t>a</a:t>
            </a:r>
            <a:endParaRPr sz="145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075" cy="9390380"/>
          </a:xfrm>
          <a:prstGeom prst="rect">
            <a:avLst/>
          </a:prstGeom>
        </p:spPr>
        <p:txBody>
          <a:bodyPr wrap="square" lIns="0" tIns="20955" rIns="0" bIns="0" rtlCol="0" vert="horz">
            <a:spAutoFit/>
          </a:bodyPr>
          <a:lstStyle/>
          <a:p>
            <a:pPr algn="just" marL="12700" marR="8890">
              <a:lnSpc>
                <a:spcPts val="1720"/>
              </a:lnSpc>
              <a:spcBef>
                <a:spcPts val="165"/>
              </a:spcBef>
            </a:pPr>
            <a:r>
              <a:rPr dirty="0" sz="1450" spc="-10">
                <a:latin typeface="Times New Roman"/>
                <a:cs typeface="Times New Roman"/>
              </a:rPr>
              <a:t>dragoon's uniform with captain's epaulettes and, at the </a:t>
            </a:r>
            <a:r>
              <a:rPr dirty="0" sz="1450" spc="-20">
                <a:latin typeface="Times New Roman"/>
                <a:cs typeface="Times New Roman"/>
              </a:rPr>
              <a:t>rear, </a:t>
            </a:r>
            <a:r>
              <a:rPr dirty="0" sz="1450" spc="-5">
                <a:latin typeface="Times New Roman"/>
                <a:cs typeface="Times New Roman"/>
              </a:rPr>
              <a:t>a </a:t>
            </a:r>
            <a:r>
              <a:rPr dirty="0" sz="1450" spc="-10">
                <a:latin typeface="Times New Roman"/>
                <a:cs typeface="Times New Roman"/>
              </a:rPr>
              <a:t>lady's hat with  salmon-pink ostrich</a:t>
            </a:r>
            <a:r>
              <a:rPr dirty="0" sz="1450" spc="-5">
                <a:latin typeface="Times New Roman"/>
                <a:cs typeface="Times New Roman"/>
              </a:rPr>
              <a:t> </a:t>
            </a:r>
            <a:r>
              <a:rPr dirty="0" sz="1450" spc="-10">
                <a:latin typeface="Times New Roman"/>
                <a:cs typeface="Times New Roman"/>
              </a:rPr>
              <a:t>feathers.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Loisa was glowering </a:t>
            </a:r>
            <a:r>
              <a:rPr dirty="0" sz="1450" spc="-5">
                <a:latin typeface="Times New Roman"/>
                <a:cs typeface="Times New Roman"/>
              </a:rPr>
              <a:t>up </a:t>
            </a:r>
            <a:r>
              <a:rPr dirty="0" sz="1450" spc="-10">
                <a:latin typeface="Times New Roman"/>
                <a:cs typeface="Times New Roman"/>
              </a:rPr>
              <a:t>through the bars </a:t>
            </a:r>
            <a:r>
              <a:rPr dirty="0" sz="1450" spc="-5">
                <a:latin typeface="Times New Roman"/>
                <a:cs typeface="Times New Roman"/>
              </a:rPr>
              <a:t>of </a:t>
            </a:r>
            <a:r>
              <a:rPr dirty="0" sz="1450" spc="-10">
                <a:latin typeface="Times New Roman"/>
                <a:cs typeface="Times New Roman"/>
              </a:rPr>
              <a:t>the railings, so full </a:t>
            </a:r>
            <a:r>
              <a:rPr dirty="0" sz="1450" spc="-5">
                <a:latin typeface="Times New Roman"/>
                <a:cs typeface="Times New Roman"/>
              </a:rPr>
              <a:t>of </a:t>
            </a:r>
            <a:r>
              <a:rPr dirty="0" sz="1450" spc="-10">
                <a:latin typeface="Times New Roman"/>
                <a:cs typeface="Times New Roman"/>
              </a:rPr>
              <a:t>hatred  that </a:t>
            </a:r>
            <a:r>
              <a:rPr dirty="0" sz="1450" spc="-5">
                <a:latin typeface="Times New Roman"/>
                <a:cs typeface="Times New Roman"/>
              </a:rPr>
              <a:t>he </a:t>
            </a:r>
            <a:r>
              <a:rPr dirty="0" sz="1450" spc="-10">
                <a:latin typeface="Times New Roman"/>
                <a:cs typeface="Times New Roman"/>
              </a:rPr>
              <a:t>was unsteady </a:t>
            </a:r>
            <a:r>
              <a:rPr dirty="0" sz="1450" spc="-5">
                <a:latin typeface="Times New Roman"/>
                <a:cs typeface="Times New Roman"/>
              </a:rPr>
              <a:t>on </a:t>
            </a:r>
            <a:r>
              <a:rPr dirty="0" sz="1450" spc="-10">
                <a:latin typeface="Times New Roman"/>
                <a:cs typeface="Times New Roman"/>
              </a:rPr>
              <a:t>his feet. Jaromir was there </a:t>
            </a:r>
            <a:r>
              <a:rPr dirty="0" sz="1450" spc="-5">
                <a:latin typeface="Times New Roman"/>
                <a:cs typeface="Times New Roman"/>
              </a:rPr>
              <a:t>too, </a:t>
            </a:r>
            <a:r>
              <a:rPr dirty="0" sz="1450" spc="-10">
                <a:latin typeface="Times New Roman"/>
                <a:cs typeface="Times New Roman"/>
              </a:rPr>
              <a:t>staring </a:t>
            </a:r>
            <a:r>
              <a:rPr dirty="0" sz="1450" spc="-5">
                <a:latin typeface="Times New Roman"/>
                <a:cs typeface="Times New Roman"/>
              </a:rPr>
              <a:t>up </a:t>
            </a:r>
            <a:r>
              <a:rPr dirty="0" sz="1450" spc="-10">
                <a:latin typeface="Times New Roman"/>
                <a:cs typeface="Times New Roman"/>
              </a:rPr>
              <a:t>fixedly and  with his back tight, very tight, against the side wall, as if an invisible hand  were pressing him against</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The figures suddenly stopped dancing, the landlord must have shouted </a:t>
            </a:r>
            <a:r>
              <a:rPr dirty="0" sz="1450" spc="-5">
                <a:latin typeface="Times New Roman"/>
                <a:cs typeface="Times New Roman"/>
              </a:rPr>
              <a:t>out  </a:t>
            </a:r>
            <a:r>
              <a:rPr dirty="0" sz="1450" spc="-10">
                <a:latin typeface="Times New Roman"/>
                <a:cs typeface="Times New Roman"/>
              </a:rPr>
              <a:t>something that had startled them. The music was still playing, </a:t>
            </a:r>
            <a:r>
              <a:rPr dirty="0" sz="1450" spc="-5">
                <a:latin typeface="Times New Roman"/>
                <a:cs typeface="Times New Roman"/>
              </a:rPr>
              <a:t>but </a:t>
            </a:r>
            <a:r>
              <a:rPr dirty="0" sz="1450" spc="-10">
                <a:latin typeface="Times New Roman"/>
                <a:cs typeface="Times New Roman"/>
              </a:rPr>
              <a:t>softly; it  was unsure </a:t>
            </a:r>
            <a:r>
              <a:rPr dirty="0" sz="1450" spc="-5">
                <a:latin typeface="Times New Roman"/>
                <a:cs typeface="Times New Roman"/>
              </a:rPr>
              <a:t>of </a:t>
            </a:r>
            <a:r>
              <a:rPr dirty="0" sz="1450" spc="-10">
                <a:latin typeface="Times New Roman"/>
                <a:cs typeface="Times New Roman"/>
              </a:rPr>
              <a:t>itself, it was trembling, </a:t>
            </a:r>
            <a:r>
              <a:rPr dirty="0" sz="1450" spc="-5">
                <a:latin typeface="Times New Roman"/>
                <a:cs typeface="Times New Roman"/>
              </a:rPr>
              <a:t>you </a:t>
            </a:r>
            <a:r>
              <a:rPr dirty="0" sz="1450" spc="-10">
                <a:latin typeface="Times New Roman"/>
                <a:cs typeface="Times New Roman"/>
              </a:rPr>
              <a:t>could feel it </a:t>
            </a:r>
            <a:r>
              <a:rPr dirty="0" sz="1450" spc="-20">
                <a:latin typeface="Times New Roman"/>
                <a:cs typeface="Times New Roman"/>
              </a:rPr>
              <a:t>distinctly. </a:t>
            </a:r>
            <a:r>
              <a:rPr dirty="0" sz="1450" spc="-10">
                <a:latin typeface="Times New Roman"/>
                <a:cs typeface="Times New Roman"/>
              </a:rPr>
              <a:t>And yet the  landlord was making </a:t>
            </a:r>
            <a:r>
              <a:rPr dirty="0" sz="1450" spc="-5">
                <a:latin typeface="Times New Roman"/>
                <a:cs typeface="Times New Roman"/>
              </a:rPr>
              <a:t>no </a:t>
            </a:r>
            <a:r>
              <a:rPr dirty="0" sz="1450" spc="-10">
                <a:latin typeface="Times New Roman"/>
                <a:cs typeface="Times New Roman"/>
              </a:rPr>
              <a:t>attempt to conceal the gloating expression </a:t>
            </a:r>
            <a:r>
              <a:rPr dirty="0" sz="1450" spc="-5">
                <a:latin typeface="Times New Roman"/>
                <a:cs typeface="Times New Roman"/>
              </a:rPr>
              <a:t>on </a:t>
            </a:r>
            <a:r>
              <a:rPr dirty="0" sz="1450" spc="-10">
                <a:latin typeface="Times New Roman"/>
                <a:cs typeface="Times New Roman"/>
              </a:rPr>
              <a:t>his</a:t>
            </a:r>
            <a:r>
              <a:rPr dirty="0" sz="1450" spc="13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A police inspector in uniform suddenly appeared in the </a:t>
            </a:r>
            <a:r>
              <a:rPr dirty="0" sz="1450" spc="-20">
                <a:latin typeface="Times New Roman"/>
                <a:cs typeface="Times New Roman"/>
              </a:rPr>
              <a:t>doorway. </a:t>
            </a:r>
            <a:r>
              <a:rPr dirty="0" sz="1450" spc="-10">
                <a:latin typeface="Times New Roman"/>
                <a:cs typeface="Times New Roman"/>
              </a:rPr>
              <a:t>He  spread his arms </a:t>
            </a:r>
            <a:r>
              <a:rPr dirty="0" sz="1450" spc="-5">
                <a:latin typeface="Times New Roman"/>
                <a:cs typeface="Times New Roman"/>
              </a:rPr>
              <a:t>out </a:t>
            </a:r>
            <a:r>
              <a:rPr dirty="0" sz="1450" spc="-10">
                <a:latin typeface="Times New Roman"/>
                <a:cs typeface="Times New Roman"/>
              </a:rPr>
              <a:t>so that </a:t>
            </a:r>
            <a:r>
              <a:rPr dirty="0" sz="1450" spc="-5">
                <a:latin typeface="Times New Roman"/>
                <a:cs typeface="Times New Roman"/>
              </a:rPr>
              <a:t>no one </a:t>
            </a:r>
            <a:r>
              <a:rPr dirty="0" sz="1450" spc="-10">
                <a:latin typeface="Times New Roman"/>
                <a:cs typeface="Times New Roman"/>
              </a:rPr>
              <a:t>could leave. Behind him was </a:t>
            </a:r>
            <a:r>
              <a:rPr dirty="0" sz="1450" spc="-5">
                <a:latin typeface="Times New Roman"/>
                <a:cs typeface="Times New Roman"/>
              </a:rPr>
              <a:t>a </a:t>
            </a:r>
            <a:r>
              <a:rPr dirty="0" sz="1450" spc="-10">
                <a:latin typeface="Times New Roman"/>
                <a:cs typeface="Times New Roman"/>
              </a:rPr>
              <a:t>detective  constable.</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"So, we're dancing are we? In spite </a:t>
            </a:r>
            <a:r>
              <a:rPr dirty="0" sz="1450" spc="-5">
                <a:latin typeface="Times New Roman"/>
                <a:cs typeface="Times New Roman"/>
              </a:rPr>
              <a:t>of </a:t>
            </a:r>
            <a:r>
              <a:rPr dirty="0" sz="1450" spc="-10">
                <a:latin typeface="Times New Roman"/>
                <a:cs typeface="Times New Roman"/>
              </a:rPr>
              <a:t>the ban? I'm closing the place down.  Mine host, you're coming along with me, and all the rest </a:t>
            </a:r>
            <a:r>
              <a:rPr dirty="0" sz="1450" spc="-5">
                <a:latin typeface="Times New Roman"/>
                <a:cs typeface="Times New Roman"/>
              </a:rPr>
              <a:t>of you, </a:t>
            </a:r>
            <a:r>
              <a:rPr dirty="0" sz="1450" spc="-15">
                <a:latin typeface="Times New Roman"/>
                <a:cs typeface="Times New Roman"/>
              </a:rPr>
              <a:t>off </a:t>
            </a:r>
            <a:r>
              <a:rPr dirty="0" sz="1450" spc="-10">
                <a:latin typeface="Times New Roman"/>
                <a:cs typeface="Times New Roman"/>
              </a:rPr>
              <a:t>to the  Station."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He barked </a:t>
            </a:r>
            <a:r>
              <a:rPr dirty="0" sz="1450" spc="-5">
                <a:latin typeface="Times New Roman"/>
                <a:cs typeface="Times New Roman"/>
              </a:rPr>
              <a:t>out </a:t>
            </a:r>
            <a:r>
              <a:rPr dirty="0" sz="1450" spc="-10">
                <a:latin typeface="Times New Roman"/>
                <a:cs typeface="Times New Roman"/>
              </a:rPr>
              <a:t>the words, like </a:t>
            </a:r>
            <a:r>
              <a:rPr dirty="0" sz="1450" spc="-5">
                <a:latin typeface="Times New Roman"/>
                <a:cs typeface="Times New Roman"/>
              </a:rPr>
              <a:t>a </a:t>
            </a:r>
            <a:r>
              <a:rPr dirty="0" sz="1450" spc="-10">
                <a:latin typeface="Times New Roman"/>
                <a:cs typeface="Times New Roman"/>
              </a:rPr>
              <a:t>military</a:t>
            </a:r>
            <a:r>
              <a:rPr dirty="0" sz="1450" spc="20">
                <a:latin typeface="Times New Roman"/>
                <a:cs typeface="Times New Roman"/>
              </a:rPr>
              <a:t> </a:t>
            </a:r>
            <a:r>
              <a:rPr dirty="0" sz="1450" spc="-10">
                <a:latin typeface="Times New Roman"/>
                <a:cs typeface="Times New Roman"/>
              </a:rPr>
              <a:t>command.</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The hulk </a:t>
            </a:r>
            <a:r>
              <a:rPr dirty="0" sz="1450" spc="-5">
                <a:latin typeface="Times New Roman"/>
                <a:cs typeface="Times New Roman"/>
              </a:rPr>
              <a:t>of a </a:t>
            </a:r>
            <a:r>
              <a:rPr dirty="0" sz="1450" spc="-10">
                <a:latin typeface="Times New Roman"/>
                <a:cs typeface="Times New Roman"/>
              </a:rPr>
              <a:t>landlord said nothing, </a:t>
            </a:r>
            <a:r>
              <a:rPr dirty="0" sz="1450" spc="-5">
                <a:latin typeface="Times New Roman"/>
                <a:cs typeface="Times New Roman"/>
              </a:rPr>
              <a:t>but </a:t>
            </a:r>
            <a:r>
              <a:rPr dirty="0" sz="1450" spc="-10">
                <a:latin typeface="Times New Roman"/>
                <a:cs typeface="Times New Roman"/>
              </a:rPr>
              <a:t>the gloating grin did </a:t>
            </a:r>
            <a:r>
              <a:rPr dirty="0" sz="1450" spc="-5">
                <a:latin typeface="Times New Roman"/>
                <a:cs typeface="Times New Roman"/>
              </a:rPr>
              <a:t>not </a:t>
            </a:r>
            <a:r>
              <a:rPr dirty="0" sz="1450" spc="-10">
                <a:latin typeface="Times New Roman"/>
                <a:cs typeface="Times New Roman"/>
              </a:rPr>
              <a:t>disappear  from his</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It merely</a:t>
            </a:r>
            <a:r>
              <a:rPr dirty="0" sz="1450" spc="-5">
                <a:latin typeface="Times New Roman"/>
                <a:cs typeface="Times New Roman"/>
              </a:rPr>
              <a:t> </a:t>
            </a:r>
            <a:r>
              <a:rPr dirty="0" sz="1450" spc="-10">
                <a:latin typeface="Times New Roman"/>
                <a:cs typeface="Times New Roman"/>
              </a:rPr>
              <a:t>froze.</a:t>
            </a:r>
            <a:endParaRPr sz="1450">
              <a:latin typeface="Times New Roman"/>
              <a:cs typeface="Times New Roman"/>
            </a:endParaRPr>
          </a:p>
          <a:p>
            <a:pPr algn="just" marL="268605" marR="1634489">
              <a:lnSpc>
                <a:spcPts val="2520"/>
              </a:lnSpc>
              <a:spcBef>
                <a:spcPts val="140"/>
              </a:spcBef>
            </a:pPr>
            <a:r>
              <a:rPr dirty="0" sz="1450" spc="-10">
                <a:latin typeface="Times New Roman"/>
                <a:cs typeface="Times New Roman"/>
              </a:rPr>
              <a:t>The concertina spluttered and died away in </a:t>
            </a:r>
            <a:r>
              <a:rPr dirty="0" sz="1450" spc="-5">
                <a:latin typeface="Times New Roman"/>
                <a:cs typeface="Times New Roman"/>
              </a:rPr>
              <a:t>a </a:t>
            </a:r>
            <a:r>
              <a:rPr dirty="0" sz="1450" spc="-10">
                <a:latin typeface="Times New Roman"/>
                <a:cs typeface="Times New Roman"/>
              </a:rPr>
              <a:t>whistle.  The harp changed its</a:t>
            </a:r>
            <a:r>
              <a:rPr dirty="0" sz="1450" spc="5">
                <a:latin typeface="Times New Roman"/>
                <a:cs typeface="Times New Roman"/>
              </a:rPr>
              <a:t> </a:t>
            </a:r>
            <a:r>
              <a:rPr dirty="0" sz="1450" spc="-10">
                <a:latin typeface="Times New Roman"/>
                <a:cs typeface="Times New Roman"/>
              </a:rPr>
              <a:t>tune.</a:t>
            </a:r>
            <a:endParaRPr sz="1450">
              <a:latin typeface="Times New Roman"/>
              <a:cs typeface="Times New Roman"/>
            </a:endParaRPr>
          </a:p>
          <a:p>
            <a:pPr algn="just" marL="12700" marR="8255" indent="255904">
              <a:lnSpc>
                <a:spcPts val="1730"/>
              </a:lnSpc>
              <a:spcBef>
                <a:spcPts val="635"/>
              </a:spcBef>
            </a:pPr>
            <a:r>
              <a:rPr dirty="0" sz="1450" spc="-10">
                <a:latin typeface="Times New Roman"/>
                <a:cs typeface="Times New Roman"/>
              </a:rPr>
              <a:t>Suddenly all the faces were seen in profile, staring expectantly </a:t>
            </a:r>
            <a:r>
              <a:rPr dirty="0" sz="1450" spc="-5">
                <a:latin typeface="Times New Roman"/>
                <a:cs typeface="Times New Roman"/>
              </a:rPr>
              <a:t>up </a:t>
            </a:r>
            <a:r>
              <a:rPr dirty="0" sz="1450" spc="-10">
                <a:latin typeface="Times New Roman"/>
                <a:cs typeface="Times New Roman"/>
              </a:rPr>
              <a:t>at the  platform.</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And an elegant figure in black made its nonchalant way down the few  steps and walked slowly </a:t>
            </a:r>
            <a:r>
              <a:rPr dirty="0" sz="1450" spc="-5">
                <a:latin typeface="Times New Roman"/>
                <a:cs typeface="Times New Roman"/>
              </a:rPr>
              <a:t>up </a:t>
            </a:r>
            <a:r>
              <a:rPr dirty="0" sz="1450" spc="-10">
                <a:latin typeface="Times New Roman"/>
                <a:cs typeface="Times New Roman"/>
              </a:rPr>
              <a:t>to the</a:t>
            </a:r>
            <a:r>
              <a:rPr dirty="0" sz="1450" spc="15">
                <a:latin typeface="Times New Roman"/>
                <a:cs typeface="Times New Roman"/>
              </a:rPr>
              <a:t> </a:t>
            </a:r>
            <a:r>
              <a:rPr dirty="0" sz="1450" spc="-15">
                <a:latin typeface="Times New Roman"/>
                <a:cs typeface="Times New Roman"/>
              </a:rPr>
              <a:t>inspector.</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The inspector's eyes were spellbound, fixed </a:t>
            </a:r>
            <a:r>
              <a:rPr dirty="0" sz="1450" spc="-5">
                <a:latin typeface="Times New Roman"/>
                <a:cs typeface="Times New Roman"/>
              </a:rPr>
              <a:t>on </a:t>
            </a:r>
            <a:r>
              <a:rPr dirty="0" sz="1450" spc="-10">
                <a:latin typeface="Times New Roman"/>
                <a:cs typeface="Times New Roman"/>
              </a:rPr>
              <a:t>the black patent-leather  shoes strolling towards</a:t>
            </a:r>
            <a:r>
              <a:rPr dirty="0" sz="145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The swell stopped </a:t>
            </a:r>
            <a:r>
              <a:rPr dirty="0" sz="1450" spc="-5">
                <a:latin typeface="Times New Roman"/>
                <a:cs typeface="Times New Roman"/>
              </a:rPr>
              <a:t>one </a:t>
            </a:r>
            <a:r>
              <a:rPr dirty="0" sz="1450" spc="-10">
                <a:latin typeface="Times New Roman"/>
                <a:cs typeface="Times New Roman"/>
              </a:rPr>
              <a:t>step in front </a:t>
            </a:r>
            <a:r>
              <a:rPr dirty="0" sz="1450" spc="-5">
                <a:latin typeface="Times New Roman"/>
                <a:cs typeface="Times New Roman"/>
              </a:rPr>
              <a:t>of </a:t>
            </a:r>
            <a:r>
              <a:rPr dirty="0" sz="1450" spc="-10">
                <a:latin typeface="Times New Roman"/>
                <a:cs typeface="Times New Roman"/>
              </a:rPr>
              <a:t>the policeman and his bored gaze  travelled slowly from his helmet down to his </a:t>
            </a:r>
            <a:r>
              <a:rPr dirty="0" sz="1450" spc="-5">
                <a:latin typeface="Times New Roman"/>
                <a:cs typeface="Times New Roman"/>
              </a:rPr>
              <a:t>boots </a:t>
            </a:r>
            <a:r>
              <a:rPr dirty="0" sz="1450" spc="-10">
                <a:latin typeface="Times New Roman"/>
                <a:cs typeface="Times New Roman"/>
              </a:rPr>
              <a:t>and back</a:t>
            </a:r>
            <a:r>
              <a:rPr dirty="0" sz="1450" spc="6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other </a:t>
            </a:r>
            <a:r>
              <a:rPr dirty="0" sz="1450" spc="-5">
                <a:latin typeface="Times New Roman"/>
                <a:cs typeface="Times New Roman"/>
              </a:rPr>
              <a:t>young </a:t>
            </a:r>
            <a:r>
              <a:rPr dirty="0" sz="1450" spc="-10">
                <a:latin typeface="Times New Roman"/>
                <a:cs typeface="Times New Roman"/>
              </a:rPr>
              <a:t>aristocrats </a:t>
            </a:r>
            <a:r>
              <a:rPr dirty="0" sz="1450" spc="-5">
                <a:latin typeface="Times New Roman"/>
                <a:cs typeface="Times New Roman"/>
              </a:rPr>
              <a:t>up on </a:t>
            </a:r>
            <a:r>
              <a:rPr dirty="0" sz="1450" spc="-10">
                <a:latin typeface="Times New Roman"/>
                <a:cs typeface="Times New Roman"/>
              </a:rPr>
              <a:t>the platform were bent over the railing,  stifling their laughter with grey silk handkerchiefs. The Captain </a:t>
            </a:r>
            <a:r>
              <a:rPr dirty="0" sz="1450" spc="-5">
                <a:latin typeface="Times New Roman"/>
                <a:cs typeface="Times New Roman"/>
              </a:rPr>
              <a:t>of </a:t>
            </a:r>
            <a:r>
              <a:rPr dirty="0" sz="1450" spc="-10">
                <a:latin typeface="Times New Roman"/>
                <a:cs typeface="Times New Roman"/>
              </a:rPr>
              <a:t>Dragoons  stuck </a:t>
            </a:r>
            <a:r>
              <a:rPr dirty="0" sz="1450" spc="-5">
                <a:latin typeface="Times New Roman"/>
                <a:cs typeface="Times New Roman"/>
              </a:rPr>
              <a:t>a </a:t>
            </a:r>
            <a:r>
              <a:rPr dirty="0" sz="1450" spc="-10">
                <a:latin typeface="Times New Roman"/>
                <a:cs typeface="Times New Roman"/>
              </a:rPr>
              <a:t>gold coin in his eye like </a:t>
            </a:r>
            <a:r>
              <a:rPr dirty="0" sz="1450" spc="-5">
                <a:latin typeface="Times New Roman"/>
                <a:cs typeface="Times New Roman"/>
              </a:rPr>
              <a:t>a </a:t>
            </a:r>
            <a:r>
              <a:rPr dirty="0" sz="1450" spc="-10">
                <a:latin typeface="Times New Roman"/>
                <a:cs typeface="Times New Roman"/>
              </a:rPr>
              <a:t>monocle and spat his cigarette-end </a:t>
            </a:r>
            <a:r>
              <a:rPr dirty="0" sz="1450" spc="-5">
                <a:latin typeface="Times New Roman"/>
                <a:cs typeface="Times New Roman"/>
              </a:rPr>
              <a:t>out </a:t>
            </a:r>
            <a:r>
              <a:rPr dirty="0" sz="1450" spc="-10">
                <a:latin typeface="Times New Roman"/>
                <a:cs typeface="Times New Roman"/>
              </a:rPr>
              <a:t>into  the hair </a:t>
            </a:r>
            <a:r>
              <a:rPr dirty="0" sz="1450" spc="-5">
                <a:latin typeface="Times New Roman"/>
                <a:cs typeface="Times New Roman"/>
              </a:rPr>
              <a:t>of a </a:t>
            </a:r>
            <a:r>
              <a:rPr dirty="0" sz="1450" spc="-10">
                <a:latin typeface="Times New Roman"/>
                <a:cs typeface="Times New Roman"/>
              </a:rPr>
              <a:t>girl leaning </a:t>
            </a:r>
            <a:r>
              <a:rPr dirty="0" sz="1450" spc="-5">
                <a:latin typeface="Times New Roman"/>
                <a:cs typeface="Times New Roman"/>
              </a:rPr>
              <a:t>on a </a:t>
            </a:r>
            <a:r>
              <a:rPr dirty="0" sz="1450" spc="-10">
                <a:latin typeface="Times New Roman"/>
                <a:cs typeface="Times New Roman"/>
              </a:rPr>
              <a:t>chair</a:t>
            </a:r>
            <a:r>
              <a:rPr dirty="0" sz="1450" spc="15">
                <a:latin typeface="Times New Roman"/>
                <a:cs typeface="Times New Roman"/>
              </a:rPr>
              <a:t> </a:t>
            </a:r>
            <a:r>
              <a:rPr dirty="0" sz="1450" spc="-25">
                <a:latin typeface="Times New Roman"/>
                <a:cs typeface="Times New Roman"/>
              </a:rPr>
              <a:t>below.</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inspector went pale and in his embarrassment kept staring at the pearl  in</a:t>
            </a:r>
            <a:r>
              <a:rPr dirty="0" sz="1450" spc="270">
                <a:latin typeface="Times New Roman"/>
                <a:cs typeface="Times New Roman"/>
              </a:rPr>
              <a:t> </a:t>
            </a:r>
            <a:r>
              <a:rPr dirty="0" sz="1450" spc="-10">
                <a:latin typeface="Times New Roman"/>
                <a:cs typeface="Times New Roman"/>
              </a:rPr>
              <a:t>the</a:t>
            </a:r>
            <a:r>
              <a:rPr dirty="0" sz="1450" spc="275">
                <a:latin typeface="Times New Roman"/>
                <a:cs typeface="Times New Roman"/>
              </a:rPr>
              <a:t> </a:t>
            </a:r>
            <a:r>
              <a:rPr dirty="0" sz="1450" spc="-10">
                <a:latin typeface="Times New Roman"/>
                <a:cs typeface="Times New Roman"/>
              </a:rPr>
              <a:t>aristocrat's</a:t>
            </a:r>
            <a:r>
              <a:rPr dirty="0" sz="1450" spc="270">
                <a:latin typeface="Times New Roman"/>
                <a:cs typeface="Times New Roman"/>
              </a:rPr>
              <a:t> </a:t>
            </a:r>
            <a:r>
              <a:rPr dirty="0" sz="1450" spc="-10">
                <a:latin typeface="Times New Roman"/>
                <a:cs typeface="Times New Roman"/>
              </a:rPr>
              <a:t>shirt-front.</a:t>
            </a:r>
            <a:r>
              <a:rPr dirty="0" sz="1450" spc="275">
                <a:latin typeface="Times New Roman"/>
                <a:cs typeface="Times New Roman"/>
              </a:rPr>
              <a:t> </a:t>
            </a:r>
            <a:r>
              <a:rPr dirty="0" sz="1450" spc="-10">
                <a:latin typeface="Times New Roman"/>
                <a:cs typeface="Times New Roman"/>
              </a:rPr>
              <a:t>The</a:t>
            </a:r>
            <a:r>
              <a:rPr dirty="0" sz="1450" spc="270">
                <a:latin typeface="Times New Roman"/>
                <a:cs typeface="Times New Roman"/>
              </a:rPr>
              <a:t> </a:t>
            </a:r>
            <a:r>
              <a:rPr dirty="0" sz="1450" spc="-10">
                <a:latin typeface="Times New Roman"/>
                <a:cs typeface="Times New Roman"/>
              </a:rPr>
              <a:t>flat,</a:t>
            </a:r>
            <a:r>
              <a:rPr dirty="0" sz="1450" spc="275">
                <a:latin typeface="Times New Roman"/>
                <a:cs typeface="Times New Roman"/>
              </a:rPr>
              <a:t> </a:t>
            </a:r>
            <a:r>
              <a:rPr dirty="0" sz="1450" spc="-10">
                <a:latin typeface="Times New Roman"/>
                <a:cs typeface="Times New Roman"/>
              </a:rPr>
              <a:t>indifferent</a:t>
            </a:r>
            <a:r>
              <a:rPr dirty="0" sz="1450" spc="275">
                <a:latin typeface="Times New Roman"/>
                <a:cs typeface="Times New Roman"/>
              </a:rPr>
              <a:t> </a:t>
            </a:r>
            <a:r>
              <a:rPr dirty="0" sz="1450" spc="-10">
                <a:latin typeface="Times New Roman"/>
                <a:cs typeface="Times New Roman"/>
              </a:rPr>
              <a:t>gaze</a:t>
            </a:r>
            <a:r>
              <a:rPr dirty="0" sz="1450" spc="270">
                <a:latin typeface="Times New Roman"/>
                <a:cs typeface="Times New Roman"/>
              </a:rPr>
              <a:t> </a:t>
            </a:r>
            <a:r>
              <a:rPr dirty="0" sz="1450" spc="-10">
                <a:latin typeface="Times New Roman"/>
                <a:cs typeface="Times New Roman"/>
              </a:rPr>
              <a:t>from</a:t>
            </a:r>
            <a:r>
              <a:rPr dirty="0" sz="1450" spc="275">
                <a:latin typeface="Times New Roman"/>
                <a:cs typeface="Times New Roman"/>
              </a:rPr>
              <a:t> </a:t>
            </a:r>
            <a:r>
              <a:rPr dirty="0" sz="1450" spc="-10">
                <a:latin typeface="Times New Roman"/>
                <a:cs typeface="Times New Roman"/>
              </a:rPr>
              <a:t>the</a:t>
            </a:r>
            <a:r>
              <a:rPr dirty="0" sz="1450" spc="270">
                <a:latin typeface="Times New Roman"/>
                <a:cs typeface="Times New Roman"/>
              </a:rPr>
              <a:t> </a:t>
            </a:r>
            <a:r>
              <a:rPr dirty="0" sz="1450" spc="-10">
                <a:latin typeface="Times New Roman"/>
                <a:cs typeface="Times New Roman"/>
              </a:rPr>
              <a:t>unmoving,</a:t>
            </a:r>
            <a:endParaRPr sz="145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289415"/>
          </a:xfrm>
          <a:prstGeom prst="rect">
            <a:avLst/>
          </a:prstGeom>
        </p:spPr>
        <p:txBody>
          <a:bodyPr wrap="square" lIns="0" tIns="20955" rIns="0" bIns="0" rtlCol="0" vert="horz">
            <a:spAutoFit/>
          </a:bodyPr>
          <a:lstStyle/>
          <a:p>
            <a:pPr algn="just" marL="12700" marR="12700">
              <a:lnSpc>
                <a:spcPts val="1720"/>
              </a:lnSpc>
              <a:spcBef>
                <a:spcPts val="165"/>
              </a:spcBef>
            </a:pPr>
            <a:r>
              <a:rPr dirty="0" sz="1450" spc="-10">
                <a:latin typeface="Times New Roman"/>
                <a:cs typeface="Times New Roman"/>
              </a:rPr>
              <a:t>clean-shaven face with the Roman nose was too much for him. It made him  </a:t>
            </a:r>
            <a:r>
              <a:rPr dirty="0" sz="1450" spc="-20">
                <a:latin typeface="Times New Roman"/>
                <a:cs typeface="Times New Roman"/>
              </a:rPr>
              <a:t>uneasy. </a:t>
            </a:r>
            <a:r>
              <a:rPr dirty="0" sz="1450" spc="-10">
                <a:latin typeface="Times New Roman"/>
                <a:cs typeface="Times New Roman"/>
              </a:rPr>
              <a:t>Crushed</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He was stretched </a:t>
            </a:r>
            <a:r>
              <a:rPr dirty="0" sz="1450" spc="-5">
                <a:latin typeface="Times New Roman"/>
                <a:cs typeface="Times New Roman"/>
              </a:rPr>
              <a:t>on </a:t>
            </a:r>
            <a:r>
              <a:rPr dirty="0" sz="1450" spc="-10">
                <a:latin typeface="Times New Roman"/>
                <a:cs typeface="Times New Roman"/>
              </a:rPr>
              <a:t>the rack </a:t>
            </a:r>
            <a:r>
              <a:rPr dirty="0" sz="1450" spc="-5">
                <a:latin typeface="Times New Roman"/>
                <a:cs typeface="Times New Roman"/>
              </a:rPr>
              <a:t>of </a:t>
            </a:r>
            <a:r>
              <a:rPr dirty="0" sz="1450" spc="-10">
                <a:latin typeface="Times New Roman"/>
                <a:cs typeface="Times New Roman"/>
              </a:rPr>
              <a:t>the deathly hush in the</a:t>
            </a:r>
            <a:r>
              <a:rPr dirty="0" sz="1450" spc="60">
                <a:latin typeface="Times New Roman"/>
                <a:cs typeface="Times New Roman"/>
              </a:rPr>
              <a:t> </a:t>
            </a:r>
            <a:r>
              <a:rPr dirty="0" sz="1450" spc="-10">
                <a:latin typeface="Times New Roman"/>
                <a:cs typeface="Times New Roman"/>
              </a:rPr>
              <a:t>tavern.</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"Just like those </a:t>
            </a:r>
            <a:r>
              <a:rPr dirty="0" sz="1450" spc="-15">
                <a:latin typeface="Times New Roman"/>
                <a:cs typeface="Times New Roman"/>
              </a:rPr>
              <a:t>effigies </a:t>
            </a:r>
            <a:r>
              <a:rPr dirty="0" sz="1450" spc="-5">
                <a:latin typeface="Times New Roman"/>
                <a:cs typeface="Times New Roman"/>
              </a:rPr>
              <a:t>of </a:t>
            </a:r>
            <a:r>
              <a:rPr dirty="0" sz="1450" spc="-10">
                <a:latin typeface="Times New Roman"/>
                <a:cs typeface="Times New Roman"/>
              </a:rPr>
              <a:t>knights lying with their hands crossed </a:t>
            </a:r>
            <a:r>
              <a:rPr dirty="0" sz="1450" spc="-5">
                <a:latin typeface="Times New Roman"/>
                <a:cs typeface="Times New Roman"/>
              </a:rPr>
              <a:t>on </a:t>
            </a:r>
            <a:r>
              <a:rPr dirty="0" sz="1450" spc="-10">
                <a:latin typeface="Times New Roman"/>
                <a:cs typeface="Times New Roman"/>
              </a:rPr>
              <a:t>stone  </a:t>
            </a:r>
            <a:r>
              <a:rPr dirty="0" sz="1450" spc="-15">
                <a:latin typeface="Times New Roman"/>
                <a:cs typeface="Times New Roman"/>
              </a:rPr>
              <a:t>coffins </a:t>
            </a:r>
            <a:r>
              <a:rPr dirty="0" sz="1450" spc="-10">
                <a:latin typeface="Times New Roman"/>
                <a:cs typeface="Times New Roman"/>
              </a:rPr>
              <a:t>in Gothic cathedrals", whispered the </a:t>
            </a:r>
            <a:r>
              <a:rPr dirty="0" sz="1450" spc="-15">
                <a:latin typeface="Times New Roman"/>
                <a:cs typeface="Times New Roman"/>
              </a:rPr>
              <a:t>painter, </a:t>
            </a:r>
            <a:r>
              <a:rPr dirty="0" sz="1450" spc="-20">
                <a:latin typeface="Times New Roman"/>
                <a:cs typeface="Times New Roman"/>
              </a:rPr>
              <a:t>Vrieslander,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looked  at the</a:t>
            </a:r>
            <a:r>
              <a:rPr dirty="0" sz="1450" spc="-5">
                <a:latin typeface="Times New Roman"/>
                <a:cs typeface="Times New Roman"/>
              </a:rPr>
              <a:t> </a:t>
            </a:r>
            <a:r>
              <a:rPr dirty="0" sz="1450" spc="-10">
                <a:latin typeface="Times New Roman"/>
                <a:cs typeface="Times New Roman"/>
              </a:rPr>
              <a:t>aristocrat.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Finally the </a:t>
            </a:r>
            <a:r>
              <a:rPr dirty="0" sz="1450" spc="-5">
                <a:latin typeface="Times New Roman"/>
                <a:cs typeface="Times New Roman"/>
              </a:rPr>
              <a:t>young </a:t>
            </a:r>
            <a:r>
              <a:rPr dirty="0" sz="1450" spc="-10">
                <a:latin typeface="Times New Roman"/>
                <a:cs typeface="Times New Roman"/>
              </a:rPr>
              <a:t>swell broke the silence. "Errr </a:t>
            </a:r>
            <a:r>
              <a:rPr dirty="0" sz="1450" spc="-5">
                <a:latin typeface="Times New Roman"/>
                <a:cs typeface="Times New Roman"/>
              </a:rPr>
              <a:t>. . . </a:t>
            </a:r>
            <a:r>
              <a:rPr dirty="0" sz="1450" spc="-10">
                <a:latin typeface="Times New Roman"/>
                <a:cs typeface="Times New Roman"/>
              </a:rPr>
              <a:t>Hmmm", </a:t>
            </a:r>
            <a:r>
              <a:rPr dirty="0" sz="1450" spc="-5">
                <a:latin typeface="Times New Roman"/>
                <a:cs typeface="Times New Roman"/>
              </a:rPr>
              <a:t>he </a:t>
            </a:r>
            <a:r>
              <a:rPr dirty="0" sz="1450" spc="-10">
                <a:latin typeface="Times New Roman"/>
                <a:cs typeface="Times New Roman"/>
              </a:rPr>
              <a:t>went,  imitating the landlord's voice, </a:t>
            </a:r>
            <a:r>
              <a:rPr dirty="0" sz="1450" spc="-30">
                <a:latin typeface="Times New Roman"/>
                <a:cs typeface="Times New Roman"/>
              </a:rPr>
              <a:t>"Well, </a:t>
            </a:r>
            <a:r>
              <a:rPr dirty="0" sz="1450" spc="-10">
                <a:latin typeface="Times New Roman"/>
                <a:cs typeface="Times New Roman"/>
              </a:rPr>
              <a:t>well, well, what fine gentlemen; isn't that  nice." The </a:t>
            </a:r>
            <a:r>
              <a:rPr dirty="0" sz="1450" spc="-5">
                <a:latin typeface="Times New Roman"/>
                <a:cs typeface="Times New Roman"/>
              </a:rPr>
              <a:t>pub </a:t>
            </a:r>
            <a:r>
              <a:rPr dirty="0" sz="1450" spc="-10">
                <a:latin typeface="Times New Roman"/>
                <a:cs typeface="Times New Roman"/>
              </a:rPr>
              <a:t>exploded in </a:t>
            </a:r>
            <a:r>
              <a:rPr dirty="0" sz="1450" spc="-5">
                <a:latin typeface="Times New Roman"/>
                <a:cs typeface="Times New Roman"/>
              </a:rPr>
              <a:t>a </a:t>
            </a:r>
            <a:r>
              <a:rPr dirty="0" sz="1450" spc="-10">
                <a:latin typeface="Times New Roman"/>
                <a:cs typeface="Times New Roman"/>
              </a:rPr>
              <a:t>howling gale that made the glasses rattle. The  </a:t>
            </a:r>
            <a:r>
              <a:rPr dirty="0" sz="1450" spc="-5">
                <a:latin typeface="Times New Roman"/>
                <a:cs typeface="Times New Roman"/>
              </a:rPr>
              <a:t>toughs </a:t>
            </a:r>
            <a:r>
              <a:rPr dirty="0" sz="1450" spc="-10">
                <a:latin typeface="Times New Roman"/>
                <a:cs typeface="Times New Roman"/>
              </a:rPr>
              <a:t>fell about laughing. A bottle </a:t>
            </a:r>
            <a:r>
              <a:rPr dirty="0" sz="1450" spc="-5">
                <a:latin typeface="Times New Roman"/>
                <a:cs typeface="Times New Roman"/>
              </a:rPr>
              <a:t>hit </a:t>
            </a:r>
            <a:r>
              <a:rPr dirty="0" sz="1450" spc="-10">
                <a:latin typeface="Times New Roman"/>
                <a:cs typeface="Times New Roman"/>
              </a:rPr>
              <a:t>the wall and smashed to pieces. The  hulking landlord brayed obsequiously as </a:t>
            </a:r>
            <a:r>
              <a:rPr dirty="0" sz="1450" spc="-5">
                <a:latin typeface="Times New Roman"/>
                <a:cs typeface="Times New Roman"/>
              </a:rPr>
              <a:t>he </a:t>
            </a:r>
            <a:r>
              <a:rPr dirty="0" sz="1450" spc="-10">
                <a:latin typeface="Times New Roman"/>
                <a:cs typeface="Times New Roman"/>
              </a:rPr>
              <a:t>let </a:t>
            </a:r>
            <a:r>
              <a:rPr dirty="0" sz="1450" spc="-5">
                <a:latin typeface="Times New Roman"/>
                <a:cs typeface="Times New Roman"/>
              </a:rPr>
              <a:t>us </a:t>
            </a:r>
            <a:r>
              <a:rPr dirty="0" sz="1450" spc="-10">
                <a:latin typeface="Times New Roman"/>
                <a:cs typeface="Times New Roman"/>
              </a:rPr>
              <a:t>in </a:t>
            </a:r>
            <a:r>
              <a:rPr dirty="0" sz="1450" spc="-5">
                <a:latin typeface="Times New Roman"/>
                <a:cs typeface="Times New Roman"/>
              </a:rPr>
              <a:t>on </a:t>
            </a:r>
            <a:r>
              <a:rPr dirty="0" sz="1450" spc="-10">
                <a:latin typeface="Times New Roman"/>
                <a:cs typeface="Times New Roman"/>
              </a:rPr>
              <a:t>the joke, "His  Highness Prince Ferri</a:t>
            </a:r>
            <a:r>
              <a:rPr dirty="0" sz="1450">
                <a:latin typeface="Times New Roman"/>
                <a:cs typeface="Times New Roman"/>
              </a:rPr>
              <a:t> </a:t>
            </a:r>
            <a:r>
              <a:rPr dirty="0" sz="1450" spc="-10">
                <a:latin typeface="Times New Roman"/>
                <a:cs typeface="Times New Roman"/>
              </a:rPr>
              <a:t>Athenstadt."</a:t>
            </a:r>
            <a:endParaRPr sz="1450">
              <a:latin typeface="Times New Roman"/>
              <a:cs typeface="Times New Roman"/>
            </a:endParaRPr>
          </a:p>
          <a:p>
            <a:pPr algn="just" marL="12700" marR="8890" indent="255904">
              <a:lnSpc>
                <a:spcPts val="1730"/>
              </a:lnSpc>
              <a:spcBef>
                <a:spcPts val="780"/>
              </a:spcBef>
            </a:pPr>
            <a:r>
              <a:rPr dirty="0" sz="1450" spc="-10">
                <a:latin typeface="Times New Roman"/>
                <a:cs typeface="Times New Roman"/>
              </a:rPr>
              <a:t>The Prince handed the inspector his visiting-card. The </a:t>
            </a:r>
            <a:r>
              <a:rPr dirty="0" sz="1450" spc="-5">
                <a:latin typeface="Times New Roman"/>
                <a:cs typeface="Times New Roman"/>
              </a:rPr>
              <a:t>poor </a:t>
            </a:r>
            <a:r>
              <a:rPr dirty="0" sz="1450" spc="-10">
                <a:latin typeface="Times New Roman"/>
                <a:cs typeface="Times New Roman"/>
              </a:rPr>
              <a:t>policeman took  it and saluted several times, clicking his</a:t>
            </a:r>
            <a:r>
              <a:rPr dirty="0" sz="1450" spc="25">
                <a:latin typeface="Times New Roman"/>
                <a:cs typeface="Times New Roman"/>
              </a:rPr>
              <a:t> </a:t>
            </a:r>
            <a:r>
              <a:rPr dirty="0" sz="1450" spc="-10">
                <a:latin typeface="Times New Roman"/>
                <a:cs typeface="Times New Roman"/>
              </a:rPr>
              <a:t>heels.</a:t>
            </a:r>
            <a:endParaRPr sz="1450">
              <a:latin typeface="Times New Roman"/>
              <a:cs typeface="Times New Roman"/>
            </a:endParaRPr>
          </a:p>
          <a:p>
            <a:pPr algn="just" marL="12700" marR="8255" indent="255904">
              <a:lnSpc>
                <a:spcPts val="1730"/>
              </a:lnSpc>
              <a:spcBef>
                <a:spcPts val="720"/>
              </a:spcBef>
            </a:pPr>
            <a:r>
              <a:rPr dirty="0" sz="1450" spc="-10">
                <a:latin typeface="Times New Roman"/>
                <a:cs typeface="Times New Roman"/>
              </a:rPr>
              <a:t>Silence returned. The crowd listened breathlessly for what would come  next.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Prince Athenstadt spoke</a:t>
            </a:r>
            <a:r>
              <a:rPr dirty="0" sz="145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"The ladies and gentlemen whom </a:t>
            </a:r>
            <a:r>
              <a:rPr dirty="0" sz="1450" spc="-5">
                <a:latin typeface="Times New Roman"/>
                <a:cs typeface="Times New Roman"/>
              </a:rPr>
              <a:t>you </a:t>
            </a:r>
            <a:r>
              <a:rPr dirty="0" sz="1450" spc="-10">
                <a:latin typeface="Times New Roman"/>
                <a:cs typeface="Times New Roman"/>
              </a:rPr>
              <a:t>see gathered here are </a:t>
            </a:r>
            <a:r>
              <a:rPr dirty="0" sz="1450" spc="-5">
                <a:latin typeface="Times New Roman"/>
                <a:cs typeface="Times New Roman"/>
              </a:rPr>
              <a:t>. . . </a:t>
            </a:r>
            <a:r>
              <a:rPr dirty="0" sz="1450" spc="-10">
                <a:latin typeface="Times New Roman"/>
                <a:cs typeface="Times New Roman"/>
              </a:rPr>
              <a:t>er </a:t>
            </a:r>
            <a:r>
              <a:rPr dirty="0" sz="1450" spc="-5">
                <a:latin typeface="Times New Roman"/>
                <a:cs typeface="Times New Roman"/>
              </a:rPr>
              <a:t>. . . </a:t>
            </a:r>
            <a:r>
              <a:rPr dirty="0" sz="1450" spc="-10">
                <a:latin typeface="Times New Roman"/>
                <a:cs typeface="Times New Roman"/>
              </a:rPr>
              <a:t>are  all guests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algn="just" marL="12700" marR="10795" indent="255904">
              <a:lnSpc>
                <a:spcPts val="1730"/>
              </a:lnSpc>
              <a:spcBef>
                <a:spcPts val="715"/>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nonchalant gesture His Highness indicated the down-and-outs.  "Perhaps, </a:t>
            </a:r>
            <a:r>
              <a:rPr dirty="0" sz="1450" spc="-15">
                <a:latin typeface="Times New Roman"/>
                <a:cs typeface="Times New Roman"/>
              </a:rPr>
              <a:t>inspector, </a:t>
            </a:r>
            <a:r>
              <a:rPr dirty="0" sz="1450" spc="-5">
                <a:latin typeface="Times New Roman"/>
                <a:cs typeface="Times New Roman"/>
              </a:rPr>
              <a:t>you </a:t>
            </a:r>
            <a:r>
              <a:rPr dirty="0" sz="1450" spc="-10">
                <a:latin typeface="Times New Roman"/>
                <a:cs typeface="Times New Roman"/>
              </a:rPr>
              <a:t>would like me to </a:t>
            </a:r>
            <a:r>
              <a:rPr dirty="0" sz="1450" spc="-5">
                <a:latin typeface="Times New Roman"/>
                <a:cs typeface="Times New Roman"/>
              </a:rPr>
              <a:t>. . . </a:t>
            </a:r>
            <a:r>
              <a:rPr dirty="0" sz="1450" spc="-10">
                <a:latin typeface="Times New Roman"/>
                <a:cs typeface="Times New Roman"/>
              </a:rPr>
              <a:t>er </a:t>
            </a:r>
            <a:r>
              <a:rPr dirty="0" sz="1450" spc="-5">
                <a:latin typeface="Times New Roman"/>
                <a:cs typeface="Times New Roman"/>
              </a:rPr>
              <a:t>. . . </a:t>
            </a:r>
            <a:r>
              <a:rPr dirty="0" sz="1450" spc="-10">
                <a:latin typeface="Times New Roman"/>
                <a:cs typeface="Times New Roman"/>
              </a:rPr>
              <a:t>introduce</a:t>
            </a:r>
            <a:r>
              <a:rPr dirty="0" sz="1450" spc="7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The inspector shook his head with </a:t>
            </a:r>
            <a:r>
              <a:rPr dirty="0" sz="1450" spc="-5">
                <a:latin typeface="Times New Roman"/>
                <a:cs typeface="Times New Roman"/>
              </a:rPr>
              <a:t>a </a:t>
            </a:r>
            <a:r>
              <a:rPr dirty="0" sz="1450" spc="-10">
                <a:latin typeface="Times New Roman"/>
                <a:cs typeface="Times New Roman"/>
              </a:rPr>
              <a:t>forced smile, muttered </a:t>
            </a:r>
            <a:r>
              <a:rPr dirty="0" sz="1450" spc="-5">
                <a:latin typeface="Times New Roman"/>
                <a:cs typeface="Times New Roman"/>
              </a:rPr>
              <a:t>a </a:t>
            </a:r>
            <a:r>
              <a:rPr dirty="0" sz="1450" spc="-10">
                <a:latin typeface="Times New Roman"/>
                <a:cs typeface="Times New Roman"/>
              </a:rPr>
              <a:t>few  embarrassed words about 'only doing his </a:t>
            </a:r>
            <a:r>
              <a:rPr dirty="0" sz="1450" spc="-5">
                <a:latin typeface="Times New Roman"/>
                <a:cs typeface="Times New Roman"/>
              </a:rPr>
              <a:t>duty' </a:t>
            </a:r>
            <a:r>
              <a:rPr dirty="0" sz="1450" spc="-10">
                <a:latin typeface="Times New Roman"/>
                <a:cs typeface="Times New Roman"/>
              </a:rPr>
              <a:t>and finally managed to come  </a:t>
            </a:r>
            <a:r>
              <a:rPr dirty="0" sz="1450" spc="-5">
                <a:latin typeface="Times New Roman"/>
                <a:cs typeface="Times New Roman"/>
              </a:rPr>
              <a:t>out </a:t>
            </a:r>
            <a:r>
              <a:rPr dirty="0" sz="1450" spc="-10">
                <a:latin typeface="Times New Roman"/>
                <a:cs typeface="Times New Roman"/>
              </a:rPr>
              <a:t>with, "I can see that this is an orderly</a:t>
            </a:r>
            <a:r>
              <a:rPr dirty="0" sz="1450" spc="45">
                <a:latin typeface="Times New Roman"/>
                <a:cs typeface="Times New Roman"/>
              </a:rPr>
              <a:t> </a:t>
            </a:r>
            <a:r>
              <a:rPr dirty="0" sz="1450" spc="-10">
                <a:latin typeface="Times New Roman"/>
                <a:cs typeface="Times New Roman"/>
              </a:rPr>
              <a:t>establishment."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That </a:t>
            </a:r>
            <a:r>
              <a:rPr dirty="0" sz="1450" spc="-5">
                <a:latin typeface="Times New Roman"/>
                <a:cs typeface="Times New Roman"/>
              </a:rPr>
              <a:t>put </a:t>
            </a:r>
            <a:r>
              <a:rPr dirty="0" sz="1450" spc="-10">
                <a:latin typeface="Times New Roman"/>
                <a:cs typeface="Times New Roman"/>
              </a:rPr>
              <a:t>life back into the Captain </a:t>
            </a:r>
            <a:r>
              <a:rPr dirty="0" sz="1450" spc="-5">
                <a:latin typeface="Times New Roman"/>
                <a:cs typeface="Times New Roman"/>
              </a:rPr>
              <a:t>of </a:t>
            </a:r>
            <a:r>
              <a:rPr dirty="0" sz="1450" spc="-10">
                <a:latin typeface="Times New Roman"/>
                <a:cs typeface="Times New Roman"/>
              </a:rPr>
              <a:t>Dragoons: </a:t>
            </a:r>
            <a:r>
              <a:rPr dirty="0" sz="1450" spc="-5">
                <a:latin typeface="Times New Roman"/>
                <a:cs typeface="Times New Roman"/>
              </a:rPr>
              <a:t>he </a:t>
            </a:r>
            <a:r>
              <a:rPr dirty="0" sz="1450" spc="-10">
                <a:latin typeface="Times New Roman"/>
                <a:cs typeface="Times New Roman"/>
              </a:rPr>
              <a:t>rushed over to the  lady's hat with the ostrich feathers at the rear </a:t>
            </a:r>
            <a:r>
              <a:rPr dirty="0" sz="1450" spc="-5">
                <a:latin typeface="Times New Roman"/>
                <a:cs typeface="Times New Roman"/>
              </a:rPr>
              <a:t>of </a:t>
            </a:r>
            <a:r>
              <a:rPr dirty="0" sz="1450" spc="-10">
                <a:latin typeface="Times New Roman"/>
                <a:cs typeface="Times New Roman"/>
              </a:rPr>
              <a:t>the dais and, to the cheers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young </a:t>
            </a:r>
            <a:r>
              <a:rPr dirty="0" sz="1450" spc="-10">
                <a:latin typeface="Times New Roman"/>
                <a:cs typeface="Times New Roman"/>
              </a:rPr>
              <a:t>aristocrats, dragged Rosina down onto the</a:t>
            </a:r>
            <a:r>
              <a:rPr dirty="0" sz="1450" spc="35">
                <a:latin typeface="Times New Roman"/>
                <a:cs typeface="Times New Roman"/>
              </a:rPr>
              <a:t> </a:t>
            </a:r>
            <a:r>
              <a:rPr dirty="0" sz="1450" spc="-15">
                <a:latin typeface="Times New Roman"/>
                <a:cs typeface="Times New Roman"/>
              </a:rPr>
              <a:t>dance-floor.</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She was so drunk she staggered round with her eyes shut. The </a:t>
            </a:r>
            <a:r>
              <a:rPr dirty="0" sz="1450" spc="-15">
                <a:latin typeface="Times New Roman"/>
                <a:cs typeface="Times New Roman"/>
              </a:rPr>
              <a:t>large,  </a:t>
            </a:r>
            <a:r>
              <a:rPr dirty="0" sz="1450" spc="-10">
                <a:latin typeface="Times New Roman"/>
                <a:cs typeface="Times New Roman"/>
              </a:rPr>
              <a:t>expensive hat was all askew and she was wearing nothing over her naked </a:t>
            </a:r>
            <a:r>
              <a:rPr dirty="0" sz="1450" spc="-5">
                <a:latin typeface="Times New Roman"/>
                <a:cs typeface="Times New Roman"/>
              </a:rPr>
              <a:t>body  but </a:t>
            </a:r>
            <a:r>
              <a:rPr dirty="0" sz="1450" spc="-10">
                <a:latin typeface="Times New Roman"/>
                <a:cs typeface="Times New Roman"/>
              </a:rPr>
              <a:t>long pink stockings and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tail-coat.</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A signal, and the wild music started </a:t>
            </a:r>
            <a:r>
              <a:rPr dirty="0" sz="1450" spc="-5">
                <a:latin typeface="Times New Roman"/>
                <a:cs typeface="Times New Roman"/>
              </a:rPr>
              <a:t>up </a:t>
            </a:r>
            <a:r>
              <a:rPr dirty="0" sz="1450" spc="-15">
                <a:latin typeface="Times New Roman"/>
                <a:cs typeface="Times New Roman"/>
              </a:rPr>
              <a:t>again—'Trallala, </a:t>
            </a:r>
            <a:r>
              <a:rPr dirty="0" sz="1450" spc="-10">
                <a:latin typeface="Times New Roman"/>
                <a:cs typeface="Times New Roman"/>
              </a:rPr>
              <a:t>trallala'—  sweeping away the gurgling cry the deaf-and-dumb Jaromir emitted when </a:t>
            </a:r>
            <a:r>
              <a:rPr dirty="0" sz="1450" spc="-5">
                <a:latin typeface="Times New Roman"/>
                <a:cs typeface="Times New Roman"/>
              </a:rPr>
              <a:t>he  </a:t>
            </a:r>
            <a:r>
              <a:rPr dirty="0" sz="1450" spc="-10">
                <a:latin typeface="Times New Roman"/>
                <a:cs typeface="Times New Roman"/>
              </a:rPr>
              <a:t>saw Rosina.</a:t>
            </a:r>
            <a:endParaRPr sz="1450">
              <a:latin typeface="Times New Roman"/>
              <a:cs typeface="Times New Roman"/>
            </a:endParaRPr>
          </a:p>
          <a:p>
            <a:pPr algn="just" marL="12700" marR="9525" indent="255904">
              <a:lnSpc>
                <a:spcPts val="1730"/>
              </a:lnSpc>
              <a:spcBef>
                <a:spcPts val="785"/>
              </a:spcBef>
            </a:pPr>
            <a:r>
              <a:rPr dirty="0" sz="1450" spc="-70">
                <a:latin typeface="Times New Roman"/>
                <a:cs typeface="Times New Roman"/>
              </a:rPr>
              <a:t>We </a:t>
            </a:r>
            <a:r>
              <a:rPr dirty="0" sz="1450" spc="-10">
                <a:latin typeface="Times New Roman"/>
                <a:cs typeface="Times New Roman"/>
              </a:rPr>
              <a:t>decided to leave. Zwakh called the waitress, his words swallowed </a:t>
            </a:r>
            <a:r>
              <a:rPr dirty="0" sz="1450" spc="-5">
                <a:latin typeface="Times New Roman"/>
                <a:cs typeface="Times New Roman"/>
              </a:rPr>
              <a:t>up </a:t>
            </a:r>
            <a:r>
              <a:rPr dirty="0" sz="1450" spc="-10">
                <a:latin typeface="Times New Roman"/>
                <a:cs typeface="Times New Roman"/>
              </a:rPr>
              <a:t>in  the general</a:t>
            </a:r>
            <a:r>
              <a:rPr dirty="0" sz="1450" spc="-5">
                <a:latin typeface="Times New Roman"/>
                <a:cs typeface="Times New Roman"/>
              </a:rPr>
              <a:t> </a:t>
            </a:r>
            <a:r>
              <a:rPr dirty="0" sz="1450" spc="-10">
                <a:latin typeface="Times New Roman"/>
                <a:cs typeface="Times New Roman"/>
              </a:rPr>
              <a:t>noise.</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The</a:t>
            </a:r>
            <a:r>
              <a:rPr dirty="0" sz="1450" spc="85">
                <a:latin typeface="Times New Roman"/>
                <a:cs typeface="Times New Roman"/>
              </a:rPr>
              <a:t> </a:t>
            </a:r>
            <a:r>
              <a:rPr dirty="0" sz="1450" spc="-10">
                <a:latin typeface="Times New Roman"/>
                <a:cs typeface="Times New Roman"/>
              </a:rPr>
              <a:t>scenes</a:t>
            </a:r>
            <a:r>
              <a:rPr dirty="0" sz="1450" spc="85">
                <a:latin typeface="Times New Roman"/>
                <a:cs typeface="Times New Roman"/>
              </a:rPr>
              <a:t> </a:t>
            </a:r>
            <a:r>
              <a:rPr dirty="0" sz="1450" spc="-5">
                <a:latin typeface="Times New Roman"/>
                <a:cs typeface="Times New Roman"/>
              </a:rPr>
              <a:t>I</a:t>
            </a:r>
            <a:r>
              <a:rPr dirty="0" sz="1450" spc="80">
                <a:latin typeface="Times New Roman"/>
                <a:cs typeface="Times New Roman"/>
              </a:rPr>
              <a:t> </a:t>
            </a:r>
            <a:r>
              <a:rPr dirty="0" sz="1450" spc="-10">
                <a:latin typeface="Times New Roman"/>
                <a:cs typeface="Times New Roman"/>
              </a:rPr>
              <a:t>saw</a:t>
            </a:r>
            <a:r>
              <a:rPr dirty="0" sz="1450" spc="90">
                <a:latin typeface="Times New Roman"/>
                <a:cs typeface="Times New Roman"/>
              </a:rPr>
              <a:t> </a:t>
            </a:r>
            <a:r>
              <a:rPr dirty="0" sz="1450" spc="-10">
                <a:latin typeface="Times New Roman"/>
                <a:cs typeface="Times New Roman"/>
              </a:rPr>
              <a:t>were</a:t>
            </a:r>
            <a:r>
              <a:rPr dirty="0" sz="1450" spc="85">
                <a:latin typeface="Times New Roman"/>
                <a:cs typeface="Times New Roman"/>
              </a:rPr>
              <a:t> </a:t>
            </a:r>
            <a:r>
              <a:rPr dirty="0" sz="1450" spc="-10">
                <a:latin typeface="Times New Roman"/>
                <a:cs typeface="Times New Roman"/>
              </a:rPr>
              <a:t>as</a:t>
            </a:r>
            <a:r>
              <a:rPr dirty="0" sz="1450" spc="85">
                <a:latin typeface="Times New Roman"/>
                <a:cs typeface="Times New Roman"/>
              </a:rPr>
              <a:t> </a:t>
            </a:r>
            <a:r>
              <a:rPr dirty="0" sz="1450" spc="-10">
                <a:latin typeface="Times New Roman"/>
                <a:cs typeface="Times New Roman"/>
              </a:rPr>
              <a:t>fantastic</a:t>
            </a:r>
            <a:r>
              <a:rPr dirty="0" sz="1450" spc="85">
                <a:latin typeface="Times New Roman"/>
                <a:cs typeface="Times New Roman"/>
              </a:rPr>
              <a:t> </a:t>
            </a:r>
            <a:r>
              <a:rPr dirty="0" sz="1450" spc="-10">
                <a:latin typeface="Times New Roman"/>
                <a:cs typeface="Times New Roman"/>
              </a:rPr>
              <a:t>as</a:t>
            </a:r>
            <a:r>
              <a:rPr dirty="0" sz="1450" spc="90">
                <a:latin typeface="Times New Roman"/>
                <a:cs typeface="Times New Roman"/>
              </a:rPr>
              <a:t> </a:t>
            </a:r>
            <a:r>
              <a:rPr dirty="0" sz="1450" spc="-10">
                <a:latin typeface="Times New Roman"/>
                <a:cs typeface="Times New Roman"/>
              </a:rPr>
              <a:t>any</a:t>
            </a:r>
            <a:r>
              <a:rPr dirty="0" sz="1450" spc="85">
                <a:latin typeface="Times New Roman"/>
                <a:cs typeface="Times New Roman"/>
              </a:rPr>
              <a:t> </a:t>
            </a:r>
            <a:r>
              <a:rPr dirty="0" sz="1450" spc="-10">
                <a:latin typeface="Times New Roman"/>
                <a:cs typeface="Times New Roman"/>
              </a:rPr>
              <a:t>opium</a:t>
            </a:r>
            <a:r>
              <a:rPr dirty="0" sz="1450" spc="85">
                <a:latin typeface="Times New Roman"/>
                <a:cs typeface="Times New Roman"/>
              </a:rPr>
              <a:t> </a:t>
            </a:r>
            <a:r>
              <a:rPr dirty="0" sz="1450" spc="-10">
                <a:latin typeface="Times New Roman"/>
                <a:cs typeface="Times New Roman"/>
              </a:rPr>
              <a:t>hallucination:</a:t>
            </a:r>
            <a:r>
              <a:rPr dirty="0" sz="1450" spc="8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438640"/>
          </a:xfrm>
          <a:prstGeom prst="rect">
            <a:avLst/>
          </a:prstGeom>
        </p:spPr>
        <p:txBody>
          <a:bodyPr wrap="square" lIns="0" tIns="11430" rIns="0" bIns="0" rtlCol="0" vert="horz">
            <a:spAutoFit/>
          </a:bodyPr>
          <a:lstStyle/>
          <a:p>
            <a:pPr algn="just" marL="12700" marR="5080">
              <a:lnSpc>
                <a:spcPct val="100000"/>
              </a:lnSpc>
              <a:spcBef>
                <a:spcPts val="90"/>
              </a:spcBef>
            </a:pPr>
            <a:r>
              <a:rPr dirty="0" sz="1450" spc="-10">
                <a:latin typeface="Times New Roman"/>
                <a:cs typeface="Times New Roman"/>
              </a:rPr>
              <a:t>Captain has his arms round the half-naked Rosina as they slowly revolve to  the music, the deferential crowd making room for</a:t>
            </a:r>
            <a:r>
              <a:rPr dirty="0" sz="1450" spc="3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Then </a:t>
            </a:r>
            <a:r>
              <a:rPr dirty="0" sz="1450" spc="-5">
                <a:latin typeface="Times New Roman"/>
                <a:cs typeface="Times New Roman"/>
              </a:rPr>
              <a:t>a </a:t>
            </a:r>
            <a:r>
              <a:rPr dirty="0" sz="1450" spc="-10">
                <a:latin typeface="Times New Roman"/>
                <a:cs typeface="Times New Roman"/>
              </a:rPr>
              <a:t>murmur starts </a:t>
            </a:r>
            <a:r>
              <a:rPr dirty="0" sz="1450" spc="-5">
                <a:latin typeface="Times New Roman"/>
                <a:cs typeface="Times New Roman"/>
              </a:rPr>
              <a:t>up </a:t>
            </a:r>
            <a:r>
              <a:rPr dirty="0" sz="1450" spc="-10">
                <a:latin typeface="Times New Roman"/>
                <a:cs typeface="Times New Roman"/>
              </a:rPr>
              <a:t>round the benches, "Loisitchek, Loisitchek", and  people crane their necks as an even stranger couple joins the other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dance-floor. </a:t>
            </a:r>
            <a:r>
              <a:rPr dirty="0" sz="1450" spc="-10">
                <a:latin typeface="Times New Roman"/>
                <a:cs typeface="Times New Roman"/>
              </a:rPr>
              <a:t>An effeminate-looking </a:t>
            </a:r>
            <a:r>
              <a:rPr dirty="0" sz="1450" spc="-5">
                <a:latin typeface="Times New Roman"/>
                <a:cs typeface="Times New Roman"/>
              </a:rPr>
              <a:t>young </a:t>
            </a:r>
            <a:r>
              <a:rPr dirty="0" sz="1450" spc="-10">
                <a:latin typeface="Times New Roman"/>
                <a:cs typeface="Times New Roman"/>
              </a:rPr>
              <a:t>lad in pink leotard and tights, with  long blond hair down to his shoulders, his cheeks and lips made </a:t>
            </a:r>
            <a:r>
              <a:rPr dirty="0" sz="1450" spc="-5">
                <a:latin typeface="Times New Roman"/>
                <a:cs typeface="Times New Roman"/>
              </a:rPr>
              <a:t>up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whore's and his eyes cast down in provocative </a:t>
            </a:r>
            <a:r>
              <a:rPr dirty="0" sz="1450" spc="-20">
                <a:latin typeface="Times New Roman"/>
                <a:cs typeface="Times New Roman"/>
              </a:rPr>
              <a:t>modesty, </a:t>
            </a:r>
            <a:r>
              <a:rPr dirty="0" sz="1450" spc="-10">
                <a:latin typeface="Times New Roman"/>
                <a:cs typeface="Times New Roman"/>
              </a:rPr>
              <a:t>is clinging, lovesick,  to the chest </a:t>
            </a:r>
            <a:r>
              <a:rPr dirty="0" sz="1450" spc="-5">
                <a:latin typeface="Times New Roman"/>
                <a:cs typeface="Times New Roman"/>
              </a:rPr>
              <a:t>of </a:t>
            </a:r>
            <a:r>
              <a:rPr dirty="0" sz="1450" spc="-10">
                <a:latin typeface="Times New Roman"/>
                <a:cs typeface="Times New Roman"/>
              </a:rPr>
              <a:t>Prince</a:t>
            </a:r>
            <a:r>
              <a:rPr dirty="0" sz="1450" spc="5">
                <a:latin typeface="Times New Roman"/>
                <a:cs typeface="Times New Roman"/>
              </a:rPr>
              <a:t> </a:t>
            </a:r>
            <a:r>
              <a:rPr dirty="0" sz="1450" spc="-10">
                <a:latin typeface="Times New Roman"/>
                <a:cs typeface="Times New Roman"/>
              </a:rPr>
              <a:t>Athenstadt.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The harp is oozing </a:t>
            </a:r>
            <a:r>
              <a:rPr dirty="0" sz="1450" spc="-5">
                <a:latin typeface="Times New Roman"/>
                <a:cs typeface="Times New Roman"/>
              </a:rPr>
              <a:t>a </a:t>
            </a:r>
            <a:r>
              <a:rPr dirty="0" sz="1450" spc="-10">
                <a:latin typeface="Times New Roman"/>
                <a:cs typeface="Times New Roman"/>
              </a:rPr>
              <a:t>sickly</a:t>
            </a:r>
            <a:r>
              <a:rPr dirty="0" sz="1450" spc="10">
                <a:latin typeface="Times New Roman"/>
                <a:cs typeface="Times New Roman"/>
              </a:rPr>
              <a:t> </a:t>
            </a:r>
            <a:r>
              <a:rPr dirty="0" sz="1450" spc="-10">
                <a:latin typeface="Times New Roman"/>
                <a:cs typeface="Times New Roman"/>
              </a:rPr>
              <a:t>waltz.</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 sharp disgust with life rose in my throat.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quick, fearful glance at  the </a:t>
            </a:r>
            <a:r>
              <a:rPr dirty="0" sz="1450" spc="-5">
                <a:latin typeface="Times New Roman"/>
                <a:cs typeface="Times New Roman"/>
              </a:rPr>
              <a:t>door: </a:t>
            </a:r>
            <a:r>
              <a:rPr dirty="0" sz="1450" spc="-10">
                <a:latin typeface="Times New Roman"/>
                <a:cs typeface="Times New Roman"/>
              </a:rPr>
              <a:t>the inspector was standing there with his back to the </a:t>
            </a:r>
            <a:r>
              <a:rPr dirty="0" sz="1450" spc="-15">
                <a:latin typeface="Times New Roman"/>
                <a:cs typeface="Times New Roman"/>
              </a:rPr>
              <a:t>dance-floor,  </a:t>
            </a:r>
            <a:r>
              <a:rPr dirty="0" sz="1450" spc="-10">
                <a:latin typeface="Times New Roman"/>
                <a:cs typeface="Times New Roman"/>
              </a:rPr>
              <a:t>making sure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have to see anything, in </a:t>
            </a:r>
            <a:r>
              <a:rPr dirty="0" sz="1450" spc="-25">
                <a:latin typeface="Times New Roman"/>
                <a:cs typeface="Times New Roman"/>
              </a:rPr>
              <a:t>hasty, </a:t>
            </a:r>
            <a:r>
              <a:rPr dirty="0" sz="1450" spc="-10">
                <a:latin typeface="Times New Roman"/>
                <a:cs typeface="Times New Roman"/>
              </a:rPr>
              <a:t>whispered conversation  with the detective constable, who was putting something back in his pocket.  There was </a:t>
            </a:r>
            <a:r>
              <a:rPr dirty="0" sz="1450" spc="-5">
                <a:latin typeface="Times New Roman"/>
                <a:cs typeface="Times New Roman"/>
              </a:rPr>
              <a:t>a </a:t>
            </a:r>
            <a:r>
              <a:rPr dirty="0" sz="1450" spc="-10">
                <a:latin typeface="Times New Roman"/>
                <a:cs typeface="Times New Roman"/>
              </a:rPr>
              <a:t>clink </a:t>
            </a:r>
            <a:r>
              <a:rPr dirty="0" sz="1450" spc="-5">
                <a:latin typeface="Times New Roman"/>
                <a:cs typeface="Times New Roman"/>
              </a:rPr>
              <a:t>of</a:t>
            </a:r>
            <a:r>
              <a:rPr dirty="0" sz="1450" spc="5">
                <a:latin typeface="Times New Roman"/>
                <a:cs typeface="Times New Roman"/>
              </a:rPr>
              <a:t> </a:t>
            </a:r>
            <a:r>
              <a:rPr dirty="0" sz="1450" spc="-10">
                <a:latin typeface="Times New Roman"/>
                <a:cs typeface="Times New Roman"/>
              </a:rPr>
              <a:t>handcuffs.</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Then the pair </a:t>
            </a:r>
            <a:r>
              <a:rPr dirty="0" sz="1450" spc="-5">
                <a:latin typeface="Times New Roman"/>
                <a:cs typeface="Times New Roman"/>
              </a:rPr>
              <a:t>of </a:t>
            </a:r>
            <a:r>
              <a:rPr dirty="0" sz="1450" spc="-10">
                <a:latin typeface="Times New Roman"/>
                <a:cs typeface="Times New Roman"/>
              </a:rPr>
              <a:t>them squinted over at the pock-marked face </a:t>
            </a:r>
            <a:r>
              <a:rPr dirty="0" sz="1450" spc="-5">
                <a:latin typeface="Times New Roman"/>
                <a:cs typeface="Times New Roman"/>
              </a:rPr>
              <a:t>of </a:t>
            </a:r>
            <a:r>
              <a:rPr dirty="0" sz="1450" spc="-10">
                <a:latin typeface="Times New Roman"/>
                <a:cs typeface="Times New Roman"/>
              </a:rPr>
              <a:t>Loisa, who  at first tried to hide and then </a:t>
            </a:r>
            <a:r>
              <a:rPr dirty="0" sz="1450" spc="-5">
                <a:latin typeface="Times New Roman"/>
                <a:cs typeface="Times New Roman"/>
              </a:rPr>
              <a:t>stood </a:t>
            </a:r>
            <a:r>
              <a:rPr dirty="0" sz="1450" spc="-10">
                <a:latin typeface="Times New Roman"/>
                <a:cs typeface="Times New Roman"/>
              </a:rPr>
              <a:t>as if paralysed, his face chalk-white and  twisted in</a:t>
            </a:r>
            <a:r>
              <a:rPr dirty="0" sz="1450" spc="-5">
                <a:latin typeface="Times New Roman"/>
                <a:cs typeface="Times New Roman"/>
              </a:rPr>
              <a:t> </a:t>
            </a:r>
            <a:r>
              <a:rPr dirty="0" sz="1450" spc="-20">
                <a:latin typeface="Times New Roman"/>
                <a:cs typeface="Times New Roman"/>
              </a:rPr>
              <a:t>terror.</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A picture flashed before my mind's eye and immediately faded: the picture  </a:t>
            </a:r>
            <a:r>
              <a:rPr dirty="0" sz="1450" spc="-5">
                <a:latin typeface="Times New Roman"/>
                <a:cs typeface="Times New Roman"/>
              </a:rPr>
              <a:t>of </a:t>
            </a:r>
            <a:r>
              <a:rPr dirty="0" sz="1450" spc="-10">
                <a:latin typeface="Times New Roman"/>
                <a:cs typeface="Times New Roman"/>
              </a:rPr>
              <a:t>Prokop, as </a:t>
            </a:r>
            <a:r>
              <a:rPr dirty="0" sz="1450" spc="-5">
                <a:latin typeface="Times New Roman"/>
                <a:cs typeface="Times New Roman"/>
              </a:rPr>
              <a:t>I </a:t>
            </a:r>
            <a:r>
              <a:rPr dirty="0" sz="1450" spc="-10">
                <a:latin typeface="Times New Roman"/>
                <a:cs typeface="Times New Roman"/>
              </a:rPr>
              <a:t>had seen him only an </a:t>
            </a:r>
            <a:r>
              <a:rPr dirty="0" sz="1450" spc="-5">
                <a:latin typeface="Times New Roman"/>
                <a:cs typeface="Times New Roman"/>
              </a:rPr>
              <a:t>hour </a:t>
            </a:r>
            <a:r>
              <a:rPr dirty="0" sz="1450" spc="-10">
                <a:latin typeface="Times New Roman"/>
                <a:cs typeface="Times New Roman"/>
              </a:rPr>
              <a:t>ago, leaning over the bars </a:t>
            </a:r>
            <a:r>
              <a:rPr dirty="0" sz="1450" spc="-5">
                <a:latin typeface="Times New Roman"/>
                <a:cs typeface="Times New Roman"/>
              </a:rPr>
              <a:t>of </a:t>
            </a:r>
            <a:r>
              <a:rPr dirty="0" sz="1450" spc="-10">
                <a:latin typeface="Times New Roman"/>
                <a:cs typeface="Times New Roman"/>
              </a:rPr>
              <a:t>the  drain cover listening, and </a:t>
            </a:r>
            <a:r>
              <a:rPr dirty="0" sz="1450" spc="-5">
                <a:latin typeface="Times New Roman"/>
                <a:cs typeface="Times New Roman"/>
              </a:rPr>
              <a:t>a </a:t>
            </a:r>
            <a:r>
              <a:rPr dirty="0" sz="1450" spc="-10">
                <a:latin typeface="Times New Roman"/>
                <a:cs typeface="Times New Roman"/>
              </a:rPr>
              <a:t>piercing cry </a:t>
            </a:r>
            <a:r>
              <a:rPr dirty="0" sz="1450" spc="-5">
                <a:latin typeface="Times New Roman"/>
                <a:cs typeface="Times New Roman"/>
              </a:rPr>
              <a:t>of </a:t>
            </a:r>
            <a:r>
              <a:rPr dirty="0" sz="1450" spc="-10">
                <a:latin typeface="Times New Roman"/>
                <a:cs typeface="Times New Roman"/>
              </a:rPr>
              <a:t>mortal anguish coming from below  the </a:t>
            </a:r>
            <a:r>
              <a:rPr dirty="0" sz="1450" spc="-5">
                <a:latin typeface="Times New Roman"/>
                <a:cs typeface="Times New Roman"/>
              </a:rPr>
              <a:t>ground.</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try to </a:t>
            </a:r>
            <a:r>
              <a:rPr dirty="0" sz="1450" spc="-5">
                <a:latin typeface="Times New Roman"/>
                <a:cs typeface="Times New Roman"/>
              </a:rPr>
              <a:t>shout out, but</a:t>
            </a:r>
            <a:r>
              <a:rPr dirty="0" sz="1450">
                <a:latin typeface="Times New Roman"/>
                <a:cs typeface="Times New Roman"/>
              </a:rPr>
              <a:t> </a:t>
            </a:r>
            <a:r>
              <a:rPr dirty="0" sz="1450" spc="-10">
                <a:latin typeface="Times New Roman"/>
                <a:cs typeface="Times New Roman"/>
              </a:rPr>
              <a:t>can't.</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Cold fingers have been thrust into my mouth, forcing my </a:t>
            </a:r>
            <a:r>
              <a:rPr dirty="0" sz="1450" spc="-5">
                <a:latin typeface="Times New Roman"/>
                <a:cs typeface="Times New Roman"/>
              </a:rPr>
              <a:t>tongue up </a:t>
            </a:r>
            <a:r>
              <a:rPr dirty="0" sz="1450" spc="-10">
                <a:latin typeface="Times New Roman"/>
                <a:cs typeface="Times New Roman"/>
              </a:rPr>
              <a:t>against  my front teeth, filling my mouth like </a:t>
            </a:r>
            <a:r>
              <a:rPr dirty="0" sz="1450" spc="-5">
                <a:latin typeface="Times New Roman"/>
                <a:cs typeface="Times New Roman"/>
              </a:rPr>
              <a:t>a </a:t>
            </a:r>
            <a:r>
              <a:rPr dirty="0" sz="1450" spc="-10">
                <a:latin typeface="Times New Roman"/>
                <a:cs typeface="Times New Roman"/>
              </a:rPr>
              <a:t>lump that makes it impossible for me to  bring </a:t>
            </a:r>
            <a:r>
              <a:rPr dirty="0" sz="1450" spc="-5">
                <a:latin typeface="Times New Roman"/>
                <a:cs typeface="Times New Roman"/>
              </a:rPr>
              <a:t>out a </a:t>
            </a:r>
            <a:r>
              <a:rPr dirty="0" sz="1450" spc="-10">
                <a:latin typeface="Times New Roman"/>
                <a:cs typeface="Times New Roman"/>
              </a:rPr>
              <a:t>single</a:t>
            </a:r>
            <a:r>
              <a:rPr dirty="0" sz="1450" spc="-5">
                <a:latin typeface="Times New Roman"/>
                <a:cs typeface="Times New Roman"/>
              </a:rPr>
              <a:t> </a:t>
            </a:r>
            <a:r>
              <a:rPr dirty="0" sz="1450" spc="-10">
                <a:latin typeface="Times New Roman"/>
                <a:cs typeface="Times New Roman"/>
              </a:rPr>
              <a:t>word.</a:t>
            </a:r>
            <a:endParaRPr sz="1450">
              <a:latin typeface="Times New Roman"/>
              <a:cs typeface="Times New Roman"/>
            </a:endParaRPr>
          </a:p>
          <a:p>
            <a:pPr algn="just" marL="12700" marR="13335" indent="255904">
              <a:lnSpc>
                <a:spcPts val="1730"/>
              </a:lnSpc>
              <a:spcBef>
                <a:spcPts val="715"/>
              </a:spcBef>
            </a:pPr>
            <a:r>
              <a:rPr dirty="0" sz="1450" spc="-5">
                <a:latin typeface="Times New Roman"/>
                <a:cs typeface="Times New Roman"/>
              </a:rPr>
              <a:t>I </a:t>
            </a:r>
            <a:r>
              <a:rPr dirty="0" sz="1450" spc="-10">
                <a:latin typeface="Times New Roman"/>
                <a:cs typeface="Times New Roman"/>
              </a:rPr>
              <a:t>can't see the fingers, </a:t>
            </a:r>
            <a:r>
              <a:rPr dirty="0" sz="1450" spc="-5">
                <a:latin typeface="Times New Roman"/>
                <a:cs typeface="Times New Roman"/>
              </a:rPr>
              <a:t>I </a:t>
            </a:r>
            <a:r>
              <a:rPr dirty="0" sz="1450" spc="-10">
                <a:latin typeface="Times New Roman"/>
                <a:cs typeface="Times New Roman"/>
              </a:rPr>
              <a:t>know they are invisible, and yet </a:t>
            </a:r>
            <a:r>
              <a:rPr dirty="0" sz="1450" spc="-5">
                <a:latin typeface="Times New Roman"/>
                <a:cs typeface="Times New Roman"/>
              </a:rPr>
              <a:t>I </a:t>
            </a:r>
            <a:r>
              <a:rPr dirty="0" sz="1450" spc="-10">
                <a:latin typeface="Times New Roman"/>
                <a:cs typeface="Times New Roman"/>
              </a:rPr>
              <a:t>can feel them as  if they were </a:t>
            </a:r>
            <a:r>
              <a:rPr dirty="0" sz="1450" spc="-5">
                <a:latin typeface="Times New Roman"/>
                <a:cs typeface="Times New Roman"/>
              </a:rPr>
              <a:t>a </a:t>
            </a:r>
            <a:r>
              <a:rPr dirty="0" sz="1450" spc="-10">
                <a:latin typeface="Times New Roman"/>
                <a:cs typeface="Times New Roman"/>
              </a:rPr>
              <a:t>physical</a:t>
            </a:r>
            <a:r>
              <a:rPr dirty="0" sz="1450" spc="5">
                <a:latin typeface="Times New Roman"/>
                <a:cs typeface="Times New Roman"/>
              </a:rPr>
              <a:t> </a:t>
            </a:r>
            <a:r>
              <a:rPr dirty="0" sz="1450" spc="-10">
                <a:latin typeface="Times New Roman"/>
                <a:cs typeface="Times New Roman"/>
              </a:rPr>
              <a:t>presence.</a:t>
            </a:r>
            <a:endParaRPr sz="1450">
              <a:latin typeface="Times New Roman"/>
              <a:cs typeface="Times New Roman"/>
            </a:endParaRPr>
          </a:p>
          <a:p>
            <a:pPr marL="12700" marR="608965" indent="255904">
              <a:lnSpc>
                <a:spcPts val="1730"/>
              </a:lnSpc>
              <a:spcBef>
                <a:spcPts val="790"/>
              </a:spcBef>
            </a:pPr>
            <a:r>
              <a:rPr dirty="0" sz="1450" spc="-10">
                <a:latin typeface="Times New Roman"/>
                <a:cs typeface="Times New Roman"/>
              </a:rPr>
              <a:t>It is perfectly clear to me that they belong to the spectral hands that  </a:t>
            </a:r>
            <a:r>
              <a:rPr dirty="0" sz="1450" spc="-5">
                <a:latin typeface="Times New Roman"/>
                <a:cs typeface="Times New Roman"/>
              </a:rPr>
              <a:t>brought </a:t>
            </a:r>
            <a:r>
              <a:rPr dirty="0" sz="1450" spc="-10">
                <a:latin typeface="Times New Roman"/>
                <a:cs typeface="Times New Roman"/>
              </a:rPr>
              <a:t>the Book </a:t>
            </a:r>
            <a:r>
              <a:rPr dirty="0" sz="1450" spc="-5">
                <a:latin typeface="Times New Roman"/>
                <a:cs typeface="Times New Roman"/>
              </a:rPr>
              <a:t>of Ibbur </a:t>
            </a:r>
            <a:r>
              <a:rPr dirty="0" sz="1450" spc="-10">
                <a:latin typeface="Times New Roman"/>
                <a:cs typeface="Times New Roman"/>
              </a:rPr>
              <a:t>to me in my room in</a:t>
            </a:r>
            <a:r>
              <a:rPr dirty="0" sz="1450" spc="40">
                <a:latin typeface="Times New Roman"/>
                <a:cs typeface="Times New Roman"/>
              </a:rPr>
              <a:t> </a:t>
            </a:r>
            <a:r>
              <a:rPr dirty="0" sz="1450" spc="-10">
                <a:latin typeface="Times New Roman"/>
                <a:cs typeface="Times New Roman"/>
              </a:rPr>
              <a:t>Hahnpassgasse.</a:t>
            </a:r>
            <a:endParaRPr sz="1450">
              <a:latin typeface="Times New Roman"/>
              <a:cs typeface="Times New Roman"/>
            </a:endParaRPr>
          </a:p>
          <a:p>
            <a:pPr marL="12700" marR="9525" indent="255904">
              <a:lnSpc>
                <a:spcPts val="1730"/>
              </a:lnSpc>
              <a:spcBef>
                <a:spcPts val="790"/>
              </a:spcBef>
            </a:pPr>
            <a:r>
              <a:rPr dirty="0" sz="1450" spc="-25">
                <a:latin typeface="Times New Roman"/>
                <a:cs typeface="Times New Roman"/>
              </a:rPr>
              <a:t>"Water! Water!" </a:t>
            </a:r>
            <a:r>
              <a:rPr dirty="0" sz="1450" spc="-10">
                <a:latin typeface="Times New Roman"/>
                <a:cs typeface="Times New Roman"/>
              </a:rPr>
              <a:t>shouts Zwakh, who is sitting beside me. They are holding  my head and shining </a:t>
            </a:r>
            <a:r>
              <a:rPr dirty="0" sz="1450" spc="-5">
                <a:latin typeface="Times New Roman"/>
                <a:cs typeface="Times New Roman"/>
              </a:rPr>
              <a:t>a </a:t>
            </a:r>
            <a:r>
              <a:rPr dirty="0" sz="1450" spc="-10">
                <a:latin typeface="Times New Roman"/>
                <a:cs typeface="Times New Roman"/>
              </a:rPr>
              <a:t>candle into my</a:t>
            </a:r>
            <a:r>
              <a:rPr dirty="0" sz="1450" spc="25">
                <a:latin typeface="Times New Roman"/>
                <a:cs typeface="Times New Roman"/>
              </a:rPr>
              <a:t> </a:t>
            </a:r>
            <a:r>
              <a:rPr dirty="0" sz="1450" spc="-10">
                <a:latin typeface="Times New Roman"/>
                <a:cs typeface="Times New Roman"/>
              </a:rPr>
              <a:t>eyes.</a:t>
            </a:r>
            <a:endParaRPr sz="1450">
              <a:latin typeface="Times New Roman"/>
              <a:cs typeface="Times New Roman"/>
            </a:endParaRPr>
          </a:p>
          <a:p>
            <a:pPr marL="12700" marR="10160" indent="255904">
              <a:lnSpc>
                <a:spcPts val="1730"/>
              </a:lnSpc>
              <a:spcBef>
                <a:spcPts val="715"/>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whispered conference, </a:t>
            </a:r>
            <a:r>
              <a:rPr dirty="0" sz="1450" spc="-30">
                <a:latin typeface="Times New Roman"/>
                <a:cs typeface="Times New Roman"/>
              </a:rPr>
              <a:t>"Take </a:t>
            </a:r>
            <a:r>
              <a:rPr dirty="0" sz="1450" spc="-10">
                <a:latin typeface="Times New Roman"/>
                <a:cs typeface="Times New Roman"/>
              </a:rPr>
              <a:t>him to his flat—fetch the doctor—  Hillel, the archivist, knows about this kind </a:t>
            </a:r>
            <a:r>
              <a:rPr dirty="0" sz="1450" spc="-5">
                <a:latin typeface="Times New Roman"/>
                <a:cs typeface="Times New Roman"/>
              </a:rPr>
              <a:t>of </a:t>
            </a:r>
            <a:r>
              <a:rPr dirty="0" sz="1450" spc="-10">
                <a:latin typeface="Times New Roman"/>
                <a:cs typeface="Times New Roman"/>
              </a:rPr>
              <a:t>thing—take him</a:t>
            </a:r>
            <a:r>
              <a:rPr dirty="0" sz="1450" spc="8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marL="12700" marR="12065" indent="255904">
              <a:lnSpc>
                <a:spcPts val="1730"/>
              </a:lnSpc>
              <a:spcBef>
                <a:spcPts val="79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am lying </a:t>
            </a:r>
            <a:r>
              <a:rPr dirty="0" sz="1450" spc="-5">
                <a:latin typeface="Times New Roman"/>
                <a:cs typeface="Times New Roman"/>
              </a:rPr>
              <a:t>on a </a:t>
            </a:r>
            <a:r>
              <a:rPr dirty="0" sz="1450" spc="-15">
                <a:latin typeface="Times New Roman"/>
                <a:cs typeface="Times New Roman"/>
              </a:rPr>
              <a:t>stretcher, stiff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corpse, and Prokop and  </a:t>
            </a:r>
            <a:r>
              <a:rPr dirty="0" sz="1450" spc="-20">
                <a:latin typeface="Times New Roman"/>
                <a:cs typeface="Times New Roman"/>
              </a:rPr>
              <a:t>Vrieslander </a:t>
            </a:r>
            <a:r>
              <a:rPr dirty="0" sz="1450" spc="-10">
                <a:latin typeface="Times New Roman"/>
                <a:cs typeface="Times New Roman"/>
              </a:rPr>
              <a:t>are carrying me</a:t>
            </a:r>
            <a:r>
              <a:rPr dirty="0" sz="1450" spc="1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nSpc>
                <a:spcPct val="100000"/>
              </a:lnSpc>
              <a:spcBef>
                <a:spcPts val="5"/>
              </a:spcBef>
            </a:pPr>
            <a:endParaRPr sz="2250">
              <a:latin typeface="Times New Roman"/>
              <a:cs typeface="Times New Roman"/>
            </a:endParaRPr>
          </a:p>
          <a:p>
            <a:pPr algn="ctr">
              <a:lnSpc>
                <a:spcPct val="100000"/>
              </a:lnSpc>
              <a:spcBef>
                <a:spcPts val="5"/>
              </a:spcBef>
            </a:pPr>
            <a:r>
              <a:rPr dirty="0" sz="1450" spc="-75" b="1">
                <a:latin typeface="Times New Roman"/>
                <a:cs typeface="Times New Roman"/>
              </a:rPr>
              <a:t>AWAKE</a:t>
            </a:r>
            <a:endParaRPr sz="145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856195"/>
            <a:ext cx="5807710" cy="8924925"/>
          </a:xfrm>
          <a:prstGeom prst="rect">
            <a:avLst/>
          </a:prstGeom>
        </p:spPr>
        <p:txBody>
          <a:bodyPr wrap="square" lIns="0" tIns="19685" rIns="0" bIns="0" rtlCol="0" vert="horz">
            <a:spAutoFit/>
          </a:bodyPr>
          <a:lstStyle/>
          <a:p>
            <a:pPr algn="just" marL="12700" marR="13335" indent="255904">
              <a:lnSpc>
                <a:spcPts val="1730"/>
              </a:lnSpc>
              <a:spcBef>
                <a:spcPts val="155"/>
              </a:spcBef>
            </a:pPr>
            <a:r>
              <a:rPr dirty="0" sz="1450" spc="-10">
                <a:latin typeface="Times New Roman"/>
                <a:cs typeface="Times New Roman"/>
              </a:rPr>
              <a:t>Zwakh had run </a:t>
            </a:r>
            <a:r>
              <a:rPr dirty="0" sz="1450" spc="-5">
                <a:latin typeface="Times New Roman"/>
                <a:cs typeface="Times New Roman"/>
              </a:rPr>
              <a:t>on </a:t>
            </a:r>
            <a:r>
              <a:rPr dirty="0" sz="1450" spc="-10">
                <a:latin typeface="Times New Roman"/>
                <a:cs typeface="Times New Roman"/>
              </a:rPr>
              <a:t>ahead </a:t>
            </a:r>
            <a:r>
              <a:rPr dirty="0" sz="1450" spc="-5">
                <a:latin typeface="Times New Roman"/>
                <a:cs typeface="Times New Roman"/>
              </a:rPr>
              <a:t>up </a:t>
            </a:r>
            <a:r>
              <a:rPr dirty="0" sz="1450" spc="-10">
                <a:latin typeface="Times New Roman"/>
                <a:cs typeface="Times New Roman"/>
              </a:rPr>
              <a:t>the stairs, and </a:t>
            </a:r>
            <a:r>
              <a:rPr dirty="0" sz="1450" spc="-5">
                <a:latin typeface="Times New Roman"/>
                <a:cs typeface="Times New Roman"/>
              </a:rPr>
              <a:t>I </a:t>
            </a:r>
            <a:r>
              <a:rPr dirty="0" sz="1450" spc="-10">
                <a:latin typeface="Times New Roman"/>
                <a:cs typeface="Times New Roman"/>
              </a:rPr>
              <a:t>heard the anxious questions </a:t>
            </a:r>
            <a:r>
              <a:rPr dirty="0" sz="1450" spc="-5">
                <a:latin typeface="Times New Roman"/>
                <a:cs typeface="Times New Roman"/>
              </a:rPr>
              <a:t>of  </a:t>
            </a:r>
            <a:r>
              <a:rPr dirty="0" sz="1450" spc="-10">
                <a:latin typeface="Times New Roman"/>
                <a:cs typeface="Times New Roman"/>
              </a:rPr>
              <a:t>Miriam, Hillel's </a:t>
            </a:r>
            <a:r>
              <a:rPr dirty="0" sz="1450" spc="-15">
                <a:latin typeface="Times New Roman"/>
                <a:cs typeface="Times New Roman"/>
              </a:rPr>
              <a:t>daughter, </a:t>
            </a:r>
            <a:r>
              <a:rPr dirty="0" sz="1450" spc="-10">
                <a:latin typeface="Times New Roman"/>
                <a:cs typeface="Times New Roman"/>
              </a:rPr>
              <a:t>and his attempts to reassure</a:t>
            </a:r>
            <a:r>
              <a:rPr dirty="0" sz="1450" spc="40">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6985" indent="255904">
              <a:lnSpc>
                <a:spcPts val="1730"/>
              </a:lnSpc>
              <a:spcBef>
                <a:spcPts val="715"/>
              </a:spcBef>
            </a:pP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no </a:t>
            </a:r>
            <a:r>
              <a:rPr dirty="0" sz="1450" spc="-15">
                <a:latin typeface="Times New Roman"/>
                <a:cs typeface="Times New Roman"/>
              </a:rPr>
              <a:t>effort </a:t>
            </a:r>
            <a:r>
              <a:rPr dirty="0" sz="1450" spc="-10">
                <a:latin typeface="Times New Roman"/>
                <a:cs typeface="Times New Roman"/>
              </a:rPr>
              <a:t>to follow what they were saying to each </a:t>
            </a:r>
            <a:r>
              <a:rPr dirty="0" sz="1450" spc="-20">
                <a:latin typeface="Times New Roman"/>
                <a:cs typeface="Times New Roman"/>
              </a:rPr>
              <a:t>other,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guessed more than heard that Zwakh was telling her that </a:t>
            </a:r>
            <a:r>
              <a:rPr dirty="0" sz="1450" spc="-5">
                <a:latin typeface="Times New Roman"/>
                <a:cs typeface="Times New Roman"/>
              </a:rPr>
              <a:t>I </a:t>
            </a:r>
            <a:r>
              <a:rPr dirty="0" sz="1450" spc="-10">
                <a:latin typeface="Times New Roman"/>
                <a:cs typeface="Times New Roman"/>
              </a:rPr>
              <a:t>had had an accident;  they had come to ask for help to bring me round and give me first</a:t>
            </a:r>
            <a:r>
              <a:rPr dirty="0" sz="1450" spc="114">
                <a:latin typeface="Times New Roman"/>
                <a:cs typeface="Times New Roman"/>
              </a:rPr>
              <a:t> </a:t>
            </a:r>
            <a:r>
              <a:rPr dirty="0" sz="1450" spc="-10">
                <a:latin typeface="Times New Roman"/>
                <a:cs typeface="Times New Roman"/>
              </a:rPr>
              <a:t>aid.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Still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move </a:t>
            </a:r>
            <a:r>
              <a:rPr dirty="0" sz="1450" spc="-5">
                <a:latin typeface="Times New Roman"/>
                <a:cs typeface="Times New Roman"/>
              </a:rPr>
              <a:t>a </a:t>
            </a:r>
            <a:r>
              <a:rPr dirty="0" sz="1450" spc="-10">
                <a:latin typeface="Times New Roman"/>
                <a:cs typeface="Times New Roman"/>
              </a:rPr>
              <a:t>muscle, still the invisible fingers held my </a:t>
            </a:r>
            <a:r>
              <a:rPr dirty="0" sz="1450" spc="-5">
                <a:latin typeface="Times New Roman"/>
                <a:cs typeface="Times New Roman"/>
              </a:rPr>
              <a:t>tongue  </a:t>
            </a:r>
            <a:r>
              <a:rPr dirty="0" sz="1450" spc="-10">
                <a:latin typeface="Times New Roman"/>
                <a:cs typeface="Times New Roman"/>
              </a:rPr>
              <a:t>fast; </a:t>
            </a:r>
            <a:r>
              <a:rPr dirty="0" sz="1450" spc="-5">
                <a:latin typeface="Times New Roman"/>
                <a:cs typeface="Times New Roman"/>
              </a:rPr>
              <a:t>but </a:t>
            </a:r>
            <a:r>
              <a:rPr dirty="0" sz="1450" spc="-10">
                <a:latin typeface="Times New Roman"/>
                <a:cs typeface="Times New Roman"/>
              </a:rPr>
              <a:t>my mind was sure and firm, and the feeling </a:t>
            </a:r>
            <a:r>
              <a:rPr dirty="0" sz="1450" spc="-5">
                <a:latin typeface="Times New Roman"/>
                <a:cs typeface="Times New Roman"/>
              </a:rPr>
              <a:t>of </a:t>
            </a:r>
            <a:r>
              <a:rPr dirty="0" sz="1450" spc="-10">
                <a:latin typeface="Times New Roman"/>
                <a:cs typeface="Times New Roman"/>
              </a:rPr>
              <a:t>terror had left me. </a:t>
            </a:r>
            <a:r>
              <a:rPr dirty="0" sz="1450" spc="-5">
                <a:latin typeface="Times New Roman"/>
                <a:cs typeface="Times New Roman"/>
              </a:rPr>
              <a:t>I  </a:t>
            </a:r>
            <a:r>
              <a:rPr dirty="0" sz="1450" spc="-10">
                <a:latin typeface="Times New Roman"/>
                <a:cs typeface="Times New Roman"/>
              </a:rPr>
              <a:t>knew exactly where </a:t>
            </a:r>
            <a:r>
              <a:rPr dirty="0" sz="1450" spc="-5">
                <a:latin typeface="Times New Roman"/>
                <a:cs typeface="Times New Roman"/>
              </a:rPr>
              <a:t>I </a:t>
            </a:r>
            <a:r>
              <a:rPr dirty="0" sz="1450" spc="-10">
                <a:latin typeface="Times New Roman"/>
                <a:cs typeface="Times New Roman"/>
              </a:rPr>
              <a:t>was and what was happening to me and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even  find it strange when they carried me, like </a:t>
            </a:r>
            <a:r>
              <a:rPr dirty="0" sz="1450" spc="-5">
                <a:latin typeface="Times New Roman"/>
                <a:cs typeface="Times New Roman"/>
              </a:rPr>
              <a:t>a </a:t>
            </a:r>
            <a:r>
              <a:rPr dirty="0" sz="1450" spc="-10">
                <a:latin typeface="Times New Roman"/>
                <a:cs typeface="Times New Roman"/>
              </a:rPr>
              <a:t>corpse, stretcher and all, </a:t>
            </a:r>
            <a:r>
              <a:rPr dirty="0" sz="1450" spc="-5">
                <a:latin typeface="Times New Roman"/>
                <a:cs typeface="Times New Roman"/>
              </a:rPr>
              <a:t>up </a:t>
            </a:r>
            <a:r>
              <a:rPr dirty="0" sz="1450" spc="-10">
                <a:latin typeface="Times New Roman"/>
                <a:cs typeface="Times New Roman"/>
              </a:rPr>
              <a:t>to  Shemaiah Hillel's </a:t>
            </a:r>
            <a:r>
              <a:rPr dirty="0" sz="1450" spc="-25">
                <a:latin typeface="Times New Roman"/>
                <a:cs typeface="Times New Roman"/>
              </a:rPr>
              <a:t>study, </a:t>
            </a:r>
            <a:r>
              <a:rPr dirty="0" sz="1450" spc="-10">
                <a:latin typeface="Times New Roman"/>
                <a:cs typeface="Times New Roman"/>
              </a:rPr>
              <a:t>set me down and left me alone</a:t>
            </a:r>
            <a:r>
              <a:rPr dirty="0" sz="1450" spc="65">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filled with </a:t>
            </a:r>
            <a:r>
              <a:rPr dirty="0" sz="1450" spc="-5">
                <a:latin typeface="Times New Roman"/>
                <a:cs typeface="Times New Roman"/>
              </a:rPr>
              <a:t>a </a:t>
            </a:r>
            <a:r>
              <a:rPr dirty="0" sz="1450" spc="-10">
                <a:latin typeface="Times New Roman"/>
                <a:cs typeface="Times New Roman"/>
              </a:rPr>
              <a:t>calm and natural contentment, such as </a:t>
            </a:r>
            <a:r>
              <a:rPr dirty="0" sz="1450" spc="-5">
                <a:latin typeface="Times New Roman"/>
                <a:cs typeface="Times New Roman"/>
              </a:rPr>
              <a:t>you </a:t>
            </a:r>
            <a:r>
              <a:rPr dirty="0" sz="1450" spc="-10">
                <a:latin typeface="Times New Roman"/>
                <a:cs typeface="Times New Roman"/>
              </a:rPr>
              <a:t>feel when  coming home after </a:t>
            </a:r>
            <a:r>
              <a:rPr dirty="0" sz="1450" spc="-5">
                <a:latin typeface="Times New Roman"/>
                <a:cs typeface="Times New Roman"/>
              </a:rPr>
              <a:t>a </a:t>
            </a:r>
            <a:r>
              <a:rPr dirty="0" sz="1450" spc="-10">
                <a:latin typeface="Times New Roman"/>
                <a:cs typeface="Times New Roman"/>
              </a:rPr>
              <a:t>long</a:t>
            </a:r>
            <a:r>
              <a:rPr dirty="0" sz="1450" spc="5">
                <a:latin typeface="Times New Roman"/>
                <a:cs typeface="Times New Roman"/>
              </a:rPr>
              <a:t> </a:t>
            </a:r>
            <a:r>
              <a:rPr dirty="0" sz="1450" spc="-20">
                <a:latin typeface="Times New Roman"/>
                <a:cs typeface="Times New Roman"/>
              </a:rPr>
              <a:t>journey.</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It was dark in the room and the blurred lines </a:t>
            </a:r>
            <a:r>
              <a:rPr dirty="0" sz="1450" spc="-5">
                <a:latin typeface="Times New Roman"/>
                <a:cs typeface="Times New Roman"/>
              </a:rPr>
              <a:t>of </a:t>
            </a:r>
            <a:r>
              <a:rPr dirty="0" sz="1450" spc="-10">
                <a:latin typeface="Times New Roman"/>
                <a:cs typeface="Times New Roman"/>
              </a:rPr>
              <a:t>the cross shapes in the  window-frames stood </a:t>
            </a:r>
            <a:r>
              <a:rPr dirty="0" sz="1450" spc="-5">
                <a:latin typeface="Times New Roman"/>
                <a:cs typeface="Times New Roman"/>
              </a:rPr>
              <a:t>out </a:t>
            </a:r>
            <a:r>
              <a:rPr dirty="0" sz="1450" spc="-10">
                <a:latin typeface="Times New Roman"/>
                <a:cs typeface="Times New Roman"/>
              </a:rPr>
              <a:t>against the dull, hazy gleam coming </a:t>
            </a:r>
            <a:r>
              <a:rPr dirty="0" sz="1450" spc="-5">
                <a:latin typeface="Times New Roman"/>
                <a:cs typeface="Times New Roman"/>
              </a:rPr>
              <a:t>up </a:t>
            </a:r>
            <a:r>
              <a:rPr dirty="0" sz="1450" spc="-10">
                <a:latin typeface="Times New Roman"/>
                <a:cs typeface="Times New Roman"/>
              </a:rPr>
              <a:t>from the  street. Everything seemed quite natural, and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in the least surprised  when Hillel entered carrying </a:t>
            </a:r>
            <a:r>
              <a:rPr dirty="0" sz="1450" spc="-5">
                <a:latin typeface="Times New Roman"/>
                <a:cs typeface="Times New Roman"/>
              </a:rPr>
              <a:t>a </a:t>
            </a:r>
            <a:r>
              <a:rPr dirty="0" sz="1450" spc="-10">
                <a:latin typeface="Times New Roman"/>
                <a:cs typeface="Times New Roman"/>
              </a:rPr>
              <a:t>seven-flamed Menorah, </a:t>
            </a:r>
            <a:r>
              <a:rPr dirty="0" sz="1450" spc="-5">
                <a:latin typeface="Times New Roman"/>
                <a:cs typeface="Times New Roman"/>
              </a:rPr>
              <a:t>nor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calmly  wished me 'Good evening' as if </a:t>
            </a:r>
            <a:r>
              <a:rPr dirty="0" sz="1450" spc="-5">
                <a:latin typeface="Times New Roman"/>
                <a:cs typeface="Times New Roman"/>
              </a:rPr>
              <a:t>he </a:t>
            </a:r>
            <a:r>
              <a:rPr dirty="0" sz="1450" spc="-10">
                <a:latin typeface="Times New Roman"/>
                <a:cs typeface="Times New Roman"/>
              </a:rPr>
              <a:t>were expecting</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went about the room, adjusting </a:t>
            </a:r>
            <a:r>
              <a:rPr dirty="0" sz="1450" spc="-5">
                <a:latin typeface="Times New Roman"/>
                <a:cs typeface="Times New Roman"/>
              </a:rPr>
              <a:t>a </a:t>
            </a:r>
            <a:r>
              <a:rPr dirty="0" sz="1450" spc="-10">
                <a:latin typeface="Times New Roman"/>
                <a:cs typeface="Times New Roman"/>
              </a:rPr>
              <a:t>few objects here and there </a:t>
            </a:r>
            <a:r>
              <a:rPr dirty="0" sz="1450" spc="-5">
                <a:latin typeface="Times New Roman"/>
                <a:cs typeface="Times New Roman"/>
              </a:rPr>
              <a:t>on </a:t>
            </a:r>
            <a:r>
              <a:rPr dirty="0" sz="1450" spc="-10">
                <a:latin typeface="Times New Roman"/>
                <a:cs typeface="Times New Roman"/>
              </a:rPr>
              <a:t>the  sideboard, then using the candelabra to light another seven-armed one, </a:t>
            </a:r>
            <a:r>
              <a:rPr dirty="0" sz="1450" spc="-5">
                <a:latin typeface="Times New Roman"/>
                <a:cs typeface="Times New Roman"/>
              </a:rPr>
              <a:t>I </a:t>
            </a:r>
            <a:r>
              <a:rPr dirty="0" sz="1450" spc="-10">
                <a:latin typeface="Times New Roman"/>
                <a:cs typeface="Times New Roman"/>
              </a:rPr>
              <a:t>was  suddenly struck </a:t>
            </a:r>
            <a:r>
              <a:rPr dirty="0" sz="1450" spc="-5">
                <a:latin typeface="Times New Roman"/>
                <a:cs typeface="Times New Roman"/>
              </a:rPr>
              <a:t>by </a:t>
            </a:r>
            <a:r>
              <a:rPr dirty="0" sz="1450" spc="-10">
                <a:latin typeface="Times New Roman"/>
                <a:cs typeface="Times New Roman"/>
              </a:rPr>
              <a:t>something about him which until that moment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registered as special, in spite </a:t>
            </a:r>
            <a:r>
              <a:rPr dirty="0" sz="1450" spc="-5">
                <a:latin typeface="Times New Roman"/>
                <a:cs typeface="Times New Roman"/>
              </a:rPr>
              <a:t>of </a:t>
            </a:r>
            <a:r>
              <a:rPr dirty="0" sz="1450" spc="-10">
                <a:latin typeface="Times New Roman"/>
                <a:cs typeface="Times New Roman"/>
              </a:rPr>
              <a:t>the fact that we would meet </a:t>
            </a:r>
            <a:r>
              <a:rPr dirty="0" sz="1450" spc="-5">
                <a:latin typeface="Times New Roman"/>
                <a:cs typeface="Times New Roman"/>
              </a:rPr>
              <a:t>on </a:t>
            </a:r>
            <a:r>
              <a:rPr dirty="0" sz="1450" spc="-10">
                <a:latin typeface="Times New Roman"/>
                <a:cs typeface="Times New Roman"/>
              </a:rPr>
              <a:t>the stairs two  </a:t>
            </a:r>
            <a:r>
              <a:rPr dirty="0" sz="1450" spc="-5">
                <a:latin typeface="Times New Roman"/>
                <a:cs typeface="Times New Roman"/>
              </a:rPr>
              <a:t>or </a:t>
            </a:r>
            <a:r>
              <a:rPr dirty="0" sz="1450" spc="-10">
                <a:latin typeface="Times New Roman"/>
                <a:cs typeface="Times New Roman"/>
              </a:rPr>
              <a:t>three times </a:t>
            </a:r>
            <a:r>
              <a:rPr dirty="0" sz="1450" spc="-5">
                <a:latin typeface="Times New Roman"/>
                <a:cs typeface="Times New Roman"/>
              </a:rPr>
              <a:t>a </a:t>
            </a:r>
            <a:r>
              <a:rPr dirty="0" sz="1450" spc="-10">
                <a:latin typeface="Times New Roman"/>
                <a:cs typeface="Times New Roman"/>
              </a:rPr>
              <a:t>week: the elegant proportions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body </a:t>
            </a:r>
            <a:r>
              <a:rPr dirty="0" sz="1450" spc="-10">
                <a:latin typeface="Times New Roman"/>
                <a:cs typeface="Times New Roman"/>
              </a:rPr>
              <a:t>and limbs, and the  slim, delicate lines </a:t>
            </a:r>
            <a:r>
              <a:rPr dirty="0" sz="1450" spc="-5">
                <a:latin typeface="Times New Roman"/>
                <a:cs typeface="Times New Roman"/>
              </a:rPr>
              <a:t>of </a:t>
            </a:r>
            <a:r>
              <a:rPr dirty="0" sz="1450" spc="-10">
                <a:latin typeface="Times New Roman"/>
                <a:cs typeface="Times New Roman"/>
              </a:rPr>
              <a:t>his face with its high forehead. And, as </a:t>
            </a:r>
            <a:r>
              <a:rPr dirty="0" sz="1450" spc="-5">
                <a:latin typeface="Times New Roman"/>
                <a:cs typeface="Times New Roman"/>
              </a:rPr>
              <a:t>I </a:t>
            </a:r>
            <a:r>
              <a:rPr dirty="0" sz="1450" spc="-10">
                <a:latin typeface="Times New Roman"/>
                <a:cs typeface="Times New Roman"/>
              </a:rPr>
              <a:t>could now see  in the light from the candles, </a:t>
            </a:r>
            <a:r>
              <a:rPr dirty="0" sz="1450" spc="-5">
                <a:latin typeface="Times New Roman"/>
                <a:cs typeface="Times New Roman"/>
              </a:rPr>
              <a:t>he </a:t>
            </a:r>
            <a:r>
              <a:rPr dirty="0" sz="1450" spc="-10">
                <a:latin typeface="Times New Roman"/>
                <a:cs typeface="Times New Roman"/>
              </a:rPr>
              <a:t>could </a:t>
            </a:r>
            <a:r>
              <a:rPr dirty="0" sz="1450" spc="-5">
                <a:latin typeface="Times New Roman"/>
                <a:cs typeface="Times New Roman"/>
              </a:rPr>
              <a:t>not be </a:t>
            </a:r>
            <a:r>
              <a:rPr dirty="0" sz="1450" spc="-10">
                <a:latin typeface="Times New Roman"/>
                <a:cs typeface="Times New Roman"/>
              </a:rPr>
              <a:t>any older than </a:t>
            </a:r>
            <a:r>
              <a:rPr dirty="0" sz="1450" spc="-5">
                <a:latin typeface="Times New Roman"/>
                <a:cs typeface="Times New Roman"/>
              </a:rPr>
              <a:t>I </a:t>
            </a:r>
            <a:r>
              <a:rPr dirty="0" sz="1450" spc="-10">
                <a:latin typeface="Times New Roman"/>
                <a:cs typeface="Times New Roman"/>
              </a:rPr>
              <a:t>was, forty-five at  the most.</a:t>
            </a:r>
            <a:endParaRPr sz="1450">
              <a:latin typeface="Times New Roman"/>
              <a:cs typeface="Times New Roman"/>
            </a:endParaRPr>
          </a:p>
          <a:p>
            <a:pPr algn="just" marL="12700" marR="5715" indent="255904">
              <a:lnSpc>
                <a:spcPts val="1730"/>
              </a:lnSpc>
              <a:spcBef>
                <a:spcPts val="780"/>
              </a:spcBef>
            </a:pPr>
            <a:r>
              <a:rPr dirty="0" sz="1450" spc="-45">
                <a:latin typeface="Times New Roman"/>
                <a:cs typeface="Times New Roman"/>
              </a:rPr>
              <a:t>"You </a:t>
            </a:r>
            <a:r>
              <a:rPr dirty="0" sz="1450" spc="-10">
                <a:latin typeface="Times New Roman"/>
                <a:cs typeface="Times New Roman"/>
              </a:rPr>
              <a:t>arrived </a:t>
            </a:r>
            <a:r>
              <a:rPr dirty="0" sz="1450" spc="-5">
                <a:latin typeface="Times New Roman"/>
                <a:cs typeface="Times New Roman"/>
              </a:rPr>
              <a:t>a </a:t>
            </a:r>
            <a:r>
              <a:rPr dirty="0" sz="1450" spc="-10">
                <a:latin typeface="Times New Roman"/>
                <a:cs typeface="Times New Roman"/>
              </a:rPr>
              <a:t>few minutes earlier than </a:t>
            </a:r>
            <a:r>
              <a:rPr dirty="0" sz="1450" spc="-5">
                <a:latin typeface="Times New Roman"/>
                <a:cs typeface="Times New Roman"/>
              </a:rPr>
              <a:t>I </a:t>
            </a:r>
            <a:r>
              <a:rPr dirty="0" sz="1450" spc="-10">
                <a:latin typeface="Times New Roman"/>
                <a:cs typeface="Times New Roman"/>
              </a:rPr>
              <a:t>had assumed", </a:t>
            </a:r>
            <a:r>
              <a:rPr dirty="0" sz="1450" spc="-5">
                <a:latin typeface="Times New Roman"/>
                <a:cs typeface="Times New Roman"/>
              </a:rPr>
              <a:t>he </a:t>
            </a:r>
            <a:r>
              <a:rPr dirty="0" sz="1450" spc="-10">
                <a:latin typeface="Times New Roman"/>
                <a:cs typeface="Times New Roman"/>
              </a:rPr>
              <a:t>began after </a:t>
            </a:r>
            <a:r>
              <a:rPr dirty="0" sz="1450" spc="-5">
                <a:latin typeface="Times New Roman"/>
                <a:cs typeface="Times New Roman"/>
              </a:rPr>
              <a:t>a  </a:t>
            </a:r>
            <a:r>
              <a:rPr dirty="0" sz="1450" spc="-10">
                <a:latin typeface="Times New Roman"/>
                <a:cs typeface="Times New Roman"/>
              </a:rPr>
              <a:t>while, "otherwise </a:t>
            </a:r>
            <a:r>
              <a:rPr dirty="0" sz="1450" spc="-5">
                <a:latin typeface="Times New Roman"/>
                <a:cs typeface="Times New Roman"/>
              </a:rPr>
              <a:t>I </a:t>
            </a:r>
            <a:r>
              <a:rPr dirty="0" sz="1450" spc="-10">
                <a:latin typeface="Times New Roman"/>
                <a:cs typeface="Times New Roman"/>
              </a:rPr>
              <a:t>would have had the candles ready lit." He pointed to the  two candelabra and came </a:t>
            </a:r>
            <a:r>
              <a:rPr dirty="0" sz="1450" spc="-5">
                <a:latin typeface="Times New Roman"/>
                <a:cs typeface="Times New Roman"/>
              </a:rPr>
              <a:t>up </a:t>
            </a:r>
            <a:r>
              <a:rPr dirty="0" sz="1450" spc="-10">
                <a:latin typeface="Times New Roman"/>
                <a:cs typeface="Times New Roman"/>
              </a:rPr>
              <a:t>to the stretcher looking, so it seemed, with his  dark, deep-set eyes at someone who was standing </a:t>
            </a:r>
            <a:r>
              <a:rPr dirty="0" sz="1450" spc="-5">
                <a:latin typeface="Times New Roman"/>
                <a:cs typeface="Times New Roman"/>
              </a:rPr>
              <a:t>or </a:t>
            </a:r>
            <a:r>
              <a:rPr dirty="0" sz="1450" spc="-10">
                <a:latin typeface="Times New Roman"/>
                <a:cs typeface="Times New Roman"/>
              </a:rPr>
              <a:t>kneeling </a:t>
            </a:r>
            <a:r>
              <a:rPr dirty="0" sz="1450" spc="-5">
                <a:latin typeface="Times New Roman"/>
                <a:cs typeface="Times New Roman"/>
              </a:rPr>
              <a:t>by </a:t>
            </a:r>
            <a:r>
              <a:rPr dirty="0" sz="1450" spc="-10">
                <a:latin typeface="Times New Roman"/>
                <a:cs typeface="Times New Roman"/>
              </a:rPr>
              <a:t>my head  whom I, </a:t>
            </a:r>
            <a:r>
              <a:rPr dirty="0" sz="1450" spc="-15">
                <a:latin typeface="Times New Roman"/>
                <a:cs typeface="Times New Roman"/>
              </a:rPr>
              <a:t>however,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At the same time his lips moved, speaking  soundless words.</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Immediately the invisible fingers let my </a:t>
            </a:r>
            <a:r>
              <a:rPr dirty="0" sz="1450" spc="-5">
                <a:latin typeface="Times New Roman"/>
                <a:cs typeface="Times New Roman"/>
              </a:rPr>
              <a:t>tongue go </a:t>
            </a:r>
            <a:r>
              <a:rPr dirty="0" sz="1450" spc="-10">
                <a:latin typeface="Times New Roman"/>
                <a:cs typeface="Times New Roman"/>
              </a:rPr>
              <a:t>and the paralysis left  me. </a:t>
            </a:r>
            <a:r>
              <a:rPr dirty="0" sz="1450" spc="-5">
                <a:latin typeface="Times New Roman"/>
                <a:cs typeface="Times New Roman"/>
              </a:rPr>
              <a:t>I </a:t>
            </a:r>
            <a:r>
              <a:rPr dirty="0" sz="1450" spc="-10">
                <a:latin typeface="Times New Roman"/>
                <a:cs typeface="Times New Roman"/>
              </a:rPr>
              <a:t>sat </a:t>
            </a:r>
            <a:r>
              <a:rPr dirty="0" sz="1450" spc="-5">
                <a:latin typeface="Times New Roman"/>
                <a:cs typeface="Times New Roman"/>
              </a:rPr>
              <a:t>up </a:t>
            </a:r>
            <a:r>
              <a:rPr dirty="0" sz="1450" spc="-10">
                <a:latin typeface="Times New Roman"/>
                <a:cs typeface="Times New Roman"/>
              </a:rPr>
              <a:t>and looked behind me: there was </a:t>
            </a:r>
            <a:r>
              <a:rPr dirty="0" sz="1450" spc="-5">
                <a:latin typeface="Times New Roman"/>
                <a:cs typeface="Times New Roman"/>
              </a:rPr>
              <a:t>no one </a:t>
            </a:r>
            <a:r>
              <a:rPr dirty="0" sz="1450" spc="-10">
                <a:latin typeface="Times New Roman"/>
                <a:cs typeface="Times New Roman"/>
              </a:rPr>
              <a:t>in the room apart from  Shemaiah Hillel and myself. The person who had come </a:t>
            </a:r>
            <a:r>
              <a:rPr dirty="0" sz="1450" spc="-5">
                <a:latin typeface="Times New Roman"/>
                <a:cs typeface="Times New Roman"/>
              </a:rPr>
              <a:t>a </a:t>
            </a:r>
            <a:r>
              <a:rPr dirty="0" sz="1450" spc="-10">
                <a:latin typeface="Times New Roman"/>
                <a:cs typeface="Times New Roman"/>
              </a:rPr>
              <a:t>few minutes earlier  than </a:t>
            </a:r>
            <a:r>
              <a:rPr dirty="0" sz="1450" spc="-5">
                <a:latin typeface="Times New Roman"/>
                <a:cs typeface="Times New Roman"/>
              </a:rPr>
              <a:t>he </a:t>
            </a:r>
            <a:r>
              <a:rPr dirty="0" sz="1450" spc="-10">
                <a:latin typeface="Times New Roman"/>
                <a:cs typeface="Times New Roman"/>
              </a:rPr>
              <a:t>had been expecting must </a:t>
            </a:r>
            <a:r>
              <a:rPr dirty="0" sz="1450" spc="-5">
                <a:latin typeface="Times New Roman"/>
                <a:cs typeface="Times New Roman"/>
              </a:rPr>
              <a:t>be </a:t>
            </a:r>
            <a:r>
              <a:rPr dirty="0" sz="1450" spc="-10">
                <a:latin typeface="Times New Roman"/>
                <a:cs typeface="Times New Roman"/>
              </a:rPr>
              <a:t>me,</a:t>
            </a:r>
            <a:r>
              <a:rPr dirty="0" sz="1450" spc="20">
                <a:latin typeface="Times New Roman"/>
                <a:cs typeface="Times New Roman"/>
              </a:rPr>
              <a:t> </a:t>
            </a:r>
            <a:r>
              <a:rPr dirty="0" sz="1450" spc="-10">
                <a:latin typeface="Times New Roman"/>
                <a:cs typeface="Times New Roman"/>
              </a:rPr>
              <a:t>then?</a:t>
            </a:r>
            <a:endParaRPr sz="1450">
              <a:latin typeface="Times New Roman"/>
              <a:cs typeface="Times New Roman"/>
            </a:endParaRPr>
          </a:p>
          <a:p>
            <a:pPr algn="just" marL="12700" marR="12700" indent="255904">
              <a:lnSpc>
                <a:spcPts val="1730"/>
              </a:lnSpc>
              <a:spcBef>
                <a:spcPts val="785"/>
              </a:spcBef>
            </a:pP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found much more bewildering than the mere fact, was that </a:t>
            </a:r>
            <a:r>
              <a:rPr dirty="0" sz="1450" spc="-5">
                <a:latin typeface="Times New Roman"/>
                <a:cs typeface="Times New Roman"/>
              </a:rPr>
              <a:t>I </a:t>
            </a:r>
            <a:r>
              <a:rPr dirty="0" sz="1450" spc="-10">
                <a:latin typeface="Times New Roman"/>
                <a:cs typeface="Times New Roman"/>
              </a:rPr>
              <a:t>was  incapable </a:t>
            </a:r>
            <a:r>
              <a:rPr dirty="0" sz="1450" spc="-5">
                <a:latin typeface="Times New Roman"/>
                <a:cs typeface="Times New Roman"/>
              </a:rPr>
              <a:t>of </a:t>
            </a:r>
            <a:r>
              <a:rPr dirty="0" sz="1450" spc="-10">
                <a:latin typeface="Times New Roman"/>
                <a:cs typeface="Times New Roman"/>
              </a:rPr>
              <a:t>feeling the least surprise at</a:t>
            </a:r>
            <a:r>
              <a:rPr dirty="0" sz="1450" spc="20">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1895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Hillel obviously guessed my thoughts, for </a:t>
            </a:r>
            <a:r>
              <a:rPr dirty="0" sz="1450" spc="-5">
                <a:latin typeface="Times New Roman"/>
                <a:cs typeface="Times New Roman"/>
              </a:rPr>
              <a:t>he </a:t>
            </a:r>
            <a:r>
              <a:rPr dirty="0" sz="1450" spc="-10">
                <a:latin typeface="Times New Roman"/>
                <a:cs typeface="Times New Roman"/>
              </a:rPr>
              <a:t>gave me </a:t>
            </a:r>
            <a:r>
              <a:rPr dirty="0" sz="1450" spc="-5">
                <a:latin typeface="Times New Roman"/>
                <a:cs typeface="Times New Roman"/>
              </a:rPr>
              <a:t>a </a:t>
            </a:r>
            <a:r>
              <a:rPr dirty="0" sz="1450" spc="-10">
                <a:latin typeface="Times New Roman"/>
                <a:cs typeface="Times New Roman"/>
              </a:rPr>
              <a:t>friendly smile and  helped me </a:t>
            </a:r>
            <a:r>
              <a:rPr dirty="0" sz="1450" spc="-5">
                <a:latin typeface="Times New Roman"/>
                <a:cs typeface="Times New Roman"/>
              </a:rPr>
              <a:t>up </a:t>
            </a:r>
            <a:r>
              <a:rPr dirty="0" sz="1450" spc="-10">
                <a:latin typeface="Times New Roman"/>
                <a:cs typeface="Times New Roman"/>
              </a:rPr>
              <a:t>from the </a:t>
            </a:r>
            <a:r>
              <a:rPr dirty="0" sz="1450" spc="-15">
                <a:latin typeface="Times New Roman"/>
                <a:cs typeface="Times New Roman"/>
              </a:rPr>
              <a:t>stretcher, </a:t>
            </a:r>
            <a:r>
              <a:rPr dirty="0" sz="1450" spc="-10">
                <a:latin typeface="Times New Roman"/>
                <a:cs typeface="Times New Roman"/>
              </a:rPr>
              <a:t>pointed to </a:t>
            </a:r>
            <a:r>
              <a:rPr dirty="0" sz="1450" spc="-5">
                <a:latin typeface="Times New Roman"/>
                <a:cs typeface="Times New Roman"/>
              </a:rPr>
              <a:t>a </a:t>
            </a:r>
            <a:r>
              <a:rPr dirty="0" sz="1450" spc="-10">
                <a:latin typeface="Times New Roman"/>
                <a:cs typeface="Times New Roman"/>
              </a:rPr>
              <a:t>chair and said, "There is nothing  mysterious about it at all. It is only magic and sorcery— kishuf— that frighten  men; life itches and burns like </a:t>
            </a:r>
            <a:r>
              <a:rPr dirty="0" sz="1450" spc="-5">
                <a:latin typeface="Times New Roman"/>
                <a:cs typeface="Times New Roman"/>
              </a:rPr>
              <a:t>a </a:t>
            </a:r>
            <a:r>
              <a:rPr dirty="0" sz="1450" spc="-10">
                <a:latin typeface="Times New Roman"/>
                <a:cs typeface="Times New Roman"/>
              </a:rPr>
              <a:t>hairshirt, </a:t>
            </a:r>
            <a:r>
              <a:rPr dirty="0" sz="1450" spc="-5">
                <a:latin typeface="Times New Roman"/>
                <a:cs typeface="Times New Roman"/>
              </a:rPr>
              <a:t>but </a:t>
            </a:r>
            <a:r>
              <a:rPr dirty="0" sz="1450" spc="-10">
                <a:latin typeface="Times New Roman"/>
                <a:cs typeface="Times New Roman"/>
              </a:rPr>
              <a:t>the rays from the sun </a:t>
            </a:r>
            <a:r>
              <a:rPr dirty="0" sz="1450" spc="-5">
                <a:latin typeface="Times New Roman"/>
                <a:cs typeface="Times New Roman"/>
              </a:rPr>
              <a:t>of </a:t>
            </a:r>
            <a:r>
              <a:rPr dirty="0" sz="1450" spc="-10">
                <a:latin typeface="Times New Roman"/>
                <a:cs typeface="Times New Roman"/>
              </a:rPr>
              <a:t>the  spiritual world are mild and</a:t>
            </a:r>
            <a:r>
              <a:rPr dirty="0" sz="1450" spc="10">
                <a:latin typeface="Times New Roman"/>
                <a:cs typeface="Times New Roman"/>
              </a:rPr>
              <a:t> </a:t>
            </a:r>
            <a:r>
              <a:rPr dirty="0" sz="1450" spc="-10">
                <a:latin typeface="Times New Roman"/>
                <a:cs typeface="Times New Roman"/>
              </a:rPr>
              <a:t>warming."</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said nothing, since nothing occurred to me that </a:t>
            </a:r>
            <a:r>
              <a:rPr dirty="0" sz="1450" spc="-5">
                <a:latin typeface="Times New Roman"/>
                <a:cs typeface="Times New Roman"/>
              </a:rPr>
              <a:t>I </a:t>
            </a:r>
            <a:r>
              <a:rPr dirty="0" sz="1450" spc="-10">
                <a:latin typeface="Times New Roman"/>
                <a:cs typeface="Times New Roman"/>
              </a:rPr>
              <a:t>could say in </a:t>
            </a:r>
            <a:r>
              <a:rPr dirty="0" sz="1450" spc="-25">
                <a:latin typeface="Times New Roman"/>
                <a:cs typeface="Times New Roman"/>
              </a:rPr>
              <a:t>reply, </a:t>
            </a:r>
            <a:r>
              <a:rPr dirty="0" sz="1450" spc="-10">
                <a:latin typeface="Times New Roman"/>
                <a:cs typeface="Times New Roman"/>
              </a:rPr>
              <a:t>and  </a:t>
            </a:r>
            <a:r>
              <a:rPr dirty="0" sz="1450" spc="-5">
                <a:latin typeface="Times New Roman"/>
                <a:cs typeface="Times New Roman"/>
              </a:rPr>
              <a:t>he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seem to expect </a:t>
            </a:r>
            <a:r>
              <a:rPr dirty="0" sz="1450" spc="-30">
                <a:latin typeface="Times New Roman"/>
                <a:cs typeface="Times New Roman"/>
              </a:rPr>
              <a:t>any, </a:t>
            </a:r>
            <a:r>
              <a:rPr dirty="0" sz="1450" spc="-5">
                <a:latin typeface="Times New Roman"/>
                <a:cs typeface="Times New Roman"/>
              </a:rPr>
              <a:t>but </a:t>
            </a:r>
            <a:r>
              <a:rPr dirty="0" sz="1450" spc="-10">
                <a:latin typeface="Times New Roman"/>
                <a:cs typeface="Times New Roman"/>
              </a:rPr>
              <a:t>sat down opposite me and calmly  continued, "A silver </a:t>
            </a:r>
            <a:r>
              <a:rPr dirty="0" sz="1450" spc="-20">
                <a:latin typeface="Times New Roman"/>
                <a:cs typeface="Times New Roman"/>
              </a:rPr>
              <a:t>mirror, </a:t>
            </a:r>
            <a:r>
              <a:rPr dirty="0" sz="1450" spc="-10">
                <a:latin typeface="Times New Roman"/>
                <a:cs typeface="Times New Roman"/>
              </a:rPr>
              <a:t>if it had feeling, would only </a:t>
            </a:r>
            <a:r>
              <a:rPr dirty="0" sz="1450" spc="-15">
                <a:latin typeface="Times New Roman"/>
                <a:cs typeface="Times New Roman"/>
              </a:rPr>
              <a:t>suffer </a:t>
            </a:r>
            <a:r>
              <a:rPr dirty="0" sz="1450" spc="-10">
                <a:latin typeface="Times New Roman"/>
                <a:cs typeface="Times New Roman"/>
              </a:rPr>
              <a:t>pain while it  was being polished. Once it was smooth and shining, it would reflect all the  images that struck it without suffering </a:t>
            </a:r>
            <a:r>
              <a:rPr dirty="0" sz="1450" spc="-5">
                <a:latin typeface="Times New Roman"/>
                <a:cs typeface="Times New Roman"/>
              </a:rPr>
              <a:t>or</a:t>
            </a:r>
            <a:r>
              <a:rPr dirty="0" sz="1450" spc="25">
                <a:latin typeface="Times New Roman"/>
                <a:cs typeface="Times New Roman"/>
              </a:rPr>
              <a:t> </a:t>
            </a:r>
            <a:r>
              <a:rPr dirty="0" sz="1450" spc="-10">
                <a:latin typeface="Times New Roman"/>
                <a:cs typeface="Times New Roman"/>
              </a:rPr>
              <a:t>emotion.</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Happy the man",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20">
                <a:latin typeface="Times New Roman"/>
                <a:cs typeface="Times New Roman"/>
              </a:rPr>
              <a:t>softly, </a:t>
            </a:r>
            <a:r>
              <a:rPr dirty="0" sz="1450" spc="-10">
                <a:latin typeface="Times New Roman"/>
                <a:cs typeface="Times New Roman"/>
              </a:rPr>
              <a:t>"who can say </a:t>
            </a:r>
            <a:r>
              <a:rPr dirty="0" sz="1450" spc="-5">
                <a:latin typeface="Times New Roman"/>
                <a:cs typeface="Times New Roman"/>
              </a:rPr>
              <a:t>of </a:t>
            </a:r>
            <a:r>
              <a:rPr dirty="0" sz="1450" spc="-10">
                <a:latin typeface="Times New Roman"/>
                <a:cs typeface="Times New Roman"/>
              </a:rPr>
              <a:t>himself, </a:t>
            </a:r>
            <a:r>
              <a:rPr dirty="0" sz="1450" spc="-5">
                <a:latin typeface="Times New Roman"/>
                <a:cs typeface="Times New Roman"/>
              </a:rPr>
              <a:t>'I </a:t>
            </a:r>
            <a:r>
              <a:rPr dirty="0" sz="1450" spc="-10">
                <a:latin typeface="Times New Roman"/>
                <a:cs typeface="Times New Roman"/>
              </a:rPr>
              <a:t>have been  polished'."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was wrapped in </a:t>
            </a:r>
            <a:r>
              <a:rPr dirty="0" sz="1450" spc="-5">
                <a:latin typeface="Times New Roman"/>
                <a:cs typeface="Times New Roman"/>
              </a:rPr>
              <a:t>thought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heard him murmur  </a:t>
            </a:r>
            <a:r>
              <a:rPr dirty="0" sz="1450" spc="-5">
                <a:latin typeface="Times New Roman"/>
                <a:cs typeface="Times New Roman"/>
              </a:rPr>
              <a:t>a </a:t>
            </a:r>
            <a:r>
              <a:rPr dirty="0" sz="1450" spc="-10">
                <a:latin typeface="Times New Roman"/>
                <a:cs typeface="Times New Roman"/>
              </a:rPr>
              <a:t>few words in</a:t>
            </a:r>
            <a:r>
              <a:rPr dirty="0" sz="1450">
                <a:latin typeface="Times New Roman"/>
                <a:cs typeface="Times New Roman"/>
              </a:rPr>
              <a:t> </a:t>
            </a:r>
            <a:r>
              <a:rPr dirty="0" sz="1450" spc="-25">
                <a:latin typeface="Times New Roman"/>
                <a:cs typeface="Times New Roman"/>
              </a:rPr>
              <a:t>Hebrew,</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"Lishu'oskho kivisi Adoshem." Then his voice was clearly to </a:t>
            </a:r>
            <a:r>
              <a:rPr dirty="0" sz="1450" spc="-5">
                <a:latin typeface="Times New Roman"/>
                <a:cs typeface="Times New Roman"/>
              </a:rPr>
              <a:t>be </a:t>
            </a:r>
            <a:r>
              <a:rPr dirty="0" sz="1450" spc="-10">
                <a:latin typeface="Times New Roman"/>
                <a:cs typeface="Times New Roman"/>
              </a:rPr>
              <a:t>heard  again:</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"Thou earnest to me in </a:t>
            </a:r>
            <a:r>
              <a:rPr dirty="0" sz="1450" spc="-5">
                <a:latin typeface="Times New Roman"/>
                <a:cs typeface="Times New Roman"/>
              </a:rPr>
              <a:t>a </a:t>
            </a:r>
            <a:r>
              <a:rPr dirty="0" sz="1450" spc="-10">
                <a:latin typeface="Times New Roman"/>
                <a:cs typeface="Times New Roman"/>
              </a:rPr>
              <a:t>deep sleep and </a:t>
            </a:r>
            <a:r>
              <a:rPr dirty="0" sz="1450" spc="-5">
                <a:latin typeface="Times New Roman"/>
                <a:cs typeface="Times New Roman"/>
              </a:rPr>
              <a:t>I </a:t>
            </a:r>
            <a:r>
              <a:rPr dirty="0" sz="1450" spc="-10">
                <a:latin typeface="Times New Roman"/>
                <a:cs typeface="Times New Roman"/>
              </a:rPr>
              <a:t>have woken thee. In the Psalm </a:t>
            </a:r>
            <a:r>
              <a:rPr dirty="0" sz="1450" spc="-5">
                <a:latin typeface="Times New Roman"/>
                <a:cs typeface="Times New Roman"/>
              </a:rPr>
              <a:t>of  </a:t>
            </a:r>
            <a:r>
              <a:rPr dirty="0" sz="1450" spc="-10">
                <a:latin typeface="Times New Roman"/>
                <a:cs typeface="Times New Roman"/>
              </a:rPr>
              <a:t>David it says, 'Then spake </a:t>
            </a:r>
            <a:r>
              <a:rPr dirty="0" sz="1450" spc="-5">
                <a:latin typeface="Times New Roman"/>
                <a:cs typeface="Times New Roman"/>
              </a:rPr>
              <a:t>I </a:t>
            </a:r>
            <a:r>
              <a:rPr dirty="0" sz="1450" spc="-10">
                <a:latin typeface="Times New Roman"/>
                <a:cs typeface="Times New Roman"/>
              </a:rPr>
              <a:t>with myself, now shall </a:t>
            </a:r>
            <a:r>
              <a:rPr dirty="0" sz="1450" spc="-5">
                <a:latin typeface="Times New Roman"/>
                <a:cs typeface="Times New Roman"/>
              </a:rPr>
              <a:t>I </a:t>
            </a:r>
            <a:r>
              <a:rPr dirty="0" sz="1450" spc="-10">
                <a:latin typeface="Times New Roman"/>
                <a:cs typeface="Times New Roman"/>
              </a:rPr>
              <a:t>begin. It is the right hand  </a:t>
            </a:r>
            <a:r>
              <a:rPr dirty="0" sz="1450" spc="-5">
                <a:latin typeface="Times New Roman"/>
                <a:cs typeface="Times New Roman"/>
              </a:rPr>
              <a:t>of </a:t>
            </a:r>
            <a:r>
              <a:rPr dirty="0" sz="1450" spc="-10">
                <a:latin typeface="Times New Roman"/>
                <a:cs typeface="Times New Roman"/>
              </a:rPr>
              <a:t>the Lord that hath wrought this</a:t>
            </a:r>
            <a:r>
              <a:rPr dirty="0" sz="1450" spc="20">
                <a:latin typeface="Times New Roman"/>
                <a:cs typeface="Times New Roman"/>
              </a:rPr>
              <a:t> </a:t>
            </a:r>
            <a:r>
              <a:rPr dirty="0" sz="1450" spc="-10">
                <a:latin typeface="Times New Roman"/>
                <a:cs typeface="Times New Roman"/>
              </a:rPr>
              <a:t>change.'</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When men arise from their beds, they think they have shaken </a:t>
            </a:r>
            <a:r>
              <a:rPr dirty="0" sz="1450" spc="-15">
                <a:latin typeface="Times New Roman"/>
                <a:cs typeface="Times New Roman"/>
              </a:rPr>
              <a:t>off </a:t>
            </a:r>
            <a:r>
              <a:rPr dirty="0" sz="1450" spc="-10">
                <a:latin typeface="Times New Roman"/>
                <a:cs typeface="Times New Roman"/>
              </a:rPr>
              <a:t>sleep and  they know </a:t>
            </a:r>
            <a:r>
              <a:rPr dirty="0" sz="1450" spc="-5">
                <a:latin typeface="Times New Roman"/>
                <a:cs typeface="Times New Roman"/>
              </a:rPr>
              <a:t>not </a:t>
            </a:r>
            <a:r>
              <a:rPr dirty="0" sz="1450" spc="-10">
                <a:latin typeface="Times New Roman"/>
                <a:cs typeface="Times New Roman"/>
              </a:rPr>
              <a:t>that they have fallen victim to their senses and are in the grip </a:t>
            </a:r>
            <a:r>
              <a:rPr dirty="0" sz="1450" spc="-5">
                <a:latin typeface="Times New Roman"/>
                <a:cs typeface="Times New Roman"/>
              </a:rPr>
              <a:t>of  a </a:t>
            </a:r>
            <a:r>
              <a:rPr dirty="0" sz="1450" spc="-10">
                <a:latin typeface="Times New Roman"/>
                <a:cs typeface="Times New Roman"/>
              </a:rPr>
              <a:t>much deeper sleep than the </a:t>
            </a:r>
            <a:r>
              <a:rPr dirty="0" sz="1450" spc="-5">
                <a:latin typeface="Times New Roman"/>
                <a:cs typeface="Times New Roman"/>
              </a:rPr>
              <a:t>one </a:t>
            </a:r>
            <a:r>
              <a:rPr dirty="0" sz="1450" spc="-10">
                <a:latin typeface="Times New Roman"/>
                <a:cs typeface="Times New Roman"/>
              </a:rPr>
              <a:t>they have just</a:t>
            </a:r>
            <a:r>
              <a:rPr dirty="0" sz="1450" spc="35">
                <a:latin typeface="Times New Roman"/>
                <a:cs typeface="Times New Roman"/>
              </a:rPr>
              <a:t> </a:t>
            </a:r>
            <a:r>
              <a:rPr dirty="0" sz="1450" spc="-10">
                <a:latin typeface="Times New Roman"/>
                <a:cs typeface="Times New Roman"/>
              </a:rPr>
              <a:t>left.</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There is only </a:t>
            </a:r>
            <a:r>
              <a:rPr dirty="0" sz="1450" spc="-5">
                <a:latin typeface="Times New Roman"/>
                <a:cs typeface="Times New Roman"/>
              </a:rPr>
              <a:t>one </a:t>
            </a:r>
            <a:r>
              <a:rPr dirty="0" sz="1450" spc="-10">
                <a:latin typeface="Times New Roman"/>
                <a:cs typeface="Times New Roman"/>
              </a:rPr>
              <a:t>true state </a:t>
            </a:r>
            <a:r>
              <a:rPr dirty="0" sz="1450" spc="-5">
                <a:latin typeface="Times New Roman"/>
                <a:cs typeface="Times New Roman"/>
              </a:rPr>
              <a:t>of </a:t>
            </a:r>
            <a:r>
              <a:rPr dirty="0" sz="1450" spc="-10">
                <a:latin typeface="Times New Roman"/>
                <a:cs typeface="Times New Roman"/>
              </a:rPr>
              <a:t>wakefulness, and that is the </a:t>
            </a:r>
            <a:r>
              <a:rPr dirty="0" sz="1450" spc="-5">
                <a:latin typeface="Times New Roman"/>
                <a:cs typeface="Times New Roman"/>
              </a:rPr>
              <a:t>one you </a:t>
            </a:r>
            <a:r>
              <a:rPr dirty="0" sz="1450" spc="-10">
                <a:latin typeface="Times New Roman"/>
                <a:cs typeface="Times New Roman"/>
              </a:rPr>
              <a:t>are now  approaching. If </a:t>
            </a:r>
            <a:r>
              <a:rPr dirty="0" sz="1450" spc="-5">
                <a:latin typeface="Times New Roman"/>
                <a:cs typeface="Times New Roman"/>
              </a:rPr>
              <a:t>you </a:t>
            </a:r>
            <a:r>
              <a:rPr dirty="0" sz="1450" spc="-10">
                <a:latin typeface="Times New Roman"/>
                <a:cs typeface="Times New Roman"/>
              </a:rPr>
              <a:t>should speak to others </a:t>
            </a:r>
            <a:r>
              <a:rPr dirty="0" sz="1450" spc="-5">
                <a:latin typeface="Times New Roman"/>
                <a:cs typeface="Times New Roman"/>
              </a:rPr>
              <a:t>of </a:t>
            </a:r>
            <a:r>
              <a:rPr dirty="0" sz="1450" spc="-10">
                <a:latin typeface="Times New Roman"/>
                <a:cs typeface="Times New Roman"/>
              </a:rPr>
              <a:t>it, they will say </a:t>
            </a:r>
            <a:r>
              <a:rPr dirty="0" sz="1450" spc="-5">
                <a:latin typeface="Times New Roman"/>
                <a:cs typeface="Times New Roman"/>
              </a:rPr>
              <a:t>you </a:t>
            </a:r>
            <a:r>
              <a:rPr dirty="0" sz="1450" spc="-10">
                <a:latin typeface="Times New Roman"/>
                <a:cs typeface="Times New Roman"/>
              </a:rPr>
              <a:t>are sick and  they cannot understand </a:t>
            </a:r>
            <a:r>
              <a:rPr dirty="0" sz="1450" spc="-5">
                <a:latin typeface="Times New Roman"/>
                <a:cs typeface="Times New Roman"/>
              </a:rPr>
              <a:t>you. </a:t>
            </a:r>
            <a:r>
              <a:rPr dirty="0" sz="1450" spc="-10">
                <a:latin typeface="Times New Roman"/>
                <a:cs typeface="Times New Roman"/>
              </a:rPr>
              <a:t>For that reason it is pointless and cruel to speak to  them </a:t>
            </a:r>
            <a:r>
              <a:rPr dirty="0" sz="1450" spc="-5">
                <a:latin typeface="Times New Roman"/>
                <a:cs typeface="Times New Roman"/>
              </a:rPr>
              <a:t>of </a:t>
            </a:r>
            <a:r>
              <a:rPr dirty="0" sz="1450" spc="-10">
                <a:latin typeface="Times New Roman"/>
                <a:cs typeface="Times New Roman"/>
              </a:rPr>
              <a:t>it.</a:t>
            </a:r>
            <a:endParaRPr sz="1450">
              <a:latin typeface="Times New Roman"/>
              <a:cs typeface="Times New Roman"/>
            </a:endParaRPr>
          </a:p>
          <a:p>
            <a:pPr marL="268605" marR="2112010">
              <a:lnSpc>
                <a:spcPct val="140700"/>
              </a:lnSpc>
              <a:spcBef>
                <a:spcPts val="15"/>
              </a:spcBef>
            </a:pPr>
            <a:r>
              <a:rPr dirty="0" sz="1450" spc="-10">
                <a:latin typeface="Times New Roman"/>
                <a:cs typeface="Times New Roman"/>
              </a:rPr>
              <a:t>Lord, Thou earnest them away as with </a:t>
            </a:r>
            <a:r>
              <a:rPr dirty="0" sz="1450" spc="-5">
                <a:latin typeface="Times New Roman"/>
                <a:cs typeface="Times New Roman"/>
              </a:rPr>
              <a:t>a </a:t>
            </a:r>
            <a:r>
              <a:rPr dirty="0" sz="1450" spc="-10">
                <a:latin typeface="Times New Roman"/>
                <a:cs typeface="Times New Roman"/>
              </a:rPr>
              <a:t>flood;  They are as </a:t>
            </a:r>
            <a:r>
              <a:rPr dirty="0" sz="1450" spc="-5">
                <a:latin typeface="Times New Roman"/>
                <a:cs typeface="Times New Roman"/>
              </a:rPr>
              <a:t>a</a:t>
            </a:r>
            <a:r>
              <a:rPr dirty="0" sz="1450" spc="5">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They are as grass which groweth</a:t>
            </a:r>
            <a:r>
              <a:rPr dirty="0" sz="1450" spc="15">
                <a:latin typeface="Times New Roman"/>
                <a:cs typeface="Times New Roman"/>
              </a:rPr>
              <a:t> </a:t>
            </a:r>
            <a:r>
              <a:rPr dirty="0" sz="1450" spc="-5">
                <a:latin typeface="Times New Roman"/>
                <a:cs typeface="Times New Roman"/>
              </a:rPr>
              <a:t>up:</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In the evening it is cut down and</a:t>
            </a:r>
            <a:r>
              <a:rPr dirty="0" sz="1450" spc="35">
                <a:latin typeface="Times New Roman"/>
                <a:cs typeface="Times New Roman"/>
              </a:rPr>
              <a:t> </a:t>
            </a:r>
            <a:r>
              <a:rPr dirty="0" sz="1450" spc="-10">
                <a:latin typeface="Times New Roman"/>
                <a:cs typeface="Times New Roman"/>
              </a:rPr>
              <a:t>withereth."</a:t>
            </a:r>
            <a:endParaRPr sz="1450">
              <a:latin typeface="Times New Roman"/>
              <a:cs typeface="Times New Roman"/>
            </a:endParaRPr>
          </a:p>
          <a:p>
            <a:pPr marL="12700" marR="180340" indent="255904">
              <a:lnSpc>
                <a:spcPts val="1730"/>
              </a:lnSpc>
              <a:spcBef>
                <a:spcPts val="775"/>
              </a:spcBef>
            </a:pPr>
            <a:r>
              <a:rPr dirty="0" sz="1450" spc="-5">
                <a:latin typeface="Times New Roman"/>
                <a:cs typeface="Times New Roman"/>
              </a:rPr>
              <a:t>I </a:t>
            </a:r>
            <a:r>
              <a:rPr dirty="0" sz="1450" spc="-10">
                <a:latin typeface="Times New Roman"/>
                <a:cs typeface="Times New Roman"/>
              </a:rPr>
              <a:t>wanted to ask, 'Who was the stranger who came to me in my room and  gave me the Book </a:t>
            </a:r>
            <a:r>
              <a:rPr dirty="0" sz="1450" spc="-5">
                <a:latin typeface="Times New Roman"/>
                <a:cs typeface="Times New Roman"/>
              </a:rPr>
              <a:t>of </a:t>
            </a:r>
            <a:r>
              <a:rPr dirty="0" sz="1450" spc="-10">
                <a:latin typeface="Times New Roman"/>
                <a:cs typeface="Times New Roman"/>
              </a:rPr>
              <a:t>Ibbur? </a:t>
            </a:r>
            <a:r>
              <a:rPr dirty="0" sz="1450" spc="-50">
                <a:latin typeface="Times New Roman"/>
                <a:cs typeface="Times New Roman"/>
              </a:rPr>
              <a:t>Was </a:t>
            </a:r>
            <a:r>
              <a:rPr dirty="0" sz="1450" spc="-5">
                <a:latin typeface="Times New Roman"/>
                <a:cs typeface="Times New Roman"/>
              </a:rPr>
              <a:t>I </a:t>
            </a:r>
            <a:r>
              <a:rPr dirty="0" sz="1450" spc="-10">
                <a:latin typeface="Times New Roman"/>
                <a:cs typeface="Times New Roman"/>
              </a:rPr>
              <a:t>awake </a:t>
            </a:r>
            <a:r>
              <a:rPr dirty="0" sz="1450" spc="-5">
                <a:latin typeface="Times New Roman"/>
                <a:cs typeface="Times New Roman"/>
              </a:rPr>
              <a:t>or </a:t>
            </a:r>
            <a:r>
              <a:rPr dirty="0" sz="1450" spc="-10">
                <a:latin typeface="Times New Roman"/>
                <a:cs typeface="Times New Roman"/>
              </a:rPr>
              <a:t>dreaming when </a:t>
            </a:r>
            <a:r>
              <a:rPr dirty="0" sz="1450" spc="-5">
                <a:latin typeface="Times New Roman"/>
                <a:cs typeface="Times New Roman"/>
              </a:rPr>
              <a:t>I </a:t>
            </a:r>
            <a:r>
              <a:rPr dirty="0" sz="1450" spc="-10">
                <a:latin typeface="Times New Roman"/>
                <a:cs typeface="Times New Roman"/>
              </a:rPr>
              <a:t>saw him?' </a:t>
            </a:r>
            <a:r>
              <a:rPr dirty="0" sz="1450" spc="-5">
                <a:latin typeface="Times New Roman"/>
                <a:cs typeface="Times New Roman"/>
              </a:rPr>
              <a:t>but  </a:t>
            </a:r>
            <a:r>
              <a:rPr dirty="0" sz="1450" spc="-10">
                <a:latin typeface="Times New Roman"/>
                <a:cs typeface="Times New Roman"/>
              </a:rPr>
              <a:t>Hillel answered before even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put </a:t>
            </a: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into</a:t>
            </a:r>
            <a:r>
              <a:rPr dirty="0" sz="1450" spc="35">
                <a:latin typeface="Times New Roman"/>
                <a:cs typeface="Times New Roman"/>
              </a:rPr>
              <a:t> </a:t>
            </a:r>
            <a:r>
              <a:rPr dirty="0" sz="1450" spc="-10">
                <a:latin typeface="Times New Roman"/>
                <a:cs typeface="Times New Roman"/>
              </a:rPr>
              <a:t>words.</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"Assume that the man who came to </a:t>
            </a:r>
            <a:r>
              <a:rPr dirty="0" sz="1450" spc="-5">
                <a:latin typeface="Times New Roman"/>
                <a:cs typeface="Times New Roman"/>
              </a:rPr>
              <a:t>you </a:t>
            </a:r>
            <a:r>
              <a:rPr dirty="0" sz="1450" spc="-10">
                <a:latin typeface="Times New Roman"/>
                <a:cs typeface="Times New Roman"/>
              </a:rPr>
              <a:t>and whom </a:t>
            </a:r>
            <a:r>
              <a:rPr dirty="0" sz="1450" spc="-5">
                <a:latin typeface="Times New Roman"/>
                <a:cs typeface="Times New Roman"/>
              </a:rPr>
              <a:t>you </a:t>
            </a:r>
            <a:r>
              <a:rPr dirty="0" sz="1450" spc="-10">
                <a:latin typeface="Times New Roman"/>
                <a:cs typeface="Times New Roman"/>
              </a:rPr>
              <a:t>call the Golem  signifies the awakening </a:t>
            </a:r>
            <a:r>
              <a:rPr dirty="0" sz="1450" spc="-5">
                <a:latin typeface="Times New Roman"/>
                <a:cs typeface="Times New Roman"/>
              </a:rPr>
              <a:t>of </a:t>
            </a:r>
            <a:r>
              <a:rPr dirty="0" sz="1450" spc="-10">
                <a:latin typeface="Times New Roman"/>
                <a:cs typeface="Times New Roman"/>
              </a:rPr>
              <a:t>the dead through </a:t>
            </a:r>
            <a:r>
              <a:rPr dirty="0" sz="1450" spc="-5">
                <a:latin typeface="Times New Roman"/>
                <a:cs typeface="Times New Roman"/>
              </a:rPr>
              <a:t>your </a:t>
            </a:r>
            <a:r>
              <a:rPr dirty="0" sz="1450" spc="-10">
                <a:latin typeface="Times New Roman"/>
                <a:cs typeface="Times New Roman"/>
              </a:rPr>
              <a:t>innermost spiritual life. Each  thing </a:t>
            </a:r>
            <a:r>
              <a:rPr dirty="0" sz="1450" spc="-5">
                <a:latin typeface="Times New Roman"/>
                <a:cs typeface="Times New Roman"/>
              </a:rPr>
              <a:t>on </a:t>
            </a:r>
            <a:r>
              <a:rPr dirty="0" sz="1450" spc="-10">
                <a:latin typeface="Times New Roman"/>
                <a:cs typeface="Times New Roman"/>
              </a:rPr>
              <a:t>earth is nothing </a:t>
            </a:r>
            <a:r>
              <a:rPr dirty="0" sz="1450" spc="-5">
                <a:latin typeface="Times New Roman"/>
                <a:cs typeface="Times New Roman"/>
              </a:rPr>
              <a:t>but </a:t>
            </a:r>
            <a:r>
              <a:rPr dirty="0" sz="1450" spc="-10">
                <a:latin typeface="Times New Roman"/>
                <a:cs typeface="Times New Roman"/>
              </a:rPr>
              <a:t>an eternal symbol clothed in</a:t>
            </a:r>
            <a:r>
              <a:rPr dirty="0" sz="1450" spc="55">
                <a:latin typeface="Times New Roman"/>
                <a:cs typeface="Times New Roman"/>
              </a:rPr>
              <a:t> </a:t>
            </a:r>
            <a:r>
              <a:rPr dirty="0" sz="1450" spc="-10">
                <a:latin typeface="Times New Roman"/>
                <a:cs typeface="Times New Roman"/>
              </a:rPr>
              <a:t>dust.</a:t>
            </a:r>
            <a:endParaRPr sz="1450">
              <a:latin typeface="Times New Roman"/>
              <a:cs typeface="Times New Roman"/>
            </a:endParaRPr>
          </a:p>
          <a:p>
            <a:pPr algn="just" marL="12700" marR="11430" indent="255904">
              <a:lnSpc>
                <a:spcPts val="1730"/>
              </a:lnSpc>
              <a:spcBef>
                <a:spcPts val="790"/>
              </a:spcBef>
            </a:pPr>
            <a:r>
              <a:rPr dirty="0" sz="1450" spc="-10">
                <a:latin typeface="Times New Roman"/>
                <a:cs typeface="Times New Roman"/>
              </a:rPr>
              <a:t>How is it possible to think with </a:t>
            </a:r>
            <a:r>
              <a:rPr dirty="0" sz="1450" spc="-5">
                <a:latin typeface="Times New Roman"/>
                <a:cs typeface="Times New Roman"/>
              </a:rPr>
              <a:t>your </a:t>
            </a:r>
            <a:r>
              <a:rPr dirty="0" sz="1450" spc="-10">
                <a:latin typeface="Times New Roman"/>
                <a:cs typeface="Times New Roman"/>
              </a:rPr>
              <a:t>eyes? Each shape that </a:t>
            </a:r>
            <a:r>
              <a:rPr dirty="0" sz="1450" spc="-5">
                <a:latin typeface="Times New Roman"/>
                <a:cs typeface="Times New Roman"/>
              </a:rPr>
              <a:t>you </a:t>
            </a:r>
            <a:r>
              <a:rPr dirty="0" sz="1450" spc="-10">
                <a:latin typeface="Times New Roman"/>
                <a:cs typeface="Times New Roman"/>
              </a:rPr>
              <a:t>see is </a:t>
            </a:r>
            <a:r>
              <a:rPr dirty="0" sz="1450" spc="-5">
                <a:latin typeface="Times New Roman"/>
                <a:cs typeface="Times New Roman"/>
              </a:rPr>
              <a:t>a  thought </a:t>
            </a:r>
            <a:r>
              <a:rPr dirty="0" sz="1450" spc="-10">
                <a:latin typeface="Times New Roman"/>
                <a:cs typeface="Times New Roman"/>
              </a:rPr>
              <a:t>in </a:t>
            </a:r>
            <a:r>
              <a:rPr dirty="0" sz="1450" spc="-5">
                <a:latin typeface="Times New Roman"/>
                <a:cs typeface="Times New Roman"/>
              </a:rPr>
              <a:t>your </a:t>
            </a:r>
            <a:r>
              <a:rPr dirty="0" sz="1450" spc="-10">
                <a:latin typeface="Times New Roman"/>
                <a:cs typeface="Times New Roman"/>
              </a:rPr>
              <a:t>eye.</a:t>
            </a:r>
            <a:endParaRPr sz="145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6440" cy="9519285"/>
          </a:xfrm>
          <a:prstGeom prst="rect">
            <a:avLst/>
          </a:prstGeom>
        </p:spPr>
        <p:txBody>
          <a:bodyPr wrap="square" lIns="0" tIns="111760" rIns="0" bIns="0" rtlCol="0" vert="horz">
            <a:spAutoFit/>
          </a:bodyPr>
          <a:lstStyle/>
          <a:p>
            <a:pPr marL="268605">
              <a:lnSpc>
                <a:spcPct val="100000"/>
              </a:lnSpc>
              <a:spcBef>
                <a:spcPts val="880"/>
              </a:spcBef>
            </a:pPr>
            <a:r>
              <a:rPr dirty="0" sz="1450" spc="-10">
                <a:latin typeface="Times New Roman"/>
                <a:cs typeface="Times New Roman"/>
              </a:rPr>
              <a:t>Everything that takes </a:t>
            </a:r>
            <a:r>
              <a:rPr dirty="0" sz="1450" spc="-5">
                <a:latin typeface="Times New Roman"/>
                <a:cs typeface="Times New Roman"/>
              </a:rPr>
              <a:t>on </a:t>
            </a:r>
            <a:r>
              <a:rPr dirty="0" sz="1450" spc="-10">
                <a:latin typeface="Times New Roman"/>
                <a:cs typeface="Times New Roman"/>
              </a:rPr>
              <a:t>shape was </a:t>
            </a:r>
            <a:r>
              <a:rPr dirty="0" sz="1450" spc="-5">
                <a:latin typeface="Times New Roman"/>
                <a:cs typeface="Times New Roman"/>
              </a:rPr>
              <a:t>a ghost</a:t>
            </a:r>
            <a:r>
              <a:rPr dirty="0" sz="1450" spc="20">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marL="12700" marR="10160" indent="255904">
              <a:lnSpc>
                <a:spcPts val="1730"/>
              </a:lnSpc>
              <a:spcBef>
                <a:spcPts val="850"/>
              </a:spcBef>
            </a:pPr>
            <a:r>
              <a:rPr dirty="0" sz="1450" spc="-5">
                <a:latin typeface="Times New Roman"/>
                <a:cs typeface="Times New Roman"/>
              </a:rPr>
              <a:t>I </a:t>
            </a:r>
            <a:r>
              <a:rPr dirty="0" sz="1450" spc="-10">
                <a:latin typeface="Times New Roman"/>
                <a:cs typeface="Times New Roman"/>
              </a:rPr>
              <a:t>felt ideas, which until then had been firmly anchored in my mind, tear  themselves loose and drift like rudderless ships </a:t>
            </a:r>
            <a:r>
              <a:rPr dirty="0" sz="1450" spc="-5">
                <a:latin typeface="Times New Roman"/>
                <a:cs typeface="Times New Roman"/>
              </a:rPr>
              <a:t>on a </a:t>
            </a:r>
            <a:r>
              <a:rPr dirty="0" sz="1450" spc="-10">
                <a:latin typeface="Times New Roman"/>
                <a:cs typeface="Times New Roman"/>
              </a:rPr>
              <a:t>boundless</a:t>
            </a:r>
            <a:r>
              <a:rPr dirty="0" sz="1450" spc="70">
                <a:latin typeface="Times New Roman"/>
                <a:cs typeface="Times New Roman"/>
              </a:rPr>
              <a:t> </a:t>
            </a:r>
            <a:r>
              <a:rPr dirty="0" sz="1450" spc="-10">
                <a:latin typeface="Times New Roman"/>
                <a:cs typeface="Times New Roman"/>
              </a:rPr>
              <a:t>ocean.</a:t>
            </a:r>
            <a:endParaRPr sz="1450">
              <a:latin typeface="Times New Roman"/>
              <a:cs typeface="Times New Roman"/>
            </a:endParaRPr>
          </a:p>
          <a:p>
            <a:pPr marL="268605">
              <a:lnSpc>
                <a:spcPct val="100000"/>
              </a:lnSpc>
              <a:spcBef>
                <a:spcPts val="650"/>
              </a:spcBef>
            </a:pPr>
            <a:r>
              <a:rPr dirty="0" sz="1450" spc="-10">
                <a:latin typeface="Times New Roman"/>
                <a:cs typeface="Times New Roman"/>
              </a:rPr>
              <a:t>Placidly Hillel went</a:t>
            </a:r>
            <a:r>
              <a:rPr dirty="0" sz="1450">
                <a:latin typeface="Times New Roman"/>
                <a:cs typeface="Times New Roman"/>
              </a:rPr>
              <a:t> </a:t>
            </a:r>
            <a:r>
              <a:rPr dirty="0" sz="1450" spc="-5">
                <a:latin typeface="Times New Roman"/>
                <a:cs typeface="Times New Roman"/>
              </a:rPr>
              <a:t>on,</a:t>
            </a:r>
            <a:endParaRPr sz="1450">
              <a:latin typeface="Times New Roman"/>
              <a:cs typeface="Times New Roman"/>
            </a:endParaRPr>
          </a:p>
          <a:p>
            <a:pPr marL="12700" marR="10160" indent="255904">
              <a:lnSpc>
                <a:spcPts val="1730"/>
              </a:lnSpc>
              <a:spcBef>
                <a:spcPts val="844"/>
              </a:spcBef>
            </a:pPr>
            <a:r>
              <a:rPr dirty="0" sz="1450" spc="-10">
                <a:latin typeface="Times New Roman"/>
                <a:cs typeface="Times New Roman"/>
              </a:rPr>
              <a:t>"Anyone who has been wakened can </a:t>
            </a:r>
            <a:r>
              <a:rPr dirty="0" sz="1450" spc="-5">
                <a:latin typeface="Times New Roman"/>
                <a:cs typeface="Times New Roman"/>
              </a:rPr>
              <a:t>no </a:t>
            </a:r>
            <a:r>
              <a:rPr dirty="0" sz="1450" spc="-10">
                <a:latin typeface="Times New Roman"/>
                <a:cs typeface="Times New Roman"/>
              </a:rPr>
              <a:t>longer die; sleep and death are the  same."</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 </a:t>
            </a:r>
            <a:r>
              <a:rPr dirty="0" sz="1450" spc="-5">
                <a:latin typeface="Times New Roman"/>
                <a:cs typeface="Times New Roman"/>
              </a:rPr>
              <a:t>. . </a:t>
            </a:r>
            <a:r>
              <a:rPr dirty="0" sz="1450" spc="-10">
                <a:latin typeface="Times New Roman"/>
                <a:cs typeface="Times New Roman"/>
              </a:rPr>
              <a:t>can </a:t>
            </a:r>
            <a:r>
              <a:rPr dirty="0" sz="1450" spc="-5">
                <a:latin typeface="Times New Roman"/>
                <a:cs typeface="Times New Roman"/>
              </a:rPr>
              <a:t>no </a:t>
            </a:r>
            <a:r>
              <a:rPr dirty="0" sz="1450" spc="-10">
                <a:latin typeface="Times New Roman"/>
                <a:cs typeface="Times New Roman"/>
              </a:rPr>
              <a:t>longer die?" A </a:t>
            </a:r>
            <a:r>
              <a:rPr dirty="0" sz="1450" spc="-5">
                <a:latin typeface="Times New Roman"/>
                <a:cs typeface="Times New Roman"/>
              </a:rPr>
              <a:t>dull </a:t>
            </a:r>
            <a:r>
              <a:rPr dirty="0" sz="1450" spc="-10">
                <a:latin typeface="Times New Roman"/>
                <a:cs typeface="Times New Roman"/>
              </a:rPr>
              <a:t>ache gripped</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268605">
              <a:lnSpc>
                <a:spcPts val="1735"/>
              </a:lnSpc>
              <a:spcBef>
                <a:spcPts val="705"/>
              </a:spcBef>
            </a:pPr>
            <a:r>
              <a:rPr dirty="0" sz="1450" spc="-35">
                <a:latin typeface="Times New Roman"/>
                <a:cs typeface="Times New Roman"/>
              </a:rPr>
              <a:t>"Two </a:t>
            </a:r>
            <a:r>
              <a:rPr dirty="0" sz="1450" spc="-10">
                <a:latin typeface="Times New Roman"/>
                <a:cs typeface="Times New Roman"/>
              </a:rPr>
              <a:t>paths run beside each other: the Path </a:t>
            </a:r>
            <a:r>
              <a:rPr dirty="0" sz="1450" spc="-5">
                <a:latin typeface="Times New Roman"/>
                <a:cs typeface="Times New Roman"/>
              </a:rPr>
              <a:t>of </a:t>
            </a:r>
            <a:r>
              <a:rPr dirty="0" sz="1450" spc="-10">
                <a:latin typeface="Times New Roman"/>
                <a:cs typeface="Times New Roman"/>
              </a:rPr>
              <a:t>Life and the Path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marL="12700" marR="330835">
              <a:lnSpc>
                <a:spcPts val="1730"/>
              </a:lnSpc>
              <a:spcBef>
                <a:spcPts val="60"/>
              </a:spcBef>
            </a:pPr>
            <a:r>
              <a:rPr dirty="0" sz="1450" spc="-60">
                <a:latin typeface="Times New Roman"/>
                <a:cs typeface="Times New Roman"/>
              </a:rPr>
              <a:t>You </a:t>
            </a:r>
            <a:r>
              <a:rPr dirty="0" sz="1450" spc="-10">
                <a:latin typeface="Times New Roman"/>
                <a:cs typeface="Times New Roman"/>
              </a:rPr>
              <a:t>have taken the Book </a:t>
            </a:r>
            <a:r>
              <a:rPr dirty="0" sz="1450" spc="-5">
                <a:latin typeface="Times New Roman"/>
                <a:cs typeface="Times New Roman"/>
              </a:rPr>
              <a:t>of Ibbur </a:t>
            </a:r>
            <a:r>
              <a:rPr dirty="0" sz="1450" spc="-10">
                <a:latin typeface="Times New Roman"/>
                <a:cs typeface="Times New Roman"/>
              </a:rPr>
              <a:t>and read in it. </a:t>
            </a:r>
            <a:r>
              <a:rPr dirty="0" sz="1450" spc="-45">
                <a:latin typeface="Times New Roman"/>
                <a:cs typeface="Times New Roman"/>
              </a:rPr>
              <a:t>Your </a:t>
            </a:r>
            <a:r>
              <a:rPr dirty="0" sz="1450" spc="-10">
                <a:latin typeface="Times New Roman"/>
                <a:cs typeface="Times New Roman"/>
              </a:rPr>
              <a:t>soul has been made  pregnant </a:t>
            </a:r>
            <a:r>
              <a:rPr dirty="0" sz="1450" spc="-5">
                <a:latin typeface="Times New Roman"/>
                <a:cs typeface="Times New Roman"/>
              </a:rPr>
              <a:t>by </a:t>
            </a:r>
            <a:r>
              <a:rPr dirty="0" sz="1450" spc="-10">
                <a:latin typeface="Times New Roman"/>
                <a:cs typeface="Times New Roman"/>
              </a:rPr>
              <a:t>the Spirit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I </a:t>
            </a:r>
            <a:r>
              <a:rPr dirty="0" sz="1450" spc="-10">
                <a:latin typeface="Times New Roman"/>
                <a:cs typeface="Times New Roman"/>
              </a:rPr>
              <a:t>heard him</a:t>
            </a:r>
            <a:r>
              <a:rPr dirty="0" sz="1450" spc="20">
                <a:latin typeface="Times New Roman"/>
                <a:cs typeface="Times New Roman"/>
              </a:rPr>
              <a:t> </a:t>
            </a:r>
            <a:r>
              <a:rPr dirty="0" sz="1450" spc="-30">
                <a:latin typeface="Times New Roman"/>
                <a:cs typeface="Times New Roman"/>
              </a:rPr>
              <a:t>say.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"Hillel, Hillel, let me take the path that all men take, the Path </a:t>
            </a:r>
            <a:r>
              <a:rPr dirty="0" sz="1450" spc="-5">
                <a:latin typeface="Times New Roman"/>
                <a:cs typeface="Times New Roman"/>
              </a:rPr>
              <a:t>of </a:t>
            </a:r>
            <a:r>
              <a:rPr dirty="0" sz="1450" spc="-10">
                <a:latin typeface="Times New Roman"/>
                <a:cs typeface="Times New Roman"/>
              </a:rPr>
              <a:t>Death!"  everything within me screamed </a:t>
            </a:r>
            <a:r>
              <a:rPr dirty="0" sz="1450" spc="-5">
                <a:latin typeface="Times New Roman"/>
                <a:cs typeface="Times New Roman"/>
              </a:rPr>
              <a:t>out loud. </a:t>
            </a:r>
            <a:r>
              <a:rPr dirty="0" sz="1450" spc="-10">
                <a:latin typeface="Times New Roman"/>
                <a:cs typeface="Times New Roman"/>
              </a:rPr>
              <a:t>Hillel's countenance froze in an  expression </a:t>
            </a:r>
            <a:r>
              <a:rPr dirty="0" sz="1450" spc="-5">
                <a:latin typeface="Times New Roman"/>
                <a:cs typeface="Times New Roman"/>
              </a:rPr>
              <a:t>of </a:t>
            </a:r>
            <a:r>
              <a:rPr dirty="0" sz="1450" spc="-10">
                <a:latin typeface="Times New Roman"/>
                <a:cs typeface="Times New Roman"/>
              </a:rPr>
              <a:t>deep</a:t>
            </a:r>
            <a:r>
              <a:rPr dirty="0" sz="1450" spc="-5">
                <a:latin typeface="Times New Roman"/>
                <a:cs typeface="Times New Roman"/>
              </a:rPr>
              <a:t> </a:t>
            </a:r>
            <a:r>
              <a:rPr dirty="0" sz="1450" spc="-10">
                <a:latin typeface="Times New Roman"/>
                <a:cs typeface="Times New Roman"/>
              </a:rPr>
              <a:t>earnestness:</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"Men </a:t>
            </a:r>
            <a:r>
              <a:rPr dirty="0" sz="1450" spc="-5">
                <a:latin typeface="Times New Roman"/>
                <a:cs typeface="Times New Roman"/>
              </a:rPr>
              <a:t>do not </a:t>
            </a:r>
            <a:r>
              <a:rPr dirty="0" sz="1450" spc="-10">
                <a:latin typeface="Times New Roman"/>
                <a:cs typeface="Times New Roman"/>
              </a:rPr>
              <a:t>take any path, neither that </a:t>
            </a:r>
            <a:r>
              <a:rPr dirty="0" sz="1450" spc="-5">
                <a:latin typeface="Times New Roman"/>
                <a:cs typeface="Times New Roman"/>
              </a:rPr>
              <a:t>of </a:t>
            </a:r>
            <a:r>
              <a:rPr dirty="0" sz="1450" spc="-10">
                <a:latin typeface="Times New Roman"/>
                <a:cs typeface="Times New Roman"/>
              </a:rPr>
              <a:t>life </a:t>
            </a:r>
            <a:r>
              <a:rPr dirty="0" sz="1450" spc="-5">
                <a:latin typeface="Times New Roman"/>
                <a:cs typeface="Times New Roman"/>
              </a:rPr>
              <a:t>nor </a:t>
            </a:r>
            <a:r>
              <a:rPr dirty="0" sz="1450" spc="-10">
                <a:latin typeface="Times New Roman"/>
                <a:cs typeface="Times New Roman"/>
              </a:rPr>
              <a:t>that </a:t>
            </a:r>
            <a:r>
              <a:rPr dirty="0" sz="1450" spc="-5">
                <a:latin typeface="Times New Roman"/>
                <a:cs typeface="Times New Roman"/>
              </a:rPr>
              <a:t>of </a:t>
            </a:r>
            <a:r>
              <a:rPr dirty="0" sz="1450" spc="-10">
                <a:latin typeface="Times New Roman"/>
                <a:cs typeface="Times New Roman"/>
              </a:rPr>
              <a:t>death. They drift  like </a:t>
            </a:r>
            <a:r>
              <a:rPr dirty="0" sz="1450" spc="-15">
                <a:latin typeface="Times New Roman"/>
                <a:cs typeface="Times New Roman"/>
              </a:rPr>
              <a:t>chaff </a:t>
            </a:r>
            <a:r>
              <a:rPr dirty="0" sz="1450" spc="-10">
                <a:latin typeface="Times New Roman"/>
                <a:cs typeface="Times New Roman"/>
              </a:rPr>
              <a:t>in the</a:t>
            </a:r>
            <a:r>
              <a:rPr dirty="0" sz="1450" spc="10">
                <a:latin typeface="Times New Roman"/>
                <a:cs typeface="Times New Roman"/>
              </a:rPr>
              <a:t> </a:t>
            </a:r>
            <a:r>
              <a:rPr dirty="0" sz="1450" spc="-10">
                <a:latin typeface="Times New Roman"/>
                <a:cs typeface="Times New Roman"/>
              </a:rPr>
              <a:t>wind.</a:t>
            </a:r>
            <a:endParaRPr sz="1450">
              <a:latin typeface="Times New Roman"/>
              <a:cs typeface="Times New Roman"/>
            </a:endParaRPr>
          </a:p>
          <a:p>
            <a:pPr marL="12700" marR="10160" indent="255904">
              <a:lnSpc>
                <a:spcPts val="1730"/>
              </a:lnSpc>
              <a:spcBef>
                <a:spcPts val="715"/>
              </a:spcBef>
            </a:pPr>
            <a:r>
              <a:rPr dirty="0" sz="1450" spc="-10">
                <a:latin typeface="Times New Roman"/>
                <a:cs typeface="Times New Roman"/>
              </a:rPr>
              <a:t>In the </a:t>
            </a:r>
            <a:r>
              <a:rPr dirty="0" sz="1450" spc="-25">
                <a:latin typeface="Times New Roman"/>
                <a:cs typeface="Times New Roman"/>
              </a:rPr>
              <a:t>Talmud </a:t>
            </a:r>
            <a:r>
              <a:rPr dirty="0" sz="1450" spc="-10">
                <a:latin typeface="Times New Roman"/>
                <a:cs typeface="Times New Roman"/>
              </a:rPr>
              <a:t>it is written, 'Before God created the world </a:t>
            </a:r>
            <a:r>
              <a:rPr dirty="0" sz="1450" spc="-5">
                <a:latin typeface="Times New Roman"/>
                <a:cs typeface="Times New Roman"/>
              </a:rPr>
              <a:t>he </a:t>
            </a:r>
            <a:r>
              <a:rPr dirty="0" sz="1450" spc="-10">
                <a:latin typeface="Times New Roman"/>
                <a:cs typeface="Times New Roman"/>
              </a:rPr>
              <a:t>showed the  souls </a:t>
            </a:r>
            <a:r>
              <a:rPr dirty="0" sz="1450" spc="-5">
                <a:latin typeface="Times New Roman"/>
                <a:cs typeface="Times New Roman"/>
              </a:rPr>
              <a:t>a </a:t>
            </a:r>
            <a:r>
              <a:rPr dirty="0" sz="1450" spc="-20">
                <a:latin typeface="Times New Roman"/>
                <a:cs typeface="Times New Roman"/>
              </a:rPr>
              <a:t>mirror, </a:t>
            </a:r>
            <a:r>
              <a:rPr dirty="0" sz="1450" spc="-10">
                <a:latin typeface="Times New Roman"/>
                <a:cs typeface="Times New Roman"/>
              </a:rPr>
              <a:t>wherein they could see the spiritual sufferings </a:t>
            </a:r>
            <a:r>
              <a:rPr dirty="0" sz="1450" spc="-5">
                <a:latin typeface="Times New Roman"/>
                <a:cs typeface="Times New Roman"/>
              </a:rPr>
              <a:t>of </a:t>
            </a:r>
            <a:r>
              <a:rPr dirty="0" sz="1450" spc="-10">
                <a:latin typeface="Times New Roman"/>
                <a:cs typeface="Times New Roman"/>
              </a:rPr>
              <a:t>existence and  the joys that followed. Some accepted the suffering. But the others refused and  God struck them </a:t>
            </a:r>
            <a:r>
              <a:rPr dirty="0" sz="1450" spc="-5">
                <a:latin typeface="Times New Roman"/>
                <a:cs typeface="Times New Roman"/>
              </a:rPr>
              <a:t>out of </a:t>
            </a:r>
            <a:r>
              <a:rPr dirty="0" sz="1450" spc="-10">
                <a:latin typeface="Times New Roman"/>
                <a:cs typeface="Times New Roman"/>
              </a:rPr>
              <a:t>the Book </a:t>
            </a:r>
            <a:r>
              <a:rPr dirty="0" sz="1450" spc="-5">
                <a:latin typeface="Times New Roman"/>
                <a:cs typeface="Times New Roman"/>
              </a:rPr>
              <a:t>of </a:t>
            </a:r>
            <a:r>
              <a:rPr dirty="0" sz="1450" spc="-10">
                <a:latin typeface="Times New Roman"/>
                <a:cs typeface="Times New Roman"/>
              </a:rPr>
              <a:t>the Living.' But </a:t>
            </a:r>
            <a:r>
              <a:rPr dirty="0" sz="1450" spc="-5">
                <a:latin typeface="Times New Roman"/>
                <a:cs typeface="Times New Roman"/>
              </a:rPr>
              <a:t>you </a:t>
            </a:r>
            <a:r>
              <a:rPr dirty="0" sz="1450" spc="-10">
                <a:latin typeface="Times New Roman"/>
                <a:cs typeface="Times New Roman"/>
              </a:rPr>
              <a:t>are taking </a:t>
            </a:r>
            <a:r>
              <a:rPr dirty="0" sz="1450" spc="-5">
                <a:latin typeface="Times New Roman"/>
                <a:cs typeface="Times New Roman"/>
              </a:rPr>
              <a:t>a </a:t>
            </a:r>
            <a:r>
              <a:rPr dirty="0" sz="1450" spc="-10">
                <a:latin typeface="Times New Roman"/>
                <a:cs typeface="Times New Roman"/>
              </a:rPr>
              <a:t>path and  </a:t>
            </a:r>
            <a:r>
              <a:rPr dirty="0" sz="1450" spc="-5">
                <a:latin typeface="Times New Roman"/>
                <a:cs typeface="Times New Roman"/>
              </a:rPr>
              <a:t>you </a:t>
            </a:r>
            <a:r>
              <a:rPr dirty="0" sz="1450" spc="-10">
                <a:latin typeface="Times New Roman"/>
                <a:cs typeface="Times New Roman"/>
              </a:rPr>
              <a:t>have set </a:t>
            </a:r>
            <a:r>
              <a:rPr dirty="0" sz="1450" spc="-5">
                <a:latin typeface="Times New Roman"/>
                <a:cs typeface="Times New Roman"/>
              </a:rPr>
              <a:t>out on </a:t>
            </a:r>
            <a:r>
              <a:rPr dirty="0" sz="1450" spc="-10">
                <a:latin typeface="Times New Roman"/>
                <a:cs typeface="Times New Roman"/>
              </a:rPr>
              <a:t>it </a:t>
            </a:r>
            <a:r>
              <a:rPr dirty="0" sz="1450" spc="-5">
                <a:latin typeface="Times New Roman"/>
                <a:cs typeface="Times New Roman"/>
              </a:rPr>
              <a:t>of your </a:t>
            </a:r>
            <a:r>
              <a:rPr dirty="0" sz="1450" spc="-10">
                <a:latin typeface="Times New Roman"/>
                <a:cs typeface="Times New Roman"/>
              </a:rPr>
              <a:t>own free will, even if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no </a:t>
            </a:r>
            <a:r>
              <a:rPr dirty="0" sz="1450" spc="-10">
                <a:latin typeface="Times New Roman"/>
                <a:cs typeface="Times New Roman"/>
              </a:rPr>
              <a:t>longer aware </a:t>
            </a:r>
            <a:r>
              <a:rPr dirty="0" sz="1450" spc="-5">
                <a:latin typeface="Times New Roman"/>
                <a:cs typeface="Times New Roman"/>
              </a:rPr>
              <a:t>of  </a:t>
            </a:r>
            <a:r>
              <a:rPr dirty="0" sz="1450" spc="-10">
                <a:latin typeface="Times New Roman"/>
                <a:cs typeface="Times New Roman"/>
              </a:rPr>
              <a:t>it. Do </a:t>
            </a:r>
            <a:r>
              <a:rPr dirty="0" sz="1450" spc="-5">
                <a:latin typeface="Times New Roman"/>
                <a:cs typeface="Times New Roman"/>
              </a:rPr>
              <a:t>not </a:t>
            </a:r>
            <a:r>
              <a:rPr dirty="0" sz="1450" spc="-10">
                <a:latin typeface="Times New Roman"/>
                <a:cs typeface="Times New Roman"/>
              </a:rPr>
              <a:t>grieve; as knowledge comes </a:t>
            </a:r>
            <a:r>
              <a:rPr dirty="0" sz="1450" spc="-20">
                <a:latin typeface="Times New Roman"/>
                <a:cs typeface="Times New Roman"/>
              </a:rPr>
              <a:t>gradually, </a:t>
            </a:r>
            <a:r>
              <a:rPr dirty="0" sz="1450" spc="-10">
                <a:latin typeface="Times New Roman"/>
                <a:cs typeface="Times New Roman"/>
              </a:rPr>
              <a:t>so does </a:t>
            </a:r>
            <a:r>
              <a:rPr dirty="0" sz="1450" spc="-25">
                <a:latin typeface="Times New Roman"/>
                <a:cs typeface="Times New Roman"/>
              </a:rPr>
              <a:t>memory. </a:t>
            </a:r>
            <a:r>
              <a:rPr dirty="0" sz="1450" spc="-10">
                <a:latin typeface="Times New Roman"/>
                <a:cs typeface="Times New Roman"/>
              </a:rPr>
              <a:t>Knowledge  and memory are the same</a:t>
            </a:r>
            <a:r>
              <a:rPr dirty="0" sz="1450" spc="10">
                <a:latin typeface="Times New Roman"/>
                <a:cs typeface="Times New Roman"/>
              </a:rPr>
              <a:t> </a:t>
            </a:r>
            <a:r>
              <a:rPr dirty="0" sz="1450" spc="-5">
                <a:latin typeface="Times New Roman"/>
                <a:cs typeface="Times New Roman"/>
              </a:rPr>
              <a:t>thing."</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a:t>
            </a:r>
            <a:r>
              <a:rPr dirty="0" sz="1450" spc="-20">
                <a:latin typeface="Times New Roman"/>
                <a:cs typeface="Times New Roman"/>
              </a:rPr>
              <a:t>friendly, </a:t>
            </a:r>
            <a:r>
              <a:rPr dirty="0" sz="1450" spc="-10">
                <a:latin typeface="Times New Roman"/>
                <a:cs typeface="Times New Roman"/>
              </a:rPr>
              <a:t>almost kindly tone in which Hillel concluded this speech  restored my calm, and </a:t>
            </a:r>
            <a:r>
              <a:rPr dirty="0" sz="1450" spc="-5">
                <a:latin typeface="Times New Roman"/>
                <a:cs typeface="Times New Roman"/>
              </a:rPr>
              <a:t>I </a:t>
            </a:r>
            <a:r>
              <a:rPr dirty="0" sz="1450" spc="-10">
                <a:latin typeface="Times New Roman"/>
                <a:cs typeface="Times New Roman"/>
              </a:rPr>
              <a:t>felt safe and </a:t>
            </a:r>
            <a:r>
              <a:rPr dirty="0" sz="1450" spc="-5">
                <a:latin typeface="Times New Roman"/>
                <a:cs typeface="Times New Roman"/>
              </a:rPr>
              <a:t>sound,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sick child that knows its  father is close</a:t>
            </a:r>
            <a:r>
              <a:rPr dirty="0" sz="1450">
                <a:latin typeface="Times New Roman"/>
                <a:cs typeface="Times New Roman"/>
              </a:rPr>
              <a:t> </a:t>
            </a:r>
            <a:r>
              <a:rPr dirty="0" sz="1450" spc="-40">
                <a:latin typeface="Times New Roman"/>
                <a:cs typeface="Times New Roman"/>
              </a:rPr>
              <a:t>by.</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and saw that the room was suddenly peopled with figures  standing in </a:t>
            </a:r>
            <a:r>
              <a:rPr dirty="0" sz="1450" spc="-5">
                <a:latin typeface="Times New Roman"/>
                <a:cs typeface="Times New Roman"/>
              </a:rPr>
              <a:t>a </a:t>
            </a:r>
            <a:r>
              <a:rPr dirty="0" sz="1450" spc="-10">
                <a:latin typeface="Times New Roman"/>
                <a:cs typeface="Times New Roman"/>
              </a:rPr>
              <a:t>circle round us. Some had white shrouds such as the rabbis </a:t>
            </a:r>
            <a:r>
              <a:rPr dirty="0" sz="1450" spc="-5">
                <a:latin typeface="Times New Roman"/>
                <a:cs typeface="Times New Roman"/>
              </a:rPr>
              <a:t>of </a:t>
            </a:r>
            <a:r>
              <a:rPr dirty="0" sz="1450" spc="-10">
                <a:latin typeface="Times New Roman"/>
                <a:cs typeface="Times New Roman"/>
              </a:rPr>
              <a:t>old  used to </a:t>
            </a:r>
            <a:r>
              <a:rPr dirty="0" sz="1450" spc="-20">
                <a:latin typeface="Times New Roman"/>
                <a:cs typeface="Times New Roman"/>
              </a:rPr>
              <a:t>wear, </a:t>
            </a:r>
            <a:r>
              <a:rPr dirty="0" sz="1450" spc="-10">
                <a:latin typeface="Times New Roman"/>
                <a:cs typeface="Times New Roman"/>
              </a:rPr>
              <a:t>others had three-cornered hats and silver buckles </a:t>
            </a:r>
            <a:r>
              <a:rPr dirty="0" sz="1450" spc="-5">
                <a:latin typeface="Times New Roman"/>
                <a:cs typeface="Times New Roman"/>
              </a:rPr>
              <a:t>on </a:t>
            </a:r>
            <a:r>
              <a:rPr dirty="0" sz="1450" spc="-10">
                <a:latin typeface="Times New Roman"/>
                <a:cs typeface="Times New Roman"/>
              </a:rPr>
              <a:t>their shoes.  But then Hillel passed his hand over my eyes and the room was empty once  more.</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accompanied me </a:t>
            </a:r>
            <a:r>
              <a:rPr dirty="0" sz="1450" spc="-5">
                <a:latin typeface="Times New Roman"/>
                <a:cs typeface="Times New Roman"/>
              </a:rPr>
              <a:t>out </a:t>
            </a:r>
            <a:r>
              <a:rPr dirty="0" sz="1450" spc="-10">
                <a:latin typeface="Times New Roman"/>
                <a:cs typeface="Times New Roman"/>
              </a:rPr>
              <a:t>onto the stairs and gave me </a:t>
            </a:r>
            <a:r>
              <a:rPr dirty="0" sz="1450" spc="-5">
                <a:latin typeface="Times New Roman"/>
                <a:cs typeface="Times New Roman"/>
              </a:rPr>
              <a:t>a </a:t>
            </a:r>
            <a:r>
              <a:rPr dirty="0" sz="1450" spc="-10">
                <a:latin typeface="Times New Roman"/>
                <a:cs typeface="Times New Roman"/>
              </a:rPr>
              <a:t>burning candle  for me to light my way </a:t>
            </a:r>
            <a:r>
              <a:rPr dirty="0" sz="1450" spc="-5">
                <a:latin typeface="Times New Roman"/>
                <a:cs typeface="Times New Roman"/>
              </a:rPr>
              <a:t>up </a:t>
            </a:r>
            <a:r>
              <a:rPr dirty="0" sz="1450" spc="-10">
                <a:latin typeface="Times New Roman"/>
                <a:cs typeface="Times New Roman"/>
              </a:rPr>
              <a:t>to my</a:t>
            </a:r>
            <a:r>
              <a:rPr dirty="0" sz="1450" spc="2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6350" indent="255904">
              <a:lnSpc>
                <a:spcPts val="1730"/>
              </a:lnSpc>
              <a:spcBef>
                <a:spcPts val="790"/>
              </a:spcBef>
            </a:pPr>
            <a:r>
              <a:rPr dirty="0" sz="1450" spc="-5">
                <a:latin typeface="Times New Roman"/>
                <a:cs typeface="Times New Roman"/>
              </a:rPr>
              <a:t>I </a:t>
            </a:r>
            <a:r>
              <a:rPr dirty="0" sz="1450" spc="-10">
                <a:latin typeface="Times New Roman"/>
                <a:cs typeface="Times New Roman"/>
              </a:rPr>
              <a:t>went to bed and tried to sleep, </a:t>
            </a:r>
            <a:r>
              <a:rPr dirty="0" sz="1450" spc="-5">
                <a:latin typeface="Times New Roman"/>
                <a:cs typeface="Times New Roman"/>
              </a:rPr>
              <a:t>but </a:t>
            </a:r>
            <a:r>
              <a:rPr dirty="0" sz="1450" spc="-10">
                <a:latin typeface="Times New Roman"/>
                <a:cs typeface="Times New Roman"/>
              </a:rPr>
              <a:t>sleep would </a:t>
            </a:r>
            <a:r>
              <a:rPr dirty="0" sz="1450" spc="-5">
                <a:latin typeface="Times New Roman"/>
                <a:cs typeface="Times New Roman"/>
              </a:rPr>
              <a:t>not </a:t>
            </a:r>
            <a:r>
              <a:rPr dirty="0" sz="1450" spc="-10">
                <a:latin typeface="Times New Roman"/>
                <a:cs typeface="Times New Roman"/>
              </a:rPr>
              <a:t>come and instead </a:t>
            </a:r>
            <a:r>
              <a:rPr dirty="0" sz="1450" spc="-5">
                <a:latin typeface="Times New Roman"/>
                <a:cs typeface="Times New Roman"/>
              </a:rPr>
              <a:t>I  </a:t>
            </a:r>
            <a:r>
              <a:rPr dirty="0" sz="1450" spc="-10">
                <a:latin typeface="Times New Roman"/>
                <a:cs typeface="Times New Roman"/>
              </a:rPr>
              <a:t>found myself in </a:t>
            </a:r>
            <a:r>
              <a:rPr dirty="0" sz="1450" spc="-5">
                <a:latin typeface="Times New Roman"/>
                <a:cs typeface="Times New Roman"/>
              </a:rPr>
              <a:t>a </a:t>
            </a:r>
            <a:r>
              <a:rPr dirty="0" sz="1450" spc="-10">
                <a:latin typeface="Times New Roman"/>
                <a:cs typeface="Times New Roman"/>
              </a:rPr>
              <a:t>strange state that was neither dreaming, </a:t>
            </a:r>
            <a:r>
              <a:rPr dirty="0" sz="1450" spc="-5">
                <a:latin typeface="Times New Roman"/>
                <a:cs typeface="Times New Roman"/>
              </a:rPr>
              <a:t>nor </a:t>
            </a:r>
            <a:r>
              <a:rPr dirty="0" sz="1450" spc="-10">
                <a:latin typeface="Times New Roman"/>
                <a:cs typeface="Times New Roman"/>
              </a:rPr>
              <a:t>waking, </a:t>
            </a:r>
            <a:r>
              <a:rPr dirty="0" sz="1450" spc="-5">
                <a:latin typeface="Times New Roman"/>
                <a:cs typeface="Times New Roman"/>
              </a:rPr>
              <a:t>nor  </a:t>
            </a:r>
            <a:r>
              <a:rPr dirty="0" sz="1450" spc="-10">
                <a:latin typeface="Times New Roman"/>
                <a:cs typeface="Times New Roman"/>
              </a:rPr>
              <a:t>sleeping.</a:t>
            </a:r>
            <a:endParaRPr sz="1450">
              <a:latin typeface="Times New Roman"/>
              <a:cs typeface="Times New Roman"/>
            </a:endParaRPr>
          </a:p>
          <a:p>
            <a:pPr algn="just" marL="12700" marR="5715" indent="255904">
              <a:lnSpc>
                <a:spcPts val="1730"/>
              </a:lnSpc>
              <a:spcBef>
                <a:spcPts val="790"/>
              </a:spcBef>
            </a:pPr>
            <a:r>
              <a:rPr dirty="0" sz="1450" spc="-5">
                <a:latin typeface="Times New Roman"/>
                <a:cs typeface="Times New Roman"/>
              </a:rPr>
              <a:t>I </a:t>
            </a:r>
            <a:r>
              <a:rPr dirty="0" sz="1450" spc="-10">
                <a:latin typeface="Times New Roman"/>
                <a:cs typeface="Times New Roman"/>
              </a:rPr>
              <a:t>had </a:t>
            </a:r>
            <a:r>
              <a:rPr dirty="0" sz="1450" spc="-15">
                <a:latin typeface="Times New Roman"/>
                <a:cs typeface="Times New Roman"/>
              </a:rPr>
              <a:t>snuffed </a:t>
            </a:r>
            <a:r>
              <a:rPr dirty="0" sz="1450" spc="-10">
                <a:latin typeface="Times New Roman"/>
                <a:cs typeface="Times New Roman"/>
              </a:rPr>
              <a:t>the candle, </a:t>
            </a:r>
            <a:r>
              <a:rPr dirty="0" sz="1450" spc="-5">
                <a:latin typeface="Times New Roman"/>
                <a:cs typeface="Times New Roman"/>
              </a:rPr>
              <a:t>but </a:t>
            </a:r>
            <a:r>
              <a:rPr dirty="0" sz="1450" spc="-10">
                <a:latin typeface="Times New Roman"/>
                <a:cs typeface="Times New Roman"/>
              </a:rPr>
              <a:t>in spite </a:t>
            </a:r>
            <a:r>
              <a:rPr dirty="0" sz="1450" spc="-5">
                <a:latin typeface="Times New Roman"/>
                <a:cs typeface="Times New Roman"/>
              </a:rPr>
              <a:t>of </a:t>
            </a:r>
            <a:r>
              <a:rPr dirty="0" sz="1450" spc="-10">
                <a:latin typeface="Times New Roman"/>
                <a:cs typeface="Times New Roman"/>
              </a:rPr>
              <a:t>that everything in the room was so  clear</a:t>
            </a:r>
            <a:r>
              <a:rPr dirty="0" sz="1450" spc="200">
                <a:latin typeface="Times New Roman"/>
                <a:cs typeface="Times New Roman"/>
              </a:rPr>
              <a:t> </a:t>
            </a:r>
            <a:r>
              <a:rPr dirty="0" sz="1450" spc="-10">
                <a:latin typeface="Times New Roman"/>
                <a:cs typeface="Times New Roman"/>
              </a:rPr>
              <a:t>that</a:t>
            </a:r>
            <a:r>
              <a:rPr dirty="0" sz="1450" spc="200">
                <a:latin typeface="Times New Roman"/>
                <a:cs typeface="Times New Roman"/>
              </a:rPr>
              <a:t> </a:t>
            </a:r>
            <a:r>
              <a:rPr dirty="0" sz="1450" spc="-5">
                <a:latin typeface="Times New Roman"/>
                <a:cs typeface="Times New Roman"/>
              </a:rPr>
              <a:t>I</a:t>
            </a:r>
            <a:r>
              <a:rPr dirty="0" sz="1450" spc="200">
                <a:latin typeface="Times New Roman"/>
                <a:cs typeface="Times New Roman"/>
              </a:rPr>
              <a:t> </a:t>
            </a:r>
            <a:r>
              <a:rPr dirty="0" sz="1450" spc="-10">
                <a:latin typeface="Times New Roman"/>
                <a:cs typeface="Times New Roman"/>
              </a:rPr>
              <a:t>could</a:t>
            </a:r>
            <a:r>
              <a:rPr dirty="0" sz="1450" spc="200">
                <a:latin typeface="Times New Roman"/>
                <a:cs typeface="Times New Roman"/>
              </a:rPr>
              <a:t> </a:t>
            </a:r>
            <a:r>
              <a:rPr dirty="0" sz="1450" spc="-10">
                <a:latin typeface="Times New Roman"/>
                <a:cs typeface="Times New Roman"/>
              </a:rPr>
              <a:t>distinguish</a:t>
            </a:r>
            <a:r>
              <a:rPr dirty="0" sz="1450" spc="204">
                <a:latin typeface="Times New Roman"/>
                <a:cs typeface="Times New Roman"/>
              </a:rPr>
              <a:t> </a:t>
            </a:r>
            <a:r>
              <a:rPr dirty="0" sz="1450" spc="-10">
                <a:latin typeface="Times New Roman"/>
                <a:cs typeface="Times New Roman"/>
              </a:rPr>
              <a:t>each</a:t>
            </a:r>
            <a:r>
              <a:rPr dirty="0" sz="1450" spc="200">
                <a:latin typeface="Times New Roman"/>
                <a:cs typeface="Times New Roman"/>
              </a:rPr>
              <a:t> </a:t>
            </a:r>
            <a:r>
              <a:rPr dirty="0" sz="1450" spc="-10">
                <a:latin typeface="Times New Roman"/>
                <a:cs typeface="Times New Roman"/>
              </a:rPr>
              <a:t>individual</a:t>
            </a:r>
            <a:r>
              <a:rPr dirty="0" sz="1450" spc="200">
                <a:latin typeface="Times New Roman"/>
                <a:cs typeface="Times New Roman"/>
              </a:rPr>
              <a:t> </a:t>
            </a:r>
            <a:r>
              <a:rPr dirty="0" sz="1450" spc="-10">
                <a:latin typeface="Times New Roman"/>
                <a:cs typeface="Times New Roman"/>
              </a:rPr>
              <a:t>shape.</a:t>
            </a:r>
            <a:r>
              <a:rPr dirty="0" sz="1450" spc="204">
                <a:latin typeface="Times New Roman"/>
                <a:cs typeface="Times New Roman"/>
              </a:rPr>
              <a:t> </a:t>
            </a:r>
            <a:r>
              <a:rPr dirty="0" sz="1450" spc="-10">
                <a:latin typeface="Times New Roman"/>
                <a:cs typeface="Times New Roman"/>
              </a:rPr>
              <a:t>At</a:t>
            </a:r>
            <a:r>
              <a:rPr dirty="0" sz="1450" spc="200">
                <a:latin typeface="Times New Roman"/>
                <a:cs typeface="Times New Roman"/>
              </a:rPr>
              <a:t> </a:t>
            </a:r>
            <a:r>
              <a:rPr dirty="0" sz="1450" spc="-10">
                <a:latin typeface="Times New Roman"/>
                <a:cs typeface="Times New Roman"/>
              </a:rPr>
              <a:t>the</a:t>
            </a:r>
            <a:r>
              <a:rPr dirty="0" sz="1450" spc="200">
                <a:latin typeface="Times New Roman"/>
                <a:cs typeface="Times New Roman"/>
              </a:rPr>
              <a:t> </a:t>
            </a:r>
            <a:r>
              <a:rPr dirty="0" sz="1450" spc="-10">
                <a:latin typeface="Times New Roman"/>
                <a:cs typeface="Times New Roman"/>
              </a:rPr>
              <a:t>same</a:t>
            </a:r>
            <a:r>
              <a:rPr dirty="0" sz="1450" spc="200">
                <a:latin typeface="Times New Roman"/>
                <a:cs typeface="Times New Roman"/>
              </a:rPr>
              <a:t> </a:t>
            </a:r>
            <a:r>
              <a:rPr dirty="0" sz="1450" spc="-10">
                <a:latin typeface="Times New Roman"/>
                <a:cs typeface="Times New Roman"/>
              </a:rPr>
              <a:t>time</a:t>
            </a:r>
            <a:r>
              <a:rPr dirty="0" sz="1450" spc="200">
                <a:latin typeface="Times New Roman"/>
                <a:cs typeface="Times New Roman"/>
              </a:rPr>
              <a:t> </a:t>
            </a:r>
            <a:r>
              <a:rPr dirty="0" sz="1450" spc="-5">
                <a:latin typeface="Times New Roman"/>
                <a:cs typeface="Times New Roman"/>
              </a:rPr>
              <a:t>I</a:t>
            </a:r>
            <a:r>
              <a:rPr dirty="0" sz="1450" spc="200">
                <a:latin typeface="Times New Roman"/>
                <a:cs typeface="Times New Roman"/>
              </a:rPr>
              <a:t> </a:t>
            </a:r>
            <a:r>
              <a:rPr dirty="0" sz="1450" spc="-10">
                <a:latin typeface="Times New Roman"/>
                <a:cs typeface="Times New Roman"/>
              </a:rPr>
              <a:t>felt</a:t>
            </a:r>
            <a:endParaRPr sz="145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341485"/>
          </a:xfrm>
          <a:prstGeom prst="rect">
            <a:avLst/>
          </a:prstGeom>
        </p:spPr>
        <p:txBody>
          <a:bodyPr wrap="square" lIns="0" tIns="23495" rIns="0" bIns="0" rtlCol="0" vert="horz">
            <a:spAutoFit/>
          </a:bodyPr>
          <a:lstStyle/>
          <a:p>
            <a:pPr algn="just" marL="12700" marR="13335">
              <a:lnSpc>
                <a:spcPts val="1689"/>
              </a:lnSpc>
              <a:spcBef>
                <a:spcPts val="185"/>
              </a:spcBef>
            </a:pPr>
            <a:r>
              <a:rPr dirty="0" sz="1450" spc="-10">
                <a:latin typeface="Times New Roman"/>
                <a:cs typeface="Times New Roman"/>
              </a:rPr>
              <a:t>completely comfortable and free from that agonising restlessness which  usually torments </a:t>
            </a:r>
            <a:r>
              <a:rPr dirty="0" sz="1450" spc="-5">
                <a:latin typeface="Times New Roman"/>
                <a:cs typeface="Times New Roman"/>
              </a:rPr>
              <a:t>you </a:t>
            </a:r>
            <a:r>
              <a:rPr dirty="0" sz="1450" spc="-10">
                <a:latin typeface="Times New Roman"/>
                <a:cs typeface="Times New Roman"/>
              </a:rPr>
              <a:t>when </a:t>
            </a:r>
            <a:r>
              <a:rPr dirty="0" sz="1450" spc="-5">
                <a:latin typeface="Times New Roman"/>
                <a:cs typeface="Times New Roman"/>
              </a:rPr>
              <a:t>you </a:t>
            </a:r>
            <a:r>
              <a:rPr dirty="0" sz="1450" spc="-10">
                <a:latin typeface="Times New Roman"/>
                <a:cs typeface="Times New Roman"/>
              </a:rPr>
              <a:t>find it impossible to get to</a:t>
            </a:r>
            <a:r>
              <a:rPr dirty="0" sz="1450" spc="50">
                <a:latin typeface="Times New Roman"/>
                <a:cs typeface="Times New Roman"/>
              </a:rPr>
              <a:t> </a:t>
            </a:r>
            <a:r>
              <a:rPr dirty="0" sz="1450" spc="-10">
                <a:latin typeface="Times New Roman"/>
                <a:cs typeface="Times New Roman"/>
              </a:rPr>
              <a:t>sleep.</a:t>
            </a:r>
            <a:endParaRPr sz="1450">
              <a:latin typeface="Times New Roman"/>
              <a:cs typeface="Times New Roman"/>
            </a:endParaRPr>
          </a:p>
          <a:p>
            <a:pPr algn="just" marL="12700" marR="11430" indent="255904">
              <a:lnSpc>
                <a:spcPts val="1730"/>
              </a:lnSpc>
              <a:spcBef>
                <a:spcPts val="805"/>
              </a:spcBef>
            </a:pPr>
            <a:r>
              <a:rPr dirty="0" sz="1450" spc="-10">
                <a:latin typeface="Times New Roman"/>
                <a:cs typeface="Times New Roman"/>
              </a:rPr>
              <a:t>Never before in my life had </a:t>
            </a:r>
            <a:r>
              <a:rPr dirty="0" sz="1450" spc="-5">
                <a:latin typeface="Times New Roman"/>
                <a:cs typeface="Times New Roman"/>
              </a:rPr>
              <a:t>I </a:t>
            </a:r>
            <a:r>
              <a:rPr dirty="0" sz="1450" spc="-10">
                <a:latin typeface="Times New Roman"/>
                <a:cs typeface="Times New Roman"/>
              </a:rPr>
              <a:t>been capable </a:t>
            </a:r>
            <a:r>
              <a:rPr dirty="0" sz="1450" spc="-5">
                <a:latin typeface="Times New Roman"/>
                <a:cs typeface="Times New Roman"/>
              </a:rPr>
              <a:t>of </a:t>
            </a:r>
            <a:r>
              <a:rPr dirty="0" sz="1450" spc="-10">
                <a:latin typeface="Times New Roman"/>
                <a:cs typeface="Times New Roman"/>
              </a:rPr>
              <a:t>such sharp and precise  </a:t>
            </a:r>
            <a:r>
              <a:rPr dirty="0" sz="1450" spc="-5">
                <a:latin typeface="Times New Roman"/>
                <a:cs typeface="Times New Roman"/>
              </a:rPr>
              <a:t>thought </a:t>
            </a:r>
            <a:r>
              <a:rPr dirty="0" sz="1450" spc="-10">
                <a:latin typeface="Times New Roman"/>
                <a:cs typeface="Times New Roman"/>
              </a:rPr>
              <a:t>as </a:t>
            </a:r>
            <a:r>
              <a:rPr dirty="0" sz="1450" spc="-30">
                <a:latin typeface="Times New Roman"/>
                <a:cs typeface="Times New Roman"/>
              </a:rPr>
              <a:t>now. </a:t>
            </a:r>
            <a:r>
              <a:rPr dirty="0" sz="1450" spc="-10">
                <a:latin typeface="Times New Roman"/>
                <a:cs typeface="Times New Roman"/>
              </a:rPr>
              <a:t>The rhythm </a:t>
            </a:r>
            <a:r>
              <a:rPr dirty="0" sz="1450" spc="-5">
                <a:latin typeface="Times New Roman"/>
                <a:cs typeface="Times New Roman"/>
              </a:rPr>
              <a:t>of </a:t>
            </a:r>
            <a:r>
              <a:rPr dirty="0" sz="1450" spc="-10">
                <a:latin typeface="Times New Roman"/>
                <a:cs typeface="Times New Roman"/>
              </a:rPr>
              <a:t>health flowed through my every nerve,  arranging my thoughts in orderly rows, like an army awaiting my</a:t>
            </a:r>
            <a:r>
              <a:rPr dirty="0" sz="1450" spc="105">
                <a:latin typeface="Times New Roman"/>
                <a:cs typeface="Times New Roman"/>
              </a:rPr>
              <a:t> </a:t>
            </a:r>
            <a:r>
              <a:rPr dirty="0" sz="1450" spc="-10">
                <a:latin typeface="Times New Roman"/>
                <a:cs typeface="Times New Roman"/>
              </a:rPr>
              <a:t>command.</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a:t>
            </a:r>
            <a:r>
              <a:rPr dirty="0" sz="1450" spc="-10">
                <a:latin typeface="Times New Roman"/>
                <a:cs typeface="Times New Roman"/>
              </a:rPr>
              <a:t>only needed to call </a:t>
            </a:r>
            <a:r>
              <a:rPr dirty="0" sz="1450" spc="-5">
                <a:latin typeface="Times New Roman"/>
                <a:cs typeface="Times New Roman"/>
              </a:rPr>
              <a:t>on </a:t>
            </a:r>
            <a:r>
              <a:rPr dirty="0" sz="1450" spc="-10">
                <a:latin typeface="Times New Roman"/>
                <a:cs typeface="Times New Roman"/>
              </a:rPr>
              <a:t>them, and they stepped </a:t>
            </a:r>
            <a:r>
              <a:rPr dirty="0" sz="1450" spc="-5">
                <a:latin typeface="Times New Roman"/>
                <a:cs typeface="Times New Roman"/>
              </a:rPr>
              <a:t>up </a:t>
            </a:r>
            <a:r>
              <a:rPr dirty="0" sz="1450" spc="-10">
                <a:latin typeface="Times New Roman"/>
                <a:cs typeface="Times New Roman"/>
              </a:rPr>
              <a:t>and did what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wanted.</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During the last few weeks </a:t>
            </a:r>
            <a:r>
              <a:rPr dirty="0" sz="1450" spc="-5">
                <a:latin typeface="Times New Roman"/>
                <a:cs typeface="Times New Roman"/>
              </a:rPr>
              <a:t>I </a:t>
            </a:r>
            <a:r>
              <a:rPr dirty="0" sz="1450" spc="-10">
                <a:latin typeface="Times New Roman"/>
                <a:cs typeface="Times New Roman"/>
              </a:rPr>
              <a:t>had been trying, without making any progress  </a:t>
            </a:r>
            <a:r>
              <a:rPr dirty="0" sz="1450" spc="-15">
                <a:latin typeface="Times New Roman"/>
                <a:cs typeface="Times New Roman"/>
              </a:rPr>
              <a:t>whatsoever, </a:t>
            </a:r>
            <a:r>
              <a:rPr dirty="0" sz="1450" spc="-10">
                <a:latin typeface="Times New Roman"/>
                <a:cs typeface="Times New Roman"/>
              </a:rPr>
              <a:t>to carve </a:t>
            </a:r>
            <a:r>
              <a:rPr dirty="0" sz="1450" spc="-5">
                <a:latin typeface="Times New Roman"/>
                <a:cs typeface="Times New Roman"/>
              </a:rPr>
              <a:t>a </a:t>
            </a:r>
            <a:r>
              <a:rPr dirty="0" sz="1450" spc="-10">
                <a:latin typeface="Times New Roman"/>
                <a:cs typeface="Times New Roman"/>
              </a:rPr>
              <a:t>cameo </a:t>
            </a:r>
            <a:r>
              <a:rPr dirty="0" sz="1450" spc="-5">
                <a:latin typeface="Times New Roman"/>
                <a:cs typeface="Times New Roman"/>
              </a:rPr>
              <a:t>out of </a:t>
            </a:r>
            <a:r>
              <a:rPr dirty="0" sz="1450" spc="-10">
                <a:latin typeface="Times New Roman"/>
                <a:cs typeface="Times New Roman"/>
              </a:rPr>
              <a:t>sunstone; </a:t>
            </a:r>
            <a:r>
              <a:rPr dirty="0" sz="1450" spc="-5">
                <a:latin typeface="Times New Roman"/>
                <a:cs typeface="Times New Roman"/>
              </a:rPr>
              <a:t>I </a:t>
            </a:r>
            <a:r>
              <a:rPr dirty="0" sz="1450" spc="-10">
                <a:latin typeface="Times New Roman"/>
                <a:cs typeface="Times New Roman"/>
              </a:rPr>
              <a:t>never managed to make all the  flecks in the stone fit in with the face </a:t>
            </a:r>
            <a:r>
              <a:rPr dirty="0" sz="1450" spc="-5">
                <a:latin typeface="Times New Roman"/>
                <a:cs typeface="Times New Roman"/>
              </a:rPr>
              <a:t>I </a:t>
            </a:r>
            <a:r>
              <a:rPr dirty="0" sz="1450" spc="-10">
                <a:latin typeface="Times New Roman"/>
                <a:cs typeface="Times New Roman"/>
              </a:rPr>
              <a:t>had in mind. Now </a:t>
            </a:r>
            <a:r>
              <a:rPr dirty="0" sz="1450" spc="-5">
                <a:latin typeface="Times New Roman"/>
                <a:cs typeface="Times New Roman"/>
              </a:rPr>
              <a:t>I </a:t>
            </a:r>
            <a:r>
              <a:rPr dirty="0" sz="1450" spc="-10">
                <a:latin typeface="Times New Roman"/>
                <a:cs typeface="Times New Roman"/>
              </a:rPr>
              <a:t>remembered the  piece, and in </a:t>
            </a:r>
            <a:r>
              <a:rPr dirty="0" sz="1450" spc="-5">
                <a:latin typeface="Times New Roman"/>
                <a:cs typeface="Times New Roman"/>
              </a:rPr>
              <a:t>a </a:t>
            </a:r>
            <a:r>
              <a:rPr dirty="0" sz="1450" spc="-10">
                <a:latin typeface="Times New Roman"/>
                <a:cs typeface="Times New Roman"/>
              </a:rPr>
              <a:t>flash </a:t>
            </a:r>
            <a:r>
              <a:rPr dirty="0" sz="1450" spc="-5">
                <a:latin typeface="Times New Roman"/>
                <a:cs typeface="Times New Roman"/>
              </a:rPr>
              <a:t>I </a:t>
            </a:r>
            <a:r>
              <a:rPr dirty="0" sz="1450" spc="-10">
                <a:latin typeface="Times New Roman"/>
                <a:cs typeface="Times New Roman"/>
              </a:rPr>
              <a:t>could see the solution and knew precisely what line to  take with the graver to </a:t>
            </a:r>
            <a:r>
              <a:rPr dirty="0" sz="1450" spc="-5">
                <a:latin typeface="Times New Roman"/>
                <a:cs typeface="Times New Roman"/>
              </a:rPr>
              <a:t>do </a:t>
            </a:r>
            <a:r>
              <a:rPr dirty="0" sz="1450" spc="-10">
                <a:latin typeface="Times New Roman"/>
                <a:cs typeface="Times New Roman"/>
              </a:rPr>
              <a:t>justice to the texture </a:t>
            </a:r>
            <a:r>
              <a:rPr dirty="0" sz="1450" spc="-5">
                <a:latin typeface="Times New Roman"/>
                <a:cs typeface="Times New Roman"/>
              </a:rPr>
              <a:t>of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gem.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Formerly </a:t>
            </a:r>
            <a:r>
              <a:rPr dirty="0" sz="1450" spc="-5">
                <a:latin typeface="Times New Roman"/>
                <a:cs typeface="Times New Roman"/>
              </a:rPr>
              <a:t>I </a:t>
            </a:r>
            <a:r>
              <a:rPr dirty="0" sz="1450" spc="-10">
                <a:latin typeface="Times New Roman"/>
                <a:cs typeface="Times New Roman"/>
              </a:rPr>
              <a:t>had been the slave </a:t>
            </a:r>
            <a:r>
              <a:rPr dirty="0" sz="1450" spc="-5">
                <a:latin typeface="Times New Roman"/>
                <a:cs typeface="Times New Roman"/>
              </a:rPr>
              <a:t>of a </a:t>
            </a:r>
            <a:r>
              <a:rPr dirty="0" sz="1450" spc="-10">
                <a:latin typeface="Times New Roman"/>
                <a:cs typeface="Times New Roman"/>
              </a:rPr>
              <a:t>horde </a:t>
            </a:r>
            <a:r>
              <a:rPr dirty="0" sz="1450" spc="-5">
                <a:latin typeface="Times New Roman"/>
                <a:cs typeface="Times New Roman"/>
              </a:rPr>
              <a:t>of </a:t>
            </a:r>
            <a:r>
              <a:rPr dirty="0" sz="1450" spc="-10">
                <a:latin typeface="Times New Roman"/>
                <a:cs typeface="Times New Roman"/>
              </a:rPr>
              <a:t>fantastic impressions and  visions, and often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say whether they were feelings </a:t>
            </a:r>
            <a:r>
              <a:rPr dirty="0" sz="1450" spc="-5">
                <a:latin typeface="Times New Roman"/>
                <a:cs typeface="Times New Roman"/>
              </a:rPr>
              <a:t>or </a:t>
            </a:r>
            <a:r>
              <a:rPr dirty="0" sz="1450" spc="-10">
                <a:latin typeface="Times New Roman"/>
                <a:cs typeface="Times New Roman"/>
              </a:rPr>
              <a:t>ideas. Now </a:t>
            </a:r>
            <a:r>
              <a:rPr dirty="0" sz="1450" spc="-5">
                <a:latin typeface="Times New Roman"/>
                <a:cs typeface="Times New Roman"/>
              </a:rPr>
              <a:t>I  </a:t>
            </a:r>
            <a:r>
              <a:rPr dirty="0" sz="1450" spc="-10">
                <a:latin typeface="Times New Roman"/>
                <a:cs typeface="Times New Roman"/>
              </a:rPr>
              <a:t>suddenly found </a:t>
            </a:r>
            <a:r>
              <a:rPr dirty="0" sz="1450" spc="-5">
                <a:latin typeface="Times New Roman"/>
                <a:cs typeface="Times New Roman"/>
              </a:rPr>
              <a:t>I </a:t>
            </a:r>
            <a:r>
              <a:rPr dirty="0" sz="1450" spc="-10">
                <a:latin typeface="Times New Roman"/>
                <a:cs typeface="Times New Roman"/>
              </a:rPr>
              <a:t>was lord and master in my own kingdom. Calculations,  which previously </a:t>
            </a:r>
            <a:r>
              <a:rPr dirty="0" sz="1450" spc="-5">
                <a:latin typeface="Times New Roman"/>
                <a:cs typeface="Times New Roman"/>
              </a:rPr>
              <a:t>I </a:t>
            </a:r>
            <a:r>
              <a:rPr dirty="0" sz="1450" spc="-10">
                <a:latin typeface="Times New Roman"/>
                <a:cs typeface="Times New Roman"/>
              </a:rPr>
              <a:t>had only been able to </a:t>
            </a:r>
            <a:r>
              <a:rPr dirty="0" sz="1450" spc="-5">
                <a:latin typeface="Times New Roman"/>
                <a:cs typeface="Times New Roman"/>
              </a:rPr>
              <a:t>do </a:t>
            </a:r>
            <a:r>
              <a:rPr dirty="0" sz="1450" spc="-10">
                <a:latin typeface="Times New Roman"/>
                <a:cs typeface="Times New Roman"/>
              </a:rPr>
              <a:t>with much groaning </a:t>
            </a:r>
            <a:r>
              <a:rPr dirty="0" sz="1450" spc="-5">
                <a:latin typeface="Times New Roman"/>
                <a:cs typeface="Times New Roman"/>
              </a:rPr>
              <a:t>on </a:t>
            </a:r>
            <a:r>
              <a:rPr dirty="0" sz="1450" spc="-20">
                <a:latin typeface="Times New Roman"/>
                <a:cs typeface="Times New Roman"/>
              </a:rPr>
              <a:t>paper,  </a:t>
            </a:r>
            <a:r>
              <a:rPr dirty="0" sz="1450" spc="-10">
                <a:latin typeface="Times New Roman"/>
                <a:cs typeface="Times New Roman"/>
              </a:rPr>
              <a:t>now seemed to work themselves </a:t>
            </a:r>
            <a:r>
              <a:rPr dirty="0" sz="1450" spc="-5">
                <a:latin typeface="Times New Roman"/>
                <a:cs typeface="Times New Roman"/>
              </a:rPr>
              <a:t>out </a:t>
            </a:r>
            <a:r>
              <a:rPr dirty="0" sz="1450" spc="-10">
                <a:latin typeface="Times New Roman"/>
                <a:cs typeface="Times New Roman"/>
              </a:rPr>
              <a:t>in my head as if </a:t>
            </a:r>
            <a:r>
              <a:rPr dirty="0" sz="1450" spc="-5">
                <a:latin typeface="Times New Roman"/>
                <a:cs typeface="Times New Roman"/>
              </a:rPr>
              <a:t>by</a:t>
            </a:r>
            <a:r>
              <a:rPr dirty="0" sz="1450" spc="50">
                <a:latin typeface="Times New Roman"/>
                <a:cs typeface="Times New Roman"/>
              </a:rPr>
              <a:t> </a:t>
            </a:r>
            <a:r>
              <a:rPr dirty="0" sz="1450" spc="-10">
                <a:latin typeface="Times New Roman"/>
                <a:cs typeface="Times New Roman"/>
              </a:rPr>
              <a:t>magic.</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All this was the result </a:t>
            </a:r>
            <a:r>
              <a:rPr dirty="0" sz="1450" spc="-5">
                <a:latin typeface="Times New Roman"/>
                <a:cs typeface="Times New Roman"/>
              </a:rPr>
              <a:t>of </a:t>
            </a:r>
            <a:r>
              <a:rPr dirty="0" sz="1450" spc="-10">
                <a:latin typeface="Times New Roman"/>
                <a:cs typeface="Times New Roman"/>
              </a:rPr>
              <a:t>my new-found ability to perceive and retain those  things—and only those things—that </a:t>
            </a:r>
            <a:r>
              <a:rPr dirty="0" sz="1450" spc="-5">
                <a:latin typeface="Times New Roman"/>
                <a:cs typeface="Times New Roman"/>
              </a:rPr>
              <a:t>I </a:t>
            </a:r>
            <a:r>
              <a:rPr dirty="0" sz="1450" spc="-10">
                <a:latin typeface="Times New Roman"/>
                <a:cs typeface="Times New Roman"/>
              </a:rPr>
              <a:t>needed: numbers, shapes, objects </a:t>
            </a:r>
            <a:r>
              <a:rPr dirty="0" sz="1450" spc="-5">
                <a:latin typeface="Times New Roman"/>
                <a:cs typeface="Times New Roman"/>
              </a:rPr>
              <a:t>or  </a:t>
            </a:r>
            <a:r>
              <a:rPr dirty="0" sz="1450" spc="-10">
                <a:latin typeface="Times New Roman"/>
                <a:cs typeface="Times New Roman"/>
              </a:rPr>
              <a:t>colours. And if it was </a:t>
            </a:r>
            <a:r>
              <a:rPr dirty="0" sz="1450" spc="-5">
                <a:latin typeface="Times New Roman"/>
                <a:cs typeface="Times New Roman"/>
              </a:rPr>
              <a:t>a </a:t>
            </a:r>
            <a:r>
              <a:rPr dirty="0" sz="1450" spc="-10">
                <a:latin typeface="Times New Roman"/>
                <a:cs typeface="Times New Roman"/>
              </a:rPr>
              <a:t>matter </a:t>
            </a:r>
            <a:r>
              <a:rPr dirty="0" sz="1450" spc="-5">
                <a:latin typeface="Times New Roman"/>
                <a:cs typeface="Times New Roman"/>
              </a:rPr>
              <a:t>of </a:t>
            </a:r>
            <a:r>
              <a:rPr dirty="0" sz="1450" spc="-10">
                <a:latin typeface="Times New Roman"/>
                <a:cs typeface="Times New Roman"/>
              </a:rPr>
              <a:t>questions which could </a:t>
            </a:r>
            <a:r>
              <a:rPr dirty="0" sz="1450" spc="-5">
                <a:latin typeface="Times New Roman"/>
                <a:cs typeface="Times New Roman"/>
              </a:rPr>
              <a:t>not be </a:t>
            </a:r>
            <a:r>
              <a:rPr dirty="0" sz="1450" spc="-10">
                <a:latin typeface="Times New Roman"/>
                <a:cs typeface="Times New Roman"/>
              </a:rPr>
              <a:t>answered </a:t>
            </a:r>
            <a:r>
              <a:rPr dirty="0" sz="1450" spc="-5">
                <a:latin typeface="Times New Roman"/>
                <a:cs typeface="Times New Roman"/>
              </a:rPr>
              <a:t>by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such tools—philosophical problems and the like—then my inner  vision was replaced </a:t>
            </a:r>
            <a:r>
              <a:rPr dirty="0" sz="1450" spc="-5">
                <a:latin typeface="Times New Roman"/>
                <a:cs typeface="Times New Roman"/>
              </a:rPr>
              <a:t>by </a:t>
            </a:r>
            <a:r>
              <a:rPr dirty="0" sz="1450" spc="-10">
                <a:latin typeface="Times New Roman"/>
                <a:cs typeface="Times New Roman"/>
              </a:rPr>
              <a:t>hearing, and the voice </a:t>
            </a:r>
            <a:r>
              <a:rPr dirty="0" sz="1450" spc="-5">
                <a:latin typeface="Times New Roman"/>
                <a:cs typeface="Times New Roman"/>
              </a:rPr>
              <a:t>I </a:t>
            </a:r>
            <a:r>
              <a:rPr dirty="0" sz="1450" spc="-10">
                <a:latin typeface="Times New Roman"/>
                <a:cs typeface="Times New Roman"/>
              </a:rPr>
              <a:t>heard was that </a:t>
            </a:r>
            <a:r>
              <a:rPr dirty="0" sz="1450" spc="-5">
                <a:latin typeface="Times New Roman"/>
                <a:cs typeface="Times New Roman"/>
              </a:rPr>
              <a:t>of </a:t>
            </a:r>
            <a:r>
              <a:rPr dirty="0" sz="1450" spc="-10">
                <a:latin typeface="Times New Roman"/>
                <a:cs typeface="Times New Roman"/>
              </a:rPr>
              <a:t>Shemaiah  Hillel.</a:t>
            </a:r>
            <a:endParaRPr sz="1450">
              <a:latin typeface="Times New Roman"/>
              <a:cs typeface="Times New Roman"/>
            </a:endParaRPr>
          </a:p>
          <a:p>
            <a:pPr algn="just" marL="268605">
              <a:lnSpc>
                <a:spcPct val="100000"/>
              </a:lnSpc>
              <a:spcBef>
                <a:spcPts val="715"/>
              </a:spcBef>
            </a:pPr>
            <a:r>
              <a:rPr dirty="0" sz="1450" spc="-5">
                <a:latin typeface="Times New Roman"/>
                <a:cs typeface="Times New Roman"/>
              </a:rPr>
              <a:t>I </a:t>
            </a:r>
            <a:r>
              <a:rPr dirty="0" sz="1450" spc="-10">
                <a:latin typeface="Times New Roman"/>
                <a:cs typeface="Times New Roman"/>
              </a:rPr>
              <a:t>was granted the strangest</a:t>
            </a:r>
            <a:r>
              <a:rPr dirty="0" sz="1450" spc="10">
                <a:latin typeface="Times New Roman"/>
                <a:cs typeface="Times New Roman"/>
              </a:rPr>
              <a:t> </a:t>
            </a:r>
            <a:r>
              <a:rPr dirty="0" sz="1450" spc="-10">
                <a:latin typeface="Times New Roman"/>
                <a:cs typeface="Times New Roman"/>
              </a:rPr>
              <a:t>insights.</a:t>
            </a:r>
            <a:endParaRPr sz="1450">
              <a:latin typeface="Times New Roman"/>
              <a:cs typeface="Times New Roman"/>
            </a:endParaRPr>
          </a:p>
          <a:p>
            <a:pPr algn="just" marL="12700" marR="5080" indent="255904">
              <a:lnSpc>
                <a:spcPts val="1730"/>
              </a:lnSpc>
              <a:spcBef>
                <a:spcPts val="844"/>
              </a:spcBef>
            </a:pPr>
            <a:r>
              <a:rPr dirty="0" sz="1450" spc="-5">
                <a:latin typeface="Times New Roman"/>
                <a:cs typeface="Times New Roman"/>
              </a:rPr>
              <a:t>I </a:t>
            </a:r>
            <a:r>
              <a:rPr dirty="0" sz="1450" spc="-10">
                <a:latin typeface="Times New Roman"/>
                <a:cs typeface="Times New Roman"/>
              </a:rPr>
              <a:t>suddenly saw </a:t>
            </a:r>
            <a:r>
              <a:rPr dirty="0" sz="1450" spc="-5">
                <a:latin typeface="Times New Roman"/>
                <a:cs typeface="Times New Roman"/>
              </a:rPr>
              <a:t>things, </a:t>
            </a:r>
            <a:r>
              <a:rPr dirty="0" sz="1450" spc="-10">
                <a:latin typeface="Times New Roman"/>
                <a:cs typeface="Times New Roman"/>
              </a:rPr>
              <a:t>which </a:t>
            </a:r>
            <a:r>
              <a:rPr dirty="0" sz="1450" spc="-5">
                <a:latin typeface="Times New Roman"/>
                <a:cs typeface="Times New Roman"/>
              </a:rPr>
              <a:t>a </a:t>
            </a:r>
            <a:r>
              <a:rPr dirty="0" sz="1450" spc="-10">
                <a:latin typeface="Times New Roman"/>
                <a:cs typeface="Times New Roman"/>
              </a:rPr>
              <a:t>thousand times previously </a:t>
            </a:r>
            <a:r>
              <a:rPr dirty="0" sz="1450" spc="-5">
                <a:latin typeface="Times New Roman"/>
                <a:cs typeface="Times New Roman"/>
              </a:rPr>
              <a:t>I </a:t>
            </a:r>
            <a:r>
              <a:rPr dirty="0" sz="1450" spc="-10">
                <a:latin typeface="Times New Roman"/>
                <a:cs typeface="Times New Roman"/>
              </a:rPr>
              <a:t>had allowed to  slip past my ear as mere words, now clear before me, and soaked with  significance in every pore; things </a:t>
            </a:r>
            <a:r>
              <a:rPr dirty="0" sz="1450" spc="-5">
                <a:latin typeface="Times New Roman"/>
                <a:cs typeface="Times New Roman"/>
              </a:rPr>
              <a:t>I </a:t>
            </a:r>
            <a:r>
              <a:rPr dirty="0" sz="1450" spc="-10">
                <a:latin typeface="Times New Roman"/>
                <a:cs typeface="Times New Roman"/>
              </a:rPr>
              <a:t>had learnt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heart', </a:t>
            </a:r>
            <a:r>
              <a:rPr dirty="0" sz="1450" spc="-5">
                <a:latin typeface="Times New Roman"/>
                <a:cs typeface="Times New Roman"/>
              </a:rPr>
              <a:t>I </a:t>
            </a:r>
            <a:r>
              <a:rPr dirty="0" sz="1450" spc="-10">
                <a:latin typeface="Times New Roman"/>
                <a:cs typeface="Times New Roman"/>
              </a:rPr>
              <a:t>now 'grasped' at  </a:t>
            </a:r>
            <a:r>
              <a:rPr dirty="0" sz="1450" spc="-5">
                <a:latin typeface="Times New Roman"/>
                <a:cs typeface="Times New Roman"/>
              </a:rPr>
              <a:t>one </a:t>
            </a:r>
            <a:r>
              <a:rPr dirty="0" sz="1450" spc="-10">
                <a:latin typeface="Times New Roman"/>
                <a:cs typeface="Times New Roman"/>
              </a:rPr>
              <a:t>stroke so that </a:t>
            </a:r>
            <a:r>
              <a:rPr dirty="0" sz="1450" spc="-5">
                <a:latin typeface="Times New Roman"/>
                <a:cs typeface="Times New Roman"/>
              </a:rPr>
              <a:t>I </a:t>
            </a:r>
            <a:r>
              <a:rPr dirty="0" sz="1450" spc="-10">
                <a:latin typeface="Times New Roman"/>
                <a:cs typeface="Times New Roman"/>
              </a:rPr>
              <a:t>'owned' them. Mysteries hidden in the forms </a:t>
            </a:r>
            <a:r>
              <a:rPr dirty="0" sz="1450" spc="-5">
                <a:latin typeface="Times New Roman"/>
                <a:cs typeface="Times New Roman"/>
              </a:rPr>
              <a:t>of </a:t>
            </a:r>
            <a:r>
              <a:rPr dirty="0" sz="1450" spc="-10">
                <a:latin typeface="Times New Roman"/>
                <a:cs typeface="Times New Roman"/>
              </a:rPr>
              <a:t>words that  </a:t>
            </a:r>
            <a:r>
              <a:rPr dirty="0" sz="1450" spc="-5">
                <a:latin typeface="Times New Roman"/>
                <a:cs typeface="Times New Roman"/>
              </a:rPr>
              <a:t>I </a:t>
            </a:r>
            <a:r>
              <a:rPr dirty="0" sz="1450" spc="-10">
                <a:latin typeface="Times New Roman"/>
                <a:cs typeface="Times New Roman"/>
              </a:rPr>
              <a:t>had never even suspected were now revealed to</a:t>
            </a:r>
            <a:r>
              <a:rPr dirty="0" sz="1450" spc="3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a:t>
            </a:r>
            <a:r>
              <a:rPr dirty="0" sz="1450" spc="-5">
                <a:latin typeface="Times New Roman"/>
                <a:cs typeface="Times New Roman"/>
              </a:rPr>
              <a:t>'high' </a:t>
            </a:r>
            <a:r>
              <a:rPr dirty="0" sz="1450" spc="-10">
                <a:latin typeface="Times New Roman"/>
                <a:cs typeface="Times New Roman"/>
              </a:rPr>
              <a:t>ideals </a:t>
            </a:r>
            <a:r>
              <a:rPr dirty="0" sz="1450" spc="-5">
                <a:latin typeface="Times New Roman"/>
                <a:cs typeface="Times New Roman"/>
              </a:rPr>
              <a:t>of </a:t>
            </a:r>
            <a:r>
              <a:rPr dirty="0" sz="1450" spc="-20">
                <a:latin typeface="Times New Roman"/>
                <a:cs typeface="Times New Roman"/>
              </a:rPr>
              <a:t>humanity, </a:t>
            </a:r>
            <a:r>
              <a:rPr dirty="0" sz="1450" spc="-10">
                <a:latin typeface="Times New Roman"/>
                <a:cs typeface="Times New Roman"/>
              </a:rPr>
              <a:t>which until </a:t>
            </a:r>
            <a:r>
              <a:rPr dirty="0" sz="1450" spc="-30">
                <a:latin typeface="Times New Roman"/>
                <a:cs typeface="Times New Roman"/>
              </a:rPr>
              <a:t>now, </a:t>
            </a:r>
            <a:r>
              <a:rPr dirty="0" sz="1450" spc="-10">
                <a:latin typeface="Times New Roman"/>
                <a:cs typeface="Times New Roman"/>
              </a:rPr>
              <a:t>chests </a:t>
            </a:r>
            <a:r>
              <a:rPr dirty="0" sz="1450" spc="-15">
                <a:latin typeface="Times New Roman"/>
                <a:cs typeface="Times New Roman"/>
              </a:rPr>
              <a:t>puffed </a:t>
            </a:r>
            <a:r>
              <a:rPr dirty="0" sz="1450" spc="-5">
                <a:latin typeface="Times New Roman"/>
                <a:cs typeface="Times New Roman"/>
              </a:rPr>
              <a:t>out </a:t>
            </a:r>
            <a:r>
              <a:rPr dirty="0" sz="1450" spc="-10">
                <a:latin typeface="Times New Roman"/>
                <a:cs typeface="Times New Roman"/>
              </a:rPr>
              <a:t>and  besplattered with decorations, had looked down their respectable aldermanic  noses at me, removed the masks from their features and apologised: they  themselves were really only </a:t>
            </a:r>
            <a:r>
              <a:rPr dirty="0" sz="1450" spc="-5">
                <a:latin typeface="Times New Roman"/>
                <a:cs typeface="Times New Roman"/>
              </a:rPr>
              <a:t>poor </a:t>
            </a:r>
            <a:r>
              <a:rPr dirty="0" sz="1450" spc="-10">
                <a:latin typeface="Times New Roman"/>
                <a:cs typeface="Times New Roman"/>
              </a:rPr>
              <a:t>souls, </a:t>
            </a:r>
            <a:r>
              <a:rPr dirty="0" sz="1450" spc="-5">
                <a:latin typeface="Times New Roman"/>
                <a:cs typeface="Times New Roman"/>
              </a:rPr>
              <a:t>but </a:t>
            </a:r>
            <a:r>
              <a:rPr dirty="0" sz="1450" spc="-10">
                <a:latin typeface="Times New Roman"/>
                <a:cs typeface="Times New Roman"/>
              </a:rPr>
              <a:t>still they were used to prop </a:t>
            </a:r>
            <a:r>
              <a:rPr dirty="0" sz="1450" spc="-5">
                <a:latin typeface="Times New Roman"/>
                <a:cs typeface="Times New Roman"/>
              </a:rPr>
              <a:t>up </a:t>
            </a:r>
            <a:r>
              <a:rPr dirty="0" sz="1450" spc="-10">
                <a:latin typeface="Times New Roman"/>
                <a:cs typeface="Times New Roman"/>
              </a:rPr>
              <a:t>an  even more insolent</a:t>
            </a:r>
            <a:r>
              <a:rPr dirty="0" sz="1450">
                <a:latin typeface="Times New Roman"/>
                <a:cs typeface="Times New Roman"/>
              </a:rPr>
              <a:t> </a:t>
            </a:r>
            <a:r>
              <a:rPr dirty="0" sz="1450" spc="-10">
                <a:latin typeface="Times New Roman"/>
                <a:cs typeface="Times New Roman"/>
              </a:rPr>
              <a:t>fraud.</a:t>
            </a:r>
            <a:endParaRPr sz="1450">
              <a:latin typeface="Times New Roman"/>
              <a:cs typeface="Times New Roman"/>
            </a:endParaRPr>
          </a:p>
          <a:p>
            <a:pPr algn="just" marL="12700" marR="13335" indent="255904">
              <a:lnSpc>
                <a:spcPts val="1730"/>
              </a:lnSpc>
              <a:spcBef>
                <a:spcPts val="785"/>
              </a:spcBef>
            </a:pPr>
            <a:r>
              <a:rPr dirty="0" sz="1450" spc="-10">
                <a:latin typeface="Times New Roman"/>
                <a:cs typeface="Times New Roman"/>
              </a:rPr>
              <a:t>Might </a:t>
            </a:r>
            <a:r>
              <a:rPr dirty="0" sz="1450" spc="-5">
                <a:latin typeface="Times New Roman"/>
                <a:cs typeface="Times New Roman"/>
              </a:rPr>
              <a:t>I </a:t>
            </a:r>
            <a:r>
              <a:rPr dirty="0" sz="1450" spc="-10">
                <a:latin typeface="Times New Roman"/>
                <a:cs typeface="Times New Roman"/>
              </a:rPr>
              <a:t>perhaps </a:t>
            </a:r>
            <a:r>
              <a:rPr dirty="0" sz="1450" spc="-5">
                <a:latin typeface="Times New Roman"/>
                <a:cs typeface="Times New Roman"/>
              </a:rPr>
              <a:t>not </a:t>
            </a:r>
            <a:r>
              <a:rPr dirty="0" sz="1450" spc="-10">
                <a:latin typeface="Times New Roman"/>
                <a:cs typeface="Times New Roman"/>
              </a:rPr>
              <a:t>have been dreaming after all? Could it </a:t>
            </a:r>
            <a:r>
              <a:rPr dirty="0" sz="1450" spc="-5">
                <a:latin typeface="Times New Roman"/>
                <a:cs typeface="Times New Roman"/>
              </a:rPr>
              <a:t>be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talked to</a:t>
            </a:r>
            <a:r>
              <a:rPr dirty="0" sz="1450" spc="-5">
                <a:latin typeface="Times New Roman"/>
                <a:cs typeface="Times New Roman"/>
              </a:rPr>
              <a:t> </a:t>
            </a:r>
            <a:r>
              <a:rPr dirty="0" sz="1450" spc="-10">
                <a:latin typeface="Times New Roman"/>
                <a:cs typeface="Times New Roman"/>
              </a:rPr>
              <a:t>Hillel?</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But </a:t>
            </a:r>
            <a:r>
              <a:rPr dirty="0" sz="1450" spc="-5">
                <a:latin typeface="Times New Roman"/>
                <a:cs typeface="Times New Roman"/>
              </a:rPr>
              <a:t>no, </a:t>
            </a:r>
            <a:r>
              <a:rPr dirty="0" sz="1450" spc="-10">
                <a:latin typeface="Times New Roman"/>
                <a:cs typeface="Times New Roman"/>
              </a:rPr>
              <a:t>there was the candle Shemaiah had given me. Happy as </a:t>
            </a:r>
            <a:r>
              <a:rPr dirty="0" sz="1450" spc="-5">
                <a:latin typeface="Times New Roman"/>
                <a:cs typeface="Times New Roman"/>
              </a:rPr>
              <a:t>a </a:t>
            </a:r>
            <a:r>
              <a:rPr dirty="0" sz="1450" spc="-10">
                <a:latin typeface="Times New Roman"/>
                <a:cs typeface="Times New Roman"/>
              </a:rPr>
              <a:t>little </a:t>
            </a:r>
            <a:r>
              <a:rPr dirty="0" sz="1450" spc="-5">
                <a:latin typeface="Times New Roman"/>
                <a:cs typeface="Times New Roman"/>
              </a:rPr>
              <a:t>boy  </a:t>
            </a:r>
            <a:r>
              <a:rPr dirty="0" sz="1450" spc="-10">
                <a:latin typeface="Times New Roman"/>
                <a:cs typeface="Times New Roman"/>
              </a:rPr>
              <a:t>who has slipped </a:t>
            </a:r>
            <a:r>
              <a:rPr dirty="0" sz="1450" spc="-5">
                <a:latin typeface="Times New Roman"/>
                <a:cs typeface="Times New Roman"/>
              </a:rPr>
              <a:t>out of </a:t>
            </a:r>
            <a:r>
              <a:rPr dirty="0" sz="1450" spc="-10">
                <a:latin typeface="Times New Roman"/>
                <a:cs typeface="Times New Roman"/>
              </a:rPr>
              <a:t>bed </a:t>
            </a:r>
            <a:r>
              <a:rPr dirty="0" sz="1450" spc="-5">
                <a:latin typeface="Times New Roman"/>
                <a:cs typeface="Times New Roman"/>
              </a:rPr>
              <a:t>on </a:t>
            </a:r>
            <a:r>
              <a:rPr dirty="0" sz="1450" spc="-10">
                <a:latin typeface="Times New Roman"/>
                <a:cs typeface="Times New Roman"/>
              </a:rPr>
              <a:t>Christmas Eve to make sure the marvellous  jumping-jack really is there, </a:t>
            </a:r>
            <a:r>
              <a:rPr dirty="0" sz="1450" spc="-5">
                <a:latin typeface="Times New Roman"/>
                <a:cs typeface="Times New Roman"/>
              </a:rPr>
              <a:t>I </a:t>
            </a:r>
            <a:r>
              <a:rPr dirty="0" sz="1450" spc="-10">
                <a:latin typeface="Times New Roman"/>
                <a:cs typeface="Times New Roman"/>
              </a:rPr>
              <a:t>snuggled back down into the</a:t>
            </a:r>
            <a:r>
              <a:rPr dirty="0" sz="1450" spc="65">
                <a:latin typeface="Times New Roman"/>
                <a:cs typeface="Times New Roman"/>
              </a:rPr>
              <a:t> </a:t>
            </a:r>
            <a:r>
              <a:rPr dirty="0" sz="1450" spc="-10">
                <a:latin typeface="Times New Roman"/>
                <a:cs typeface="Times New Roman"/>
              </a:rPr>
              <a:t>pillows.</a:t>
            </a:r>
            <a:endParaRPr sz="145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tracker </a:t>
            </a:r>
            <a:r>
              <a:rPr dirty="0" sz="1450" spc="-5">
                <a:latin typeface="Times New Roman"/>
                <a:cs typeface="Times New Roman"/>
              </a:rPr>
              <a:t>dog I </a:t>
            </a:r>
            <a:r>
              <a:rPr dirty="0" sz="1450" spc="-10">
                <a:latin typeface="Times New Roman"/>
                <a:cs typeface="Times New Roman"/>
              </a:rPr>
              <a:t>penetrated further into the jungle </a:t>
            </a:r>
            <a:r>
              <a:rPr dirty="0" sz="1450" spc="-5">
                <a:latin typeface="Times New Roman"/>
                <a:cs typeface="Times New Roman"/>
              </a:rPr>
              <a:t>of </a:t>
            </a:r>
            <a:r>
              <a:rPr dirty="0" sz="1450" spc="-10">
                <a:latin typeface="Times New Roman"/>
                <a:cs typeface="Times New Roman"/>
              </a:rPr>
              <a:t>spiritual puzzles  surrounding 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First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tried to </a:t>
            </a:r>
            <a:r>
              <a:rPr dirty="0" sz="1450" spc="-5">
                <a:latin typeface="Times New Roman"/>
                <a:cs typeface="Times New Roman"/>
              </a:rPr>
              <a:t>go </a:t>
            </a:r>
            <a:r>
              <a:rPr dirty="0" sz="1450" spc="-10">
                <a:latin typeface="Times New Roman"/>
                <a:cs typeface="Times New Roman"/>
              </a:rPr>
              <a:t>to the </a:t>
            </a:r>
            <a:r>
              <a:rPr dirty="0" sz="1450" spc="-5">
                <a:latin typeface="Times New Roman"/>
                <a:cs typeface="Times New Roman"/>
              </a:rPr>
              <a:t>point </a:t>
            </a:r>
            <a:r>
              <a:rPr dirty="0" sz="1450" spc="-10">
                <a:latin typeface="Times New Roman"/>
                <a:cs typeface="Times New Roman"/>
              </a:rPr>
              <a:t>farthest back in my life that memory  could reach. From there it must </a:t>
            </a:r>
            <a:r>
              <a:rPr dirty="0" sz="1450" spc="-5">
                <a:latin typeface="Times New Roman"/>
                <a:cs typeface="Times New Roman"/>
              </a:rPr>
              <a:t>be </a:t>
            </a:r>
            <a:r>
              <a:rPr dirty="0" sz="1450" spc="-10">
                <a:latin typeface="Times New Roman"/>
                <a:cs typeface="Times New Roman"/>
              </a:rPr>
              <a:t>possible, </a:t>
            </a:r>
            <a:r>
              <a:rPr dirty="0" sz="1450" spc="-5">
                <a:latin typeface="Times New Roman"/>
                <a:cs typeface="Times New Roman"/>
              </a:rPr>
              <a:t>or </a:t>
            </a:r>
            <a:r>
              <a:rPr dirty="0" sz="1450" spc="-10">
                <a:latin typeface="Times New Roman"/>
                <a:cs typeface="Times New Roman"/>
              </a:rPr>
              <a:t>so </a:t>
            </a:r>
            <a:r>
              <a:rPr dirty="0" sz="1450" spc="-5">
                <a:latin typeface="Times New Roman"/>
                <a:cs typeface="Times New Roman"/>
              </a:rPr>
              <a:t>I </a:t>
            </a:r>
            <a:r>
              <a:rPr dirty="0" sz="1450" spc="-10">
                <a:latin typeface="Times New Roman"/>
                <a:cs typeface="Times New Roman"/>
              </a:rPr>
              <a:t>believed, for me to see that  part </a:t>
            </a:r>
            <a:r>
              <a:rPr dirty="0" sz="1450" spc="-5">
                <a:latin typeface="Times New Roman"/>
                <a:cs typeface="Times New Roman"/>
              </a:rPr>
              <a:t>of </a:t>
            </a:r>
            <a:r>
              <a:rPr dirty="0" sz="1450" spc="-10">
                <a:latin typeface="Times New Roman"/>
                <a:cs typeface="Times New Roman"/>
              </a:rPr>
              <a:t>my life which </a:t>
            </a:r>
            <a:r>
              <a:rPr dirty="0" sz="1450" spc="-5">
                <a:latin typeface="Times New Roman"/>
                <a:cs typeface="Times New Roman"/>
              </a:rPr>
              <a:t>a </a:t>
            </a:r>
            <a:r>
              <a:rPr dirty="0" sz="1450" spc="-10">
                <a:latin typeface="Times New Roman"/>
                <a:cs typeface="Times New Roman"/>
              </a:rPr>
              <a:t>quirk </a:t>
            </a:r>
            <a:r>
              <a:rPr dirty="0" sz="1450" spc="-5">
                <a:latin typeface="Times New Roman"/>
                <a:cs typeface="Times New Roman"/>
              </a:rPr>
              <a:t>of </a:t>
            </a:r>
            <a:r>
              <a:rPr dirty="0" sz="1450" spc="-10">
                <a:latin typeface="Times New Roman"/>
                <a:cs typeface="Times New Roman"/>
              </a:rPr>
              <a:t>fate had hidden in</a:t>
            </a:r>
            <a:r>
              <a:rPr dirty="0" sz="1450" spc="50">
                <a:latin typeface="Times New Roman"/>
                <a:cs typeface="Times New Roman"/>
              </a:rPr>
              <a:t> </a:t>
            </a:r>
            <a:r>
              <a:rPr dirty="0" sz="1450" spc="-10">
                <a:latin typeface="Times New Roman"/>
                <a:cs typeface="Times New Roman"/>
              </a:rPr>
              <a:t>darkness.</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But however hard </a:t>
            </a:r>
            <a:r>
              <a:rPr dirty="0" sz="1450" spc="-5">
                <a:latin typeface="Times New Roman"/>
                <a:cs typeface="Times New Roman"/>
              </a:rPr>
              <a:t>I </a:t>
            </a:r>
            <a:r>
              <a:rPr dirty="0" sz="1450" spc="-10">
                <a:latin typeface="Times New Roman"/>
                <a:cs typeface="Times New Roman"/>
              </a:rPr>
              <a:t>tried, </a:t>
            </a:r>
            <a:r>
              <a:rPr dirty="0" sz="1450" spc="-5">
                <a:latin typeface="Times New Roman"/>
                <a:cs typeface="Times New Roman"/>
              </a:rPr>
              <a:t>I </a:t>
            </a:r>
            <a:r>
              <a:rPr dirty="0" sz="1450" spc="-10">
                <a:latin typeface="Times New Roman"/>
                <a:cs typeface="Times New Roman"/>
              </a:rPr>
              <a:t>still could get </a:t>
            </a:r>
            <a:r>
              <a:rPr dirty="0" sz="1450" spc="-5">
                <a:latin typeface="Times New Roman"/>
                <a:cs typeface="Times New Roman"/>
              </a:rPr>
              <a:t>no </a:t>
            </a:r>
            <a:r>
              <a:rPr dirty="0" sz="1450" spc="-10">
                <a:latin typeface="Times New Roman"/>
                <a:cs typeface="Times New Roman"/>
              </a:rPr>
              <a:t>farther than seeing myself in  the gloomy courtyard </a:t>
            </a:r>
            <a:r>
              <a:rPr dirty="0" sz="1450" spc="-5">
                <a:latin typeface="Times New Roman"/>
                <a:cs typeface="Times New Roman"/>
              </a:rPr>
              <a:t>of </a:t>
            </a:r>
            <a:r>
              <a:rPr dirty="0" sz="1450" spc="-10">
                <a:latin typeface="Times New Roman"/>
                <a:cs typeface="Times New Roman"/>
              </a:rPr>
              <a:t>this house with </a:t>
            </a:r>
            <a:r>
              <a:rPr dirty="0" sz="1450" spc="-5">
                <a:latin typeface="Times New Roman"/>
                <a:cs typeface="Times New Roman"/>
              </a:rPr>
              <a:t>a </a:t>
            </a:r>
            <a:r>
              <a:rPr dirty="0" sz="1450" spc="-10">
                <a:latin typeface="Times New Roman"/>
                <a:cs typeface="Times New Roman"/>
              </a:rPr>
              <a:t>view through the arched gateway to  Aaron </a:t>
            </a:r>
            <a:r>
              <a:rPr dirty="0" sz="1450" spc="-20">
                <a:latin typeface="Times New Roman"/>
                <a:cs typeface="Times New Roman"/>
              </a:rPr>
              <a:t>Wassertrum's </a:t>
            </a:r>
            <a:r>
              <a:rPr dirty="0" sz="1450" spc="-10">
                <a:latin typeface="Times New Roman"/>
                <a:cs typeface="Times New Roman"/>
              </a:rPr>
              <a:t>junk-shop; it was as if </a:t>
            </a:r>
            <a:r>
              <a:rPr dirty="0" sz="1450" spc="-5">
                <a:latin typeface="Times New Roman"/>
                <a:cs typeface="Times New Roman"/>
              </a:rPr>
              <a:t>I </a:t>
            </a:r>
            <a:r>
              <a:rPr dirty="0" sz="1450" spc="-10">
                <a:latin typeface="Times New Roman"/>
                <a:cs typeface="Times New Roman"/>
              </a:rPr>
              <a:t>had spent </a:t>
            </a:r>
            <a:r>
              <a:rPr dirty="0" sz="1450" spc="-5">
                <a:latin typeface="Times New Roman"/>
                <a:cs typeface="Times New Roman"/>
              </a:rPr>
              <a:t>a </a:t>
            </a:r>
            <a:r>
              <a:rPr dirty="0" sz="1450" spc="-10">
                <a:latin typeface="Times New Roman"/>
                <a:cs typeface="Times New Roman"/>
              </a:rPr>
              <a:t>hundred years as an  engraver </a:t>
            </a:r>
            <a:r>
              <a:rPr dirty="0" sz="1450" spc="-5">
                <a:latin typeface="Times New Roman"/>
                <a:cs typeface="Times New Roman"/>
              </a:rPr>
              <a:t>of </a:t>
            </a:r>
            <a:r>
              <a:rPr dirty="0" sz="1450" spc="-10">
                <a:latin typeface="Times New Roman"/>
                <a:cs typeface="Times New Roman"/>
              </a:rPr>
              <a:t>gems in this house without ever having been </a:t>
            </a:r>
            <a:r>
              <a:rPr dirty="0" sz="1450" spc="-5">
                <a:latin typeface="Times New Roman"/>
                <a:cs typeface="Times New Roman"/>
              </a:rPr>
              <a:t>a</a:t>
            </a:r>
            <a:r>
              <a:rPr dirty="0" sz="1450" spc="65">
                <a:latin typeface="Times New Roman"/>
                <a:cs typeface="Times New Roman"/>
              </a:rPr>
              <a:t> </a:t>
            </a:r>
            <a:r>
              <a:rPr dirty="0" sz="1450" spc="-10">
                <a:latin typeface="Times New Roman"/>
                <a:cs typeface="Times New Roman"/>
              </a:rPr>
              <a:t>child.</a:t>
            </a:r>
            <a:endParaRPr sz="1450">
              <a:latin typeface="Times New Roman"/>
              <a:cs typeface="Times New Roman"/>
            </a:endParaRPr>
          </a:p>
          <a:p>
            <a:pPr algn="just" marL="12700" marR="5715" indent="255904">
              <a:lnSpc>
                <a:spcPts val="1730"/>
              </a:lnSpc>
              <a:spcBef>
                <a:spcPts val="785"/>
              </a:spcBef>
            </a:pPr>
            <a:r>
              <a:rPr dirty="0" sz="1450" spc="-5">
                <a:latin typeface="Times New Roman"/>
                <a:cs typeface="Times New Roman"/>
              </a:rPr>
              <a:t>I </a:t>
            </a:r>
            <a:r>
              <a:rPr dirty="0" sz="1450" spc="-10">
                <a:latin typeface="Times New Roman"/>
                <a:cs typeface="Times New Roman"/>
              </a:rPr>
              <a:t>had almost decided that any further groping around in the wells </a:t>
            </a:r>
            <a:r>
              <a:rPr dirty="0" sz="1450" spc="-5">
                <a:latin typeface="Times New Roman"/>
                <a:cs typeface="Times New Roman"/>
              </a:rPr>
              <a:t>of </a:t>
            </a:r>
            <a:r>
              <a:rPr dirty="0" sz="1450" spc="-10">
                <a:latin typeface="Times New Roman"/>
                <a:cs typeface="Times New Roman"/>
              </a:rPr>
              <a:t>the  past was hopeless, when </a:t>
            </a:r>
            <a:r>
              <a:rPr dirty="0" sz="1450" spc="-5">
                <a:latin typeface="Times New Roman"/>
                <a:cs typeface="Times New Roman"/>
              </a:rPr>
              <a:t>I </a:t>
            </a:r>
            <a:r>
              <a:rPr dirty="0" sz="1450" spc="-10">
                <a:latin typeface="Times New Roman"/>
                <a:cs typeface="Times New Roman"/>
              </a:rPr>
              <a:t>suddenly realised with dazzling clarity that,  although in my memory the broad highway </a:t>
            </a:r>
            <a:r>
              <a:rPr dirty="0" sz="1450" spc="-5">
                <a:latin typeface="Times New Roman"/>
                <a:cs typeface="Times New Roman"/>
              </a:rPr>
              <a:t>of </a:t>
            </a:r>
            <a:r>
              <a:rPr dirty="0" sz="1450" spc="-10">
                <a:latin typeface="Times New Roman"/>
                <a:cs typeface="Times New Roman"/>
              </a:rPr>
              <a:t>events ended at that arched  </a:t>
            </a:r>
            <a:r>
              <a:rPr dirty="0" sz="1450" spc="-20">
                <a:latin typeface="Times New Roman"/>
                <a:cs typeface="Times New Roman"/>
              </a:rPr>
              <a:t>gateway, </a:t>
            </a:r>
            <a:r>
              <a:rPr dirty="0" sz="1450" spc="-10">
                <a:latin typeface="Times New Roman"/>
                <a:cs typeface="Times New Roman"/>
              </a:rPr>
              <a:t>that was </a:t>
            </a:r>
            <a:r>
              <a:rPr dirty="0" sz="1450" spc="-5">
                <a:latin typeface="Times New Roman"/>
                <a:cs typeface="Times New Roman"/>
              </a:rPr>
              <a:t>not </a:t>
            </a:r>
            <a:r>
              <a:rPr dirty="0" sz="1450" spc="-10">
                <a:latin typeface="Times New Roman"/>
                <a:cs typeface="Times New Roman"/>
              </a:rPr>
              <a:t>the case with </a:t>
            </a:r>
            <a:r>
              <a:rPr dirty="0" sz="1450" spc="-5">
                <a:latin typeface="Times New Roman"/>
                <a:cs typeface="Times New Roman"/>
              </a:rPr>
              <a:t>a </a:t>
            </a:r>
            <a:r>
              <a:rPr dirty="0" sz="1450" spc="-10">
                <a:latin typeface="Times New Roman"/>
                <a:cs typeface="Times New Roman"/>
              </a:rPr>
              <a:t>whole host </a:t>
            </a:r>
            <a:r>
              <a:rPr dirty="0" sz="1450" spc="-5">
                <a:latin typeface="Times New Roman"/>
                <a:cs typeface="Times New Roman"/>
              </a:rPr>
              <a:t>of </a:t>
            </a:r>
            <a:r>
              <a:rPr dirty="0" sz="1450" spc="-10">
                <a:latin typeface="Times New Roman"/>
                <a:cs typeface="Times New Roman"/>
              </a:rPr>
              <a:t>narrow footpaths which  had presumably always accompanied the main road, </a:t>
            </a:r>
            <a:r>
              <a:rPr dirty="0" sz="1450" spc="-5">
                <a:latin typeface="Times New Roman"/>
                <a:cs typeface="Times New Roman"/>
              </a:rPr>
              <a:t>but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ignored.  'Then where'—it was like </a:t>
            </a:r>
            <a:r>
              <a:rPr dirty="0" sz="1450" spc="-5">
                <a:latin typeface="Times New Roman"/>
                <a:cs typeface="Times New Roman"/>
              </a:rPr>
              <a:t>a </a:t>
            </a:r>
            <a:r>
              <a:rPr dirty="0" sz="1450" spc="-10">
                <a:latin typeface="Times New Roman"/>
                <a:cs typeface="Times New Roman"/>
              </a:rPr>
              <a:t>voice screaming in my ear—'did </a:t>
            </a:r>
            <a:r>
              <a:rPr dirty="0" sz="1450" spc="-5">
                <a:latin typeface="Times New Roman"/>
                <a:cs typeface="Times New Roman"/>
              </a:rPr>
              <a:t>you </a:t>
            </a:r>
            <a:r>
              <a:rPr dirty="0" sz="1450" spc="-10">
                <a:latin typeface="Times New Roman"/>
                <a:cs typeface="Times New Roman"/>
              </a:rPr>
              <a:t>learn the  skills </a:t>
            </a:r>
            <a:r>
              <a:rPr dirty="0" sz="1450" spc="-5">
                <a:latin typeface="Times New Roman"/>
                <a:cs typeface="Times New Roman"/>
              </a:rPr>
              <a:t>by </a:t>
            </a:r>
            <a:r>
              <a:rPr dirty="0" sz="1450" spc="-10">
                <a:latin typeface="Times New Roman"/>
                <a:cs typeface="Times New Roman"/>
              </a:rPr>
              <a:t>which </a:t>
            </a:r>
            <a:r>
              <a:rPr dirty="0" sz="1450" spc="-5">
                <a:latin typeface="Times New Roman"/>
                <a:cs typeface="Times New Roman"/>
              </a:rPr>
              <a:t>you</a:t>
            </a:r>
            <a:r>
              <a:rPr dirty="0" sz="1450">
                <a:latin typeface="Times New Roman"/>
                <a:cs typeface="Times New Roman"/>
              </a:rPr>
              <a:t> </a:t>
            </a:r>
            <a:r>
              <a:rPr dirty="0" sz="1450" spc="-10">
                <a:latin typeface="Times New Roman"/>
                <a:cs typeface="Times New Roman"/>
              </a:rPr>
              <a:t>earn</a:t>
            </a:r>
            <a:endParaRPr sz="1450">
              <a:latin typeface="Times New Roman"/>
              <a:cs typeface="Times New Roman"/>
            </a:endParaRPr>
          </a:p>
          <a:p>
            <a:pPr algn="just" marL="12700" marR="13335" indent="255904">
              <a:lnSpc>
                <a:spcPts val="1730"/>
              </a:lnSpc>
              <a:spcBef>
                <a:spcPts val="780"/>
              </a:spcBef>
            </a:pPr>
            <a:r>
              <a:rPr dirty="0" sz="1450" spc="-5">
                <a:latin typeface="Times New Roman"/>
                <a:cs typeface="Times New Roman"/>
              </a:rPr>
              <a:t>your </a:t>
            </a:r>
            <a:r>
              <a:rPr dirty="0" sz="1450" spc="-10">
                <a:latin typeface="Times New Roman"/>
                <a:cs typeface="Times New Roman"/>
              </a:rPr>
              <a:t>living? Who taught </a:t>
            </a:r>
            <a:r>
              <a:rPr dirty="0" sz="1450" spc="-5">
                <a:latin typeface="Times New Roman"/>
                <a:cs typeface="Times New Roman"/>
              </a:rPr>
              <a:t>you </a:t>
            </a:r>
            <a:r>
              <a:rPr dirty="0" sz="1450" spc="-10">
                <a:latin typeface="Times New Roman"/>
                <a:cs typeface="Times New Roman"/>
              </a:rPr>
              <a:t>to engrave gems, and everything that goes  with it? </a:t>
            </a:r>
            <a:r>
              <a:rPr dirty="0" sz="1450" spc="-60">
                <a:latin typeface="Times New Roman"/>
                <a:cs typeface="Times New Roman"/>
              </a:rPr>
              <a:t>To </a:t>
            </a:r>
            <a:r>
              <a:rPr dirty="0" sz="1450" spc="-10">
                <a:latin typeface="Times New Roman"/>
                <a:cs typeface="Times New Roman"/>
              </a:rPr>
              <a:t>read, to write, to speak? </a:t>
            </a:r>
            <a:r>
              <a:rPr dirty="0" sz="1450" spc="-60">
                <a:latin typeface="Times New Roman"/>
                <a:cs typeface="Times New Roman"/>
              </a:rPr>
              <a:t>To </a:t>
            </a:r>
            <a:r>
              <a:rPr dirty="0" sz="1450" spc="-10">
                <a:latin typeface="Times New Roman"/>
                <a:cs typeface="Times New Roman"/>
              </a:rPr>
              <a:t>eat and walk, breathe, think and</a:t>
            </a:r>
            <a:r>
              <a:rPr dirty="0" sz="1450" spc="245">
                <a:latin typeface="Times New Roman"/>
                <a:cs typeface="Times New Roman"/>
              </a:rPr>
              <a:t> </a:t>
            </a:r>
            <a:r>
              <a:rPr dirty="0" sz="1450" spc="-10">
                <a:latin typeface="Times New Roman"/>
                <a:cs typeface="Times New Roman"/>
              </a:rPr>
              <a:t>feel?'</a:t>
            </a:r>
            <a:endParaRPr sz="1450">
              <a:latin typeface="Times New Roman"/>
              <a:cs typeface="Times New Roman"/>
            </a:endParaRPr>
          </a:p>
          <a:p>
            <a:pPr algn="just" marL="268605">
              <a:lnSpc>
                <a:spcPts val="1735"/>
              </a:lnSpc>
              <a:spcBef>
                <a:spcPts val="655"/>
              </a:spcBef>
            </a:pPr>
            <a:r>
              <a:rPr dirty="0" sz="1450" spc="-10">
                <a:latin typeface="Times New Roman"/>
                <a:cs typeface="Times New Roman"/>
              </a:rPr>
              <a:t>Immediately </a:t>
            </a:r>
            <a:r>
              <a:rPr dirty="0" sz="1450" spc="-5">
                <a:latin typeface="Times New Roman"/>
                <a:cs typeface="Times New Roman"/>
              </a:rPr>
              <a:t>I </a:t>
            </a:r>
            <a:r>
              <a:rPr dirty="0" sz="1450" spc="-10">
                <a:latin typeface="Times New Roman"/>
                <a:cs typeface="Times New Roman"/>
              </a:rPr>
              <a:t>began to follow the advice that came from within</a:t>
            </a:r>
            <a:r>
              <a:rPr dirty="0" sz="1450" spc="3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a:lnSpc>
                <a:spcPts val="1735"/>
              </a:lnSpc>
            </a:pPr>
            <a:r>
              <a:rPr dirty="0" sz="1450" spc="-10">
                <a:latin typeface="Times New Roman"/>
                <a:cs typeface="Times New Roman"/>
              </a:rPr>
              <a:t>Systematically </a:t>
            </a:r>
            <a:r>
              <a:rPr dirty="0" sz="1450" spc="-5">
                <a:latin typeface="Times New Roman"/>
                <a:cs typeface="Times New Roman"/>
              </a:rPr>
              <a:t>I </a:t>
            </a:r>
            <a:r>
              <a:rPr dirty="0" sz="1450" spc="-10">
                <a:latin typeface="Times New Roman"/>
                <a:cs typeface="Times New Roman"/>
              </a:rPr>
              <a:t>retraced my</a:t>
            </a:r>
            <a:r>
              <a:rPr dirty="0" sz="145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11430" indent="255904">
              <a:lnSpc>
                <a:spcPts val="1730"/>
              </a:lnSpc>
              <a:spcBef>
                <a:spcPts val="844"/>
              </a:spcBef>
            </a:pPr>
            <a:r>
              <a:rPr dirty="0" sz="1450" spc="-5">
                <a:latin typeface="Times New Roman"/>
                <a:cs typeface="Times New Roman"/>
              </a:rPr>
              <a:t>I </a:t>
            </a:r>
            <a:r>
              <a:rPr dirty="0" sz="1450" spc="-10">
                <a:latin typeface="Times New Roman"/>
                <a:cs typeface="Times New Roman"/>
              </a:rPr>
              <a:t>forced myself to follow an uninterrupted </a:t>
            </a:r>
            <a:r>
              <a:rPr dirty="0" sz="1450" spc="-5">
                <a:latin typeface="Times New Roman"/>
                <a:cs typeface="Times New Roman"/>
              </a:rPr>
              <a:t>but </a:t>
            </a:r>
            <a:r>
              <a:rPr dirty="0" sz="1450" spc="-10">
                <a:latin typeface="Times New Roman"/>
                <a:cs typeface="Times New Roman"/>
              </a:rPr>
              <a:t>inverted chain </a:t>
            </a:r>
            <a:r>
              <a:rPr dirty="0" sz="1450" spc="-5">
                <a:latin typeface="Times New Roman"/>
                <a:cs typeface="Times New Roman"/>
              </a:rPr>
              <a:t>of </a:t>
            </a:r>
            <a:r>
              <a:rPr dirty="0" sz="1450" spc="-10">
                <a:latin typeface="Times New Roman"/>
                <a:cs typeface="Times New Roman"/>
              </a:rPr>
              <a:t>thought:  What had just happened? What had led to it? What came before that? And so  </a:t>
            </a:r>
            <a:r>
              <a:rPr dirty="0" sz="1450" spc="-5">
                <a:latin typeface="Times New Roman"/>
                <a:cs typeface="Times New Roman"/>
              </a:rPr>
              <a:t>on, </a:t>
            </a:r>
            <a:r>
              <a:rPr dirty="0" sz="1450" spc="-10">
                <a:latin typeface="Times New Roman"/>
                <a:cs typeface="Times New Roman"/>
              </a:rPr>
              <a:t>back into the</a:t>
            </a:r>
            <a:r>
              <a:rPr dirty="0" sz="145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back at that arched gateway again. Now! Now! Only </a:t>
            </a:r>
            <a:r>
              <a:rPr dirty="0" sz="1450" spc="-5">
                <a:latin typeface="Times New Roman"/>
                <a:cs typeface="Times New Roman"/>
              </a:rPr>
              <a:t>a </a:t>
            </a:r>
            <a:r>
              <a:rPr dirty="0" sz="1450" spc="-10">
                <a:latin typeface="Times New Roman"/>
                <a:cs typeface="Times New Roman"/>
              </a:rPr>
              <a:t>little jump  into empty space and surely </a:t>
            </a:r>
            <a:r>
              <a:rPr dirty="0" sz="1450" spc="-5">
                <a:latin typeface="Times New Roman"/>
                <a:cs typeface="Times New Roman"/>
              </a:rPr>
              <a:t>I </a:t>
            </a:r>
            <a:r>
              <a:rPr dirty="0" sz="1450" spc="-10">
                <a:latin typeface="Times New Roman"/>
                <a:cs typeface="Times New Roman"/>
              </a:rPr>
              <a:t>would have crossed the abyss separating me  from my forgotten past? Then </a:t>
            </a:r>
            <a:r>
              <a:rPr dirty="0" sz="1450" spc="-5">
                <a:latin typeface="Times New Roman"/>
                <a:cs typeface="Times New Roman"/>
              </a:rPr>
              <a:t>I </a:t>
            </a:r>
            <a:r>
              <a:rPr dirty="0" sz="1450" spc="-10">
                <a:latin typeface="Times New Roman"/>
                <a:cs typeface="Times New Roman"/>
              </a:rPr>
              <a:t>saw something which </a:t>
            </a:r>
            <a:r>
              <a:rPr dirty="0" sz="1450" spc="-5">
                <a:latin typeface="Times New Roman"/>
                <a:cs typeface="Times New Roman"/>
              </a:rPr>
              <a:t>I </a:t>
            </a:r>
            <a:r>
              <a:rPr dirty="0" sz="1450" spc="-10">
                <a:latin typeface="Times New Roman"/>
                <a:cs typeface="Times New Roman"/>
              </a:rPr>
              <a:t>had missed </a:t>
            </a:r>
            <a:r>
              <a:rPr dirty="0" sz="1450" spc="-5">
                <a:latin typeface="Times New Roman"/>
                <a:cs typeface="Times New Roman"/>
              </a:rPr>
              <a:t>on </a:t>
            </a:r>
            <a:r>
              <a:rPr dirty="0" sz="1450" spc="-10">
                <a:latin typeface="Times New Roman"/>
                <a:cs typeface="Times New Roman"/>
              </a:rPr>
              <a:t>my way  back through my thoughts. It was Shemaiah Hillel passing his hand over my  eyes, just as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before in his</a:t>
            </a:r>
            <a:r>
              <a:rPr dirty="0" sz="1450" spc="25">
                <a:latin typeface="Times New Roman"/>
                <a:cs typeface="Times New Roman"/>
              </a:rPr>
              <a:t> </a:t>
            </a:r>
            <a:r>
              <a:rPr dirty="0" sz="1450" spc="-25">
                <a:latin typeface="Times New Roman"/>
                <a:cs typeface="Times New Roman"/>
              </a:rPr>
              <a:t>study.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everything was erased. Even my desire to delve into the</a:t>
            </a:r>
            <a:r>
              <a:rPr dirty="0" sz="1450" spc="75">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There was only </a:t>
            </a:r>
            <a:r>
              <a:rPr dirty="0" sz="1450" spc="-5">
                <a:latin typeface="Times New Roman"/>
                <a:cs typeface="Times New Roman"/>
              </a:rPr>
              <a:t>one </a:t>
            </a:r>
            <a:r>
              <a:rPr dirty="0" sz="1450" spc="-10">
                <a:latin typeface="Times New Roman"/>
                <a:cs typeface="Times New Roman"/>
              </a:rPr>
              <a:t>thing left that </a:t>
            </a:r>
            <a:r>
              <a:rPr dirty="0" sz="1450" spc="-5">
                <a:latin typeface="Times New Roman"/>
                <a:cs typeface="Times New Roman"/>
              </a:rPr>
              <a:t>I </a:t>
            </a:r>
            <a:r>
              <a:rPr dirty="0" sz="1450" spc="-10">
                <a:latin typeface="Times New Roman"/>
                <a:cs typeface="Times New Roman"/>
              </a:rPr>
              <a:t>had gained from it, and that was the  realisation that the sequence </a:t>
            </a:r>
            <a:r>
              <a:rPr dirty="0" sz="1450" spc="-5">
                <a:latin typeface="Times New Roman"/>
                <a:cs typeface="Times New Roman"/>
              </a:rPr>
              <a:t>of </a:t>
            </a:r>
            <a:r>
              <a:rPr dirty="0" sz="1450" spc="-10">
                <a:latin typeface="Times New Roman"/>
                <a:cs typeface="Times New Roman"/>
              </a:rPr>
              <a:t>events in one's life is </a:t>
            </a:r>
            <a:r>
              <a:rPr dirty="0" sz="1450" spc="-5">
                <a:latin typeface="Times New Roman"/>
                <a:cs typeface="Times New Roman"/>
              </a:rPr>
              <a:t>a </a:t>
            </a:r>
            <a:r>
              <a:rPr dirty="0" sz="1450" spc="-10">
                <a:latin typeface="Times New Roman"/>
                <a:cs typeface="Times New Roman"/>
              </a:rPr>
              <a:t>road leading to </a:t>
            </a:r>
            <a:r>
              <a:rPr dirty="0" sz="1450" spc="-5">
                <a:latin typeface="Times New Roman"/>
                <a:cs typeface="Times New Roman"/>
              </a:rPr>
              <a:t>a </a:t>
            </a:r>
            <a:r>
              <a:rPr dirty="0" sz="1450" spc="-10">
                <a:latin typeface="Times New Roman"/>
                <a:cs typeface="Times New Roman"/>
              </a:rPr>
              <a:t>dead  end, however broad and easy it might </a:t>
            </a:r>
            <a:r>
              <a:rPr dirty="0" sz="1450" spc="-20">
                <a:latin typeface="Times New Roman"/>
                <a:cs typeface="Times New Roman"/>
              </a:rPr>
              <a:t>appear. </a:t>
            </a:r>
            <a:r>
              <a:rPr dirty="0" sz="1450" spc="-10">
                <a:latin typeface="Times New Roman"/>
                <a:cs typeface="Times New Roman"/>
              </a:rPr>
              <a:t>It is the </a:t>
            </a:r>
            <a:r>
              <a:rPr dirty="0" sz="1450" spc="-20">
                <a:latin typeface="Times New Roman"/>
                <a:cs typeface="Times New Roman"/>
              </a:rPr>
              <a:t>narrow, </a:t>
            </a:r>
            <a:r>
              <a:rPr dirty="0" sz="1450" spc="-10">
                <a:latin typeface="Times New Roman"/>
                <a:cs typeface="Times New Roman"/>
              </a:rPr>
              <a:t>hidden tracks  that lead back to </a:t>
            </a:r>
            <a:r>
              <a:rPr dirty="0" sz="1450" spc="-5">
                <a:latin typeface="Times New Roman"/>
                <a:cs typeface="Times New Roman"/>
              </a:rPr>
              <a:t>our </a:t>
            </a:r>
            <a:r>
              <a:rPr dirty="0" sz="1450" spc="-10">
                <a:latin typeface="Times New Roman"/>
                <a:cs typeface="Times New Roman"/>
              </a:rPr>
              <a:t>lost homeland; what contains the solution to the last  mysteries is </a:t>
            </a:r>
            <a:r>
              <a:rPr dirty="0" sz="1450" spc="-5">
                <a:latin typeface="Times New Roman"/>
                <a:cs typeface="Times New Roman"/>
              </a:rPr>
              <a:t>not </a:t>
            </a:r>
            <a:r>
              <a:rPr dirty="0" sz="1450" spc="-10">
                <a:latin typeface="Times New Roman"/>
                <a:cs typeface="Times New Roman"/>
              </a:rPr>
              <a:t>the ugly scar that life's rasp leaves </a:t>
            </a:r>
            <a:r>
              <a:rPr dirty="0" sz="1450" spc="-5">
                <a:latin typeface="Times New Roman"/>
                <a:cs typeface="Times New Roman"/>
              </a:rPr>
              <a:t>on </a:t>
            </a:r>
            <a:r>
              <a:rPr dirty="0" sz="1450" spc="-10">
                <a:latin typeface="Times New Roman"/>
                <a:cs typeface="Times New Roman"/>
              </a:rPr>
              <a:t>us, </a:t>
            </a:r>
            <a:r>
              <a:rPr dirty="0" sz="1450" spc="-5">
                <a:latin typeface="Times New Roman"/>
                <a:cs typeface="Times New Roman"/>
              </a:rPr>
              <a:t>but </a:t>
            </a:r>
            <a:r>
              <a:rPr dirty="0" sz="1450" spc="-10">
                <a:latin typeface="Times New Roman"/>
                <a:cs typeface="Times New Roman"/>
              </a:rPr>
              <a:t>the fine, almost  invisible writing that is engraved in </a:t>
            </a:r>
            <a:r>
              <a:rPr dirty="0" sz="1450" spc="-5">
                <a:latin typeface="Times New Roman"/>
                <a:cs typeface="Times New Roman"/>
              </a:rPr>
              <a:t>our</a:t>
            </a:r>
            <a:r>
              <a:rPr dirty="0" sz="1450" spc="25">
                <a:latin typeface="Times New Roman"/>
                <a:cs typeface="Times New Roman"/>
              </a:rPr>
              <a:t> </a:t>
            </a:r>
            <a:r>
              <a:rPr dirty="0" sz="1450" spc="-25">
                <a:latin typeface="Times New Roman"/>
                <a:cs typeface="Times New Roman"/>
              </a:rPr>
              <a:t>body.</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Just as </a:t>
            </a:r>
            <a:r>
              <a:rPr dirty="0" sz="1450" spc="-5">
                <a:latin typeface="Times New Roman"/>
                <a:cs typeface="Times New Roman"/>
              </a:rPr>
              <a:t>I </a:t>
            </a:r>
            <a:r>
              <a:rPr dirty="0" sz="1450" spc="-10">
                <a:latin typeface="Times New Roman"/>
                <a:cs typeface="Times New Roman"/>
              </a:rPr>
              <a:t>could find my way back to the days </a:t>
            </a:r>
            <a:r>
              <a:rPr dirty="0" sz="1450" spc="-5">
                <a:latin typeface="Times New Roman"/>
                <a:cs typeface="Times New Roman"/>
              </a:rPr>
              <a:t>of </a:t>
            </a:r>
            <a:r>
              <a:rPr dirty="0" sz="1450" spc="-10">
                <a:latin typeface="Times New Roman"/>
                <a:cs typeface="Times New Roman"/>
              </a:rPr>
              <a:t>my childhood, if </a:t>
            </a:r>
            <a:r>
              <a:rPr dirty="0" sz="1450" spc="-5">
                <a:latin typeface="Times New Roman"/>
                <a:cs typeface="Times New Roman"/>
              </a:rPr>
              <a:t>I </a:t>
            </a:r>
            <a:r>
              <a:rPr dirty="0" sz="1450" spc="-10">
                <a:latin typeface="Times New Roman"/>
                <a:cs typeface="Times New Roman"/>
              </a:rPr>
              <a:t>went  through my alphabet </a:t>
            </a:r>
            <a:r>
              <a:rPr dirty="0" sz="1450" spc="-5">
                <a:latin typeface="Times New Roman"/>
                <a:cs typeface="Times New Roman"/>
              </a:rPr>
              <a:t>book </a:t>
            </a:r>
            <a:r>
              <a:rPr dirty="0" sz="1450" spc="-10">
                <a:latin typeface="Times New Roman"/>
                <a:cs typeface="Times New Roman"/>
              </a:rPr>
              <a:t>from back to front, from Z to A, to reach the </a:t>
            </a:r>
            <a:r>
              <a:rPr dirty="0" sz="1450" spc="-5">
                <a:latin typeface="Times New Roman"/>
                <a:cs typeface="Times New Roman"/>
              </a:rPr>
              <a:t>point  </a:t>
            </a:r>
            <a:r>
              <a:rPr dirty="0" sz="1450" spc="-10">
                <a:latin typeface="Times New Roman"/>
                <a:cs typeface="Times New Roman"/>
              </a:rPr>
              <a:t>where</a:t>
            </a:r>
            <a:r>
              <a:rPr dirty="0" sz="1450" spc="30">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had</a:t>
            </a:r>
            <a:r>
              <a:rPr dirty="0" sz="1450" spc="40">
                <a:latin typeface="Times New Roman"/>
                <a:cs typeface="Times New Roman"/>
              </a:rPr>
              <a:t> </a:t>
            </a:r>
            <a:r>
              <a:rPr dirty="0" sz="1450" spc="-10">
                <a:latin typeface="Times New Roman"/>
                <a:cs typeface="Times New Roman"/>
              </a:rPr>
              <a:t>started</a:t>
            </a:r>
            <a:r>
              <a:rPr dirty="0" sz="1450" spc="40">
                <a:latin typeface="Times New Roman"/>
                <a:cs typeface="Times New Roman"/>
              </a:rPr>
              <a:t> </a:t>
            </a:r>
            <a:r>
              <a:rPr dirty="0" sz="1450" spc="-10">
                <a:latin typeface="Times New Roman"/>
                <a:cs typeface="Times New Roman"/>
              </a:rPr>
              <a:t>reading</a:t>
            </a:r>
            <a:r>
              <a:rPr dirty="0" sz="1450" spc="40">
                <a:latin typeface="Times New Roman"/>
                <a:cs typeface="Times New Roman"/>
              </a:rPr>
              <a:t> </a:t>
            </a:r>
            <a:r>
              <a:rPr dirty="0" sz="1450" spc="-10">
                <a:latin typeface="Times New Roman"/>
                <a:cs typeface="Times New Roman"/>
              </a:rPr>
              <a:t>it</a:t>
            </a:r>
            <a:r>
              <a:rPr dirty="0" sz="1450" spc="40">
                <a:latin typeface="Times New Roman"/>
                <a:cs typeface="Times New Roman"/>
              </a:rPr>
              <a:t> </a:t>
            </a:r>
            <a:r>
              <a:rPr dirty="0" sz="1450" spc="-10">
                <a:latin typeface="Times New Roman"/>
                <a:cs typeface="Times New Roman"/>
              </a:rPr>
              <a:t>at</a:t>
            </a:r>
            <a:r>
              <a:rPr dirty="0" sz="1450" spc="40">
                <a:latin typeface="Times New Roman"/>
                <a:cs typeface="Times New Roman"/>
              </a:rPr>
              <a:t> </a:t>
            </a:r>
            <a:r>
              <a:rPr dirty="0" sz="1450" spc="-10">
                <a:latin typeface="Times New Roman"/>
                <a:cs typeface="Times New Roman"/>
              </a:rPr>
              <a:t>school,</a:t>
            </a:r>
            <a:r>
              <a:rPr dirty="0" sz="1450" spc="40">
                <a:latin typeface="Times New Roman"/>
                <a:cs typeface="Times New Roman"/>
              </a:rPr>
              <a:t> </a:t>
            </a:r>
            <a:r>
              <a:rPr dirty="0" sz="1450" spc="-10">
                <a:latin typeface="Times New Roman"/>
                <a:cs typeface="Times New Roman"/>
              </a:rPr>
              <a:t>so</a:t>
            </a:r>
            <a:r>
              <a:rPr dirty="0" sz="1450" spc="35">
                <a:latin typeface="Times New Roman"/>
                <a:cs typeface="Times New Roman"/>
              </a:rPr>
              <a:t> </a:t>
            </a:r>
            <a:r>
              <a:rPr dirty="0" sz="1450" spc="-5">
                <a:latin typeface="Times New Roman"/>
                <a:cs typeface="Times New Roman"/>
              </a:rPr>
              <a:t>too,</a:t>
            </a:r>
            <a:r>
              <a:rPr dirty="0" sz="1450" spc="40">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realised,</a:t>
            </a:r>
            <a:r>
              <a:rPr dirty="0" sz="1450" spc="40">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5">
                <a:latin typeface="Times New Roman"/>
                <a:cs typeface="Times New Roman"/>
              </a:rPr>
              <a:t>ought</a:t>
            </a:r>
            <a:r>
              <a:rPr dirty="0" sz="1450" spc="40">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able</a:t>
            </a:r>
            <a:r>
              <a:rPr dirty="0" sz="1450" spc="4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271635"/>
          </a:xfrm>
          <a:prstGeom prst="rect">
            <a:avLst/>
          </a:prstGeom>
        </p:spPr>
        <p:txBody>
          <a:bodyPr wrap="square" lIns="0" tIns="13335" rIns="0" bIns="0" rtlCol="0" vert="horz">
            <a:spAutoFit/>
          </a:bodyPr>
          <a:lstStyle/>
          <a:p>
            <a:pPr algn="just" marL="12700" marR="6350">
              <a:lnSpc>
                <a:spcPct val="99200"/>
              </a:lnSpc>
              <a:spcBef>
                <a:spcPts val="105"/>
              </a:spcBef>
            </a:pPr>
            <a:r>
              <a:rPr dirty="0" sz="1450" spc="-10">
                <a:latin typeface="Times New Roman"/>
                <a:cs typeface="Times New Roman"/>
              </a:rPr>
              <a:t>conceal it from the outside world, as </a:t>
            </a:r>
            <a:r>
              <a:rPr dirty="0" sz="1450" spc="-5">
                <a:latin typeface="Times New Roman"/>
                <a:cs typeface="Times New Roman"/>
              </a:rPr>
              <a:t>one </a:t>
            </a:r>
            <a:r>
              <a:rPr dirty="0" sz="1450" spc="-10">
                <a:latin typeface="Times New Roman"/>
                <a:cs typeface="Times New Roman"/>
              </a:rPr>
              <a:t>would guard </a:t>
            </a:r>
            <a:r>
              <a:rPr dirty="0" sz="1450" spc="-5">
                <a:latin typeface="Times New Roman"/>
                <a:cs typeface="Times New Roman"/>
              </a:rPr>
              <a:t>a </a:t>
            </a:r>
            <a:r>
              <a:rPr dirty="0" sz="1450" spc="-10">
                <a:latin typeface="Times New Roman"/>
                <a:cs typeface="Times New Roman"/>
              </a:rPr>
              <a:t>dangerous secret. Not  </a:t>
            </a:r>
            <a:r>
              <a:rPr dirty="0" sz="1450" spc="-5">
                <a:latin typeface="Times New Roman"/>
                <a:cs typeface="Times New Roman"/>
              </a:rPr>
              <a:t>one of </a:t>
            </a:r>
            <a:r>
              <a:rPr dirty="0" sz="1450" spc="-10">
                <a:latin typeface="Times New Roman"/>
                <a:cs typeface="Times New Roman"/>
              </a:rPr>
              <a:t>them gives the slightest </a:t>
            </a:r>
            <a:r>
              <a:rPr dirty="0" sz="1450" spc="-5">
                <a:latin typeface="Times New Roman"/>
                <a:cs typeface="Times New Roman"/>
              </a:rPr>
              <a:t>hint of </a:t>
            </a:r>
            <a:r>
              <a:rPr dirty="0" sz="1450" spc="-10">
                <a:latin typeface="Times New Roman"/>
                <a:cs typeface="Times New Roman"/>
              </a:rPr>
              <a:t>it, and in this accord they resemble blind  people filled with hatred who are clinging to </a:t>
            </a:r>
            <a:r>
              <a:rPr dirty="0" sz="1450" spc="-5">
                <a:latin typeface="Times New Roman"/>
                <a:cs typeface="Times New Roman"/>
              </a:rPr>
              <a:t>a </a:t>
            </a:r>
            <a:r>
              <a:rPr dirty="0" sz="1450" spc="-10">
                <a:latin typeface="Times New Roman"/>
                <a:cs typeface="Times New Roman"/>
              </a:rPr>
              <a:t>rope dripping with slime: some  grasp it tight with both fists, others keep </a:t>
            </a:r>
            <a:r>
              <a:rPr dirty="0" sz="1450" spc="-5">
                <a:latin typeface="Times New Roman"/>
                <a:cs typeface="Times New Roman"/>
              </a:rPr>
              <a:t>a </a:t>
            </a:r>
            <a:r>
              <a:rPr dirty="0" sz="1450" spc="-10">
                <a:latin typeface="Times New Roman"/>
                <a:cs typeface="Times New Roman"/>
              </a:rPr>
              <a:t>reluctant hold with </a:t>
            </a:r>
            <a:r>
              <a:rPr dirty="0" sz="1450" spc="-5">
                <a:latin typeface="Times New Roman"/>
                <a:cs typeface="Times New Roman"/>
              </a:rPr>
              <a:t>one </a:t>
            </a:r>
            <a:r>
              <a:rPr dirty="0" sz="1450" spc="-15">
                <a:latin typeface="Times New Roman"/>
                <a:cs typeface="Times New Roman"/>
              </a:rPr>
              <a:t>finger, </a:t>
            </a:r>
            <a:r>
              <a:rPr dirty="0" sz="1450" spc="-5">
                <a:latin typeface="Times New Roman"/>
                <a:cs typeface="Times New Roman"/>
              </a:rPr>
              <a:t>but  </a:t>
            </a:r>
            <a:r>
              <a:rPr dirty="0" sz="1450" spc="-10">
                <a:latin typeface="Times New Roman"/>
                <a:cs typeface="Times New Roman"/>
              </a:rPr>
              <a:t>all are possessed </a:t>
            </a:r>
            <a:r>
              <a:rPr dirty="0" sz="1450" spc="-5">
                <a:latin typeface="Times New Roman"/>
                <a:cs typeface="Times New Roman"/>
              </a:rPr>
              <a:t>by </a:t>
            </a:r>
            <a:r>
              <a:rPr dirty="0" sz="1450" spc="-10">
                <a:latin typeface="Times New Roman"/>
                <a:cs typeface="Times New Roman"/>
              </a:rPr>
              <a:t>the superstitious fear that they would </a:t>
            </a:r>
            <a:r>
              <a:rPr dirty="0" sz="1450" spc="-5">
                <a:latin typeface="Times New Roman"/>
                <a:cs typeface="Times New Roman"/>
              </a:rPr>
              <a:t>be </a:t>
            </a:r>
            <a:r>
              <a:rPr dirty="0" sz="1450" spc="-10">
                <a:latin typeface="Times New Roman"/>
                <a:cs typeface="Times New Roman"/>
              </a:rPr>
              <a:t>doomed to  perdition the moment they abandoned their communal security and separated  themselves from the</a:t>
            </a:r>
            <a:r>
              <a:rPr dirty="0" sz="1450">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Rosina is </a:t>
            </a:r>
            <a:r>
              <a:rPr dirty="0" sz="1450" spc="-5">
                <a:latin typeface="Times New Roman"/>
                <a:cs typeface="Times New Roman"/>
              </a:rPr>
              <a:t>one of </a:t>
            </a:r>
            <a:r>
              <a:rPr dirty="0" sz="1450" spc="-10">
                <a:latin typeface="Times New Roman"/>
                <a:cs typeface="Times New Roman"/>
              </a:rPr>
              <a:t>that red-haired tribe which is even more repulsive in its  physical characteristics than the others; the men are pigeon-chested and have  </a:t>
            </a:r>
            <a:r>
              <a:rPr dirty="0" sz="1450" spc="-5">
                <a:latin typeface="Times New Roman"/>
                <a:cs typeface="Times New Roman"/>
              </a:rPr>
              <a:t>long, </a:t>
            </a:r>
            <a:r>
              <a:rPr dirty="0" sz="1450" spc="-10">
                <a:latin typeface="Times New Roman"/>
                <a:cs typeface="Times New Roman"/>
              </a:rPr>
              <a:t>skinny necks with protuberant Adam's apples. Everything about them is  freckled, and their whole life through they </a:t>
            </a:r>
            <a:r>
              <a:rPr dirty="0" sz="1450" spc="-15">
                <a:latin typeface="Times New Roman"/>
                <a:cs typeface="Times New Roman"/>
              </a:rPr>
              <a:t>suffer </a:t>
            </a:r>
            <a:r>
              <a:rPr dirty="0" sz="1450" spc="-10">
                <a:latin typeface="Times New Roman"/>
                <a:cs typeface="Times New Roman"/>
              </a:rPr>
              <a:t>the torments </a:t>
            </a:r>
            <a:r>
              <a:rPr dirty="0" sz="1450" spc="-5">
                <a:latin typeface="Times New Roman"/>
                <a:cs typeface="Times New Roman"/>
              </a:rPr>
              <a:t>of </a:t>
            </a:r>
            <a:r>
              <a:rPr dirty="0" sz="1450" spc="-10">
                <a:latin typeface="Times New Roman"/>
                <a:cs typeface="Times New Roman"/>
              </a:rPr>
              <a:t>lust, these  men, and fight an unending, losing battle against their desires, </a:t>
            </a:r>
            <a:r>
              <a:rPr dirty="0" sz="1450" spc="-5">
                <a:latin typeface="Times New Roman"/>
                <a:cs typeface="Times New Roman"/>
              </a:rPr>
              <a:t>on </a:t>
            </a:r>
            <a:r>
              <a:rPr dirty="0" sz="1450" spc="-10">
                <a:latin typeface="Times New Roman"/>
                <a:cs typeface="Times New Roman"/>
              </a:rPr>
              <a:t>the rack </a:t>
            </a:r>
            <a:r>
              <a:rPr dirty="0" sz="1450" spc="-5">
                <a:latin typeface="Times New Roman"/>
                <a:cs typeface="Times New Roman"/>
              </a:rPr>
              <a:t>of a  </a:t>
            </a:r>
            <a:r>
              <a:rPr dirty="0" sz="1450" spc="-10">
                <a:latin typeface="Times New Roman"/>
                <a:cs typeface="Times New Roman"/>
              </a:rPr>
              <a:t>constant, loathsome fear for their</a:t>
            </a:r>
            <a:r>
              <a:rPr dirty="0" sz="1450" spc="15">
                <a:latin typeface="Times New Roman"/>
                <a:cs typeface="Times New Roman"/>
              </a:rPr>
              <a:t> </a:t>
            </a:r>
            <a:r>
              <a:rPr dirty="0" sz="1450" spc="-10">
                <a:latin typeface="Times New Roman"/>
                <a:cs typeface="Times New Roman"/>
              </a:rPr>
              <a:t>health.</a:t>
            </a:r>
            <a:endParaRPr sz="1450">
              <a:latin typeface="Times New Roman"/>
              <a:cs typeface="Times New Roman"/>
            </a:endParaRPr>
          </a:p>
          <a:p>
            <a:pPr algn="just" marL="12700" marR="8890" indent="255904">
              <a:lnSpc>
                <a:spcPts val="1730"/>
              </a:lnSpc>
              <a:spcBef>
                <a:spcPts val="710"/>
              </a:spcBef>
            </a:pPr>
            <a:r>
              <a:rPr dirty="0" sz="1450" spc="-10">
                <a:latin typeface="Times New Roman"/>
                <a:cs typeface="Times New Roman"/>
              </a:rPr>
              <a:t>It was </a:t>
            </a:r>
            <a:r>
              <a:rPr dirty="0" sz="1450" spc="-5">
                <a:latin typeface="Times New Roman"/>
                <a:cs typeface="Times New Roman"/>
              </a:rPr>
              <a:t>not </a:t>
            </a:r>
            <a:r>
              <a:rPr dirty="0" sz="1450" spc="-10">
                <a:latin typeface="Times New Roman"/>
                <a:cs typeface="Times New Roman"/>
              </a:rPr>
              <a:t>at all clear to me how </a:t>
            </a:r>
            <a:r>
              <a:rPr dirty="0" sz="1450" spc="-5">
                <a:latin typeface="Times New Roman"/>
                <a:cs typeface="Times New Roman"/>
              </a:rPr>
              <a:t>I </a:t>
            </a:r>
            <a:r>
              <a:rPr dirty="0" sz="1450" spc="-10">
                <a:latin typeface="Times New Roman"/>
                <a:cs typeface="Times New Roman"/>
              </a:rPr>
              <a:t>had come to assume Rosina and the  </a:t>
            </a:r>
            <a:r>
              <a:rPr dirty="0" sz="1450" spc="-15">
                <a:latin typeface="Times New Roman"/>
                <a:cs typeface="Times New Roman"/>
              </a:rPr>
              <a:t>junk-dealer, </a:t>
            </a:r>
            <a:r>
              <a:rPr dirty="0" sz="1450" spc="-10">
                <a:latin typeface="Times New Roman"/>
                <a:cs typeface="Times New Roman"/>
              </a:rPr>
              <a:t>Aaron </a:t>
            </a:r>
            <a:r>
              <a:rPr dirty="0" sz="1450" spc="-20">
                <a:latin typeface="Times New Roman"/>
                <a:cs typeface="Times New Roman"/>
              </a:rPr>
              <a:t>Wassertrum, </a:t>
            </a:r>
            <a:r>
              <a:rPr dirty="0" sz="1450" spc="-10">
                <a:latin typeface="Times New Roman"/>
                <a:cs typeface="Times New Roman"/>
              </a:rPr>
              <a:t>were in any way related. </a:t>
            </a:r>
            <a:r>
              <a:rPr dirty="0" sz="1450" spc="-5">
                <a:latin typeface="Times New Roman"/>
                <a:cs typeface="Times New Roman"/>
              </a:rPr>
              <a:t>I </a:t>
            </a:r>
            <a:r>
              <a:rPr dirty="0" sz="1450" spc="-10">
                <a:latin typeface="Times New Roman"/>
                <a:cs typeface="Times New Roman"/>
              </a:rPr>
              <a:t>have never seen her  anywhere near the old man, </a:t>
            </a:r>
            <a:r>
              <a:rPr dirty="0" sz="1450" spc="-5">
                <a:latin typeface="Times New Roman"/>
                <a:cs typeface="Times New Roman"/>
              </a:rPr>
              <a:t>nor </a:t>
            </a:r>
            <a:r>
              <a:rPr dirty="0" sz="1450" spc="-10">
                <a:latin typeface="Times New Roman"/>
                <a:cs typeface="Times New Roman"/>
              </a:rPr>
              <a:t>ever noticed them calling </a:t>
            </a:r>
            <a:r>
              <a:rPr dirty="0" sz="1450" spc="-5">
                <a:latin typeface="Times New Roman"/>
                <a:cs typeface="Times New Roman"/>
              </a:rPr>
              <a:t>out </a:t>
            </a:r>
            <a:r>
              <a:rPr dirty="0" sz="1450" spc="-10">
                <a:latin typeface="Times New Roman"/>
                <a:cs typeface="Times New Roman"/>
              </a:rPr>
              <a:t>to each</a:t>
            </a:r>
            <a:r>
              <a:rPr dirty="0" sz="1450" spc="90">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But she was almost always in </a:t>
            </a:r>
            <a:r>
              <a:rPr dirty="0" sz="1450" spc="-5">
                <a:latin typeface="Times New Roman"/>
                <a:cs typeface="Times New Roman"/>
              </a:rPr>
              <a:t>our </a:t>
            </a:r>
            <a:r>
              <a:rPr dirty="0" sz="1450" spc="-10">
                <a:latin typeface="Times New Roman"/>
                <a:cs typeface="Times New Roman"/>
              </a:rPr>
              <a:t>courtyard </a:t>
            </a:r>
            <a:r>
              <a:rPr dirty="0" sz="1450" spc="-5">
                <a:latin typeface="Times New Roman"/>
                <a:cs typeface="Times New Roman"/>
              </a:rPr>
              <a:t>or </a:t>
            </a:r>
            <a:r>
              <a:rPr dirty="0" sz="1450" spc="-10">
                <a:latin typeface="Times New Roman"/>
                <a:cs typeface="Times New Roman"/>
              </a:rPr>
              <a:t>hanging around the dark  corners and passages </a:t>
            </a:r>
            <a:r>
              <a:rPr dirty="0" sz="1450" spc="-5">
                <a:latin typeface="Times New Roman"/>
                <a:cs typeface="Times New Roman"/>
              </a:rPr>
              <a:t>of our</a:t>
            </a:r>
            <a:r>
              <a:rPr dirty="0" sz="1450" spc="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8890" indent="255904">
              <a:lnSpc>
                <a:spcPts val="1730"/>
              </a:lnSpc>
              <a:spcBef>
                <a:spcPts val="785"/>
              </a:spcBef>
            </a:pPr>
            <a:r>
              <a:rPr dirty="0" sz="1450" spc="-5">
                <a:latin typeface="Times New Roman"/>
                <a:cs typeface="Times New Roman"/>
              </a:rPr>
              <a:t>I </a:t>
            </a:r>
            <a:r>
              <a:rPr dirty="0" sz="1450" spc="-10">
                <a:latin typeface="Times New Roman"/>
                <a:cs typeface="Times New Roman"/>
              </a:rPr>
              <a:t>am sure that all the other inhabitants </a:t>
            </a:r>
            <a:r>
              <a:rPr dirty="0" sz="1450" spc="-5">
                <a:latin typeface="Times New Roman"/>
                <a:cs typeface="Times New Roman"/>
              </a:rPr>
              <a:t>of </a:t>
            </a:r>
            <a:r>
              <a:rPr dirty="0" sz="1450" spc="-10">
                <a:latin typeface="Times New Roman"/>
                <a:cs typeface="Times New Roman"/>
              </a:rPr>
              <a:t>the building think she is </a:t>
            </a:r>
            <a:r>
              <a:rPr dirty="0" sz="1450" spc="-5">
                <a:latin typeface="Times New Roman"/>
                <a:cs typeface="Times New Roman"/>
              </a:rPr>
              <a:t>a </a:t>
            </a:r>
            <a:r>
              <a:rPr dirty="0" sz="1450" spc="-10">
                <a:latin typeface="Times New Roman"/>
                <a:cs typeface="Times New Roman"/>
              </a:rPr>
              <a:t>close  relative </a:t>
            </a:r>
            <a:r>
              <a:rPr dirty="0" sz="1450" spc="-5">
                <a:latin typeface="Times New Roman"/>
                <a:cs typeface="Times New Roman"/>
              </a:rPr>
              <a:t>or </a:t>
            </a:r>
            <a:r>
              <a:rPr dirty="0" sz="1450" spc="-10">
                <a:latin typeface="Times New Roman"/>
                <a:cs typeface="Times New Roman"/>
              </a:rPr>
              <a:t>some kind </a:t>
            </a:r>
            <a:r>
              <a:rPr dirty="0" sz="1450" spc="-5">
                <a:latin typeface="Times New Roman"/>
                <a:cs typeface="Times New Roman"/>
              </a:rPr>
              <a:t>of </a:t>
            </a:r>
            <a:r>
              <a:rPr dirty="0" sz="1450" spc="-10">
                <a:latin typeface="Times New Roman"/>
                <a:cs typeface="Times New Roman"/>
              </a:rPr>
              <a:t>ward </a:t>
            </a:r>
            <a:r>
              <a:rPr dirty="0" sz="1450" spc="-5">
                <a:latin typeface="Times New Roman"/>
                <a:cs typeface="Times New Roman"/>
              </a:rPr>
              <a:t>of </a:t>
            </a:r>
            <a:r>
              <a:rPr dirty="0" sz="1450" spc="-10">
                <a:latin typeface="Times New Roman"/>
                <a:cs typeface="Times New Roman"/>
              </a:rPr>
              <a:t>the old </a:t>
            </a:r>
            <a:r>
              <a:rPr dirty="0" sz="1450" spc="-15">
                <a:latin typeface="Times New Roman"/>
                <a:cs typeface="Times New Roman"/>
              </a:rPr>
              <a:t>junk-dealer, </a:t>
            </a:r>
            <a:r>
              <a:rPr dirty="0" sz="1450" spc="-5">
                <a:latin typeface="Times New Roman"/>
                <a:cs typeface="Times New Roman"/>
              </a:rPr>
              <a:t>but I </a:t>
            </a:r>
            <a:r>
              <a:rPr dirty="0" sz="1450" spc="-10">
                <a:latin typeface="Times New Roman"/>
                <a:cs typeface="Times New Roman"/>
              </a:rPr>
              <a:t>am convinced that  </a:t>
            </a:r>
            <a:r>
              <a:rPr dirty="0" sz="1450" spc="-5">
                <a:latin typeface="Times New Roman"/>
                <a:cs typeface="Times New Roman"/>
              </a:rPr>
              <a:t>not one of </a:t>
            </a:r>
            <a:r>
              <a:rPr dirty="0" sz="1450" spc="-10">
                <a:latin typeface="Times New Roman"/>
                <a:cs typeface="Times New Roman"/>
              </a:rPr>
              <a:t>them would </a:t>
            </a:r>
            <a:r>
              <a:rPr dirty="0" sz="1450" spc="-5">
                <a:latin typeface="Times New Roman"/>
                <a:cs typeface="Times New Roman"/>
              </a:rPr>
              <a:t>be </a:t>
            </a:r>
            <a:r>
              <a:rPr dirty="0" sz="1450" spc="-10">
                <a:latin typeface="Times New Roman"/>
                <a:cs typeface="Times New Roman"/>
              </a:rPr>
              <a:t>able to give </a:t>
            </a:r>
            <a:r>
              <a:rPr dirty="0" sz="1450" spc="-5">
                <a:latin typeface="Times New Roman"/>
                <a:cs typeface="Times New Roman"/>
              </a:rPr>
              <a:t>a </a:t>
            </a:r>
            <a:r>
              <a:rPr dirty="0" sz="1450" spc="-10">
                <a:latin typeface="Times New Roman"/>
                <a:cs typeface="Times New Roman"/>
              </a:rPr>
              <a:t>reason for this</a:t>
            </a:r>
            <a:r>
              <a:rPr dirty="0" sz="1450" spc="60">
                <a:latin typeface="Times New Roman"/>
                <a:cs typeface="Times New Roman"/>
              </a:rPr>
              <a:t> </a:t>
            </a:r>
            <a:r>
              <a:rPr dirty="0" sz="1450" spc="-10">
                <a:latin typeface="Times New Roman"/>
                <a:cs typeface="Times New Roman"/>
              </a:rPr>
              <a:t>supposition.</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wanted to drag my thoughts away from Rosina, so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out of </a:t>
            </a:r>
            <a:r>
              <a:rPr dirty="0" sz="1450" spc="-10">
                <a:latin typeface="Times New Roman"/>
                <a:cs typeface="Times New Roman"/>
              </a:rPr>
              <a:t>the  open window </a:t>
            </a:r>
            <a:r>
              <a:rPr dirty="0" sz="1450" spc="-5">
                <a:latin typeface="Times New Roman"/>
                <a:cs typeface="Times New Roman"/>
              </a:rPr>
              <a:t>of </a:t>
            </a:r>
            <a:r>
              <a:rPr dirty="0" sz="1450" spc="-10">
                <a:latin typeface="Times New Roman"/>
                <a:cs typeface="Times New Roman"/>
              </a:rPr>
              <a:t>my room, down into Hahnpassgasse. As if </a:t>
            </a:r>
            <a:r>
              <a:rPr dirty="0" sz="1450" spc="-5">
                <a:latin typeface="Times New Roman"/>
                <a:cs typeface="Times New Roman"/>
              </a:rPr>
              <a:t>he </a:t>
            </a:r>
            <a:r>
              <a:rPr dirty="0" sz="1450" spc="-10">
                <a:latin typeface="Times New Roman"/>
                <a:cs typeface="Times New Roman"/>
              </a:rPr>
              <a:t>had felt my eye  light </a:t>
            </a:r>
            <a:r>
              <a:rPr dirty="0" sz="1450" spc="-5">
                <a:latin typeface="Times New Roman"/>
                <a:cs typeface="Times New Roman"/>
              </a:rPr>
              <a:t>on </a:t>
            </a:r>
            <a:r>
              <a:rPr dirty="0" sz="1450" spc="-10">
                <a:latin typeface="Times New Roman"/>
                <a:cs typeface="Times New Roman"/>
              </a:rPr>
              <a:t>him, Aaron </a:t>
            </a:r>
            <a:r>
              <a:rPr dirty="0" sz="1450" spc="-20">
                <a:latin typeface="Times New Roman"/>
                <a:cs typeface="Times New Roman"/>
              </a:rPr>
              <a:t>Wassertrum </a:t>
            </a:r>
            <a:r>
              <a:rPr dirty="0" sz="1450" spc="-10">
                <a:latin typeface="Times New Roman"/>
                <a:cs typeface="Times New Roman"/>
              </a:rPr>
              <a:t>suddenly turned his face </a:t>
            </a:r>
            <a:r>
              <a:rPr dirty="0" sz="1450" spc="-5">
                <a:latin typeface="Times New Roman"/>
                <a:cs typeface="Times New Roman"/>
              </a:rPr>
              <a:t>up </a:t>
            </a:r>
            <a:r>
              <a:rPr dirty="0" sz="1450" spc="-10">
                <a:latin typeface="Times New Roman"/>
                <a:cs typeface="Times New Roman"/>
              </a:rPr>
              <a:t>towards me, </a:t>
            </a:r>
            <a:r>
              <a:rPr dirty="0" sz="1450" spc="-5">
                <a:latin typeface="Times New Roman"/>
                <a:cs typeface="Times New Roman"/>
              </a:rPr>
              <a:t>a  </a:t>
            </a:r>
            <a:r>
              <a:rPr dirty="0" sz="1450" spc="-10">
                <a:latin typeface="Times New Roman"/>
                <a:cs typeface="Times New Roman"/>
              </a:rPr>
              <a:t>horrible, expressionless face, with its </a:t>
            </a:r>
            <a:r>
              <a:rPr dirty="0" sz="1450" spc="-5">
                <a:latin typeface="Times New Roman"/>
                <a:cs typeface="Times New Roman"/>
              </a:rPr>
              <a:t>round, </a:t>
            </a:r>
            <a:r>
              <a:rPr dirty="0" sz="1450" spc="-10">
                <a:latin typeface="Times New Roman"/>
                <a:cs typeface="Times New Roman"/>
              </a:rPr>
              <a:t>fish's eyes and gaping hare-lip.  He seemed to me like </a:t>
            </a:r>
            <a:r>
              <a:rPr dirty="0" sz="1450" spc="-5">
                <a:latin typeface="Times New Roman"/>
                <a:cs typeface="Times New Roman"/>
              </a:rPr>
              <a:t>a </a:t>
            </a:r>
            <a:r>
              <a:rPr dirty="0" sz="1450" spc="-10">
                <a:latin typeface="Times New Roman"/>
                <a:cs typeface="Times New Roman"/>
              </a:rPr>
              <a:t>human spider that can sense the slightest touch </a:t>
            </a:r>
            <a:r>
              <a:rPr dirty="0" sz="1450" spc="-5">
                <a:latin typeface="Times New Roman"/>
                <a:cs typeface="Times New Roman"/>
              </a:rPr>
              <a:t>on </a:t>
            </a:r>
            <a:r>
              <a:rPr dirty="0" sz="1450" spc="-10">
                <a:latin typeface="Times New Roman"/>
                <a:cs typeface="Times New Roman"/>
              </a:rPr>
              <a:t>its  web, however unconcerned it pretends to</a:t>
            </a:r>
            <a:r>
              <a:rPr dirty="0" sz="1450" spc="20">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And whatever did </a:t>
            </a:r>
            <a:r>
              <a:rPr dirty="0" sz="1450" spc="-5">
                <a:latin typeface="Times New Roman"/>
                <a:cs typeface="Times New Roman"/>
              </a:rPr>
              <a:t>he </a:t>
            </a:r>
            <a:r>
              <a:rPr dirty="0" sz="1450" spc="-10">
                <a:latin typeface="Times New Roman"/>
                <a:cs typeface="Times New Roman"/>
              </a:rPr>
              <a:t>live </a:t>
            </a:r>
            <a:r>
              <a:rPr dirty="0" sz="1450" spc="-5">
                <a:latin typeface="Times New Roman"/>
                <a:cs typeface="Times New Roman"/>
              </a:rPr>
              <a:t>on? </a:t>
            </a:r>
            <a:r>
              <a:rPr dirty="0" sz="1450" spc="-10">
                <a:latin typeface="Times New Roman"/>
                <a:cs typeface="Times New Roman"/>
              </a:rPr>
              <a:t>What were his thoughts, his plans?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idea. The same dead, worthless objects hang down from the rim </a:t>
            </a:r>
            <a:r>
              <a:rPr dirty="0" sz="1450" spc="-5">
                <a:latin typeface="Times New Roman"/>
                <a:cs typeface="Times New Roman"/>
              </a:rPr>
              <a:t>of </a:t>
            </a:r>
            <a:r>
              <a:rPr dirty="0" sz="1450" spc="-10">
                <a:latin typeface="Times New Roman"/>
                <a:cs typeface="Times New Roman"/>
              </a:rPr>
              <a:t>the arched  entrance to his </a:t>
            </a:r>
            <a:r>
              <a:rPr dirty="0" sz="1450" spc="-5">
                <a:latin typeface="Times New Roman"/>
                <a:cs typeface="Times New Roman"/>
              </a:rPr>
              <a:t>shop, </a:t>
            </a:r>
            <a:r>
              <a:rPr dirty="0" sz="1450" spc="-10">
                <a:latin typeface="Times New Roman"/>
                <a:cs typeface="Times New Roman"/>
              </a:rPr>
              <a:t>day after </a:t>
            </a:r>
            <a:r>
              <a:rPr dirty="0" sz="1450" spc="-30">
                <a:latin typeface="Times New Roman"/>
                <a:cs typeface="Times New Roman"/>
              </a:rPr>
              <a:t>day, </a:t>
            </a:r>
            <a:r>
              <a:rPr dirty="0" sz="1450" spc="-10">
                <a:latin typeface="Times New Roman"/>
                <a:cs typeface="Times New Roman"/>
              </a:rPr>
              <a:t>year </a:t>
            </a:r>
            <a:r>
              <a:rPr dirty="0" sz="1450" spc="-5">
                <a:latin typeface="Times New Roman"/>
                <a:cs typeface="Times New Roman"/>
              </a:rPr>
              <a:t>in, </a:t>
            </a:r>
            <a:r>
              <a:rPr dirty="0" sz="1450" spc="-10">
                <a:latin typeface="Times New Roman"/>
                <a:cs typeface="Times New Roman"/>
              </a:rPr>
              <a:t>year </a:t>
            </a:r>
            <a:r>
              <a:rPr dirty="0" sz="1450" spc="-5">
                <a:latin typeface="Times New Roman"/>
                <a:cs typeface="Times New Roman"/>
              </a:rPr>
              <a:t>out. I </a:t>
            </a:r>
            <a:r>
              <a:rPr dirty="0" sz="1450" spc="-10">
                <a:latin typeface="Times New Roman"/>
                <a:cs typeface="Times New Roman"/>
              </a:rPr>
              <a:t>could have drawn them  with my eyes shut: the buckled tin trumpet without any keys, the picture  painted </a:t>
            </a:r>
            <a:r>
              <a:rPr dirty="0" sz="1450" spc="-5">
                <a:latin typeface="Times New Roman"/>
                <a:cs typeface="Times New Roman"/>
              </a:rPr>
              <a:t>on </a:t>
            </a:r>
            <a:r>
              <a:rPr dirty="0" sz="1450" spc="-10">
                <a:latin typeface="Times New Roman"/>
                <a:cs typeface="Times New Roman"/>
              </a:rPr>
              <a:t>yellowing paper with that strange arrangement </a:t>
            </a:r>
            <a:r>
              <a:rPr dirty="0" sz="1450" spc="-5">
                <a:latin typeface="Times New Roman"/>
                <a:cs typeface="Times New Roman"/>
              </a:rPr>
              <a:t>of </a:t>
            </a:r>
            <a:r>
              <a:rPr dirty="0" sz="1450" spc="-10">
                <a:latin typeface="Times New Roman"/>
                <a:cs typeface="Times New Roman"/>
              </a:rPr>
              <a:t>soldiers; and in  front, piled </a:t>
            </a:r>
            <a:r>
              <a:rPr dirty="0" sz="1450" spc="-5">
                <a:latin typeface="Times New Roman"/>
                <a:cs typeface="Times New Roman"/>
              </a:rPr>
              <a:t>up </a:t>
            </a:r>
            <a:r>
              <a:rPr dirty="0" sz="1450" spc="-10">
                <a:latin typeface="Times New Roman"/>
                <a:cs typeface="Times New Roman"/>
              </a:rPr>
              <a:t>close to each other </a:t>
            </a:r>
            <a:r>
              <a:rPr dirty="0" sz="1450" spc="-5">
                <a:latin typeface="Times New Roman"/>
                <a:cs typeface="Times New Roman"/>
              </a:rPr>
              <a:t>on </a:t>
            </a:r>
            <a:r>
              <a:rPr dirty="0" sz="1450" spc="-10">
                <a:latin typeface="Times New Roman"/>
                <a:cs typeface="Times New Roman"/>
              </a:rPr>
              <a:t>the ground so that </a:t>
            </a:r>
            <a:r>
              <a:rPr dirty="0" sz="1450" spc="-5">
                <a:latin typeface="Times New Roman"/>
                <a:cs typeface="Times New Roman"/>
              </a:rPr>
              <a:t>no one </a:t>
            </a:r>
            <a:r>
              <a:rPr dirty="0" sz="1450" spc="-10">
                <a:latin typeface="Times New Roman"/>
                <a:cs typeface="Times New Roman"/>
              </a:rPr>
              <a:t>can cross the  threshold </a:t>
            </a:r>
            <a:r>
              <a:rPr dirty="0" sz="1450" spc="-5">
                <a:latin typeface="Times New Roman"/>
                <a:cs typeface="Times New Roman"/>
              </a:rPr>
              <a:t>of </a:t>
            </a:r>
            <a:r>
              <a:rPr dirty="0" sz="1450" spc="-10">
                <a:latin typeface="Times New Roman"/>
                <a:cs typeface="Times New Roman"/>
              </a:rPr>
              <a:t>his </a:t>
            </a:r>
            <a:r>
              <a:rPr dirty="0" sz="1450" spc="-5">
                <a:latin typeface="Times New Roman"/>
                <a:cs typeface="Times New Roman"/>
              </a:rPr>
              <a:t>shop, a </a:t>
            </a:r>
            <a:r>
              <a:rPr dirty="0" sz="1450" spc="-10">
                <a:latin typeface="Times New Roman"/>
                <a:cs typeface="Times New Roman"/>
              </a:rPr>
              <a:t>row </a:t>
            </a:r>
            <a:r>
              <a:rPr dirty="0" sz="1450" spc="-5">
                <a:latin typeface="Times New Roman"/>
                <a:cs typeface="Times New Roman"/>
              </a:rPr>
              <a:t>of round, </a:t>
            </a:r>
            <a:r>
              <a:rPr dirty="0" sz="1450" spc="-10">
                <a:latin typeface="Times New Roman"/>
                <a:cs typeface="Times New Roman"/>
              </a:rPr>
              <a:t>iron hotplates from kitchen</a:t>
            </a:r>
            <a:r>
              <a:rPr dirty="0" sz="1450" spc="60">
                <a:latin typeface="Times New Roman"/>
                <a:cs typeface="Times New Roman"/>
              </a:rPr>
              <a:t> </a:t>
            </a:r>
            <a:r>
              <a:rPr dirty="0" sz="1450" spc="-10">
                <a:latin typeface="Times New Roman"/>
                <a:cs typeface="Times New Roman"/>
              </a:rPr>
              <a:t>stoves.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These objects never increase </a:t>
            </a:r>
            <a:r>
              <a:rPr dirty="0" sz="1450" spc="-5">
                <a:latin typeface="Times New Roman"/>
                <a:cs typeface="Times New Roman"/>
              </a:rPr>
              <a:t>or </a:t>
            </a:r>
            <a:r>
              <a:rPr dirty="0" sz="1450" spc="-10">
                <a:latin typeface="Times New Roman"/>
                <a:cs typeface="Times New Roman"/>
              </a:rPr>
              <a:t>decrease in </a:t>
            </a:r>
            <a:r>
              <a:rPr dirty="0" sz="1450" spc="-15">
                <a:latin typeface="Times New Roman"/>
                <a:cs typeface="Times New Roman"/>
              </a:rPr>
              <a:t>number, </a:t>
            </a:r>
            <a:r>
              <a:rPr dirty="0" sz="1450" spc="-10">
                <a:latin typeface="Times New Roman"/>
                <a:cs typeface="Times New Roman"/>
              </a:rPr>
              <a:t>and whenever the  occasional </a:t>
            </a:r>
            <a:r>
              <a:rPr dirty="0" sz="1450" spc="-15">
                <a:latin typeface="Times New Roman"/>
                <a:cs typeface="Times New Roman"/>
              </a:rPr>
              <a:t>passer-by </a:t>
            </a:r>
            <a:r>
              <a:rPr dirty="0" sz="1450" spc="-10">
                <a:latin typeface="Times New Roman"/>
                <a:cs typeface="Times New Roman"/>
              </a:rPr>
              <a:t>stops and asks the price </a:t>
            </a:r>
            <a:r>
              <a:rPr dirty="0" sz="1450" spc="-5">
                <a:latin typeface="Times New Roman"/>
                <a:cs typeface="Times New Roman"/>
              </a:rPr>
              <a:t>of </a:t>
            </a:r>
            <a:r>
              <a:rPr dirty="0" sz="1450" spc="-10">
                <a:latin typeface="Times New Roman"/>
                <a:cs typeface="Times New Roman"/>
              </a:rPr>
              <a:t>this </a:t>
            </a:r>
            <a:r>
              <a:rPr dirty="0" sz="1450" spc="-5">
                <a:latin typeface="Times New Roman"/>
                <a:cs typeface="Times New Roman"/>
              </a:rPr>
              <a:t>or </a:t>
            </a:r>
            <a:r>
              <a:rPr dirty="0" sz="1450" spc="-10">
                <a:latin typeface="Times New Roman"/>
                <a:cs typeface="Times New Roman"/>
              </a:rPr>
              <a:t>that, the junk-dealer  falls prey to </a:t>
            </a:r>
            <a:r>
              <a:rPr dirty="0" sz="1450" spc="-5">
                <a:latin typeface="Times New Roman"/>
                <a:cs typeface="Times New Roman"/>
              </a:rPr>
              <a:t>a </a:t>
            </a:r>
            <a:r>
              <a:rPr dirty="0" sz="1450" spc="-10">
                <a:latin typeface="Times New Roman"/>
                <a:cs typeface="Times New Roman"/>
              </a:rPr>
              <a:t>violent agitation. It is horrible to see then how the two parts </a:t>
            </a:r>
            <a:r>
              <a:rPr dirty="0" sz="1450" spc="-5">
                <a:latin typeface="Times New Roman"/>
                <a:cs typeface="Times New Roman"/>
              </a:rPr>
              <a:t>of  </a:t>
            </a:r>
            <a:r>
              <a:rPr dirty="0" sz="1450" spc="-10">
                <a:latin typeface="Times New Roman"/>
                <a:cs typeface="Times New Roman"/>
              </a:rPr>
              <a:t>his hare-lip curl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spews </a:t>
            </a:r>
            <a:r>
              <a:rPr dirty="0" sz="1450" spc="-5">
                <a:latin typeface="Times New Roman"/>
                <a:cs typeface="Times New Roman"/>
              </a:rPr>
              <a:t>out a </a:t>
            </a:r>
            <a:r>
              <a:rPr dirty="0" sz="1450" spc="-10">
                <a:latin typeface="Times New Roman"/>
                <a:cs typeface="Times New Roman"/>
              </a:rPr>
              <a:t>torrent </a:t>
            </a:r>
            <a:r>
              <a:rPr dirty="0" sz="1450" spc="-5">
                <a:latin typeface="Times New Roman"/>
                <a:cs typeface="Times New Roman"/>
              </a:rPr>
              <a:t>of </a:t>
            </a:r>
            <a:r>
              <a:rPr dirty="0" sz="1450" spc="-10">
                <a:latin typeface="Times New Roman"/>
                <a:cs typeface="Times New Roman"/>
              </a:rPr>
              <a:t>incomprehensible words in an  irritated,</a:t>
            </a:r>
            <a:r>
              <a:rPr dirty="0" sz="1450" spc="35">
                <a:latin typeface="Times New Roman"/>
                <a:cs typeface="Times New Roman"/>
              </a:rPr>
              <a:t> </a:t>
            </a:r>
            <a:r>
              <a:rPr dirty="0" sz="1450" spc="-10">
                <a:latin typeface="Times New Roman"/>
                <a:cs typeface="Times New Roman"/>
              </a:rPr>
              <a:t>gurgling,</a:t>
            </a:r>
            <a:r>
              <a:rPr dirty="0" sz="1450" spc="35">
                <a:latin typeface="Times New Roman"/>
                <a:cs typeface="Times New Roman"/>
              </a:rPr>
              <a:t> </a:t>
            </a:r>
            <a:r>
              <a:rPr dirty="0" sz="1450" spc="-10">
                <a:latin typeface="Times New Roman"/>
                <a:cs typeface="Times New Roman"/>
              </a:rPr>
              <a:t>stuttering</a:t>
            </a:r>
            <a:r>
              <a:rPr dirty="0" sz="1450" spc="35">
                <a:latin typeface="Times New Roman"/>
                <a:cs typeface="Times New Roman"/>
              </a:rPr>
              <a:t> </a:t>
            </a:r>
            <a:r>
              <a:rPr dirty="0" sz="1450" spc="-10">
                <a:latin typeface="Times New Roman"/>
                <a:cs typeface="Times New Roman"/>
              </a:rPr>
              <a:t>bass,</a:t>
            </a:r>
            <a:r>
              <a:rPr dirty="0" sz="1450" spc="35">
                <a:latin typeface="Times New Roman"/>
                <a:cs typeface="Times New Roman"/>
              </a:rPr>
              <a:t> </a:t>
            </a:r>
            <a:r>
              <a:rPr dirty="0" sz="1450" spc="-10">
                <a:latin typeface="Times New Roman"/>
                <a:cs typeface="Times New Roman"/>
              </a:rPr>
              <a:t>so</a:t>
            </a:r>
            <a:r>
              <a:rPr dirty="0" sz="1450" spc="35">
                <a:latin typeface="Times New Roman"/>
                <a:cs typeface="Times New Roman"/>
              </a:rPr>
              <a:t> </a:t>
            </a:r>
            <a:r>
              <a:rPr dirty="0" sz="1450" spc="-10">
                <a:latin typeface="Times New Roman"/>
                <a:cs typeface="Times New Roman"/>
              </a:rPr>
              <a:t>that</a:t>
            </a:r>
            <a:r>
              <a:rPr dirty="0" sz="1450" spc="4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potential</a:t>
            </a:r>
            <a:r>
              <a:rPr dirty="0" sz="1450" spc="35">
                <a:latin typeface="Times New Roman"/>
                <a:cs typeface="Times New Roman"/>
              </a:rPr>
              <a:t> </a:t>
            </a:r>
            <a:r>
              <a:rPr dirty="0" sz="1450" spc="-10">
                <a:latin typeface="Times New Roman"/>
                <a:cs typeface="Times New Roman"/>
              </a:rPr>
              <a:t>buyer</a:t>
            </a:r>
            <a:r>
              <a:rPr dirty="0" sz="1450" spc="35">
                <a:latin typeface="Times New Roman"/>
                <a:cs typeface="Times New Roman"/>
              </a:rPr>
              <a:t> </a:t>
            </a:r>
            <a:r>
              <a:rPr dirty="0" sz="1450" spc="-10">
                <a:latin typeface="Times New Roman"/>
                <a:cs typeface="Times New Roman"/>
              </a:rPr>
              <a:t>loses</a:t>
            </a:r>
            <a:r>
              <a:rPr dirty="0" sz="1450" spc="35">
                <a:latin typeface="Times New Roman"/>
                <a:cs typeface="Times New Roman"/>
              </a:rPr>
              <a:t> </a:t>
            </a:r>
            <a:r>
              <a:rPr dirty="0" sz="1450" spc="-10">
                <a:latin typeface="Times New Roman"/>
                <a:cs typeface="Times New Roman"/>
              </a:rPr>
              <a:t>all</a:t>
            </a:r>
            <a:r>
              <a:rPr dirty="0" sz="1450" spc="35">
                <a:latin typeface="Times New Roman"/>
                <a:cs typeface="Times New Roman"/>
              </a:rPr>
              <a:t> </a:t>
            </a:r>
            <a:r>
              <a:rPr dirty="0" sz="1450" spc="-10">
                <a:latin typeface="Times New Roman"/>
                <a:cs typeface="Times New Roman"/>
              </a:rPr>
              <a:t>desire</a:t>
            </a:r>
            <a:r>
              <a:rPr dirty="0" sz="1450" spc="4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7494"/>
            <a:ext cx="5807075" cy="9237345"/>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journey to that other distant home which is beyond all</a:t>
            </a:r>
            <a:r>
              <a:rPr dirty="0" sz="1450" spc="70">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algn="just" marL="12700" marR="5715" indent="255904">
              <a:lnSpc>
                <a:spcPts val="1730"/>
              </a:lnSpc>
              <a:spcBef>
                <a:spcPts val="815"/>
              </a:spcBef>
            </a:pPr>
            <a:r>
              <a:rPr dirty="0" sz="1450" spc="-5">
                <a:latin typeface="Times New Roman"/>
                <a:cs typeface="Times New Roman"/>
              </a:rPr>
              <a:t>I </a:t>
            </a:r>
            <a:r>
              <a:rPr dirty="0" sz="1450" spc="-10">
                <a:latin typeface="Times New Roman"/>
                <a:cs typeface="Times New Roman"/>
              </a:rPr>
              <a:t>carried </a:t>
            </a:r>
            <a:r>
              <a:rPr dirty="0" sz="1450" spc="-5">
                <a:latin typeface="Times New Roman"/>
                <a:cs typeface="Times New Roman"/>
              </a:rPr>
              <a:t>a </a:t>
            </a:r>
            <a:r>
              <a:rPr dirty="0" sz="1450" spc="-10">
                <a:latin typeface="Times New Roman"/>
                <a:cs typeface="Times New Roman"/>
              </a:rPr>
              <a:t>world </a:t>
            </a:r>
            <a:r>
              <a:rPr dirty="0" sz="1450" spc="-5">
                <a:latin typeface="Times New Roman"/>
                <a:cs typeface="Times New Roman"/>
              </a:rPr>
              <a:t>of </a:t>
            </a:r>
            <a:r>
              <a:rPr dirty="0" sz="1450" spc="-10">
                <a:latin typeface="Times New Roman"/>
                <a:cs typeface="Times New Roman"/>
              </a:rPr>
              <a:t>work </a:t>
            </a:r>
            <a:r>
              <a:rPr dirty="0" sz="1450" spc="-5">
                <a:latin typeface="Times New Roman"/>
                <a:cs typeface="Times New Roman"/>
              </a:rPr>
              <a:t>on </a:t>
            </a:r>
            <a:r>
              <a:rPr dirty="0" sz="1450" spc="-10">
                <a:latin typeface="Times New Roman"/>
                <a:cs typeface="Times New Roman"/>
              </a:rPr>
              <a:t>my shoulders. Hercules, </a:t>
            </a:r>
            <a:r>
              <a:rPr dirty="0" sz="1450" spc="-5">
                <a:latin typeface="Times New Roman"/>
                <a:cs typeface="Times New Roman"/>
              </a:rPr>
              <a:t>I </a:t>
            </a:r>
            <a:r>
              <a:rPr dirty="0" sz="1450" spc="-10">
                <a:latin typeface="Times New Roman"/>
                <a:cs typeface="Times New Roman"/>
              </a:rPr>
              <a:t>remembered, had  also borne the weight </a:t>
            </a:r>
            <a:r>
              <a:rPr dirty="0" sz="1450" spc="-5">
                <a:latin typeface="Times New Roman"/>
                <a:cs typeface="Times New Roman"/>
              </a:rPr>
              <a:t>of </a:t>
            </a:r>
            <a:r>
              <a:rPr dirty="0" sz="1450" spc="-10">
                <a:latin typeface="Times New Roman"/>
                <a:cs typeface="Times New Roman"/>
              </a:rPr>
              <a:t>the vault </a:t>
            </a:r>
            <a:r>
              <a:rPr dirty="0" sz="1450" spc="-5">
                <a:latin typeface="Times New Roman"/>
                <a:cs typeface="Times New Roman"/>
              </a:rPr>
              <a:t>of </a:t>
            </a:r>
            <a:r>
              <a:rPr dirty="0" sz="1450" spc="-10">
                <a:latin typeface="Times New Roman"/>
                <a:cs typeface="Times New Roman"/>
              </a:rPr>
              <a:t>heaven </a:t>
            </a:r>
            <a:r>
              <a:rPr dirty="0" sz="1450" spc="-5">
                <a:latin typeface="Times New Roman"/>
                <a:cs typeface="Times New Roman"/>
              </a:rPr>
              <a:t>on </a:t>
            </a:r>
            <a:r>
              <a:rPr dirty="0" sz="1450" spc="-10">
                <a:latin typeface="Times New Roman"/>
                <a:cs typeface="Times New Roman"/>
              </a:rPr>
              <a:t>his head, and </a:t>
            </a:r>
            <a:r>
              <a:rPr dirty="0" sz="1450" spc="-5">
                <a:latin typeface="Times New Roman"/>
                <a:cs typeface="Times New Roman"/>
              </a:rPr>
              <a:t>I </a:t>
            </a:r>
            <a:r>
              <a:rPr dirty="0" sz="1450" spc="-10">
                <a:latin typeface="Times New Roman"/>
                <a:cs typeface="Times New Roman"/>
              </a:rPr>
              <a:t>saw the gleam  </a:t>
            </a:r>
            <a:r>
              <a:rPr dirty="0" sz="1450" spc="-5">
                <a:latin typeface="Times New Roman"/>
                <a:cs typeface="Times New Roman"/>
              </a:rPr>
              <a:t>of </a:t>
            </a:r>
            <a:r>
              <a:rPr dirty="0" sz="1450" spc="-10">
                <a:latin typeface="Times New Roman"/>
                <a:cs typeface="Times New Roman"/>
              </a:rPr>
              <a:t>hidden significance in the old</a:t>
            </a:r>
            <a:r>
              <a:rPr dirty="0" sz="1450" spc="15">
                <a:latin typeface="Times New Roman"/>
                <a:cs typeface="Times New Roman"/>
              </a:rPr>
              <a:t> </a:t>
            </a:r>
            <a:r>
              <a:rPr dirty="0" sz="1450" spc="-10">
                <a:latin typeface="Times New Roman"/>
                <a:cs typeface="Times New Roman"/>
              </a:rPr>
              <a:t>legend.</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And just as Hercules had managed to escape from it through his cunning in  asking Atlas, 'Just let me tie </a:t>
            </a:r>
            <a:r>
              <a:rPr dirty="0" sz="1450" spc="-5">
                <a:latin typeface="Times New Roman"/>
                <a:cs typeface="Times New Roman"/>
              </a:rPr>
              <a:t>a </a:t>
            </a:r>
            <a:r>
              <a:rPr dirty="0" sz="1450" spc="-10">
                <a:latin typeface="Times New Roman"/>
                <a:cs typeface="Times New Roman"/>
              </a:rPr>
              <a:t>layer </a:t>
            </a:r>
            <a:r>
              <a:rPr dirty="0" sz="1450" spc="-5">
                <a:latin typeface="Times New Roman"/>
                <a:cs typeface="Times New Roman"/>
              </a:rPr>
              <a:t>of </a:t>
            </a:r>
            <a:r>
              <a:rPr dirty="0" sz="1450" spc="-10">
                <a:latin typeface="Times New Roman"/>
                <a:cs typeface="Times New Roman"/>
              </a:rPr>
              <a:t>rope round my head so that the awful  burden does </a:t>
            </a:r>
            <a:r>
              <a:rPr dirty="0" sz="1450" spc="-5">
                <a:latin typeface="Times New Roman"/>
                <a:cs typeface="Times New Roman"/>
              </a:rPr>
              <a:t>not </a:t>
            </a:r>
            <a:r>
              <a:rPr dirty="0" sz="1450" spc="-10">
                <a:latin typeface="Times New Roman"/>
                <a:cs typeface="Times New Roman"/>
              </a:rPr>
              <a:t>crush my brain', so perhaps, </a:t>
            </a:r>
            <a:r>
              <a:rPr dirty="0" sz="1450" spc="-5">
                <a:latin typeface="Times New Roman"/>
                <a:cs typeface="Times New Roman"/>
              </a:rPr>
              <a:t>I </a:t>
            </a:r>
            <a:r>
              <a:rPr dirty="0" sz="1450" spc="-10">
                <a:latin typeface="Times New Roman"/>
                <a:cs typeface="Times New Roman"/>
              </a:rPr>
              <a:t>sensed, there was </a:t>
            </a:r>
            <a:r>
              <a:rPr dirty="0" sz="1450" spc="-5">
                <a:latin typeface="Times New Roman"/>
                <a:cs typeface="Times New Roman"/>
              </a:rPr>
              <a:t>a </a:t>
            </a:r>
            <a:r>
              <a:rPr dirty="0" sz="1450" spc="-10">
                <a:latin typeface="Times New Roman"/>
                <a:cs typeface="Times New Roman"/>
              </a:rPr>
              <a:t>dark path  leading away from this</a:t>
            </a:r>
            <a:r>
              <a:rPr dirty="0" sz="1450" spc="5">
                <a:latin typeface="Times New Roman"/>
                <a:cs typeface="Times New Roman"/>
              </a:rPr>
              <a:t> </a:t>
            </a:r>
            <a:r>
              <a:rPr dirty="0" sz="1450" spc="-10">
                <a:latin typeface="Times New Roman"/>
                <a:cs typeface="Times New Roman"/>
              </a:rPr>
              <a:t>precipice.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deep distrust </a:t>
            </a:r>
            <a:r>
              <a:rPr dirty="0" sz="1450" spc="-5">
                <a:latin typeface="Times New Roman"/>
                <a:cs typeface="Times New Roman"/>
              </a:rPr>
              <a:t>of </a:t>
            </a:r>
            <a:r>
              <a:rPr dirty="0" sz="1450" spc="-10">
                <a:latin typeface="Times New Roman"/>
                <a:cs typeface="Times New Roman"/>
              </a:rPr>
              <a:t>blindly following my thoughts any farther in this  direction suddenly crept over me. </a:t>
            </a:r>
            <a:r>
              <a:rPr dirty="0" sz="1450" spc="-5">
                <a:latin typeface="Times New Roman"/>
                <a:cs typeface="Times New Roman"/>
              </a:rPr>
              <a:t>I </a:t>
            </a:r>
            <a:r>
              <a:rPr dirty="0" sz="1450" spc="-10">
                <a:latin typeface="Times New Roman"/>
                <a:cs typeface="Times New Roman"/>
              </a:rPr>
              <a:t>stretched </a:t>
            </a:r>
            <a:r>
              <a:rPr dirty="0" sz="1450" spc="-5">
                <a:latin typeface="Times New Roman"/>
                <a:cs typeface="Times New Roman"/>
              </a:rPr>
              <a:t>out </a:t>
            </a:r>
            <a:r>
              <a:rPr dirty="0" sz="1450" spc="-10">
                <a:latin typeface="Times New Roman"/>
                <a:cs typeface="Times New Roman"/>
              </a:rPr>
              <a:t>straight in bed and covered  my eyes and ears with my hands so as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distracted </a:t>
            </a:r>
            <a:r>
              <a:rPr dirty="0" sz="1450" spc="-5">
                <a:latin typeface="Times New Roman"/>
                <a:cs typeface="Times New Roman"/>
              </a:rPr>
              <a:t>by </a:t>
            </a:r>
            <a:r>
              <a:rPr dirty="0" sz="1450" spc="-10">
                <a:latin typeface="Times New Roman"/>
                <a:cs typeface="Times New Roman"/>
              </a:rPr>
              <a:t>my senses; so as  to kill </a:t>
            </a:r>
            <a:r>
              <a:rPr dirty="0" sz="1450" spc="-15">
                <a:latin typeface="Times New Roman"/>
                <a:cs typeface="Times New Roman"/>
              </a:rPr>
              <a:t>off </a:t>
            </a:r>
            <a:r>
              <a:rPr dirty="0" sz="1450" spc="-10">
                <a:latin typeface="Times New Roman"/>
                <a:cs typeface="Times New Roman"/>
              </a:rPr>
              <a:t>every</a:t>
            </a:r>
            <a:r>
              <a:rPr dirty="0" sz="1450" spc="10">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But my determination was smashed </a:t>
            </a:r>
            <a:r>
              <a:rPr dirty="0" sz="1450" spc="-5">
                <a:latin typeface="Times New Roman"/>
                <a:cs typeface="Times New Roman"/>
              </a:rPr>
              <a:t>by </a:t>
            </a:r>
            <a:r>
              <a:rPr dirty="0" sz="1450" spc="-10">
                <a:latin typeface="Times New Roman"/>
                <a:cs typeface="Times New Roman"/>
              </a:rPr>
              <a:t>an iron law: </a:t>
            </a:r>
            <a:r>
              <a:rPr dirty="0" sz="1450" spc="-5">
                <a:latin typeface="Times New Roman"/>
                <a:cs typeface="Times New Roman"/>
              </a:rPr>
              <a:t>one thought </a:t>
            </a:r>
            <a:r>
              <a:rPr dirty="0" sz="1450" spc="-10">
                <a:latin typeface="Times New Roman"/>
                <a:cs typeface="Times New Roman"/>
              </a:rPr>
              <a:t>could only  </a:t>
            </a:r>
            <a:r>
              <a:rPr dirty="0" sz="1450" spc="-5">
                <a:latin typeface="Times New Roman"/>
                <a:cs typeface="Times New Roman"/>
              </a:rPr>
              <a:t>be </a:t>
            </a:r>
            <a:r>
              <a:rPr dirty="0" sz="1450" spc="-10">
                <a:latin typeface="Times New Roman"/>
                <a:cs typeface="Times New Roman"/>
              </a:rPr>
              <a:t>driven away </a:t>
            </a:r>
            <a:r>
              <a:rPr dirty="0" sz="1450" spc="-5">
                <a:latin typeface="Times New Roman"/>
                <a:cs typeface="Times New Roman"/>
              </a:rPr>
              <a:t>by </a:t>
            </a:r>
            <a:r>
              <a:rPr dirty="0" sz="1450" spc="-10">
                <a:latin typeface="Times New Roman"/>
                <a:cs typeface="Times New Roman"/>
              </a:rPr>
              <a:t>another thought, and if that </a:t>
            </a:r>
            <a:r>
              <a:rPr dirty="0" sz="1450" spc="-5">
                <a:latin typeface="Times New Roman"/>
                <a:cs typeface="Times New Roman"/>
              </a:rPr>
              <a:t>one </a:t>
            </a:r>
            <a:r>
              <a:rPr dirty="0" sz="1450" spc="-10">
                <a:latin typeface="Times New Roman"/>
                <a:cs typeface="Times New Roman"/>
              </a:rPr>
              <a:t>should die there would  already </a:t>
            </a:r>
            <a:r>
              <a:rPr dirty="0" sz="1450" spc="-5">
                <a:latin typeface="Times New Roman"/>
                <a:cs typeface="Times New Roman"/>
              </a:rPr>
              <a:t>be </a:t>
            </a:r>
            <a:r>
              <a:rPr dirty="0" sz="1450" spc="-10">
                <a:latin typeface="Times New Roman"/>
                <a:cs typeface="Times New Roman"/>
              </a:rPr>
              <a:t>the next feasting </a:t>
            </a:r>
            <a:r>
              <a:rPr dirty="0" sz="1450" spc="-5">
                <a:latin typeface="Times New Roman"/>
                <a:cs typeface="Times New Roman"/>
              </a:rPr>
              <a:t>on </a:t>
            </a:r>
            <a:r>
              <a:rPr dirty="0" sz="1450" spc="-10">
                <a:latin typeface="Times New Roman"/>
                <a:cs typeface="Times New Roman"/>
              </a:rPr>
              <a:t>its flesh. </a:t>
            </a:r>
            <a:r>
              <a:rPr dirty="0" sz="1450" spc="-5">
                <a:latin typeface="Times New Roman"/>
                <a:cs typeface="Times New Roman"/>
              </a:rPr>
              <a:t>I sought </a:t>
            </a:r>
            <a:r>
              <a:rPr dirty="0" sz="1450" spc="-10">
                <a:latin typeface="Times New Roman"/>
                <a:cs typeface="Times New Roman"/>
              </a:rPr>
              <a:t>refuge in the roaring torrent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blood, but </a:t>
            </a:r>
            <a:r>
              <a:rPr dirty="0" sz="1450" spc="-10">
                <a:latin typeface="Times New Roman"/>
                <a:cs typeface="Times New Roman"/>
              </a:rPr>
              <a:t>my thoughts were ever at my heels; </a:t>
            </a:r>
            <a:r>
              <a:rPr dirty="0" sz="1450" spc="-5">
                <a:latin typeface="Times New Roman"/>
                <a:cs typeface="Times New Roman"/>
              </a:rPr>
              <a:t>I </a:t>
            </a:r>
            <a:r>
              <a:rPr dirty="0" sz="1450" spc="-10">
                <a:latin typeface="Times New Roman"/>
                <a:cs typeface="Times New Roman"/>
              </a:rPr>
              <a:t>hid in the </a:t>
            </a:r>
            <a:r>
              <a:rPr dirty="0" sz="1450" spc="-5">
                <a:latin typeface="Times New Roman"/>
                <a:cs typeface="Times New Roman"/>
              </a:rPr>
              <a:t>pounding  </a:t>
            </a:r>
            <a:r>
              <a:rPr dirty="0" sz="1450" spc="-15">
                <a:latin typeface="Times New Roman"/>
                <a:cs typeface="Times New Roman"/>
              </a:rPr>
              <a:t>forge </a:t>
            </a:r>
            <a:r>
              <a:rPr dirty="0" sz="1450" spc="-5">
                <a:latin typeface="Times New Roman"/>
                <a:cs typeface="Times New Roman"/>
              </a:rPr>
              <a:t>of </a:t>
            </a:r>
            <a:r>
              <a:rPr dirty="0" sz="1450" spc="-10">
                <a:latin typeface="Times New Roman"/>
                <a:cs typeface="Times New Roman"/>
              </a:rPr>
              <a:t>my heart, </a:t>
            </a:r>
            <a:r>
              <a:rPr dirty="0" sz="1450" spc="-5">
                <a:latin typeface="Times New Roman"/>
                <a:cs typeface="Times New Roman"/>
              </a:rPr>
              <a:t>but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while they had discovered me</a:t>
            </a:r>
            <a:r>
              <a:rPr dirty="0" sz="1450" spc="8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Once more Hillel's kindly voice came to my rescue, saying, "Keep to </a:t>
            </a:r>
            <a:r>
              <a:rPr dirty="0" sz="1450" spc="-5">
                <a:latin typeface="Times New Roman"/>
                <a:cs typeface="Times New Roman"/>
              </a:rPr>
              <a:t>your  </a:t>
            </a:r>
            <a:r>
              <a:rPr dirty="0" sz="1450" spc="-10">
                <a:latin typeface="Times New Roman"/>
                <a:cs typeface="Times New Roman"/>
              </a:rPr>
              <a:t>path and </a:t>
            </a:r>
            <a:r>
              <a:rPr dirty="0" sz="1450" spc="-5">
                <a:latin typeface="Times New Roman"/>
                <a:cs typeface="Times New Roman"/>
              </a:rPr>
              <a:t>do not</a:t>
            </a:r>
            <a:r>
              <a:rPr dirty="0" sz="1450">
                <a:latin typeface="Times New Roman"/>
                <a:cs typeface="Times New Roman"/>
              </a:rPr>
              <a:t> </a:t>
            </a:r>
            <a:r>
              <a:rPr dirty="0" sz="1450" spc="-20">
                <a:latin typeface="Times New Roman"/>
                <a:cs typeface="Times New Roman"/>
              </a:rPr>
              <a:t>falter.</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The key to the art </a:t>
            </a:r>
            <a:r>
              <a:rPr dirty="0" sz="1450" spc="-5">
                <a:latin typeface="Times New Roman"/>
                <a:cs typeface="Times New Roman"/>
              </a:rPr>
              <a:t>of </a:t>
            </a:r>
            <a:r>
              <a:rPr dirty="0" sz="1450" spc="-10">
                <a:latin typeface="Times New Roman"/>
                <a:cs typeface="Times New Roman"/>
              </a:rPr>
              <a:t>forgetting belongs to </a:t>
            </a:r>
            <a:r>
              <a:rPr dirty="0" sz="1450" spc="-5">
                <a:latin typeface="Times New Roman"/>
                <a:cs typeface="Times New Roman"/>
              </a:rPr>
              <a:t>our </a:t>
            </a:r>
            <a:r>
              <a:rPr dirty="0" sz="1450" spc="-10">
                <a:latin typeface="Times New Roman"/>
                <a:cs typeface="Times New Roman"/>
              </a:rPr>
              <a:t>brothers who follow the Path  </a:t>
            </a:r>
            <a:r>
              <a:rPr dirty="0" sz="1450" spc="-5">
                <a:latin typeface="Times New Roman"/>
                <a:cs typeface="Times New Roman"/>
              </a:rPr>
              <a:t>of </a:t>
            </a:r>
            <a:r>
              <a:rPr dirty="0" sz="1450" spc="-10">
                <a:latin typeface="Times New Roman"/>
                <a:cs typeface="Times New Roman"/>
              </a:rPr>
              <a:t>Death; </a:t>
            </a:r>
            <a:r>
              <a:rPr dirty="0" sz="1450" spc="-5">
                <a:latin typeface="Times New Roman"/>
                <a:cs typeface="Times New Roman"/>
              </a:rPr>
              <a:t>but you </a:t>
            </a:r>
            <a:r>
              <a:rPr dirty="0" sz="1450" spc="-10">
                <a:latin typeface="Times New Roman"/>
                <a:cs typeface="Times New Roman"/>
              </a:rPr>
              <a:t>have been made pregnant </a:t>
            </a:r>
            <a:r>
              <a:rPr dirty="0" sz="1450" spc="-5">
                <a:latin typeface="Times New Roman"/>
                <a:cs typeface="Times New Roman"/>
              </a:rPr>
              <a:t>by </a:t>
            </a:r>
            <a:r>
              <a:rPr dirty="0" sz="1450" spc="-10">
                <a:latin typeface="Times New Roman"/>
                <a:cs typeface="Times New Roman"/>
              </a:rPr>
              <a:t>the Spirit </a:t>
            </a:r>
            <a:r>
              <a:rPr dirty="0" sz="1450" spc="-5">
                <a:latin typeface="Times New Roman"/>
                <a:cs typeface="Times New Roman"/>
              </a:rPr>
              <a:t>of</a:t>
            </a:r>
            <a:r>
              <a:rPr dirty="0" sz="1450" spc="4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marL="12700" marR="41275" indent="255904">
              <a:lnSpc>
                <a:spcPts val="1730"/>
              </a:lnSpc>
              <a:spcBef>
                <a:spcPts val="785"/>
              </a:spcBef>
            </a:pPr>
            <a:r>
              <a:rPr dirty="0" sz="1450" spc="-10">
                <a:latin typeface="Times New Roman"/>
                <a:cs typeface="Times New Roman"/>
              </a:rPr>
              <a:t>The Book </a:t>
            </a:r>
            <a:r>
              <a:rPr dirty="0" sz="1450" spc="-5">
                <a:latin typeface="Times New Roman"/>
                <a:cs typeface="Times New Roman"/>
              </a:rPr>
              <a:t>of Ibbur </a:t>
            </a:r>
            <a:r>
              <a:rPr dirty="0" sz="1450" spc="-10">
                <a:latin typeface="Times New Roman"/>
                <a:cs typeface="Times New Roman"/>
              </a:rPr>
              <a:t>appeared before me with two letters engraved in flame  </a:t>
            </a:r>
            <a:r>
              <a:rPr dirty="0" sz="1450" spc="-5">
                <a:latin typeface="Times New Roman"/>
                <a:cs typeface="Times New Roman"/>
              </a:rPr>
              <a:t>upon </a:t>
            </a:r>
            <a:r>
              <a:rPr dirty="0" sz="1450" spc="-10">
                <a:latin typeface="Times New Roman"/>
                <a:cs typeface="Times New Roman"/>
              </a:rPr>
              <a:t>it: the </a:t>
            </a:r>
            <a:r>
              <a:rPr dirty="0" sz="1450" spc="-5">
                <a:latin typeface="Times New Roman"/>
                <a:cs typeface="Times New Roman"/>
              </a:rPr>
              <a:t>one </a:t>
            </a:r>
            <a:r>
              <a:rPr dirty="0" sz="1450" spc="-10">
                <a:latin typeface="Times New Roman"/>
                <a:cs typeface="Times New Roman"/>
              </a:rPr>
              <a:t>representing the bronze woman was throbbing, powerful as an  earthquake; the other was infinitely far away: the hermaphrodite </a:t>
            </a:r>
            <a:r>
              <a:rPr dirty="0" sz="1450" spc="-5">
                <a:latin typeface="Times New Roman"/>
                <a:cs typeface="Times New Roman"/>
              </a:rPr>
              <a:t>on </a:t>
            </a:r>
            <a:r>
              <a:rPr dirty="0" sz="1450" spc="-10">
                <a:latin typeface="Times New Roman"/>
                <a:cs typeface="Times New Roman"/>
              </a:rPr>
              <a:t>the  mother-of-pearl throne with the crown </a:t>
            </a:r>
            <a:r>
              <a:rPr dirty="0" sz="1450" spc="-5">
                <a:latin typeface="Times New Roman"/>
                <a:cs typeface="Times New Roman"/>
              </a:rPr>
              <a:t>of </a:t>
            </a:r>
            <a:r>
              <a:rPr dirty="0" sz="1450" spc="-10">
                <a:latin typeface="Times New Roman"/>
                <a:cs typeface="Times New Roman"/>
              </a:rPr>
              <a:t>red wood </a:t>
            </a:r>
            <a:r>
              <a:rPr dirty="0" sz="1450" spc="-5">
                <a:latin typeface="Times New Roman"/>
                <a:cs typeface="Times New Roman"/>
              </a:rPr>
              <a:t>on </a:t>
            </a:r>
            <a:r>
              <a:rPr dirty="0" sz="1450" spc="-10">
                <a:latin typeface="Times New Roman"/>
                <a:cs typeface="Times New Roman"/>
              </a:rPr>
              <a:t>its</a:t>
            </a:r>
            <a:r>
              <a:rPr dirty="0" sz="1450" spc="35">
                <a:latin typeface="Times New Roman"/>
                <a:cs typeface="Times New Roman"/>
              </a:rPr>
              <a:t> </a:t>
            </a:r>
            <a:r>
              <a:rPr dirty="0" sz="1450" spc="-10">
                <a:latin typeface="Times New Roman"/>
                <a:cs typeface="Times New Roman"/>
              </a:rPr>
              <a:t>head.</a:t>
            </a:r>
            <a:endParaRPr sz="1450">
              <a:latin typeface="Times New Roman"/>
              <a:cs typeface="Times New Roman"/>
            </a:endParaRPr>
          </a:p>
          <a:p>
            <a:pPr marL="12700" marR="9525" indent="255904">
              <a:lnSpc>
                <a:spcPts val="1730"/>
              </a:lnSpc>
              <a:spcBef>
                <a:spcPts val="715"/>
              </a:spcBef>
            </a:pPr>
            <a:r>
              <a:rPr dirty="0" sz="1450" spc="-10">
                <a:latin typeface="Times New Roman"/>
                <a:cs typeface="Times New Roman"/>
              </a:rPr>
              <a:t>Then Shemaiah Hillel passed his hand over my eyes for the third time and  </a:t>
            </a:r>
            <a:r>
              <a:rPr dirty="0" sz="1450" spc="-5">
                <a:latin typeface="Times New Roman"/>
                <a:cs typeface="Times New Roman"/>
              </a:rPr>
              <a:t>I </a:t>
            </a:r>
            <a:r>
              <a:rPr dirty="0" sz="1450" spc="-10">
                <a:latin typeface="Times New Roman"/>
                <a:cs typeface="Times New Roman"/>
              </a:rPr>
              <a:t>fell asleep.</a:t>
            </a:r>
            <a:endParaRPr sz="1450">
              <a:latin typeface="Times New Roman"/>
              <a:cs typeface="Times New Roman"/>
            </a:endParaRPr>
          </a:p>
          <a:p>
            <a:pPr>
              <a:lnSpc>
                <a:spcPct val="100000"/>
              </a:lnSpc>
              <a:spcBef>
                <a:spcPts val="25"/>
              </a:spcBef>
            </a:pPr>
            <a:endParaRPr sz="2300">
              <a:latin typeface="Times New Roman"/>
              <a:cs typeface="Times New Roman"/>
            </a:endParaRPr>
          </a:p>
          <a:p>
            <a:pPr algn="ctr">
              <a:lnSpc>
                <a:spcPct val="100000"/>
              </a:lnSpc>
            </a:pPr>
            <a:r>
              <a:rPr dirty="0" sz="1450" spc="-15" b="1">
                <a:latin typeface="Times New Roman"/>
                <a:cs typeface="Times New Roman"/>
              </a:rPr>
              <a:t>SNOW</a:t>
            </a:r>
            <a:endParaRPr sz="1450">
              <a:latin typeface="Times New Roman"/>
              <a:cs typeface="Times New Roman"/>
            </a:endParaRPr>
          </a:p>
          <a:p>
            <a:pPr>
              <a:lnSpc>
                <a:spcPct val="100000"/>
              </a:lnSpc>
              <a:spcBef>
                <a:spcPts val="5"/>
              </a:spcBef>
            </a:pPr>
            <a:endParaRPr sz="2300">
              <a:latin typeface="Times New Roman"/>
              <a:cs typeface="Times New Roman"/>
            </a:endParaRPr>
          </a:p>
          <a:p>
            <a:pPr algn="just" marL="268605">
              <a:lnSpc>
                <a:spcPct val="100000"/>
              </a:lnSpc>
            </a:pPr>
            <a:r>
              <a:rPr dirty="0" sz="1450" spc="-20">
                <a:latin typeface="Times New Roman"/>
                <a:cs typeface="Times New Roman"/>
              </a:rPr>
              <a:t>Dear, </a:t>
            </a:r>
            <a:r>
              <a:rPr dirty="0" sz="1450" spc="-10">
                <a:latin typeface="Times New Roman"/>
                <a:cs typeface="Times New Roman"/>
              </a:rPr>
              <a:t>dear Herr</a:t>
            </a:r>
            <a:r>
              <a:rPr dirty="0" sz="1450" spc="10">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12700" marR="6985" indent="255904">
              <a:lnSpc>
                <a:spcPts val="1730"/>
              </a:lnSpc>
              <a:spcBef>
                <a:spcPts val="850"/>
              </a:spcBef>
            </a:pPr>
            <a:r>
              <a:rPr dirty="0" sz="1450" spc="-5">
                <a:latin typeface="Times New Roman"/>
                <a:cs typeface="Times New Roman"/>
              </a:rPr>
              <a:t>I </a:t>
            </a:r>
            <a:r>
              <a:rPr dirty="0" sz="1450" spc="-10">
                <a:latin typeface="Times New Roman"/>
                <a:cs typeface="Times New Roman"/>
              </a:rPr>
              <a:t>am writing this letter to </a:t>
            </a:r>
            <a:r>
              <a:rPr dirty="0" sz="1450" spc="-5">
                <a:latin typeface="Times New Roman"/>
                <a:cs typeface="Times New Roman"/>
              </a:rPr>
              <a:t>you </a:t>
            </a:r>
            <a:r>
              <a:rPr dirty="0" sz="1450" spc="-10">
                <a:latin typeface="Times New Roman"/>
                <a:cs typeface="Times New Roman"/>
              </a:rPr>
              <a:t>in great haste and </a:t>
            </a:r>
            <a:r>
              <a:rPr dirty="0" sz="1450" spc="-25">
                <a:latin typeface="Times New Roman"/>
                <a:cs typeface="Times New Roman"/>
              </a:rPr>
              <a:t>fear. </a:t>
            </a:r>
            <a:r>
              <a:rPr dirty="0" sz="1450" spc="-10">
                <a:latin typeface="Times New Roman"/>
                <a:cs typeface="Times New Roman"/>
              </a:rPr>
              <a:t>Please destroy it as  soon as </a:t>
            </a:r>
            <a:r>
              <a:rPr dirty="0" sz="1450" spc="-5">
                <a:latin typeface="Times New Roman"/>
                <a:cs typeface="Times New Roman"/>
              </a:rPr>
              <a:t>you </a:t>
            </a:r>
            <a:r>
              <a:rPr dirty="0" sz="1450" spc="-10">
                <a:latin typeface="Times New Roman"/>
                <a:cs typeface="Times New Roman"/>
              </a:rPr>
              <a:t>have read </a:t>
            </a:r>
            <a:r>
              <a:rPr dirty="0" sz="1450" spc="-20">
                <a:latin typeface="Times New Roman"/>
                <a:cs typeface="Times New Roman"/>
              </a:rPr>
              <a:t>it—or, </a:t>
            </a:r>
            <a:r>
              <a:rPr dirty="0" sz="1450" spc="-10">
                <a:latin typeface="Times New Roman"/>
                <a:cs typeface="Times New Roman"/>
              </a:rPr>
              <a:t>even </a:t>
            </a:r>
            <a:r>
              <a:rPr dirty="0" sz="1450" spc="-15">
                <a:latin typeface="Times New Roman"/>
                <a:cs typeface="Times New Roman"/>
              </a:rPr>
              <a:t>better, </a:t>
            </a:r>
            <a:r>
              <a:rPr dirty="0" sz="1450" spc="-10">
                <a:latin typeface="Times New Roman"/>
                <a:cs typeface="Times New Roman"/>
              </a:rPr>
              <a:t>bring it to me together with the  envelope. Only that will </a:t>
            </a:r>
            <a:r>
              <a:rPr dirty="0" sz="1450" spc="-5">
                <a:latin typeface="Times New Roman"/>
                <a:cs typeface="Times New Roman"/>
              </a:rPr>
              <a:t>put </a:t>
            </a:r>
            <a:r>
              <a:rPr dirty="0" sz="1450" spc="-10">
                <a:latin typeface="Times New Roman"/>
                <a:cs typeface="Times New Roman"/>
              </a:rPr>
              <a:t>my mind at</a:t>
            </a:r>
            <a:r>
              <a:rPr dirty="0" sz="1450" spc="25">
                <a:latin typeface="Times New Roman"/>
                <a:cs typeface="Times New Roman"/>
              </a:rPr>
              <a:t> </a:t>
            </a:r>
            <a:r>
              <a:rPr dirty="0" sz="1450" spc="-10">
                <a:latin typeface="Times New Roman"/>
                <a:cs typeface="Times New Roman"/>
              </a:rPr>
              <a:t>rest.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But </a:t>
            </a:r>
            <a:r>
              <a:rPr dirty="0" sz="1450" spc="-5">
                <a:latin typeface="Times New Roman"/>
                <a:cs typeface="Times New Roman"/>
              </a:rPr>
              <a:t>do not </a:t>
            </a:r>
            <a:r>
              <a:rPr dirty="0" sz="1450" spc="-10">
                <a:latin typeface="Times New Roman"/>
                <a:cs typeface="Times New Roman"/>
              </a:rPr>
              <a:t>tell </a:t>
            </a:r>
            <a:r>
              <a:rPr dirty="0" sz="1450" spc="-5">
                <a:latin typeface="Times New Roman"/>
                <a:cs typeface="Times New Roman"/>
              </a:rPr>
              <a:t>a </a:t>
            </a:r>
            <a:r>
              <a:rPr dirty="0" sz="1450" spc="-10">
                <a:latin typeface="Times New Roman"/>
                <a:cs typeface="Times New Roman"/>
              </a:rPr>
              <a:t>soul </a:t>
            </a:r>
            <a:r>
              <a:rPr dirty="0" sz="1450" spc="-5">
                <a:latin typeface="Times New Roman"/>
                <a:cs typeface="Times New Roman"/>
              </a:rPr>
              <a:t>I </a:t>
            </a:r>
            <a:r>
              <a:rPr dirty="0" sz="1450" spc="-10">
                <a:latin typeface="Times New Roman"/>
                <a:cs typeface="Times New Roman"/>
              </a:rPr>
              <a:t>have written to </a:t>
            </a:r>
            <a:r>
              <a:rPr dirty="0" sz="1450" spc="-5">
                <a:latin typeface="Times New Roman"/>
                <a:cs typeface="Times New Roman"/>
              </a:rPr>
              <a:t>you! </a:t>
            </a:r>
            <a:r>
              <a:rPr dirty="0" sz="1450" spc="-10">
                <a:latin typeface="Times New Roman"/>
                <a:cs typeface="Times New Roman"/>
              </a:rPr>
              <a:t>Not even at the place where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go </a:t>
            </a:r>
            <a:r>
              <a:rPr dirty="0" sz="1450" spc="-10">
                <a:latin typeface="Times New Roman"/>
                <a:cs typeface="Times New Roman"/>
              </a:rPr>
              <a:t>today!</a:t>
            </a:r>
            <a:endParaRPr sz="145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Recently (from this brief reference to an event that </a:t>
            </a:r>
            <a:r>
              <a:rPr dirty="0" sz="1450" spc="-5">
                <a:latin typeface="Times New Roman"/>
                <a:cs typeface="Times New Roman"/>
              </a:rPr>
              <a:t>you </a:t>
            </a:r>
            <a:r>
              <a:rPr dirty="0" sz="1450" spc="-10">
                <a:latin typeface="Times New Roman"/>
                <a:cs typeface="Times New Roman"/>
              </a:rPr>
              <a:t>witnessed, </a:t>
            </a:r>
            <a:r>
              <a:rPr dirty="0" sz="1450" spc="-5">
                <a:latin typeface="Times New Roman"/>
                <a:cs typeface="Times New Roman"/>
              </a:rPr>
              <a:t>you </a:t>
            </a:r>
            <a:r>
              <a:rPr dirty="0" sz="1450" spc="-10">
                <a:latin typeface="Times New Roman"/>
                <a:cs typeface="Times New Roman"/>
              </a:rPr>
              <a:t>will  guess who is the author </a:t>
            </a:r>
            <a:r>
              <a:rPr dirty="0" sz="1450" spc="-5">
                <a:latin typeface="Times New Roman"/>
                <a:cs typeface="Times New Roman"/>
              </a:rPr>
              <a:t>of </a:t>
            </a:r>
            <a:r>
              <a:rPr dirty="0" sz="1450" spc="-10">
                <a:latin typeface="Times New Roman"/>
                <a:cs typeface="Times New Roman"/>
              </a:rPr>
              <a:t>this letter; </a:t>
            </a:r>
            <a:r>
              <a:rPr dirty="0" sz="1450" spc="-5">
                <a:latin typeface="Times New Roman"/>
                <a:cs typeface="Times New Roman"/>
              </a:rPr>
              <a:t>I </a:t>
            </a:r>
            <a:r>
              <a:rPr dirty="0" sz="1450" spc="-10">
                <a:latin typeface="Times New Roman"/>
                <a:cs typeface="Times New Roman"/>
              </a:rPr>
              <a:t>am too afraid to </a:t>
            </a:r>
            <a:r>
              <a:rPr dirty="0" sz="1450" spc="-5">
                <a:latin typeface="Times New Roman"/>
                <a:cs typeface="Times New Roman"/>
              </a:rPr>
              <a:t>put </a:t>
            </a:r>
            <a:r>
              <a:rPr dirty="0" sz="1450" spc="-10">
                <a:latin typeface="Times New Roman"/>
                <a:cs typeface="Times New Roman"/>
              </a:rPr>
              <a:t>my name at the end  </a:t>
            </a:r>
            <a:r>
              <a:rPr dirty="0" sz="1450" spc="-5">
                <a:latin typeface="Times New Roman"/>
                <a:cs typeface="Times New Roman"/>
              </a:rPr>
              <a:t>of </a:t>
            </a:r>
            <a:r>
              <a:rPr dirty="0" sz="1450" spc="-10">
                <a:latin typeface="Times New Roman"/>
                <a:cs typeface="Times New Roman"/>
              </a:rPr>
              <a:t>it) </a:t>
            </a:r>
            <a:r>
              <a:rPr dirty="0" sz="1450" spc="-5">
                <a:latin typeface="Times New Roman"/>
                <a:cs typeface="Times New Roman"/>
              </a:rPr>
              <a:t>your good, </a:t>
            </a:r>
            <a:r>
              <a:rPr dirty="0" sz="1450" spc="-10">
                <a:latin typeface="Times New Roman"/>
                <a:cs typeface="Times New Roman"/>
              </a:rPr>
              <a:t>honest face filled me with </a:t>
            </a:r>
            <a:r>
              <a:rPr dirty="0" sz="1450" spc="-5">
                <a:latin typeface="Times New Roman"/>
                <a:cs typeface="Times New Roman"/>
              </a:rPr>
              <a:t>a </a:t>
            </a:r>
            <a:r>
              <a:rPr dirty="0" sz="1450" spc="-10">
                <a:latin typeface="Times New Roman"/>
                <a:cs typeface="Times New Roman"/>
              </a:rPr>
              <a:t>great feeling </a:t>
            </a:r>
            <a:r>
              <a:rPr dirty="0" sz="1450" spc="-5">
                <a:latin typeface="Times New Roman"/>
                <a:cs typeface="Times New Roman"/>
              </a:rPr>
              <a:t>of </a:t>
            </a:r>
            <a:r>
              <a:rPr dirty="0" sz="1450" spc="-10">
                <a:latin typeface="Times New Roman"/>
                <a:cs typeface="Times New Roman"/>
              </a:rPr>
              <a:t>trust; also, </a:t>
            </a:r>
            <a:r>
              <a:rPr dirty="0" sz="1450" spc="-5">
                <a:latin typeface="Times New Roman"/>
                <a:cs typeface="Times New Roman"/>
              </a:rPr>
              <a:t>your  </a:t>
            </a:r>
            <a:r>
              <a:rPr dirty="0" sz="1450" spc="-10">
                <a:latin typeface="Times New Roman"/>
                <a:cs typeface="Times New Roman"/>
              </a:rPr>
              <a:t>dear late father taught me as </a:t>
            </a:r>
            <a:r>
              <a:rPr dirty="0" sz="1450" spc="-5">
                <a:latin typeface="Times New Roman"/>
                <a:cs typeface="Times New Roman"/>
              </a:rPr>
              <a:t>a </a:t>
            </a:r>
            <a:r>
              <a:rPr dirty="0" sz="1450" spc="-10">
                <a:latin typeface="Times New Roman"/>
                <a:cs typeface="Times New Roman"/>
              </a:rPr>
              <a:t>child: all this gives me the courage to turn to  </a:t>
            </a:r>
            <a:r>
              <a:rPr dirty="0" sz="1450" spc="-5">
                <a:latin typeface="Times New Roman"/>
                <a:cs typeface="Times New Roman"/>
              </a:rPr>
              <a:t>you, </a:t>
            </a:r>
            <a:r>
              <a:rPr dirty="0" sz="1450" spc="-10">
                <a:latin typeface="Times New Roman"/>
                <a:cs typeface="Times New Roman"/>
              </a:rPr>
              <a:t>perhaps </a:t>
            </a:r>
            <a:r>
              <a:rPr dirty="0" sz="1450" spc="-5">
                <a:latin typeface="Times New Roman"/>
                <a:cs typeface="Times New Roman"/>
              </a:rPr>
              <a:t>you </a:t>
            </a:r>
            <a:r>
              <a:rPr dirty="0" sz="1450" spc="-10">
                <a:latin typeface="Times New Roman"/>
                <a:cs typeface="Times New Roman"/>
              </a:rPr>
              <a:t>are the only person who can help</a:t>
            </a:r>
            <a:r>
              <a:rPr dirty="0" sz="1450" spc="3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715" indent="255904">
              <a:lnSpc>
                <a:spcPts val="1730"/>
              </a:lnSpc>
              <a:spcBef>
                <a:spcPts val="785"/>
              </a:spcBef>
            </a:pPr>
            <a:r>
              <a:rPr dirty="0" sz="1450" spc="-5">
                <a:latin typeface="Times New Roman"/>
                <a:cs typeface="Times New Roman"/>
              </a:rPr>
              <a:t>I </a:t>
            </a:r>
            <a:r>
              <a:rPr dirty="0" sz="1450" spc="-10">
                <a:latin typeface="Times New Roman"/>
                <a:cs typeface="Times New Roman"/>
              </a:rPr>
              <a:t>beseech </a:t>
            </a:r>
            <a:r>
              <a:rPr dirty="0" sz="1450" spc="-5">
                <a:latin typeface="Times New Roman"/>
                <a:cs typeface="Times New Roman"/>
              </a:rPr>
              <a:t>you: be </a:t>
            </a:r>
            <a:r>
              <a:rPr dirty="0" sz="1450" spc="-10">
                <a:latin typeface="Times New Roman"/>
                <a:cs typeface="Times New Roman"/>
              </a:rPr>
              <a:t>in the Cathedral </a:t>
            </a:r>
            <a:r>
              <a:rPr dirty="0" sz="1450" spc="-5">
                <a:latin typeface="Times New Roman"/>
                <a:cs typeface="Times New Roman"/>
              </a:rPr>
              <a:t>on </a:t>
            </a:r>
            <a:r>
              <a:rPr dirty="0" sz="1450" spc="-10">
                <a:latin typeface="Times New Roman"/>
                <a:cs typeface="Times New Roman"/>
              </a:rPr>
              <a:t>the Hradschin at five o'clock this  evening.</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 lady known to</a:t>
            </a:r>
            <a:r>
              <a:rPr dirty="0" sz="1450" spc="-75">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12700" marR="5715" indent="255904">
              <a:lnSpc>
                <a:spcPts val="1730"/>
              </a:lnSpc>
              <a:spcBef>
                <a:spcPts val="844"/>
              </a:spcBef>
            </a:pPr>
            <a:r>
              <a:rPr dirty="0" sz="1450" spc="-5">
                <a:latin typeface="Times New Roman"/>
                <a:cs typeface="Times New Roman"/>
              </a:rPr>
              <a:t>I </a:t>
            </a:r>
            <a:r>
              <a:rPr dirty="0" sz="1450" spc="-10">
                <a:latin typeface="Times New Roman"/>
                <a:cs typeface="Times New Roman"/>
              </a:rPr>
              <a:t>must have sat there for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5">
                <a:latin typeface="Times New Roman"/>
                <a:cs typeface="Times New Roman"/>
              </a:rPr>
              <a:t>hour </a:t>
            </a:r>
            <a:r>
              <a:rPr dirty="0" sz="1450" spc="-10">
                <a:latin typeface="Times New Roman"/>
                <a:cs typeface="Times New Roman"/>
              </a:rPr>
              <a:t>with the letter in my hand.  The strange atmosphere </a:t>
            </a:r>
            <a:r>
              <a:rPr dirty="0" sz="1450" spc="-5">
                <a:latin typeface="Times New Roman"/>
                <a:cs typeface="Times New Roman"/>
              </a:rPr>
              <a:t>of </a:t>
            </a:r>
            <a:r>
              <a:rPr dirty="0" sz="1450" spc="-10">
                <a:latin typeface="Times New Roman"/>
                <a:cs typeface="Times New Roman"/>
              </a:rPr>
              <a:t>reverent </a:t>
            </a:r>
            <a:r>
              <a:rPr dirty="0" sz="1450" spc="-20">
                <a:latin typeface="Times New Roman"/>
                <a:cs typeface="Times New Roman"/>
              </a:rPr>
              <a:t>solemnity, </a:t>
            </a:r>
            <a:r>
              <a:rPr dirty="0" sz="1450" spc="-10">
                <a:latin typeface="Times New Roman"/>
                <a:cs typeface="Times New Roman"/>
              </a:rPr>
              <a:t>in which </a:t>
            </a:r>
            <a:r>
              <a:rPr dirty="0" sz="1450" spc="-5">
                <a:latin typeface="Times New Roman"/>
                <a:cs typeface="Times New Roman"/>
              </a:rPr>
              <a:t>I </a:t>
            </a:r>
            <a:r>
              <a:rPr dirty="0" sz="1450" spc="-10">
                <a:latin typeface="Times New Roman"/>
                <a:cs typeface="Times New Roman"/>
              </a:rPr>
              <a:t>had been enveloped  since last night, was dissipated in </a:t>
            </a:r>
            <a:r>
              <a:rPr dirty="0" sz="1450" spc="-5">
                <a:latin typeface="Times New Roman"/>
                <a:cs typeface="Times New Roman"/>
              </a:rPr>
              <a:t>a </a:t>
            </a:r>
            <a:r>
              <a:rPr dirty="0" sz="1450" spc="-10">
                <a:latin typeface="Times New Roman"/>
                <a:cs typeface="Times New Roman"/>
              </a:rPr>
              <a:t>trice, blown away </a:t>
            </a:r>
            <a:r>
              <a:rPr dirty="0" sz="1450" spc="-5">
                <a:latin typeface="Times New Roman"/>
                <a:cs typeface="Times New Roman"/>
              </a:rPr>
              <a:t>by </a:t>
            </a:r>
            <a:r>
              <a:rPr dirty="0" sz="1450" spc="-10">
                <a:latin typeface="Times New Roman"/>
                <a:cs typeface="Times New Roman"/>
              </a:rPr>
              <a:t>the fresh breeze </a:t>
            </a:r>
            <a:r>
              <a:rPr dirty="0" sz="1450" spc="-5">
                <a:latin typeface="Times New Roman"/>
                <a:cs typeface="Times New Roman"/>
              </a:rPr>
              <a:t>of a  </a:t>
            </a:r>
            <a:r>
              <a:rPr dirty="0" sz="1450" spc="-10">
                <a:latin typeface="Times New Roman"/>
                <a:cs typeface="Times New Roman"/>
              </a:rPr>
              <a:t>new day with its earthly tasks. A new-born </a:t>
            </a:r>
            <a:r>
              <a:rPr dirty="0" sz="1450" spc="-20">
                <a:latin typeface="Times New Roman"/>
                <a:cs typeface="Times New Roman"/>
              </a:rPr>
              <a:t>destiny, </a:t>
            </a:r>
            <a:r>
              <a:rPr dirty="0" sz="1450" spc="-10">
                <a:latin typeface="Times New Roman"/>
                <a:cs typeface="Times New Roman"/>
              </a:rPr>
              <a:t>wreathed in auspicious  smiles, </a:t>
            </a:r>
            <a:r>
              <a:rPr dirty="0" sz="1450" spc="-5">
                <a:latin typeface="Times New Roman"/>
                <a:cs typeface="Times New Roman"/>
              </a:rPr>
              <a:t>a </a:t>
            </a:r>
            <a:r>
              <a:rPr dirty="0" sz="1450" spc="-10">
                <a:latin typeface="Times New Roman"/>
                <a:cs typeface="Times New Roman"/>
              </a:rPr>
              <a:t>veritable child </a:t>
            </a:r>
            <a:r>
              <a:rPr dirty="0" sz="1450" spc="-5">
                <a:latin typeface="Times New Roman"/>
                <a:cs typeface="Times New Roman"/>
              </a:rPr>
              <a:t>of </a:t>
            </a:r>
            <a:r>
              <a:rPr dirty="0" sz="1450" spc="-10">
                <a:latin typeface="Times New Roman"/>
                <a:cs typeface="Times New Roman"/>
              </a:rPr>
              <a:t>spring, was coming towards me. A human soul had  turned to me for help! </a:t>
            </a:r>
            <a:r>
              <a:rPr dirty="0" sz="1450" spc="-60">
                <a:latin typeface="Times New Roman"/>
                <a:cs typeface="Times New Roman"/>
              </a:rPr>
              <a:t>To </a:t>
            </a:r>
            <a:r>
              <a:rPr dirty="0" sz="1450" spc="-10">
                <a:latin typeface="Times New Roman"/>
                <a:cs typeface="Times New Roman"/>
              </a:rPr>
              <a:t>me! What </a:t>
            </a:r>
            <a:r>
              <a:rPr dirty="0" sz="1450" spc="-5">
                <a:latin typeface="Times New Roman"/>
                <a:cs typeface="Times New Roman"/>
              </a:rPr>
              <a:t>a </a:t>
            </a:r>
            <a:r>
              <a:rPr dirty="0" sz="1450" spc="-10">
                <a:latin typeface="Times New Roman"/>
                <a:cs typeface="Times New Roman"/>
              </a:rPr>
              <a:t>change it </a:t>
            </a:r>
            <a:r>
              <a:rPr dirty="0" sz="1450" spc="-5">
                <a:latin typeface="Times New Roman"/>
                <a:cs typeface="Times New Roman"/>
              </a:rPr>
              <a:t>brought </a:t>
            </a:r>
            <a:r>
              <a:rPr dirty="0" sz="1450" spc="-10">
                <a:latin typeface="Times New Roman"/>
                <a:cs typeface="Times New Roman"/>
              </a:rPr>
              <a:t>about in my room!  The worm-eaten cupboard suddenly had </a:t>
            </a:r>
            <a:r>
              <a:rPr dirty="0" sz="1450" spc="-5">
                <a:latin typeface="Times New Roman"/>
                <a:cs typeface="Times New Roman"/>
              </a:rPr>
              <a:t>a </a:t>
            </a:r>
            <a:r>
              <a:rPr dirty="0" sz="1450" spc="-10">
                <a:latin typeface="Times New Roman"/>
                <a:cs typeface="Times New Roman"/>
              </a:rPr>
              <a:t>smile </a:t>
            </a:r>
            <a:r>
              <a:rPr dirty="0" sz="1450" spc="-5">
                <a:latin typeface="Times New Roman"/>
                <a:cs typeface="Times New Roman"/>
              </a:rPr>
              <a:t>on </a:t>
            </a:r>
            <a:r>
              <a:rPr dirty="0" sz="1450" spc="-10">
                <a:latin typeface="Times New Roman"/>
                <a:cs typeface="Times New Roman"/>
              </a:rPr>
              <a:t>its carved features and the  four chairs looked like four old folk sitting round the table, chuckling happily  over </a:t>
            </a:r>
            <a:r>
              <a:rPr dirty="0" sz="1450" spc="-5">
                <a:latin typeface="Times New Roman"/>
                <a:cs typeface="Times New Roman"/>
              </a:rPr>
              <a:t>a </a:t>
            </a:r>
            <a:r>
              <a:rPr dirty="0" sz="1450" spc="-10">
                <a:latin typeface="Times New Roman"/>
                <a:cs typeface="Times New Roman"/>
              </a:rPr>
              <a:t>game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cards.</a:t>
            </a:r>
            <a:endParaRPr sz="1450">
              <a:latin typeface="Times New Roman"/>
              <a:cs typeface="Times New Roman"/>
            </a:endParaRPr>
          </a:p>
          <a:p>
            <a:pPr algn="just" marL="12700" marR="13335" indent="255904">
              <a:lnSpc>
                <a:spcPts val="1730"/>
              </a:lnSpc>
              <a:spcBef>
                <a:spcPts val="780"/>
              </a:spcBef>
            </a:pPr>
            <a:r>
              <a:rPr dirty="0" sz="1450" spc="-10">
                <a:latin typeface="Times New Roman"/>
                <a:cs typeface="Times New Roman"/>
              </a:rPr>
              <a:t>Now there was something to give meaning to my days, something rich and  radiant. </a:t>
            </a:r>
            <a:r>
              <a:rPr dirty="0" sz="1450" spc="-50">
                <a:latin typeface="Times New Roman"/>
                <a:cs typeface="Times New Roman"/>
              </a:rPr>
              <a:t>Was </a:t>
            </a:r>
            <a:r>
              <a:rPr dirty="0" sz="1450" spc="-10">
                <a:latin typeface="Times New Roman"/>
                <a:cs typeface="Times New Roman"/>
              </a:rPr>
              <a:t>the rotten tree to bear fruit after</a:t>
            </a:r>
            <a:r>
              <a:rPr dirty="0" sz="1450" spc="80">
                <a:latin typeface="Times New Roman"/>
                <a:cs typeface="Times New Roman"/>
              </a:rPr>
              <a:t> </a:t>
            </a:r>
            <a:r>
              <a:rPr dirty="0" sz="1450" spc="-10">
                <a:latin typeface="Times New Roman"/>
                <a:cs typeface="Times New Roman"/>
              </a:rPr>
              <a:t>all?</a:t>
            </a:r>
            <a:endParaRPr sz="1450">
              <a:latin typeface="Times New Roman"/>
              <a:cs typeface="Times New Roman"/>
            </a:endParaRPr>
          </a:p>
          <a:p>
            <a:pPr marL="12700" marR="12065" indent="255904">
              <a:lnSpc>
                <a:spcPts val="1730"/>
              </a:lnSpc>
              <a:spcBef>
                <a:spcPts val="715"/>
              </a:spcBef>
            </a:pPr>
            <a:r>
              <a:rPr dirty="0" sz="1450" spc="-5">
                <a:latin typeface="Times New Roman"/>
                <a:cs typeface="Times New Roman"/>
              </a:rPr>
              <a:t>I </a:t>
            </a:r>
            <a:r>
              <a:rPr dirty="0" sz="1450" spc="-10">
                <a:latin typeface="Times New Roman"/>
                <a:cs typeface="Times New Roman"/>
              </a:rPr>
              <a:t>could feel </a:t>
            </a:r>
            <a:r>
              <a:rPr dirty="0" sz="1450" spc="-5">
                <a:latin typeface="Times New Roman"/>
                <a:cs typeface="Times New Roman"/>
              </a:rPr>
              <a:t>a </a:t>
            </a:r>
            <a:r>
              <a:rPr dirty="0" sz="1450" spc="-10">
                <a:latin typeface="Times New Roman"/>
                <a:cs typeface="Times New Roman"/>
              </a:rPr>
              <a:t>current </a:t>
            </a:r>
            <a:r>
              <a:rPr dirty="0" sz="1450" spc="-5">
                <a:latin typeface="Times New Roman"/>
                <a:cs typeface="Times New Roman"/>
              </a:rPr>
              <a:t>of </a:t>
            </a:r>
            <a:r>
              <a:rPr dirty="0" sz="1450" spc="-10">
                <a:latin typeface="Times New Roman"/>
                <a:cs typeface="Times New Roman"/>
              </a:rPr>
              <a:t>vital </a:t>
            </a:r>
            <a:r>
              <a:rPr dirty="0" sz="1450" spc="-15">
                <a:latin typeface="Times New Roman"/>
                <a:cs typeface="Times New Roman"/>
              </a:rPr>
              <a:t>energy </a:t>
            </a:r>
            <a:r>
              <a:rPr dirty="0" sz="1450" spc="-10">
                <a:latin typeface="Times New Roman"/>
                <a:cs typeface="Times New Roman"/>
              </a:rPr>
              <a:t>coursing through my veins. It had long  slept within me, concealed in the depths </a:t>
            </a:r>
            <a:r>
              <a:rPr dirty="0" sz="1450" spc="-5">
                <a:latin typeface="Times New Roman"/>
                <a:cs typeface="Times New Roman"/>
              </a:rPr>
              <a:t>of </a:t>
            </a:r>
            <a:r>
              <a:rPr dirty="0" sz="1450" spc="-10">
                <a:latin typeface="Times New Roman"/>
                <a:cs typeface="Times New Roman"/>
              </a:rPr>
              <a:t>my soul, buried beneath the debris  </a:t>
            </a:r>
            <a:r>
              <a:rPr dirty="0" sz="1450" spc="-5">
                <a:latin typeface="Times New Roman"/>
                <a:cs typeface="Times New Roman"/>
              </a:rPr>
              <a:t>of </a:t>
            </a:r>
            <a:r>
              <a:rPr dirty="0" sz="1450" spc="-10">
                <a:latin typeface="Times New Roman"/>
                <a:cs typeface="Times New Roman"/>
              </a:rPr>
              <a:t>daily routine, </a:t>
            </a:r>
            <a:r>
              <a:rPr dirty="0" sz="1450" spc="-5">
                <a:latin typeface="Times New Roman"/>
                <a:cs typeface="Times New Roman"/>
              </a:rPr>
              <a:t>but </a:t>
            </a:r>
            <a:r>
              <a:rPr dirty="0" sz="1450" spc="-10">
                <a:latin typeface="Times New Roman"/>
                <a:cs typeface="Times New Roman"/>
              </a:rPr>
              <a:t>now it poured forth, like </a:t>
            </a:r>
            <a:r>
              <a:rPr dirty="0" sz="1450" spc="-5">
                <a:latin typeface="Times New Roman"/>
                <a:cs typeface="Times New Roman"/>
              </a:rPr>
              <a:t>a </a:t>
            </a:r>
            <a:r>
              <a:rPr dirty="0" sz="1450" spc="-10">
                <a:latin typeface="Times New Roman"/>
                <a:cs typeface="Times New Roman"/>
              </a:rPr>
              <a:t>spring gushing from the ice  when the grip </a:t>
            </a:r>
            <a:r>
              <a:rPr dirty="0" sz="1450" spc="-5">
                <a:latin typeface="Times New Roman"/>
                <a:cs typeface="Times New Roman"/>
              </a:rPr>
              <a:t>of </a:t>
            </a:r>
            <a:r>
              <a:rPr dirty="0" sz="1450" spc="-10">
                <a:latin typeface="Times New Roman"/>
                <a:cs typeface="Times New Roman"/>
              </a:rPr>
              <a:t>winter is broken. And </a:t>
            </a:r>
            <a:r>
              <a:rPr dirty="0" sz="1450" spc="-5">
                <a:latin typeface="Times New Roman"/>
                <a:cs typeface="Times New Roman"/>
              </a:rPr>
              <a:t>I </a:t>
            </a:r>
            <a:r>
              <a:rPr dirty="0" sz="1450" spc="-25">
                <a:latin typeface="Times New Roman"/>
                <a:cs typeface="Times New Roman"/>
              </a:rPr>
              <a:t>knew, </a:t>
            </a:r>
            <a:r>
              <a:rPr dirty="0" sz="1450" spc="-10">
                <a:latin typeface="Times New Roman"/>
                <a:cs typeface="Times New Roman"/>
              </a:rPr>
              <a:t>just as certainly as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I  </a:t>
            </a:r>
            <a:r>
              <a:rPr dirty="0" sz="1450" spc="-10">
                <a:latin typeface="Times New Roman"/>
                <a:cs typeface="Times New Roman"/>
              </a:rPr>
              <a:t>was holding her letter in my hand, 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able to help, whatever the  danger that threatened </a:t>
            </a:r>
            <a:r>
              <a:rPr dirty="0" sz="1450" spc="-30">
                <a:latin typeface="Times New Roman"/>
                <a:cs typeface="Times New Roman"/>
              </a:rPr>
              <a:t>her. </a:t>
            </a:r>
            <a:r>
              <a:rPr dirty="0" sz="1450" spc="-10">
                <a:latin typeface="Times New Roman"/>
                <a:cs typeface="Times New Roman"/>
              </a:rPr>
              <a:t>It was the rejoicing in my heart that gave me that  certitude.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Again and again </a:t>
            </a:r>
            <a:r>
              <a:rPr dirty="0" sz="1450" spc="-5">
                <a:latin typeface="Times New Roman"/>
                <a:cs typeface="Times New Roman"/>
              </a:rPr>
              <a:t>I </a:t>
            </a:r>
            <a:r>
              <a:rPr dirty="0" sz="1450" spc="-10">
                <a:latin typeface="Times New Roman"/>
                <a:cs typeface="Times New Roman"/>
              </a:rPr>
              <a:t>read the line, ". </a:t>
            </a:r>
            <a:r>
              <a:rPr dirty="0" sz="1450" spc="-5">
                <a:latin typeface="Times New Roman"/>
                <a:cs typeface="Times New Roman"/>
              </a:rPr>
              <a:t>. . </a:t>
            </a:r>
            <a:r>
              <a:rPr dirty="0" sz="1450" spc="-10">
                <a:latin typeface="Times New Roman"/>
                <a:cs typeface="Times New Roman"/>
              </a:rPr>
              <a:t>also, </a:t>
            </a:r>
            <a:r>
              <a:rPr dirty="0" sz="1450" spc="-5">
                <a:latin typeface="Times New Roman"/>
                <a:cs typeface="Times New Roman"/>
              </a:rPr>
              <a:t>your </a:t>
            </a:r>
            <a:r>
              <a:rPr dirty="0" sz="1450" spc="-10">
                <a:latin typeface="Times New Roman"/>
                <a:cs typeface="Times New Roman"/>
              </a:rPr>
              <a:t>dear late father taught me  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 . ." </a:t>
            </a:r>
            <a:r>
              <a:rPr dirty="0" sz="1450" spc="-10">
                <a:latin typeface="Times New Roman"/>
                <a:cs typeface="Times New Roman"/>
              </a:rPr>
              <a:t>It took my breath </a:t>
            </a:r>
            <a:r>
              <a:rPr dirty="0" sz="1450" spc="-30">
                <a:latin typeface="Times New Roman"/>
                <a:cs typeface="Times New Roman"/>
              </a:rPr>
              <a:t>away. </a:t>
            </a:r>
            <a:r>
              <a:rPr dirty="0" sz="1450" spc="-10">
                <a:latin typeface="Times New Roman"/>
                <a:cs typeface="Times New Roman"/>
              </a:rPr>
              <a:t>Did it </a:t>
            </a:r>
            <a:r>
              <a:rPr dirty="0" sz="1450" spc="-5">
                <a:latin typeface="Times New Roman"/>
                <a:cs typeface="Times New Roman"/>
              </a:rPr>
              <a:t>not </a:t>
            </a:r>
            <a:r>
              <a:rPr dirty="0" sz="1450" spc="-10">
                <a:latin typeface="Times New Roman"/>
                <a:cs typeface="Times New Roman"/>
              </a:rPr>
              <a:t>sound like the promise,  </a:t>
            </a:r>
            <a:r>
              <a:rPr dirty="0" sz="1450" spc="-25">
                <a:latin typeface="Times New Roman"/>
                <a:cs typeface="Times New Roman"/>
              </a:rPr>
              <a:t>'Today </a:t>
            </a:r>
            <a:r>
              <a:rPr dirty="0" sz="1450" spc="-10">
                <a:latin typeface="Times New Roman"/>
                <a:cs typeface="Times New Roman"/>
              </a:rPr>
              <a:t>thou shalt </a:t>
            </a:r>
            <a:r>
              <a:rPr dirty="0" sz="1450" spc="-5">
                <a:latin typeface="Times New Roman"/>
                <a:cs typeface="Times New Roman"/>
              </a:rPr>
              <a:t>be </a:t>
            </a:r>
            <a:r>
              <a:rPr dirty="0" sz="1450" spc="-10">
                <a:latin typeface="Times New Roman"/>
                <a:cs typeface="Times New Roman"/>
              </a:rPr>
              <a:t>with me in</a:t>
            </a:r>
            <a:r>
              <a:rPr dirty="0" sz="1450" spc="30">
                <a:latin typeface="Times New Roman"/>
                <a:cs typeface="Times New Roman"/>
              </a:rPr>
              <a:t> </a:t>
            </a:r>
            <a:r>
              <a:rPr dirty="0" sz="1450" spc="-10">
                <a:latin typeface="Times New Roman"/>
                <a:cs typeface="Times New Roman"/>
              </a:rPr>
              <a:t>paradise'?</a:t>
            </a:r>
            <a:endParaRPr sz="1450">
              <a:latin typeface="Times New Roman"/>
              <a:cs typeface="Times New Roman"/>
            </a:endParaRPr>
          </a:p>
          <a:p>
            <a:pPr marL="12700" marR="166370" indent="255904">
              <a:lnSpc>
                <a:spcPts val="1730"/>
              </a:lnSpc>
              <a:spcBef>
                <a:spcPts val="785"/>
              </a:spcBef>
            </a:pPr>
            <a:r>
              <a:rPr dirty="0" sz="1450" spc="-10">
                <a:latin typeface="Times New Roman"/>
                <a:cs typeface="Times New Roman"/>
              </a:rPr>
              <a:t>The hand that she was stretching towards me for help also held </a:t>
            </a:r>
            <a:r>
              <a:rPr dirty="0" sz="1450" spc="-5">
                <a:latin typeface="Times New Roman"/>
                <a:cs typeface="Times New Roman"/>
              </a:rPr>
              <a:t>out a </a:t>
            </a:r>
            <a:r>
              <a:rPr dirty="0" sz="1450" spc="-10">
                <a:latin typeface="Times New Roman"/>
                <a:cs typeface="Times New Roman"/>
              </a:rPr>
              <a:t>gift:  the memory that would lead me back to the past </a:t>
            </a:r>
            <a:r>
              <a:rPr dirty="0" sz="1450" spc="-5">
                <a:latin typeface="Times New Roman"/>
                <a:cs typeface="Times New Roman"/>
              </a:rPr>
              <a:t>I </a:t>
            </a:r>
            <a:r>
              <a:rPr dirty="0" sz="1450" spc="-10">
                <a:latin typeface="Times New Roman"/>
                <a:cs typeface="Times New Roman"/>
              </a:rPr>
              <a:t>longed to reach; it would  reveal to me the secret, help to lift the veil that had closed </a:t>
            </a:r>
            <a:r>
              <a:rPr dirty="0" sz="1450" spc="-15">
                <a:latin typeface="Times New Roman"/>
                <a:cs typeface="Times New Roman"/>
              </a:rPr>
              <a:t>off </a:t>
            </a:r>
            <a:r>
              <a:rPr dirty="0" sz="1450" spc="-10">
                <a:latin typeface="Times New Roman"/>
                <a:cs typeface="Times New Roman"/>
              </a:rPr>
              <a:t>my</a:t>
            </a:r>
            <a:r>
              <a:rPr dirty="0" sz="1450" spc="12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marL="12700" marR="12700" indent="255904">
              <a:lnSpc>
                <a:spcPts val="1730"/>
              </a:lnSpc>
              <a:spcBef>
                <a:spcPts val="715"/>
              </a:spcBef>
            </a:pPr>
            <a:r>
              <a:rPr dirty="0" sz="1450" spc="-40">
                <a:latin typeface="Times New Roman"/>
                <a:cs typeface="Times New Roman"/>
              </a:rPr>
              <a:t>"Your </a:t>
            </a:r>
            <a:r>
              <a:rPr dirty="0" sz="1450" spc="-10">
                <a:latin typeface="Times New Roman"/>
                <a:cs typeface="Times New Roman"/>
              </a:rPr>
              <a:t>dear late father", how alien the words sounded when </a:t>
            </a:r>
            <a:r>
              <a:rPr dirty="0" sz="1450" spc="-5">
                <a:latin typeface="Times New Roman"/>
                <a:cs typeface="Times New Roman"/>
              </a:rPr>
              <a:t>I </a:t>
            </a:r>
            <a:r>
              <a:rPr dirty="0" sz="1450" spc="-10">
                <a:latin typeface="Times New Roman"/>
                <a:cs typeface="Times New Roman"/>
              </a:rPr>
              <a:t>repeated them  over to</a:t>
            </a:r>
            <a:r>
              <a:rPr dirty="0" sz="1450" spc="-5">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Father! For </a:t>
            </a:r>
            <a:r>
              <a:rPr dirty="0" sz="1450" spc="-5">
                <a:latin typeface="Times New Roman"/>
                <a:cs typeface="Times New Roman"/>
              </a:rPr>
              <a:t>a </a:t>
            </a:r>
            <a:r>
              <a:rPr dirty="0" sz="1450" spc="-10">
                <a:latin typeface="Times New Roman"/>
                <a:cs typeface="Times New Roman"/>
              </a:rPr>
              <a:t>brief moment </a:t>
            </a:r>
            <a:r>
              <a:rPr dirty="0" sz="1450" spc="-5">
                <a:latin typeface="Times New Roman"/>
                <a:cs typeface="Times New Roman"/>
              </a:rPr>
              <a:t>I </a:t>
            </a:r>
            <a:r>
              <a:rPr dirty="0" sz="1450" spc="-10">
                <a:latin typeface="Times New Roman"/>
                <a:cs typeface="Times New Roman"/>
              </a:rPr>
              <a:t>saw the tired face </a:t>
            </a:r>
            <a:r>
              <a:rPr dirty="0" sz="1450" spc="-5">
                <a:latin typeface="Times New Roman"/>
                <a:cs typeface="Times New Roman"/>
              </a:rPr>
              <a:t>of </a:t>
            </a:r>
            <a:r>
              <a:rPr dirty="0" sz="1450" spc="-10">
                <a:latin typeface="Times New Roman"/>
                <a:cs typeface="Times New Roman"/>
              </a:rPr>
              <a:t>an old man with white  hair appear in the armchair beside the chest: </a:t>
            </a:r>
            <a:r>
              <a:rPr dirty="0" sz="1450" spc="-5">
                <a:latin typeface="Times New Roman"/>
                <a:cs typeface="Times New Roman"/>
              </a:rPr>
              <a:t>a </a:t>
            </a:r>
            <a:r>
              <a:rPr dirty="0" sz="1450" spc="-15">
                <a:latin typeface="Times New Roman"/>
                <a:cs typeface="Times New Roman"/>
              </a:rPr>
              <a:t>stranger, </a:t>
            </a:r>
            <a:r>
              <a:rPr dirty="0" sz="1450" spc="-5">
                <a:latin typeface="Times New Roman"/>
                <a:cs typeface="Times New Roman"/>
              </a:rPr>
              <a:t>a </a:t>
            </a:r>
            <a:r>
              <a:rPr dirty="0" sz="1450" spc="-10">
                <a:latin typeface="Times New Roman"/>
                <a:cs typeface="Times New Roman"/>
              </a:rPr>
              <a:t>complete </a:t>
            </a:r>
            <a:r>
              <a:rPr dirty="0" sz="1450" spc="-15">
                <a:latin typeface="Times New Roman"/>
                <a:cs typeface="Times New Roman"/>
              </a:rPr>
              <a:t>stranger,  </a:t>
            </a:r>
            <a:r>
              <a:rPr dirty="0" sz="1450" spc="-10">
                <a:latin typeface="Times New Roman"/>
                <a:cs typeface="Times New Roman"/>
              </a:rPr>
              <a:t>and yet so eerily familiar! Then normal vision reasserted itself and the  hammerstrokes </a:t>
            </a:r>
            <a:r>
              <a:rPr dirty="0" sz="1450" spc="-5">
                <a:latin typeface="Times New Roman"/>
                <a:cs typeface="Times New Roman"/>
              </a:rPr>
              <a:t>of </a:t>
            </a:r>
            <a:r>
              <a:rPr dirty="0" sz="1450" spc="-10">
                <a:latin typeface="Times New Roman"/>
                <a:cs typeface="Times New Roman"/>
              </a:rPr>
              <a:t>my heart beat </a:t>
            </a:r>
            <a:r>
              <a:rPr dirty="0" sz="1450" spc="-5">
                <a:latin typeface="Times New Roman"/>
                <a:cs typeface="Times New Roman"/>
              </a:rPr>
              <a:t>out </a:t>
            </a:r>
            <a:r>
              <a:rPr dirty="0" sz="1450" spc="-10">
                <a:latin typeface="Times New Roman"/>
                <a:cs typeface="Times New Roman"/>
              </a:rPr>
              <a:t>the actual </a:t>
            </a:r>
            <a:r>
              <a:rPr dirty="0" sz="1450" spc="-5">
                <a:latin typeface="Times New Roman"/>
                <a:cs typeface="Times New Roman"/>
              </a:rPr>
              <a:t>hour of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clock.</a:t>
            </a:r>
            <a:endParaRPr sz="145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075" cy="9437370"/>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5">
                <a:latin typeface="Times New Roman"/>
                <a:cs typeface="Times New Roman"/>
              </a:rPr>
              <a:t>I </a:t>
            </a:r>
            <a:r>
              <a:rPr dirty="0" sz="1450" spc="-10">
                <a:latin typeface="Times New Roman"/>
                <a:cs typeface="Times New Roman"/>
              </a:rPr>
              <a:t>started in </a:t>
            </a:r>
            <a:r>
              <a:rPr dirty="0" sz="1450" spc="-20">
                <a:latin typeface="Times New Roman"/>
                <a:cs typeface="Times New Roman"/>
              </a:rPr>
              <a:t>horror. </a:t>
            </a:r>
            <a:r>
              <a:rPr dirty="0" sz="1450" spc="-10">
                <a:latin typeface="Times New Roman"/>
                <a:cs typeface="Times New Roman"/>
              </a:rPr>
              <a:t>How long had </a:t>
            </a:r>
            <a:r>
              <a:rPr dirty="0" sz="1450" spc="-5">
                <a:latin typeface="Times New Roman"/>
                <a:cs typeface="Times New Roman"/>
              </a:rPr>
              <a:t>I </a:t>
            </a:r>
            <a:r>
              <a:rPr dirty="0" sz="1450" spc="-10">
                <a:latin typeface="Times New Roman"/>
                <a:cs typeface="Times New Roman"/>
              </a:rPr>
              <a:t>been dreaming? Had </a:t>
            </a:r>
            <a:r>
              <a:rPr dirty="0" sz="1450" spc="-5">
                <a:latin typeface="Times New Roman"/>
                <a:cs typeface="Times New Roman"/>
              </a:rPr>
              <a:t>I </a:t>
            </a:r>
            <a:r>
              <a:rPr dirty="0" sz="1450" spc="-10">
                <a:latin typeface="Times New Roman"/>
                <a:cs typeface="Times New Roman"/>
              </a:rPr>
              <a:t>missed the  appointed time? </a:t>
            </a:r>
            <a:r>
              <a:rPr dirty="0" sz="1450" spc="-5">
                <a:latin typeface="Times New Roman"/>
                <a:cs typeface="Times New Roman"/>
              </a:rPr>
              <a:t>I </a:t>
            </a:r>
            <a:r>
              <a:rPr dirty="0" sz="1450" spc="-10">
                <a:latin typeface="Times New Roman"/>
                <a:cs typeface="Times New Roman"/>
              </a:rPr>
              <a:t>looked at the clock: the Lord </a:t>
            </a:r>
            <a:r>
              <a:rPr dirty="0" sz="1450" spc="-5">
                <a:latin typeface="Times New Roman"/>
                <a:cs typeface="Times New Roman"/>
              </a:rPr>
              <a:t>be </a:t>
            </a:r>
            <a:r>
              <a:rPr dirty="0" sz="1450" spc="-10">
                <a:latin typeface="Times New Roman"/>
                <a:cs typeface="Times New Roman"/>
              </a:rPr>
              <a:t>praised, it was only half  past </a:t>
            </a:r>
            <a:r>
              <a:rPr dirty="0" sz="1450" spc="-25">
                <a:latin typeface="Times New Roman"/>
                <a:cs typeface="Times New Roman"/>
              </a:rPr>
              <a:t>four.</a:t>
            </a:r>
            <a:endParaRPr sz="1450">
              <a:latin typeface="Times New Roman"/>
              <a:cs typeface="Times New Roman"/>
            </a:endParaRPr>
          </a:p>
          <a:p>
            <a:pPr algn="just" marL="268605">
              <a:lnSpc>
                <a:spcPts val="1735"/>
              </a:lnSpc>
              <a:spcBef>
                <a:spcPts val="720"/>
              </a:spcBef>
            </a:pPr>
            <a:r>
              <a:rPr dirty="0" sz="1450" spc="-5">
                <a:latin typeface="Times New Roman"/>
                <a:cs typeface="Times New Roman"/>
              </a:rPr>
              <a:t>I </a:t>
            </a:r>
            <a:r>
              <a:rPr dirty="0" sz="1450" spc="-10">
                <a:latin typeface="Times New Roman"/>
                <a:cs typeface="Times New Roman"/>
              </a:rPr>
              <a:t>went into my bedroom for my hat and coat and set </a:t>
            </a:r>
            <a:r>
              <a:rPr dirty="0" sz="1450" spc="-15">
                <a:latin typeface="Times New Roman"/>
                <a:cs typeface="Times New Roman"/>
              </a:rPr>
              <a:t>off </a:t>
            </a:r>
            <a:r>
              <a:rPr dirty="0" sz="1450" spc="-10">
                <a:latin typeface="Times New Roman"/>
                <a:cs typeface="Times New Roman"/>
              </a:rPr>
              <a:t>down the</a:t>
            </a:r>
            <a:r>
              <a:rPr dirty="0" sz="1450" spc="125">
                <a:latin typeface="Times New Roman"/>
                <a:cs typeface="Times New Roman"/>
              </a:rPr>
              <a:t> </a:t>
            </a:r>
            <a:r>
              <a:rPr dirty="0" sz="1450" spc="-10">
                <a:latin typeface="Times New Roman"/>
                <a:cs typeface="Times New Roman"/>
              </a:rPr>
              <a:t>stairs.</a:t>
            </a:r>
            <a:endParaRPr sz="1450">
              <a:latin typeface="Times New Roman"/>
              <a:cs typeface="Times New Roman"/>
            </a:endParaRPr>
          </a:p>
          <a:p>
            <a:pPr marL="12700" marR="177165">
              <a:lnSpc>
                <a:spcPts val="1730"/>
              </a:lnSpc>
              <a:spcBef>
                <a:spcPts val="60"/>
              </a:spcBef>
            </a:pPr>
            <a:r>
              <a:rPr dirty="0" sz="1450" spc="-30">
                <a:latin typeface="Times New Roman"/>
                <a:cs typeface="Times New Roman"/>
              </a:rPr>
              <a:t>Today </a:t>
            </a:r>
            <a:r>
              <a:rPr dirty="0" sz="1450" spc="-5">
                <a:latin typeface="Times New Roman"/>
                <a:cs typeface="Times New Roman"/>
              </a:rPr>
              <a:t>I </a:t>
            </a:r>
            <a:r>
              <a:rPr dirty="0" sz="1450" spc="-10">
                <a:latin typeface="Times New Roman"/>
                <a:cs typeface="Times New Roman"/>
              </a:rPr>
              <a:t>was impervious to the mutterings </a:t>
            </a:r>
            <a:r>
              <a:rPr dirty="0" sz="1450" spc="-5">
                <a:latin typeface="Times New Roman"/>
                <a:cs typeface="Times New Roman"/>
              </a:rPr>
              <a:t>of </a:t>
            </a:r>
            <a:r>
              <a:rPr dirty="0" sz="1450" spc="-10">
                <a:latin typeface="Times New Roman"/>
                <a:cs typeface="Times New Roman"/>
              </a:rPr>
              <a:t>the dark corners, the </a:t>
            </a:r>
            <a:r>
              <a:rPr dirty="0" sz="1450" spc="-25">
                <a:latin typeface="Times New Roman"/>
                <a:cs typeface="Times New Roman"/>
              </a:rPr>
              <a:t>petty,  </a:t>
            </a:r>
            <a:r>
              <a:rPr dirty="0" sz="1450" spc="-10">
                <a:latin typeface="Times New Roman"/>
                <a:cs typeface="Times New Roman"/>
              </a:rPr>
              <a:t>spiteful, sour misgivings that emanated from them: </a:t>
            </a:r>
            <a:r>
              <a:rPr dirty="0" sz="1450" spc="-30">
                <a:latin typeface="Times New Roman"/>
                <a:cs typeface="Times New Roman"/>
              </a:rPr>
              <a:t>"We're </a:t>
            </a:r>
            <a:r>
              <a:rPr dirty="0" sz="1450" spc="-5">
                <a:latin typeface="Times New Roman"/>
                <a:cs typeface="Times New Roman"/>
              </a:rPr>
              <a:t>not </a:t>
            </a:r>
            <a:r>
              <a:rPr dirty="0" sz="1450" spc="-10">
                <a:latin typeface="Times New Roman"/>
                <a:cs typeface="Times New Roman"/>
              </a:rPr>
              <a:t>letting </a:t>
            </a:r>
            <a:r>
              <a:rPr dirty="0" sz="1450" spc="-5">
                <a:latin typeface="Times New Roman"/>
                <a:cs typeface="Times New Roman"/>
              </a:rPr>
              <a:t>you</a:t>
            </a:r>
            <a:r>
              <a:rPr dirty="0" sz="1450" spc="135">
                <a:latin typeface="Times New Roman"/>
                <a:cs typeface="Times New Roman"/>
              </a:rPr>
              <a:t> </a:t>
            </a:r>
            <a:r>
              <a:rPr dirty="0" sz="1450" spc="-5">
                <a:latin typeface="Times New Roman"/>
                <a:cs typeface="Times New Roman"/>
              </a:rPr>
              <a:t>go</a:t>
            </a:r>
            <a:endParaRPr sz="1450">
              <a:latin typeface="Times New Roman"/>
              <a:cs typeface="Times New Roman"/>
            </a:endParaRPr>
          </a:p>
          <a:p>
            <a:pPr marL="12700">
              <a:lnSpc>
                <a:spcPts val="1664"/>
              </a:lnSpc>
            </a:pPr>
            <a:r>
              <a:rPr dirty="0" sz="1450" spc="-10">
                <a:latin typeface="Times New Roman"/>
                <a:cs typeface="Times New Roman"/>
              </a:rPr>
              <a:t>—you belong to us—we </a:t>
            </a:r>
            <a:r>
              <a:rPr dirty="0" sz="1450" spc="-5">
                <a:latin typeface="Times New Roman"/>
                <a:cs typeface="Times New Roman"/>
              </a:rPr>
              <a:t>don't </a:t>
            </a:r>
            <a:r>
              <a:rPr dirty="0" sz="1450" spc="-10">
                <a:latin typeface="Times New Roman"/>
                <a:cs typeface="Times New Roman"/>
              </a:rPr>
              <a:t>want </a:t>
            </a:r>
            <a:r>
              <a:rPr dirty="0" sz="1450" spc="-5">
                <a:latin typeface="Times New Roman"/>
                <a:cs typeface="Times New Roman"/>
              </a:rPr>
              <a:t>you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happy—happiness in this</a:t>
            </a:r>
            <a:r>
              <a:rPr dirty="0" sz="1450" spc="114">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marL="12700" marR="22225">
              <a:lnSpc>
                <a:spcPts val="1730"/>
              </a:lnSpc>
              <a:spcBef>
                <a:spcPts val="60"/>
              </a:spcBef>
            </a:pPr>
            <a:r>
              <a:rPr dirty="0" sz="1450" spc="-10">
                <a:latin typeface="Times New Roman"/>
                <a:cs typeface="Times New Roman"/>
              </a:rPr>
              <a:t>the very idea!" Usually in these passages and alcoves there is </a:t>
            </a:r>
            <a:r>
              <a:rPr dirty="0" sz="1450" spc="-5">
                <a:latin typeface="Times New Roman"/>
                <a:cs typeface="Times New Roman"/>
              </a:rPr>
              <a:t>a </a:t>
            </a:r>
            <a:r>
              <a:rPr dirty="0" sz="1450" spc="-10">
                <a:latin typeface="Times New Roman"/>
                <a:cs typeface="Times New Roman"/>
              </a:rPr>
              <a:t>fine, poisonous  dust that grabs me </a:t>
            </a:r>
            <a:r>
              <a:rPr dirty="0" sz="1450" spc="-5">
                <a:latin typeface="Times New Roman"/>
                <a:cs typeface="Times New Roman"/>
              </a:rPr>
              <a:t>by </a:t>
            </a:r>
            <a:r>
              <a:rPr dirty="0" sz="1450" spc="-10">
                <a:latin typeface="Times New Roman"/>
                <a:cs typeface="Times New Roman"/>
              </a:rPr>
              <a:t>the throat and chokes me, </a:t>
            </a:r>
            <a:r>
              <a:rPr dirty="0" sz="1450" spc="-5">
                <a:latin typeface="Times New Roman"/>
                <a:cs typeface="Times New Roman"/>
              </a:rPr>
              <a:t>but </a:t>
            </a:r>
            <a:r>
              <a:rPr dirty="0" sz="1450" spc="-10">
                <a:latin typeface="Times New Roman"/>
                <a:cs typeface="Times New Roman"/>
              </a:rPr>
              <a:t>today it retreated before  the vital breath streaming from my mouth. </a:t>
            </a:r>
            <a:r>
              <a:rPr dirty="0" sz="1450" spc="-5">
                <a:latin typeface="Times New Roman"/>
                <a:cs typeface="Times New Roman"/>
              </a:rPr>
              <a:t>I </a:t>
            </a:r>
            <a:r>
              <a:rPr dirty="0" sz="1450" spc="-10">
                <a:latin typeface="Times New Roman"/>
                <a:cs typeface="Times New Roman"/>
              </a:rPr>
              <a:t>paused for </a:t>
            </a:r>
            <a:r>
              <a:rPr dirty="0" sz="1450" spc="-5">
                <a:latin typeface="Times New Roman"/>
                <a:cs typeface="Times New Roman"/>
              </a:rPr>
              <a:t>a </a:t>
            </a:r>
            <a:r>
              <a:rPr dirty="0" sz="1450" spc="-10">
                <a:latin typeface="Times New Roman"/>
                <a:cs typeface="Times New Roman"/>
              </a:rPr>
              <a:t>moment outside  Hillel's </a:t>
            </a:r>
            <a:r>
              <a:rPr dirty="0" sz="1450" spc="-25">
                <a:latin typeface="Times New Roman"/>
                <a:cs typeface="Times New Roman"/>
              </a:rPr>
              <a:t>door. </a:t>
            </a:r>
            <a:r>
              <a:rPr dirty="0" sz="1450" spc="-10">
                <a:latin typeface="Times New Roman"/>
                <a:cs typeface="Times New Roman"/>
              </a:rPr>
              <a:t>Should </a:t>
            </a:r>
            <a:r>
              <a:rPr dirty="0" sz="1450" spc="-5">
                <a:latin typeface="Times New Roman"/>
                <a:cs typeface="Times New Roman"/>
              </a:rPr>
              <a:t>I go </a:t>
            </a:r>
            <a:r>
              <a:rPr dirty="0" sz="1450" spc="-10">
                <a:latin typeface="Times New Roman"/>
                <a:cs typeface="Times New Roman"/>
              </a:rPr>
              <a:t>in? Some hidden awe kept me from knocking. </a:t>
            </a:r>
            <a:r>
              <a:rPr dirty="0" sz="1450" spc="-5">
                <a:latin typeface="Times New Roman"/>
                <a:cs typeface="Times New Roman"/>
              </a:rPr>
              <a:t>I </a:t>
            </a:r>
            <a:r>
              <a:rPr dirty="0" sz="1450" spc="-10">
                <a:latin typeface="Times New Roman"/>
                <a:cs typeface="Times New Roman"/>
              </a:rPr>
              <a:t>felt  so different </a:t>
            </a:r>
            <a:r>
              <a:rPr dirty="0" sz="1450" spc="-25">
                <a:latin typeface="Times New Roman"/>
                <a:cs typeface="Times New Roman"/>
              </a:rPr>
              <a:t>today, </a:t>
            </a:r>
            <a:r>
              <a:rPr dirty="0" sz="1450" spc="-10">
                <a:latin typeface="Times New Roman"/>
                <a:cs typeface="Times New Roman"/>
              </a:rPr>
              <a:t>as if it would </a:t>
            </a:r>
            <a:r>
              <a:rPr dirty="0" sz="1450" spc="-5">
                <a:latin typeface="Times New Roman"/>
                <a:cs typeface="Times New Roman"/>
              </a:rPr>
              <a:t>be </a:t>
            </a:r>
            <a:r>
              <a:rPr dirty="0" sz="1450" spc="-10">
                <a:latin typeface="Times New Roman"/>
                <a:cs typeface="Times New Roman"/>
              </a:rPr>
              <a:t>wrong for me to </a:t>
            </a:r>
            <a:r>
              <a:rPr dirty="0" sz="1450" spc="-5">
                <a:latin typeface="Times New Roman"/>
                <a:cs typeface="Times New Roman"/>
              </a:rPr>
              <a:t>go </a:t>
            </a:r>
            <a:r>
              <a:rPr dirty="0" sz="1450" spc="-10">
                <a:latin typeface="Times New Roman"/>
                <a:cs typeface="Times New Roman"/>
              </a:rPr>
              <a:t>in to</a:t>
            </a:r>
            <a:r>
              <a:rPr dirty="0" sz="1450" spc="100">
                <a:latin typeface="Times New Roman"/>
                <a:cs typeface="Times New Roman"/>
              </a:rPr>
              <a:t> </a:t>
            </a:r>
            <a:r>
              <a:rPr dirty="0" sz="1450" spc="-10">
                <a:latin typeface="Times New Roman"/>
                <a:cs typeface="Times New Roman"/>
              </a:rPr>
              <a:t>him.</a:t>
            </a:r>
            <a:endParaRPr sz="1450">
              <a:latin typeface="Times New Roman"/>
              <a:cs typeface="Times New Roman"/>
            </a:endParaRPr>
          </a:p>
          <a:p>
            <a:pPr marL="268605" marR="1104900">
              <a:lnSpc>
                <a:spcPts val="2520"/>
              </a:lnSpc>
              <a:spcBef>
                <a:spcPts val="80"/>
              </a:spcBef>
            </a:pPr>
            <a:r>
              <a:rPr dirty="0" sz="1450" spc="-10">
                <a:latin typeface="Times New Roman"/>
                <a:cs typeface="Times New Roman"/>
              </a:rPr>
              <a:t>Already the hand </a:t>
            </a:r>
            <a:r>
              <a:rPr dirty="0" sz="1450" spc="-5">
                <a:latin typeface="Times New Roman"/>
                <a:cs typeface="Times New Roman"/>
              </a:rPr>
              <a:t>of </a:t>
            </a:r>
            <a:r>
              <a:rPr dirty="0" sz="1450" spc="-10">
                <a:latin typeface="Times New Roman"/>
                <a:cs typeface="Times New Roman"/>
              </a:rPr>
              <a:t>life was pushing me </a:t>
            </a:r>
            <a:r>
              <a:rPr dirty="0" sz="1450" spc="-5">
                <a:latin typeface="Times New Roman"/>
                <a:cs typeface="Times New Roman"/>
              </a:rPr>
              <a:t>on, </a:t>
            </a:r>
            <a:r>
              <a:rPr dirty="0" sz="1450" spc="-10">
                <a:latin typeface="Times New Roman"/>
                <a:cs typeface="Times New Roman"/>
              </a:rPr>
              <a:t>down the steps.  The street was white with</a:t>
            </a:r>
            <a:r>
              <a:rPr dirty="0" sz="1450" spc="10">
                <a:latin typeface="Times New Roman"/>
                <a:cs typeface="Times New Roman"/>
              </a:rPr>
              <a:t> </a:t>
            </a:r>
            <a:r>
              <a:rPr dirty="0" sz="1450" spc="-25">
                <a:latin typeface="Times New Roman"/>
                <a:cs typeface="Times New Roman"/>
              </a:rPr>
              <a:t>snow.</a:t>
            </a:r>
            <a:endParaRPr sz="1450">
              <a:latin typeface="Times New Roman"/>
              <a:cs typeface="Times New Roman"/>
            </a:endParaRPr>
          </a:p>
          <a:p>
            <a:pPr algn="just" marL="12700" marR="8255" indent="255904">
              <a:lnSpc>
                <a:spcPts val="1730"/>
              </a:lnSpc>
              <a:spcBef>
                <a:spcPts val="635"/>
              </a:spcBef>
            </a:pPr>
            <a:r>
              <a:rPr dirty="0" sz="1450" spc="-5">
                <a:latin typeface="Times New Roman"/>
                <a:cs typeface="Times New Roman"/>
              </a:rPr>
              <a:t>I </a:t>
            </a:r>
            <a:r>
              <a:rPr dirty="0" sz="1450" spc="-10">
                <a:latin typeface="Times New Roman"/>
                <a:cs typeface="Times New Roman"/>
              </a:rPr>
              <a:t>think many people wished me </a:t>
            </a:r>
            <a:r>
              <a:rPr dirty="0" sz="1450" spc="-5">
                <a:latin typeface="Times New Roman"/>
                <a:cs typeface="Times New Roman"/>
              </a:rPr>
              <a:t>good </a:t>
            </a:r>
            <a:r>
              <a:rPr dirty="0" sz="1450" spc="-10">
                <a:latin typeface="Times New Roman"/>
                <a:cs typeface="Times New Roman"/>
              </a:rPr>
              <a:t>afternoon; whether </a:t>
            </a:r>
            <a:r>
              <a:rPr dirty="0" sz="1450" spc="-5">
                <a:latin typeface="Times New Roman"/>
                <a:cs typeface="Times New Roman"/>
              </a:rPr>
              <a:t>I </a:t>
            </a:r>
            <a:r>
              <a:rPr dirty="0" sz="1450" spc="-10">
                <a:latin typeface="Times New Roman"/>
                <a:cs typeface="Times New Roman"/>
              </a:rPr>
              <a:t>replied </a:t>
            </a:r>
            <a:r>
              <a:rPr dirty="0" sz="1450" spc="-5">
                <a:latin typeface="Times New Roman"/>
                <a:cs typeface="Times New Roman"/>
              </a:rPr>
              <a:t>or not, I  </a:t>
            </a:r>
            <a:r>
              <a:rPr dirty="0" sz="1450" spc="-10">
                <a:latin typeface="Times New Roman"/>
                <a:cs typeface="Times New Roman"/>
              </a:rPr>
              <a:t>can't </a:t>
            </a:r>
            <a:r>
              <a:rPr dirty="0" sz="1450" spc="-20">
                <a:latin typeface="Times New Roman"/>
                <a:cs typeface="Times New Roman"/>
              </a:rPr>
              <a:t>remember. </a:t>
            </a:r>
            <a:r>
              <a:rPr dirty="0" sz="1450" spc="-5">
                <a:latin typeface="Times New Roman"/>
                <a:cs typeface="Times New Roman"/>
              </a:rPr>
              <a:t>I </a:t>
            </a:r>
            <a:r>
              <a:rPr dirty="0" sz="1450" spc="-10">
                <a:latin typeface="Times New Roman"/>
                <a:cs typeface="Times New Roman"/>
              </a:rPr>
              <a:t>kept touching my breast pocket to make sure </a:t>
            </a:r>
            <a:r>
              <a:rPr dirty="0" sz="1450" spc="-5">
                <a:latin typeface="Times New Roman"/>
                <a:cs typeface="Times New Roman"/>
              </a:rPr>
              <a:t>I </a:t>
            </a:r>
            <a:r>
              <a:rPr dirty="0" sz="1450" spc="-10">
                <a:latin typeface="Times New Roman"/>
                <a:cs typeface="Times New Roman"/>
              </a:rPr>
              <a:t>still had the  </a:t>
            </a:r>
            <a:r>
              <a:rPr dirty="0" sz="1450" spc="-20">
                <a:latin typeface="Times New Roman"/>
                <a:cs typeface="Times New Roman"/>
              </a:rPr>
              <a:t>letter. </a:t>
            </a:r>
            <a:r>
              <a:rPr dirty="0" sz="1450" spc="-10">
                <a:latin typeface="Times New Roman"/>
                <a:cs typeface="Times New Roman"/>
              </a:rPr>
              <a:t>The place where it lay felt</a:t>
            </a:r>
            <a:r>
              <a:rPr dirty="0" sz="1450" spc="30">
                <a:latin typeface="Times New Roman"/>
                <a:cs typeface="Times New Roman"/>
              </a:rPr>
              <a:t> </a:t>
            </a:r>
            <a:r>
              <a:rPr dirty="0" sz="1450" spc="-10">
                <a:latin typeface="Times New Roman"/>
                <a:cs typeface="Times New Roman"/>
              </a:rPr>
              <a:t>warm.</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made my way through the massive stone arcades </a:t>
            </a:r>
            <a:r>
              <a:rPr dirty="0" sz="1450" spc="-5">
                <a:latin typeface="Times New Roman"/>
                <a:cs typeface="Times New Roman"/>
              </a:rPr>
              <a:t>of </a:t>
            </a:r>
            <a:r>
              <a:rPr dirty="0" sz="1450" spc="-10">
                <a:latin typeface="Times New Roman"/>
                <a:cs typeface="Times New Roman"/>
              </a:rPr>
              <a:t>the Old </a:t>
            </a:r>
            <a:r>
              <a:rPr dirty="0" sz="1450" spc="-35">
                <a:latin typeface="Times New Roman"/>
                <a:cs typeface="Times New Roman"/>
              </a:rPr>
              <a:t>Town  </a:t>
            </a:r>
            <a:r>
              <a:rPr dirty="0" sz="1450" spc="-10">
                <a:latin typeface="Times New Roman"/>
                <a:cs typeface="Times New Roman"/>
              </a:rPr>
              <a:t>Square, past the bronze fountain, its baroque railings covered in icicles, and  across the stone bridge with its statues </a:t>
            </a:r>
            <a:r>
              <a:rPr dirty="0" sz="1450" spc="-5">
                <a:latin typeface="Times New Roman"/>
                <a:cs typeface="Times New Roman"/>
              </a:rPr>
              <a:t>of </a:t>
            </a:r>
            <a:r>
              <a:rPr dirty="0" sz="1450" spc="-10">
                <a:latin typeface="Times New Roman"/>
                <a:cs typeface="Times New Roman"/>
              </a:rPr>
              <a:t>saints and its monument to St. John  Nepomuk.</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Down </a:t>
            </a:r>
            <a:r>
              <a:rPr dirty="0" sz="1450" spc="-25">
                <a:latin typeface="Times New Roman"/>
                <a:cs typeface="Times New Roman"/>
              </a:rPr>
              <a:t>below, </a:t>
            </a:r>
            <a:r>
              <a:rPr dirty="0" sz="1450" spc="-10">
                <a:latin typeface="Times New Roman"/>
                <a:cs typeface="Times New Roman"/>
              </a:rPr>
              <a:t>the river foamed as it pounded the piers </a:t>
            </a:r>
            <a:r>
              <a:rPr dirty="0" sz="1450" spc="-5">
                <a:latin typeface="Times New Roman"/>
                <a:cs typeface="Times New Roman"/>
              </a:rPr>
              <a:t>of </a:t>
            </a:r>
            <a:r>
              <a:rPr dirty="0" sz="1450" spc="-10">
                <a:latin typeface="Times New Roman"/>
                <a:cs typeface="Times New Roman"/>
              </a:rPr>
              <a:t>the bridge with  waves </a:t>
            </a:r>
            <a:r>
              <a:rPr dirty="0" sz="1450" spc="-5">
                <a:latin typeface="Times New Roman"/>
                <a:cs typeface="Times New Roman"/>
              </a:rPr>
              <a:t>of </a:t>
            </a:r>
            <a:r>
              <a:rPr dirty="0" sz="1450" spc="-10">
                <a:latin typeface="Times New Roman"/>
                <a:cs typeface="Times New Roman"/>
              </a:rPr>
              <a:t>loathing.</a:t>
            </a:r>
            <a:endParaRPr sz="1450">
              <a:latin typeface="Times New Roman"/>
              <a:cs typeface="Times New Roman"/>
            </a:endParaRPr>
          </a:p>
          <a:p>
            <a:pPr algn="just" marL="12700" marR="8255" indent="255904">
              <a:lnSpc>
                <a:spcPts val="1730"/>
              </a:lnSpc>
              <a:spcBef>
                <a:spcPts val="790"/>
              </a:spcBef>
            </a:pPr>
            <a:r>
              <a:rPr dirty="0" sz="1450" spc="-10">
                <a:latin typeface="Times New Roman"/>
                <a:cs typeface="Times New Roman"/>
              </a:rPr>
              <a:t>Half dreaming, my eye caught the monument to St. Luitgard: </a:t>
            </a:r>
            <a:r>
              <a:rPr dirty="0" sz="1450" spc="-5">
                <a:latin typeface="Times New Roman"/>
                <a:cs typeface="Times New Roman"/>
              </a:rPr>
              <a:t>on </a:t>
            </a:r>
            <a:r>
              <a:rPr dirty="0" sz="1450" spc="-10">
                <a:latin typeface="Times New Roman"/>
                <a:cs typeface="Times New Roman"/>
              </a:rPr>
              <a:t>the  hollowed-out sandstone</a:t>
            </a:r>
            <a:r>
              <a:rPr dirty="0" sz="1450" spc="-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marR="11430" indent="255904">
              <a:lnSpc>
                <a:spcPts val="1730"/>
              </a:lnSpc>
              <a:spcBef>
                <a:spcPts val="720"/>
              </a:spcBef>
            </a:pPr>
            <a:r>
              <a:rPr dirty="0" sz="1450" spc="-20">
                <a:latin typeface="Times New Roman"/>
                <a:cs typeface="Times New Roman"/>
              </a:rPr>
              <a:t>'Torments </a:t>
            </a:r>
            <a:r>
              <a:rPr dirty="0" sz="1450" spc="-5">
                <a:latin typeface="Times New Roman"/>
                <a:cs typeface="Times New Roman"/>
              </a:rPr>
              <a:t>of </a:t>
            </a:r>
            <a:r>
              <a:rPr dirty="0" sz="1450" spc="-10">
                <a:latin typeface="Times New Roman"/>
                <a:cs typeface="Times New Roman"/>
              </a:rPr>
              <a:t>the Damned' were carved in high relief and the snow was  lying thick </a:t>
            </a:r>
            <a:r>
              <a:rPr dirty="0" sz="1450" spc="-5">
                <a:latin typeface="Times New Roman"/>
                <a:cs typeface="Times New Roman"/>
              </a:rPr>
              <a:t>on </a:t>
            </a:r>
            <a:r>
              <a:rPr dirty="0" sz="1450" spc="-10">
                <a:latin typeface="Times New Roman"/>
                <a:cs typeface="Times New Roman"/>
              </a:rPr>
              <a:t>the lids </a:t>
            </a:r>
            <a:r>
              <a:rPr dirty="0" sz="1450" spc="-5">
                <a:latin typeface="Times New Roman"/>
                <a:cs typeface="Times New Roman"/>
              </a:rPr>
              <a:t>of </a:t>
            </a:r>
            <a:r>
              <a:rPr dirty="0" sz="1450" spc="-10">
                <a:latin typeface="Times New Roman"/>
                <a:cs typeface="Times New Roman"/>
              </a:rPr>
              <a:t>the souls in purgatory and </a:t>
            </a:r>
            <a:r>
              <a:rPr dirty="0" sz="1450" spc="-5">
                <a:latin typeface="Times New Roman"/>
                <a:cs typeface="Times New Roman"/>
              </a:rPr>
              <a:t>on </a:t>
            </a:r>
            <a:r>
              <a:rPr dirty="0" sz="1450" spc="-10">
                <a:latin typeface="Times New Roman"/>
                <a:cs typeface="Times New Roman"/>
              </a:rPr>
              <a:t>their manacled hands  raised in</a:t>
            </a:r>
            <a:r>
              <a:rPr dirty="0" sz="1450" spc="-5">
                <a:latin typeface="Times New Roman"/>
                <a:cs typeface="Times New Roman"/>
              </a:rPr>
              <a:t> </a:t>
            </a:r>
            <a:r>
              <a:rPr dirty="0" sz="1450" spc="-10">
                <a:latin typeface="Times New Roman"/>
                <a:cs typeface="Times New Roman"/>
              </a:rPr>
              <a:t>supplication.</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Arches swallowed me </a:t>
            </a:r>
            <a:r>
              <a:rPr dirty="0" sz="1450" spc="-5">
                <a:latin typeface="Times New Roman"/>
                <a:cs typeface="Times New Roman"/>
              </a:rPr>
              <a:t>up </a:t>
            </a:r>
            <a:r>
              <a:rPr dirty="0" sz="1450" spc="-10">
                <a:latin typeface="Times New Roman"/>
                <a:cs typeface="Times New Roman"/>
              </a:rPr>
              <a:t>and released me, palaces with arrogant carved  portals </a:t>
            </a:r>
            <a:r>
              <a:rPr dirty="0" sz="1450" spc="-5">
                <a:latin typeface="Times New Roman"/>
                <a:cs typeface="Times New Roman"/>
              </a:rPr>
              <a:t>on </a:t>
            </a:r>
            <a:r>
              <a:rPr dirty="0" sz="1450" spc="-10">
                <a:latin typeface="Times New Roman"/>
                <a:cs typeface="Times New Roman"/>
              </a:rPr>
              <a:t>which lions' heads </a:t>
            </a:r>
            <a:r>
              <a:rPr dirty="0" sz="1450" spc="-5">
                <a:latin typeface="Times New Roman"/>
                <a:cs typeface="Times New Roman"/>
              </a:rPr>
              <a:t>bit </a:t>
            </a:r>
            <a:r>
              <a:rPr dirty="0" sz="1450" spc="-10">
                <a:latin typeface="Times New Roman"/>
                <a:cs typeface="Times New Roman"/>
              </a:rPr>
              <a:t>into bronze rings slowly passed me</a:t>
            </a:r>
            <a:r>
              <a:rPr dirty="0" sz="1450" spc="85">
                <a:latin typeface="Times New Roman"/>
                <a:cs typeface="Times New Roman"/>
              </a:rPr>
              <a:t> </a:t>
            </a:r>
            <a:r>
              <a:rPr dirty="0" sz="1450" spc="-40">
                <a:latin typeface="Times New Roman"/>
                <a:cs typeface="Times New Roman"/>
              </a:rPr>
              <a:t>by.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Here too was </a:t>
            </a:r>
            <a:r>
              <a:rPr dirty="0" sz="1450" spc="-25">
                <a:latin typeface="Times New Roman"/>
                <a:cs typeface="Times New Roman"/>
              </a:rPr>
              <a:t>snow, </a:t>
            </a:r>
            <a:r>
              <a:rPr dirty="0" sz="1450" spc="-10">
                <a:latin typeface="Times New Roman"/>
                <a:cs typeface="Times New Roman"/>
              </a:rPr>
              <a:t>snow everywhere. Soft and white as the fur </a:t>
            </a:r>
            <a:r>
              <a:rPr dirty="0" sz="1450" spc="-5">
                <a:latin typeface="Times New Roman"/>
                <a:cs typeface="Times New Roman"/>
              </a:rPr>
              <a:t>of a  </a:t>
            </a:r>
            <a:r>
              <a:rPr dirty="0" sz="1450" spc="-10">
                <a:latin typeface="Times New Roman"/>
                <a:cs typeface="Times New Roman"/>
              </a:rPr>
              <a:t>gigantic polar </a:t>
            </a:r>
            <a:r>
              <a:rPr dirty="0" sz="1450" spc="-25">
                <a:latin typeface="Times New Roman"/>
                <a:cs typeface="Times New Roman"/>
              </a:rPr>
              <a:t>bear. </a:t>
            </a:r>
            <a:r>
              <a:rPr dirty="0" sz="1450" spc="-30">
                <a:latin typeface="Times New Roman"/>
                <a:cs typeface="Times New Roman"/>
              </a:rPr>
              <a:t>Tall, </a:t>
            </a:r>
            <a:r>
              <a:rPr dirty="0" sz="1450" spc="-10">
                <a:latin typeface="Times New Roman"/>
                <a:cs typeface="Times New Roman"/>
              </a:rPr>
              <a:t>proud windows, their ledges glittering with ice, stared  coldly </a:t>
            </a:r>
            <a:r>
              <a:rPr dirty="0" sz="1450" spc="-5">
                <a:latin typeface="Times New Roman"/>
                <a:cs typeface="Times New Roman"/>
              </a:rPr>
              <a:t>up </a:t>
            </a:r>
            <a:r>
              <a:rPr dirty="0" sz="1450" spc="-10">
                <a:latin typeface="Times New Roman"/>
                <a:cs typeface="Times New Roman"/>
              </a:rPr>
              <a:t>at the </a:t>
            </a:r>
            <a:r>
              <a:rPr dirty="0" sz="1450" spc="-30">
                <a:latin typeface="Times New Roman"/>
                <a:cs typeface="Times New Roman"/>
              </a:rPr>
              <a:t>sky. </a:t>
            </a:r>
            <a:r>
              <a:rPr dirty="0" sz="1450" spc="-5">
                <a:latin typeface="Times New Roman"/>
                <a:cs typeface="Times New Roman"/>
              </a:rPr>
              <a:t>I </a:t>
            </a:r>
            <a:r>
              <a:rPr dirty="0" sz="1450" spc="-10">
                <a:latin typeface="Times New Roman"/>
                <a:cs typeface="Times New Roman"/>
              </a:rPr>
              <a:t>was astonished to see the air so full </a:t>
            </a:r>
            <a:r>
              <a:rPr dirty="0" sz="1450" spc="-5">
                <a:latin typeface="Times New Roman"/>
                <a:cs typeface="Times New Roman"/>
              </a:rPr>
              <a:t>of </a:t>
            </a:r>
            <a:r>
              <a:rPr dirty="0" sz="1450" spc="-10">
                <a:latin typeface="Times New Roman"/>
                <a:cs typeface="Times New Roman"/>
              </a:rPr>
              <a:t>migrating birds.  As </a:t>
            </a:r>
            <a:r>
              <a:rPr dirty="0" sz="1450" spc="-5">
                <a:latin typeface="Times New Roman"/>
                <a:cs typeface="Times New Roman"/>
              </a:rPr>
              <a:t>I </a:t>
            </a:r>
            <a:r>
              <a:rPr dirty="0" sz="1450" spc="-10">
                <a:latin typeface="Times New Roman"/>
                <a:cs typeface="Times New Roman"/>
              </a:rPr>
              <a:t>climbed the countless granite steps to the Hradschin, each </a:t>
            </a:r>
            <a:r>
              <a:rPr dirty="0" sz="1450" spc="-5">
                <a:latin typeface="Times New Roman"/>
                <a:cs typeface="Times New Roman"/>
              </a:rPr>
              <a:t>one </a:t>
            </a:r>
            <a:r>
              <a:rPr dirty="0" sz="1450" spc="-10">
                <a:latin typeface="Times New Roman"/>
                <a:cs typeface="Times New Roman"/>
              </a:rPr>
              <a:t>the width  </a:t>
            </a:r>
            <a:r>
              <a:rPr dirty="0" sz="1450" spc="-5">
                <a:latin typeface="Times New Roman"/>
                <a:cs typeface="Times New Roman"/>
              </a:rPr>
              <a:t>of </a:t>
            </a:r>
            <a:r>
              <a:rPr dirty="0" sz="1450" spc="-10">
                <a:latin typeface="Times New Roman"/>
                <a:cs typeface="Times New Roman"/>
              </a:rPr>
              <a:t>four bodies laid head to foot, the city with its roofs and gables sank, step </a:t>
            </a:r>
            <a:r>
              <a:rPr dirty="0" sz="1450" spc="-5">
                <a:latin typeface="Times New Roman"/>
                <a:cs typeface="Times New Roman"/>
              </a:rPr>
              <a:t>by  </a:t>
            </a:r>
            <a:r>
              <a:rPr dirty="0" sz="1450" spc="-10">
                <a:latin typeface="Times New Roman"/>
                <a:cs typeface="Times New Roman"/>
              </a:rPr>
              <a:t>step, from my conscious</a:t>
            </a:r>
            <a:r>
              <a:rPr dirty="0" sz="1450" spc="5">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11430" indent="255904">
              <a:lnSpc>
                <a:spcPts val="1730"/>
              </a:lnSpc>
              <a:spcBef>
                <a:spcPts val="710"/>
              </a:spcBef>
            </a:pPr>
            <a:r>
              <a:rPr dirty="0" sz="1450" spc="-10">
                <a:latin typeface="Times New Roman"/>
                <a:cs typeface="Times New Roman"/>
              </a:rPr>
              <a:t>Already the twilight was creeping along the rows </a:t>
            </a:r>
            <a:r>
              <a:rPr dirty="0" sz="1450" spc="-5">
                <a:latin typeface="Times New Roman"/>
                <a:cs typeface="Times New Roman"/>
              </a:rPr>
              <a:t>of </a:t>
            </a:r>
            <a:r>
              <a:rPr dirty="0" sz="1450" spc="-10">
                <a:latin typeface="Times New Roman"/>
                <a:cs typeface="Times New Roman"/>
              </a:rPr>
              <a:t>houses as </a:t>
            </a:r>
            <a:r>
              <a:rPr dirty="0" sz="1450" spc="-5">
                <a:latin typeface="Times New Roman"/>
                <a:cs typeface="Times New Roman"/>
              </a:rPr>
              <a:t>I </a:t>
            </a:r>
            <a:r>
              <a:rPr dirty="0" sz="1450" spc="-10">
                <a:latin typeface="Times New Roman"/>
                <a:cs typeface="Times New Roman"/>
              </a:rPr>
              <a:t>stepped  </a:t>
            </a:r>
            <a:r>
              <a:rPr dirty="0" sz="1450" spc="-5">
                <a:latin typeface="Times New Roman"/>
                <a:cs typeface="Times New Roman"/>
              </a:rPr>
              <a:t>out</a:t>
            </a:r>
            <a:r>
              <a:rPr dirty="0" sz="1450" spc="130">
                <a:latin typeface="Times New Roman"/>
                <a:cs typeface="Times New Roman"/>
              </a:rPr>
              <a:t> </a:t>
            </a:r>
            <a:r>
              <a:rPr dirty="0" sz="1450" spc="-10">
                <a:latin typeface="Times New Roman"/>
                <a:cs typeface="Times New Roman"/>
              </a:rPr>
              <a:t>into</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empty</a:t>
            </a:r>
            <a:r>
              <a:rPr dirty="0" sz="1450" spc="135">
                <a:latin typeface="Times New Roman"/>
                <a:cs typeface="Times New Roman"/>
              </a:rPr>
              <a:t> </a:t>
            </a:r>
            <a:r>
              <a:rPr dirty="0" sz="1450" spc="-10">
                <a:latin typeface="Times New Roman"/>
                <a:cs typeface="Times New Roman"/>
              </a:rPr>
              <a:t>square</a:t>
            </a:r>
            <a:r>
              <a:rPr dirty="0" sz="1450" spc="135">
                <a:latin typeface="Times New Roman"/>
                <a:cs typeface="Times New Roman"/>
              </a:rPr>
              <a:t> </a:t>
            </a:r>
            <a:r>
              <a:rPr dirty="0" sz="1450" spc="-10">
                <a:latin typeface="Times New Roman"/>
                <a:cs typeface="Times New Roman"/>
              </a:rPr>
              <a:t>in</a:t>
            </a:r>
            <a:r>
              <a:rPr dirty="0" sz="1450" spc="135">
                <a:latin typeface="Times New Roman"/>
                <a:cs typeface="Times New Roman"/>
              </a:rPr>
              <a:t> </a:t>
            </a:r>
            <a:r>
              <a:rPr dirty="0" sz="1450" spc="-10">
                <a:latin typeface="Times New Roman"/>
                <a:cs typeface="Times New Roman"/>
              </a:rPr>
              <a:t>the</a:t>
            </a:r>
            <a:r>
              <a:rPr dirty="0" sz="1450" spc="140">
                <a:latin typeface="Times New Roman"/>
                <a:cs typeface="Times New Roman"/>
              </a:rPr>
              <a:t> </a:t>
            </a:r>
            <a:r>
              <a:rPr dirty="0" sz="1450" spc="-10">
                <a:latin typeface="Times New Roman"/>
                <a:cs typeface="Times New Roman"/>
              </a:rPr>
              <a:t>middle</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10">
                <a:latin typeface="Times New Roman"/>
                <a:cs typeface="Times New Roman"/>
              </a:rPr>
              <a:t>which</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Cathedral</a:t>
            </a:r>
            <a:r>
              <a:rPr dirty="0" sz="1450" spc="135">
                <a:latin typeface="Times New Roman"/>
                <a:cs typeface="Times New Roman"/>
              </a:rPr>
              <a:t> </a:t>
            </a:r>
            <a:r>
              <a:rPr dirty="0" sz="1450" spc="-10">
                <a:latin typeface="Times New Roman"/>
                <a:cs typeface="Times New Roman"/>
              </a:rPr>
              <a:t>towers</a:t>
            </a:r>
            <a:r>
              <a:rPr dirty="0" sz="1450" spc="135">
                <a:latin typeface="Times New Roman"/>
                <a:cs typeface="Times New Roman"/>
              </a:rPr>
              <a:t> </a:t>
            </a:r>
            <a:r>
              <a:rPr dirty="0" sz="1450" spc="-5">
                <a:latin typeface="Times New Roman"/>
                <a:cs typeface="Times New Roman"/>
              </a:rPr>
              <a:t>up</a:t>
            </a:r>
            <a:r>
              <a:rPr dirty="0" sz="1450" spc="14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098"/>
            <a:ext cx="5807075" cy="9292590"/>
          </a:xfrm>
          <a:prstGeom prst="rect">
            <a:avLst/>
          </a:prstGeom>
        </p:spPr>
        <p:txBody>
          <a:bodyPr wrap="square" lIns="0" tIns="11430" rIns="0" bIns="0" rtlCol="0" vert="horz">
            <a:spAutoFit/>
          </a:bodyPr>
          <a:lstStyle/>
          <a:p>
            <a:pPr algn="just" marL="12700" marR="10795">
              <a:lnSpc>
                <a:spcPct val="100000"/>
              </a:lnSpc>
              <a:spcBef>
                <a:spcPts val="90"/>
              </a:spcBef>
            </a:pPr>
            <a:r>
              <a:rPr dirty="0" sz="1450" spc="-10">
                <a:latin typeface="Times New Roman"/>
                <a:cs typeface="Times New Roman"/>
              </a:rPr>
              <a:t>the heavenly throne. Footsteps, the edges encrusted with ice, led to the side  </a:t>
            </a:r>
            <a:r>
              <a:rPr dirty="0" sz="1450" spc="-25">
                <a:latin typeface="Times New Roman"/>
                <a:cs typeface="Times New Roman"/>
              </a:rPr>
              <a:t>door.</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From somewhere in </a:t>
            </a:r>
            <a:r>
              <a:rPr dirty="0" sz="1450" spc="-5">
                <a:latin typeface="Times New Roman"/>
                <a:cs typeface="Times New Roman"/>
              </a:rPr>
              <a:t>a </a:t>
            </a:r>
            <a:r>
              <a:rPr dirty="0" sz="1450" spc="-10">
                <a:latin typeface="Times New Roman"/>
                <a:cs typeface="Times New Roman"/>
              </a:rPr>
              <a:t>distant house the soft, musing tones </a:t>
            </a:r>
            <a:r>
              <a:rPr dirty="0" sz="1450" spc="-5">
                <a:latin typeface="Times New Roman"/>
                <a:cs typeface="Times New Roman"/>
              </a:rPr>
              <a:t>of a </a:t>
            </a:r>
            <a:r>
              <a:rPr dirty="0" sz="1450" spc="-10">
                <a:latin typeface="Times New Roman"/>
                <a:cs typeface="Times New Roman"/>
              </a:rPr>
              <a:t>harmonium  crept </a:t>
            </a:r>
            <a:r>
              <a:rPr dirty="0" sz="1450" spc="-5">
                <a:latin typeface="Times New Roman"/>
                <a:cs typeface="Times New Roman"/>
              </a:rPr>
              <a:t>out </a:t>
            </a:r>
            <a:r>
              <a:rPr dirty="0" sz="1450" spc="-10">
                <a:latin typeface="Times New Roman"/>
                <a:cs typeface="Times New Roman"/>
              </a:rPr>
              <a:t>into the stillness </a:t>
            </a:r>
            <a:r>
              <a:rPr dirty="0" sz="1450" spc="-5">
                <a:latin typeface="Times New Roman"/>
                <a:cs typeface="Times New Roman"/>
              </a:rPr>
              <a:t>of </a:t>
            </a:r>
            <a:r>
              <a:rPr dirty="0" sz="1450" spc="-10">
                <a:latin typeface="Times New Roman"/>
                <a:cs typeface="Times New Roman"/>
              </a:rPr>
              <a:t>the evening. They were like melancholy tears  trickling down into the deserted</a:t>
            </a:r>
            <a:r>
              <a:rPr dirty="0" sz="1450" spc="15">
                <a:latin typeface="Times New Roman"/>
                <a:cs typeface="Times New Roman"/>
              </a:rPr>
              <a:t> </a:t>
            </a:r>
            <a:r>
              <a:rPr dirty="0" sz="1450" spc="-10">
                <a:latin typeface="Times New Roman"/>
                <a:cs typeface="Times New Roman"/>
              </a:rPr>
              <a:t>square.</a:t>
            </a:r>
            <a:endParaRPr sz="1450">
              <a:latin typeface="Times New Roman"/>
              <a:cs typeface="Times New Roman"/>
            </a:endParaRPr>
          </a:p>
          <a:p>
            <a:pPr algn="just" marL="12700" marR="6985" indent="255904">
              <a:lnSpc>
                <a:spcPts val="1730"/>
              </a:lnSpc>
              <a:spcBef>
                <a:spcPts val="715"/>
              </a:spcBef>
            </a:pPr>
            <a:r>
              <a:rPr dirty="0" sz="1450" spc="-10">
                <a:latin typeface="Times New Roman"/>
                <a:cs typeface="Times New Roman"/>
              </a:rPr>
              <a:t>The well-padded </a:t>
            </a:r>
            <a:r>
              <a:rPr dirty="0" sz="1450" spc="-5">
                <a:latin typeface="Times New Roman"/>
                <a:cs typeface="Times New Roman"/>
              </a:rPr>
              <a:t>door </a:t>
            </a:r>
            <a:r>
              <a:rPr dirty="0" sz="1450" spc="-10">
                <a:latin typeface="Times New Roman"/>
                <a:cs typeface="Times New Roman"/>
              </a:rPr>
              <a:t>swung to with </a:t>
            </a:r>
            <a:r>
              <a:rPr dirty="0" sz="1450" spc="-5">
                <a:latin typeface="Times New Roman"/>
                <a:cs typeface="Times New Roman"/>
              </a:rPr>
              <a:t>a </a:t>
            </a:r>
            <a:r>
              <a:rPr dirty="0" sz="1450" spc="-10">
                <a:latin typeface="Times New Roman"/>
                <a:cs typeface="Times New Roman"/>
              </a:rPr>
              <a:t>sigh behind me as </a:t>
            </a:r>
            <a:r>
              <a:rPr dirty="0" sz="1450" spc="-5">
                <a:latin typeface="Times New Roman"/>
                <a:cs typeface="Times New Roman"/>
              </a:rPr>
              <a:t>I </a:t>
            </a:r>
            <a:r>
              <a:rPr dirty="0" sz="1450" spc="-10">
                <a:latin typeface="Times New Roman"/>
                <a:cs typeface="Times New Roman"/>
              </a:rPr>
              <a:t>entered the  Cathedral and stood in the darkness </a:t>
            </a:r>
            <a:r>
              <a:rPr dirty="0" sz="1450" spc="-5">
                <a:latin typeface="Times New Roman"/>
                <a:cs typeface="Times New Roman"/>
              </a:rPr>
              <a:t>of </a:t>
            </a:r>
            <a:r>
              <a:rPr dirty="0" sz="1450" spc="-10">
                <a:latin typeface="Times New Roman"/>
                <a:cs typeface="Times New Roman"/>
              </a:rPr>
              <a:t>the side aisle. The nave was filled with  the green and blue shimmer </a:t>
            </a:r>
            <a:r>
              <a:rPr dirty="0" sz="1450" spc="-5">
                <a:latin typeface="Times New Roman"/>
                <a:cs typeface="Times New Roman"/>
              </a:rPr>
              <a:t>of </a:t>
            </a:r>
            <a:r>
              <a:rPr dirty="0" sz="1450" spc="-10">
                <a:latin typeface="Times New Roman"/>
                <a:cs typeface="Times New Roman"/>
              </a:rPr>
              <a:t>the dying light slanting down through the  stained-glass windows onto the pews; at the far end, the altar gleamed at me in  </a:t>
            </a:r>
            <a:r>
              <a:rPr dirty="0" sz="1450" spc="-5">
                <a:latin typeface="Times New Roman"/>
                <a:cs typeface="Times New Roman"/>
              </a:rPr>
              <a:t>a </a:t>
            </a:r>
            <a:r>
              <a:rPr dirty="0" sz="1450" spc="-10">
                <a:latin typeface="Times New Roman"/>
                <a:cs typeface="Times New Roman"/>
              </a:rPr>
              <a:t>frozen cascade </a:t>
            </a:r>
            <a:r>
              <a:rPr dirty="0" sz="1450" spc="-5">
                <a:latin typeface="Times New Roman"/>
                <a:cs typeface="Times New Roman"/>
              </a:rPr>
              <a:t>of gold. </a:t>
            </a:r>
            <a:r>
              <a:rPr dirty="0" sz="1450" spc="-10">
                <a:latin typeface="Times New Roman"/>
                <a:cs typeface="Times New Roman"/>
              </a:rPr>
              <a:t>Showers </a:t>
            </a:r>
            <a:r>
              <a:rPr dirty="0" sz="1450" spc="-5">
                <a:latin typeface="Times New Roman"/>
                <a:cs typeface="Times New Roman"/>
              </a:rPr>
              <a:t>of </a:t>
            </a:r>
            <a:r>
              <a:rPr dirty="0" sz="1450" spc="-10">
                <a:latin typeface="Times New Roman"/>
                <a:cs typeface="Times New Roman"/>
              </a:rPr>
              <a:t>sparks came from the bowls </a:t>
            </a:r>
            <a:r>
              <a:rPr dirty="0" sz="1450" spc="-5">
                <a:latin typeface="Times New Roman"/>
                <a:cs typeface="Times New Roman"/>
              </a:rPr>
              <a:t>of </a:t>
            </a:r>
            <a:r>
              <a:rPr dirty="0" sz="1450" spc="-10">
                <a:latin typeface="Times New Roman"/>
                <a:cs typeface="Times New Roman"/>
              </a:rPr>
              <a:t>the red  glass lamps.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The air was musty with the smell </a:t>
            </a:r>
            <a:r>
              <a:rPr dirty="0" sz="1450" spc="-5">
                <a:latin typeface="Times New Roman"/>
                <a:cs typeface="Times New Roman"/>
              </a:rPr>
              <a:t>of </a:t>
            </a:r>
            <a:r>
              <a:rPr dirty="0" sz="1450" spc="-10">
                <a:latin typeface="Times New Roman"/>
                <a:cs typeface="Times New Roman"/>
              </a:rPr>
              <a:t>wax and</a:t>
            </a:r>
            <a:r>
              <a:rPr dirty="0" sz="1450" spc="35">
                <a:latin typeface="Times New Roman"/>
                <a:cs typeface="Times New Roman"/>
              </a:rPr>
              <a:t> </a:t>
            </a:r>
            <a:r>
              <a:rPr dirty="0" sz="1450" spc="-10">
                <a:latin typeface="Times New Roman"/>
                <a:cs typeface="Times New Roman"/>
              </a:rPr>
              <a:t>incense.</a:t>
            </a:r>
            <a:endParaRPr sz="1450">
              <a:latin typeface="Times New Roman"/>
              <a:cs typeface="Times New Roman"/>
            </a:endParaRPr>
          </a:p>
          <a:p>
            <a:pPr algn="just" marL="12700" marR="7620" indent="255904">
              <a:lnSpc>
                <a:spcPts val="1730"/>
              </a:lnSpc>
              <a:spcBef>
                <a:spcPts val="850"/>
              </a:spcBef>
            </a:pPr>
            <a:r>
              <a:rPr dirty="0" sz="1450" spc="-5">
                <a:latin typeface="Times New Roman"/>
                <a:cs typeface="Times New Roman"/>
              </a:rPr>
              <a:t>I </a:t>
            </a:r>
            <a:r>
              <a:rPr dirty="0" sz="1450" spc="-10">
                <a:latin typeface="Times New Roman"/>
                <a:cs typeface="Times New Roman"/>
              </a:rPr>
              <a:t>leant back in </a:t>
            </a:r>
            <a:r>
              <a:rPr dirty="0" sz="1450" spc="-5">
                <a:latin typeface="Times New Roman"/>
                <a:cs typeface="Times New Roman"/>
              </a:rPr>
              <a:t>one of </a:t>
            </a:r>
            <a:r>
              <a:rPr dirty="0" sz="1450" spc="-10">
                <a:latin typeface="Times New Roman"/>
                <a:cs typeface="Times New Roman"/>
              </a:rPr>
              <a:t>the pews. My heart grew strangely calm in this realm  where everything stood still. The whole expanse </a:t>
            </a:r>
            <a:r>
              <a:rPr dirty="0" sz="1450" spc="-5">
                <a:latin typeface="Times New Roman"/>
                <a:cs typeface="Times New Roman"/>
              </a:rPr>
              <a:t>of </a:t>
            </a:r>
            <a:r>
              <a:rPr dirty="0" sz="1450" spc="-10">
                <a:latin typeface="Times New Roman"/>
                <a:cs typeface="Times New Roman"/>
              </a:rPr>
              <a:t>the Cathedral was filled  with </a:t>
            </a:r>
            <a:r>
              <a:rPr dirty="0" sz="1450" spc="-5">
                <a:latin typeface="Times New Roman"/>
                <a:cs typeface="Times New Roman"/>
              </a:rPr>
              <a:t>a </a:t>
            </a:r>
            <a:r>
              <a:rPr dirty="0" sz="1450" spc="-10">
                <a:latin typeface="Times New Roman"/>
                <a:cs typeface="Times New Roman"/>
              </a:rPr>
              <a:t>presence that had </a:t>
            </a:r>
            <a:r>
              <a:rPr dirty="0" sz="1450" spc="-5">
                <a:latin typeface="Times New Roman"/>
                <a:cs typeface="Times New Roman"/>
              </a:rPr>
              <a:t>no </a:t>
            </a:r>
            <a:r>
              <a:rPr dirty="0" sz="1450" spc="-10">
                <a:latin typeface="Times New Roman"/>
                <a:cs typeface="Times New Roman"/>
              </a:rPr>
              <a:t>heartbeat, with </a:t>
            </a:r>
            <a:r>
              <a:rPr dirty="0" sz="1450" spc="-5">
                <a:latin typeface="Times New Roman"/>
                <a:cs typeface="Times New Roman"/>
              </a:rPr>
              <a:t>a </a:t>
            </a:r>
            <a:r>
              <a:rPr dirty="0" sz="1450" spc="-10">
                <a:latin typeface="Times New Roman"/>
                <a:cs typeface="Times New Roman"/>
              </a:rPr>
              <a:t>secret, patient</a:t>
            </a:r>
            <a:r>
              <a:rPr dirty="0" sz="1450" spc="65">
                <a:latin typeface="Times New Roman"/>
                <a:cs typeface="Times New Roman"/>
              </a:rPr>
              <a:t> </a:t>
            </a:r>
            <a:r>
              <a:rPr dirty="0" sz="1450" spc="-10">
                <a:latin typeface="Times New Roman"/>
                <a:cs typeface="Times New Roman"/>
              </a:rPr>
              <a:t>expectation.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Eternal sleep lay over the silver</a:t>
            </a:r>
            <a:r>
              <a:rPr dirty="0" sz="1450" spc="20">
                <a:latin typeface="Times New Roman"/>
                <a:cs typeface="Times New Roman"/>
              </a:rPr>
              <a:t> </a:t>
            </a:r>
            <a:r>
              <a:rPr dirty="0" sz="1450" spc="-10">
                <a:latin typeface="Times New Roman"/>
                <a:cs typeface="Times New Roman"/>
              </a:rPr>
              <a:t>reliquaries.</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There! From </a:t>
            </a:r>
            <a:r>
              <a:rPr dirty="0" sz="1450" spc="-5">
                <a:latin typeface="Times New Roman"/>
                <a:cs typeface="Times New Roman"/>
              </a:rPr>
              <a:t>a long, </a:t>
            </a:r>
            <a:r>
              <a:rPr dirty="0" sz="1450" spc="-10">
                <a:latin typeface="Times New Roman"/>
                <a:cs typeface="Times New Roman"/>
              </a:rPr>
              <a:t>long way away the sound </a:t>
            </a:r>
            <a:r>
              <a:rPr dirty="0" sz="1450" spc="-5">
                <a:latin typeface="Times New Roman"/>
                <a:cs typeface="Times New Roman"/>
              </a:rPr>
              <a:t>of </a:t>
            </a:r>
            <a:r>
              <a:rPr dirty="0" sz="1450" spc="-10">
                <a:latin typeface="Times New Roman"/>
                <a:cs typeface="Times New Roman"/>
              </a:rPr>
              <a:t>horses' hooves reached  my </a:t>
            </a:r>
            <a:r>
              <a:rPr dirty="0" sz="1450" spc="-25">
                <a:latin typeface="Times New Roman"/>
                <a:cs typeface="Times New Roman"/>
              </a:rPr>
              <a:t>ear, </a:t>
            </a:r>
            <a:r>
              <a:rPr dirty="0" sz="1450" spc="-15">
                <a:latin typeface="Times New Roman"/>
                <a:cs typeface="Times New Roman"/>
              </a:rPr>
              <a:t>muffled, </a:t>
            </a:r>
            <a:r>
              <a:rPr dirty="0" sz="1450" spc="-10">
                <a:latin typeface="Times New Roman"/>
                <a:cs typeface="Times New Roman"/>
              </a:rPr>
              <a:t>scarcely audible; they seemed to approach and then fell  silent.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 </a:t>
            </a:r>
            <a:r>
              <a:rPr dirty="0" sz="1450" spc="-5">
                <a:latin typeface="Times New Roman"/>
                <a:cs typeface="Times New Roman"/>
              </a:rPr>
              <a:t>dull thud, </a:t>
            </a:r>
            <a:r>
              <a:rPr dirty="0" sz="1450" spc="-10">
                <a:latin typeface="Times New Roman"/>
                <a:cs typeface="Times New Roman"/>
              </a:rPr>
              <a:t>like the closing </a:t>
            </a:r>
            <a:r>
              <a:rPr dirty="0" sz="1450" spc="-5">
                <a:latin typeface="Times New Roman"/>
                <a:cs typeface="Times New Roman"/>
              </a:rPr>
              <a:t>of a </a:t>
            </a:r>
            <a:r>
              <a:rPr dirty="0" sz="1450" spc="-10">
                <a:latin typeface="Times New Roman"/>
                <a:cs typeface="Times New Roman"/>
              </a:rPr>
              <a:t>carriage</a:t>
            </a:r>
            <a:r>
              <a:rPr dirty="0" sz="1450" spc="-65">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The rustle </a:t>
            </a:r>
            <a:r>
              <a:rPr dirty="0" sz="1450" spc="-5">
                <a:latin typeface="Times New Roman"/>
                <a:cs typeface="Times New Roman"/>
              </a:rPr>
              <a:t>of a </a:t>
            </a:r>
            <a:r>
              <a:rPr dirty="0" sz="1450" spc="-10">
                <a:latin typeface="Times New Roman"/>
                <a:cs typeface="Times New Roman"/>
              </a:rPr>
              <a:t>silk dress came through the church and </a:t>
            </a:r>
            <a:r>
              <a:rPr dirty="0" sz="1450" spc="-5">
                <a:latin typeface="Times New Roman"/>
                <a:cs typeface="Times New Roman"/>
              </a:rPr>
              <a:t>a </a:t>
            </a:r>
            <a:r>
              <a:rPr dirty="0" sz="1450" spc="-10">
                <a:latin typeface="Times New Roman"/>
                <a:cs typeface="Times New Roman"/>
              </a:rPr>
              <a:t>slim, delicate  lady's hand touched my arm. "Please, please can we </a:t>
            </a:r>
            <a:r>
              <a:rPr dirty="0" sz="1450" spc="-5">
                <a:latin typeface="Times New Roman"/>
                <a:cs typeface="Times New Roman"/>
              </a:rPr>
              <a:t>go </a:t>
            </a:r>
            <a:r>
              <a:rPr dirty="0" sz="1450" spc="-10">
                <a:latin typeface="Times New Roman"/>
                <a:cs typeface="Times New Roman"/>
              </a:rPr>
              <a:t>to that pillar over  there. Out here among the pews </a:t>
            </a:r>
            <a:r>
              <a:rPr dirty="0" sz="1450" spc="-5">
                <a:latin typeface="Times New Roman"/>
                <a:cs typeface="Times New Roman"/>
              </a:rPr>
              <a:t>I </a:t>
            </a:r>
            <a:r>
              <a:rPr dirty="0" sz="1450" spc="-10">
                <a:latin typeface="Times New Roman"/>
                <a:cs typeface="Times New Roman"/>
              </a:rPr>
              <a:t>cannot bring myself to speak </a:t>
            </a:r>
            <a:r>
              <a:rPr dirty="0" sz="1450" spc="-5">
                <a:latin typeface="Times New Roman"/>
                <a:cs typeface="Times New Roman"/>
              </a:rPr>
              <a:t>of </a:t>
            </a:r>
            <a:r>
              <a:rPr dirty="0" sz="1450" spc="-10">
                <a:latin typeface="Times New Roman"/>
                <a:cs typeface="Times New Roman"/>
              </a:rPr>
              <a:t>the things </a:t>
            </a:r>
            <a:r>
              <a:rPr dirty="0" sz="1450" spc="-5">
                <a:latin typeface="Times New Roman"/>
                <a:cs typeface="Times New Roman"/>
              </a:rPr>
              <a:t>I  </a:t>
            </a:r>
            <a:r>
              <a:rPr dirty="0" sz="1450" spc="-10">
                <a:latin typeface="Times New Roman"/>
                <a:cs typeface="Times New Roman"/>
              </a:rPr>
              <a:t>must tell</a:t>
            </a:r>
            <a:r>
              <a:rPr dirty="0" sz="1450" spc="-5">
                <a:latin typeface="Times New Roman"/>
                <a:cs typeface="Times New Roman"/>
              </a:rPr>
              <a:t> you."</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The holy images all around came into sharp focus. </a:t>
            </a:r>
            <a:r>
              <a:rPr dirty="0" sz="1450" spc="-5">
                <a:latin typeface="Times New Roman"/>
                <a:cs typeface="Times New Roman"/>
              </a:rPr>
              <a:t>I </a:t>
            </a:r>
            <a:r>
              <a:rPr dirty="0" sz="1450" spc="-10">
                <a:latin typeface="Times New Roman"/>
                <a:cs typeface="Times New Roman"/>
              </a:rPr>
              <a:t>was suddenly wide-  awake and</a:t>
            </a:r>
            <a:r>
              <a:rPr dirty="0" sz="1450" spc="-5">
                <a:latin typeface="Times New Roman"/>
                <a:cs typeface="Times New Roman"/>
              </a:rPr>
              <a:t> </a:t>
            </a:r>
            <a:r>
              <a:rPr dirty="0" sz="1450" spc="-10">
                <a:latin typeface="Times New Roman"/>
                <a:cs typeface="Times New Roman"/>
              </a:rPr>
              <a:t>alert.</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know how to thank </a:t>
            </a:r>
            <a:r>
              <a:rPr dirty="0" sz="1450" spc="-5">
                <a:latin typeface="Times New Roman"/>
                <a:cs typeface="Times New Roman"/>
              </a:rPr>
              <a:t>you, </a:t>
            </a:r>
            <a:r>
              <a:rPr dirty="0" sz="1450" spc="-10">
                <a:latin typeface="Times New Roman"/>
                <a:cs typeface="Times New Roman"/>
              </a:rPr>
              <a:t>Herr Pernath, that </a:t>
            </a:r>
            <a:r>
              <a:rPr dirty="0" sz="1450" spc="-5">
                <a:latin typeface="Times New Roman"/>
                <a:cs typeface="Times New Roman"/>
              </a:rPr>
              <a:t>you </a:t>
            </a:r>
            <a:r>
              <a:rPr dirty="0" sz="1450" spc="-10">
                <a:latin typeface="Times New Roman"/>
                <a:cs typeface="Times New Roman"/>
              </a:rPr>
              <a:t>have come all the  way </a:t>
            </a:r>
            <a:r>
              <a:rPr dirty="0" sz="1450" spc="-5">
                <a:latin typeface="Times New Roman"/>
                <a:cs typeface="Times New Roman"/>
              </a:rPr>
              <a:t>up </a:t>
            </a:r>
            <a:r>
              <a:rPr dirty="0" sz="1450" spc="-10">
                <a:latin typeface="Times New Roman"/>
                <a:cs typeface="Times New Roman"/>
              </a:rPr>
              <a:t>here in this terrible weather for my</a:t>
            </a:r>
            <a:r>
              <a:rPr dirty="0" sz="1450" spc="30">
                <a:latin typeface="Times New Roman"/>
                <a:cs typeface="Times New Roman"/>
              </a:rPr>
              <a:t> </a:t>
            </a:r>
            <a:r>
              <a:rPr dirty="0" sz="1450" spc="-10">
                <a:latin typeface="Times New Roman"/>
                <a:cs typeface="Times New Roman"/>
              </a:rPr>
              <a:t>sake."</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a:t>
            </a:r>
            <a:r>
              <a:rPr dirty="0" sz="1450" spc="-10">
                <a:latin typeface="Times New Roman"/>
                <a:cs typeface="Times New Roman"/>
              </a:rPr>
              <a:t>stammered </a:t>
            </a:r>
            <a:r>
              <a:rPr dirty="0" sz="1450" spc="-5">
                <a:latin typeface="Times New Roman"/>
                <a:cs typeface="Times New Roman"/>
              </a:rPr>
              <a:t>a </a:t>
            </a:r>
            <a:r>
              <a:rPr dirty="0" sz="1450" spc="-10">
                <a:latin typeface="Times New Roman"/>
                <a:cs typeface="Times New Roman"/>
              </a:rPr>
              <a:t>few banal</a:t>
            </a:r>
            <a:r>
              <a:rPr dirty="0" sz="1450">
                <a:latin typeface="Times New Roman"/>
                <a:cs typeface="Times New Roman"/>
              </a:rPr>
              <a:t> </a:t>
            </a:r>
            <a:r>
              <a:rPr dirty="0" sz="1450" spc="-10">
                <a:latin typeface="Times New Roman"/>
                <a:cs typeface="Times New Roman"/>
              </a:rPr>
              <a:t>phrases.</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could think </a:t>
            </a:r>
            <a:r>
              <a:rPr dirty="0" sz="1450" spc="-5">
                <a:latin typeface="Times New Roman"/>
                <a:cs typeface="Times New Roman"/>
              </a:rPr>
              <a:t>of no </a:t>
            </a:r>
            <a:r>
              <a:rPr dirty="0" sz="1450" spc="-10">
                <a:latin typeface="Times New Roman"/>
                <a:cs typeface="Times New Roman"/>
              </a:rPr>
              <a:t>other place where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safer from spies and  danger than here. I'm sure </a:t>
            </a:r>
            <a:r>
              <a:rPr dirty="0" sz="1450" spc="-5">
                <a:latin typeface="Times New Roman"/>
                <a:cs typeface="Times New Roman"/>
              </a:rPr>
              <a:t>no one </a:t>
            </a:r>
            <a:r>
              <a:rPr dirty="0" sz="1450" spc="-10">
                <a:latin typeface="Times New Roman"/>
                <a:cs typeface="Times New Roman"/>
              </a:rPr>
              <a:t>has followed </a:t>
            </a:r>
            <a:r>
              <a:rPr dirty="0" sz="1450" spc="-5">
                <a:latin typeface="Times New Roman"/>
                <a:cs typeface="Times New Roman"/>
              </a:rPr>
              <a:t>us </a:t>
            </a:r>
            <a:r>
              <a:rPr dirty="0" sz="1450" spc="-10">
                <a:latin typeface="Times New Roman"/>
                <a:cs typeface="Times New Roman"/>
              </a:rPr>
              <a:t>to the</a:t>
            </a:r>
            <a:r>
              <a:rPr dirty="0" sz="1450" spc="60">
                <a:latin typeface="Times New Roman"/>
                <a:cs typeface="Times New Roman"/>
              </a:rPr>
              <a:t> </a:t>
            </a:r>
            <a:r>
              <a:rPr dirty="0" sz="1450" spc="-10">
                <a:latin typeface="Times New Roman"/>
                <a:cs typeface="Times New Roman"/>
              </a:rPr>
              <a:t>Cathedral."</a:t>
            </a:r>
            <a:endParaRPr sz="1450">
              <a:latin typeface="Times New Roman"/>
              <a:cs typeface="Times New Roman"/>
            </a:endParaRPr>
          </a:p>
          <a:p>
            <a:pPr algn="just" marL="12700" marR="11430" indent="255904">
              <a:lnSpc>
                <a:spcPts val="1730"/>
              </a:lnSpc>
              <a:spcBef>
                <a:spcPts val="785"/>
              </a:spcBef>
            </a:pP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out </a:t>
            </a:r>
            <a:r>
              <a:rPr dirty="0" sz="1450" spc="-10">
                <a:latin typeface="Times New Roman"/>
                <a:cs typeface="Times New Roman"/>
              </a:rPr>
              <a:t>the letter and handed it to </a:t>
            </a:r>
            <a:r>
              <a:rPr dirty="0" sz="1450" spc="-30">
                <a:latin typeface="Times New Roman"/>
                <a:cs typeface="Times New Roman"/>
              </a:rPr>
              <a:t>her. </a:t>
            </a:r>
            <a:r>
              <a:rPr dirty="0" sz="1450" spc="-10">
                <a:latin typeface="Times New Roman"/>
                <a:cs typeface="Times New Roman"/>
              </a:rPr>
              <a:t>She was almost completely  enveloped in </a:t>
            </a:r>
            <a:r>
              <a:rPr dirty="0" sz="1450" spc="-5">
                <a:latin typeface="Times New Roman"/>
                <a:cs typeface="Times New Roman"/>
              </a:rPr>
              <a:t>a </a:t>
            </a:r>
            <a:r>
              <a:rPr dirty="0" sz="1450" spc="-10">
                <a:latin typeface="Times New Roman"/>
                <a:cs typeface="Times New Roman"/>
              </a:rPr>
              <a:t>luxurious </a:t>
            </a:r>
            <a:r>
              <a:rPr dirty="0" sz="1450" spc="-20">
                <a:latin typeface="Times New Roman"/>
                <a:cs typeface="Times New Roman"/>
              </a:rPr>
              <a:t>fur, </a:t>
            </a:r>
            <a:r>
              <a:rPr dirty="0" sz="1450" spc="-5">
                <a:latin typeface="Times New Roman"/>
                <a:cs typeface="Times New Roman"/>
              </a:rPr>
              <a:t>but I </a:t>
            </a:r>
            <a:r>
              <a:rPr dirty="0" sz="1450" spc="-10">
                <a:latin typeface="Times New Roman"/>
                <a:cs typeface="Times New Roman"/>
              </a:rPr>
              <a:t>had recognised her as the terrified woman  who had </a:t>
            </a:r>
            <a:r>
              <a:rPr dirty="0" sz="1450" spc="-5">
                <a:latin typeface="Times New Roman"/>
                <a:cs typeface="Times New Roman"/>
              </a:rPr>
              <a:t>sought </a:t>
            </a:r>
            <a:r>
              <a:rPr dirty="0" sz="1450" spc="-10">
                <a:latin typeface="Times New Roman"/>
                <a:cs typeface="Times New Roman"/>
              </a:rPr>
              <a:t>refuge from </a:t>
            </a:r>
            <a:r>
              <a:rPr dirty="0" sz="1450" spc="-20">
                <a:latin typeface="Times New Roman"/>
                <a:cs typeface="Times New Roman"/>
              </a:rPr>
              <a:t>Wassertrum </a:t>
            </a:r>
            <a:r>
              <a:rPr dirty="0" sz="1450" spc="-10">
                <a:latin typeface="Times New Roman"/>
                <a:cs typeface="Times New Roman"/>
              </a:rPr>
              <a:t>in my room in Hahnpassgasse. It did  </a:t>
            </a:r>
            <a:r>
              <a:rPr dirty="0" sz="1450" spc="-5">
                <a:latin typeface="Times New Roman"/>
                <a:cs typeface="Times New Roman"/>
              </a:rPr>
              <a:t>not </a:t>
            </a:r>
            <a:r>
              <a:rPr dirty="0" sz="1450" spc="-10">
                <a:latin typeface="Times New Roman"/>
                <a:cs typeface="Times New Roman"/>
              </a:rPr>
              <a:t>surprise me at all;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expected it to </a:t>
            </a:r>
            <a:r>
              <a:rPr dirty="0" sz="1450" spc="-5">
                <a:latin typeface="Times New Roman"/>
                <a:cs typeface="Times New Roman"/>
              </a:rPr>
              <a:t>be </a:t>
            </a:r>
            <a:r>
              <a:rPr dirty="0" sz="1450" spc="-10">
                <a:latin typeface="Times New Roman"/>
                <a:cs typeface="Times New Roman"/>
              </a:rPr>
              <a:t>anyone</a:t>
            </a:r>
            <a:r>
              <a:rPr dirty="0" sz="1450" spc="50">
                <a:latin typeface="Times New Roman"/>
                <a:cs typeface="Times New Roman"/>
              </a:rPr>
              <a:t> </a:t>
            </a:r>
            <a:r>
              <a:rPr dirty="0" sz="1450" spc="-10">
                <a:latin typeface="Times New Roman"/>
                <a:cs typeface="Times New Roman"/>
              </a:rPr>
              <a:t>else.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My</a:t>
            </a:r>
            <a:r>
              <a:rPr dirty="0" sz="1450" spc="245">
                <a:latin typeface="Times New Roman"/>
                <a:cs typeface="Times New Roman"/>
              </a:rPr>
              <a:t> </a:t>
            </a:r>
            <a:r>
              <a:rPr dirty="0" sz="1450" spc="-10">
                <a:latin typeface="Times New Roman"/>
                <a:cs typeface="Times New Roman"/>
              </a:rPr>
              <a:t>eyes</a:t>
            </a:r>
            <a:r>
              <a:rPr dirty="0" sz="1450" spc="245">
                <a:latin typeface="Times New Roman"/>
                <a:cs typeface="Times New Roman"/>
              </a:rPr>
              <a:t> </a:t>
            </a:r>
            <a:r>
              <a:rPr dirty="0" sz="1450" spc="-10">
                <a:latin typeface="Times New Roman"/>
                <a:cs typeface="Times New Roman"/>
              </a:rPr>
              <a:t>did</a:t>
            </a:r>
            <a:r>
              <a:rPr dirty="0" sz="1450" spc="250">
                <a:latin typeface="Times New Roman"/>
                <a:cs typeface="Times New Roman"/>
              </a:rPr>
              <a:t> </a:t>
            </a:r>
            <a:r>
              <a:rPr dirty="0" sz="1450" spc="-5">
                <a:latin typeface="Times New Roman"/>
                <a:cs typeface="Times New Roman"/>
              </a:rPr>
              <a:t>not</a:t>
            </a:r>
            <a:r>
              <a:rPr dirty="0" sz="1450" spc="240">
                <a:latin typeface="Times New Roman"/>
                <a:cs typeface="Times New Roman"/>
              </a:rPr>
              <a:t> </a:t>
            </a:r>
            <a:r>
              <a:rPr dirty="0" sz="1450" spc="-10">
                <a:latin typeface="Times New Roman"/>
                <a:cs typeface="Times New Roman"/>
              </a:rPr>
              <a:t>leave</a:t>
            </a:r>
            <a:r>
              <a:rPr dirty="0" sz="1450" spc="250">
                <a:latin typeface="Times New Roman"/>
                <a:cs typeface="Times New Roman"/>
              </a:rPr>
              <a:t> </a:t>
            </a:r>
            <a:r>
              <a:rPr dirty="0" sz="1450" spc="-10">
                <a:latin typeface="Times New Roman"/>
                <a:cs typeface="Times New Roman"/>
              </a:rPr>
              <a:t>her</a:t>
            </a:r>
            <a:r>
              <a:rPr dirty="0" sz="1450" spc="245">
                <a:latin typeface="Times New Roman"/>
                <a:cs typeface="Times New Roman"/>
              </a:rPr>
              <a:t> </a:t>
            </a:r>
            <a:r>
              <a:rPr dirty="0" sz="1450" spc="-10">
                <a:latin typeface="Times New Roman"/>
                <a:cs typeface="Times New Roman"/>
              </a:rPr>
              <a:t>face,</a:t>
            </a:r>
            <a:r>
              <a:rPr dirty="0" sz="1450" spc="245">
                <a:latin typeface="Times New Roman"/>
                <a:cs typeface="Times New Roman"/>
              </a:rPr>
              <a:t> </a:t>
            </a:r>
            <a:r>
              <a:rPr dirty="0" sz="1450" spc="-10">
                <a:latin typeface="Times New Roman"/>
                <a:cs typeface="Times New Roman"/>
              </a:rPr>
              <a:t>which</a:t>
            </a:r>
            <a:r>
              <a:rPr dirty="0" sz="1450" spc="250">
                <a:latin typeface="Times New Roman"/>
                <a:cs typeface="Times New Roman"/>
              </a:rPr>
              <a:t> </a:t>
            </a:r>
            <a:r>
              <a:rPr dirty="0" sz="1450" spc="-10">
                <a:latin typeface="Times New Roman"/>
                <a:cs typeface="Times New Roman"/>
              </a:rPr>
              <a:t>presumably</a:t>
            </a:r>
            <a:r>
              <a:rPr dirty="0" sz="1450" spc="245">
                <a:latin typeface="Times New Roman"/>
                <a:cs typeface="Times New Roman"/>
              </a:rPr>
              <a:t> </a:t>
            </a:r>
            <a:r>
              <a:rPr dirty="0" sz="1450" spc="-10">
                <a:latin typeface="Times New Roman"/>
                <a:cs typeface="Times New Roman"/>
              </a:rPr>
              <a:t>seemed</a:t>
            </a:r>
            <a:r>
              <a:rPr dirty="0" sz="1450" spc="250">
                <a:latin typeface="Times New Roman"/>
                <a:cs typeface="Times New Roman"/>
              </a:rPr>
              <a:t> </a:t>
            </a:r>
            <a:r>
              <a:rPr dirty="0" sz="1450" spc="-10">
                <a:latin typeface="Times New Roman"/>
                <a:cs typeface="Times New Roman"/>
              </a:rPr>
              <a:t>paler</a:t>
            </a:r>
            <a:r>
              <a:rPr dirty="0" sz="1450" spc="245">
                <a:latin typeface="Times New Roman"/>
                <a:cs typeface="Times New Roman"/>
              </a:rPr>
              <a:t> </a:t>
            </a:r>
            <a:r>
              <a:rPr dirty="0" sz="1450" spc="-10">
                <a:latin typeface="Times New Roman"/>
                <a:cs typeface="Times New Roman"/>
              </a:rPr>
              <a:t>in</a:t>
            </a:r>
            <a:r>
              <a:rPr dirty="0" sz="1450" spc="25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075" cy="9274175"/>
          </a:xfrm>
          <a:prstGeom prst="rect">
            <a:avLst/>
          </a:prstGeom>
        </p:spPr>
        <p:txBody>
          <a:bodyPr wrap="square" lIns="0" tIns="12065" rIns="0" bIns="0" rtlCol="0" vert="horz">
            <a:spAutoFit/>
          </a:bodyPr>
          <a:lstStyle/>
          <a:p>
            <a:pPr algn="just" marL="12700" marR="7620">
              <a:lnSpc>
                <a:spcPct val="99600"/>
              </a:lnSpc>
              <a:spcBef>
                <a:spcPts val="95"/>
              </a:spcBef>
            </a:pPr>
            <a:r>
              <a:rPr dirty="0" sz="1450" spc="-10">
                <a:latin typeface="Times New Roman"/>
                <a:cs typeface="Times New Roman"/>
              </a:rPr>
              <a:t>twilit alcove than it was in </a:t>
            </a:r>
            <a:r>
              <a:rPr dirty="0" sz="1450" spc="-20">
                <a:latin typeface="Times New Roman"/>
                <a:cs typeface="Times New Roman"/>
              </a:rPr>
              <a:t>reality. </a:t>
            </a:r>
            <a:r>
              <a:rPr dirty="0" sz="1450" spc="-10">
                <a:latin typeface="Times New Roman"/>
                <a:cs typeface="Times New Roman"/>
              </a:rPr>
              <a:t>Her beauty took my breath away and </a:t>
            </a:r>
            <a:r>
              <a:rPr dirty="0" sz="1450" spc="-5">
                <a:latin typeface="Times New Roman"/>
                <a:cs typeface="Times New Roman"/>
              </a:rPr>
              <a:t>I </a:t>
            </a:r>
            <a:r>
              <a:rPr dirty="0" sz="1450" spc="-10">
                <a:latin typeface="Times New Roman"/>
                <a:cs typeface="Times New Roman"/>
              </a:rPr>
              <a:t>stood  there, spellbound. It was all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not </a:t>
            </a:r>
            <a:r>
              <a:rPr dirty="0" sz="1450" spc="-10">
                <a:latin typeface="Times New Roman"/>
                <a:cs typeface="Times New Roman"/>
              </a:rPr>
              <a:t>to fall down </a:t>
            </a:r>
            <a:r>
              <a:rPr dirty="0" sz="1450" spc="-5">
                <a:latin typeface="Times New Roman"/>
                <a:cs typeface="Times New Roman"/>
              </a:rPr>
              <a:t>on </a:t>
            </a:r>
            <a:r>
              <a:rPr dirty="0" sz="1450" spc="-10">
                <a:latin typeface="Times New Roman"/>
                <a:cs typeface="Times New Roman"/>
              </a:rPr>
              <a:t>my knees and kiss  her feet because she was the </a:t>
            </a:r>
            <a:r>
              <a:rPr dirty="0" sz="1450" spc="-5">
                <a:latin typeface="Times New Roman"/>
                <a:cs typeface="Times New Roman"/>
              </a:rPr>
              <a:t>one I </a:t>
            </a:r>
            <a:r>
              <a:rPr dirty="0" sz="1450" spc="-10">
                <a:latin typeface="Times New Roman"/>
                <a:cs typeface="Times New Roman"/>
              </a:rPr>
              <a:t>was to help, because she had chosen me for  the task.</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"Please, </a:t>
            </a:r>
            <a:r>
              <a:rPr dirty="0" sz="1450" spc="-5">
                <a:latin typeface="Times New Roman"/>
                <a:cs typeface="Times New Roman"/>
              </a:rPr>
              <a:t>I </a:t>
            </a:r>
            <a:r>
              <a:rPr dirty="0" sz="1450" spc="-10">
                <a:latin typeface="Times New Roman"/>
                <a:cs typeface="Times New Roman"/>
              </a:rPr>
              <a:t>beg </a:t>
            </a:r>
            <a:r>
              <a:rPr dirty="0" sz="1450" spc="-5">
                <a:latin typeface="Times New Roman"/>
                <a:cs typeface="Times New Roman"/>
              </a:rPr>
              <a:t>you </a:t>
            </a:r>
            <a:r>
              <a:rPr dirty="0" sz="1450" spc="-10">
                <a:latin typeface="Times New Roman"/>
                <a:cs typeface="Times New Roman"/>
              </a:rPr>
              <a:t>from the bottom </a:t>
            </a:r>
            <a:r>
              <a:rPr dirty="0" sz="1450" spc="-5">
                <a:latin typeface="Times New Roman"/>
                <a:cs typeface="Times New Roman"/>
              </a:rPr>
              <a:t>of </a:t>
            </a:r>
            <a:r>
              <a:rPr dirty="0" sz="1450" spc="-10">
                <a:latin typeface="Times New Roman"/>
                <a:cs typeface="Times New Roman"/>
              </a:rPr>
              <a:t>my heart to forget—at least for as  long as we are in here—the situation in which </a:t>
            </a:r>
            <a:r>
              <a:rPr dirty="0" sz="1450" spc="-5">
                <a:latin typeface="Times New Roman"/>
                <a:cs typeface="Times New Roman"/>
              </a:rPr>
              <a:t>you </a:t>
            </a:r>
            <a:r>
              <a:rPr dirty="0" sz="1450" spc="-10">
                <a:latin typeface="Times New Roman"/>
                <a:cs typeface="Times New Roman"/>
              </a:rPr>
              <a:t>saw me when we last met",  she went </a:t>
            </a:r>
            <a:r>
              <a:rPr dirty="0" sz="1450" spc="-5">
                <a:latin typeface="Times New Roman"/>
                <a:cs typeface="Times New Roman"/>
              </a:rPr>
              <a:t>on </a:t>
            </a:r>
            <a:r>
              <a:rPr dirty="0" sz="1450" spc="-20">
                <a:latin typeface="Times New Roman"/>
                <a:cs typeface="Times New Roman"/>
              </a:rPr>
              <a:t>urgently. </a:t>
            </a:r>
            <a:r>
              <a:rPr dirty="0" sz="1450" spc="-10">
                <a:latin typeface="Times New Roman"/>
                <a:cs typeface="Times New Roman"/>
              </a:rPr>
              <a:t>"I </a:t>
            </a:r>
            <a:r>
              <a:rPr dirty="0" sz="1450" spc="-5">
                <a:latin typeface="Times New Roman"/>
                <a:cs typeface="Times New Roman"/>
              </a:rPr>
              <a:t>don't </a:t>
            </a:r>
            <a:r>
              <a:rPr dirty="0" sz="1450" spc="-10">
                <a:latin typeface="Times New Roman"/>
                <a:cs typeface="Times New Roman"/>
              </a:rPr>
              <a:t>know how </a:t>
            </a:r>
            <a:r>
              <a:rPr dirty="0" sz="1450" spc="-5">
                <a:latin typeface="Times New Roman"/>
                <a:cs typeface="Times New Roman"/>
              </a:rPr>
              <a:t>you </a:t>
            </a:r>
            <a:r>
              <a:rPr dirty="0" sz="1450" spc="-10">
                <a:latin typeface="Times New Roman"/>
                <a:cs typeface="Times New Roman"/>
              </a:rPr>
              <a:t>feel about such</a:t>
            </a:r>
            <a:r>
              <a:rPr dirty="0" sz="1450" spc="65">
                <a:latin typeface="Times New Roman"/>
                <a:cs typeface="Times New Roman"/>
              </a:rPr>
              <a:t> </a:t>
            </a:r>
            <a:r>
              <a:rPr dirty="0" sz="1450" spc="-10">
                <a:latin typeface="Times New Roman"/>
                <a:cs typeface="Times New Roman"/>
              </a:rPr>
              <a:t>things</a:t>
            </a:r>
            <a:endParaRPr sz="1450">
              <a:latin typeface="Times New Roman"/>
              <a:cs typeface="Times New Roman"/>
            </a:endParaRPr>
          </a:p>
          <a:p>
            <a:pPr algn="just" marL="12700" marR="10160" indent="255904">
              <a:lnSpc>
                <a:spcPts val="1730"/>
              </a:lnSpc>
              <a:spcBef>
                <a:spcPts val="720"/>
              </a:spcBef>
            </a:pP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could think </a:t>
            </a:r>
            <a:r>
              <a:rPr dirty="0" sz="1450" spc="-5">
                <a:latin typeface="Times New Roman"/>
                <a:cs typeface="Times New Roman"/>
              </a:rPr>
              <a:t>of </a:t>
            </a:r>
            <a:r>
              <a:rPr dirty="0" sz="1450" spc="-10">
                <a:latin typeface="Times New Roman"/>
                <a:cs typeface="Times New Roman"/>
              </a:rPr>
              <a:t>to say was, "I am an old man, </a:t>
            </a:r>
            <a:r>
              <a:rPr dirty="0" sz="1450" spc="-5">
                <a:latin typeface="Times New Roman"/>
                <a:cs typeface="Times New Roman"/>
              </a:rPr>
              <a:t>but </a:t>
            </a:r>
            <a:r>
              <a:rPr dirty="0" sz="1450" spc="-10">
                <a:latin typeface="Times New Roman"/>
                <a:cs typeface="Times New Roman"/>
              </a:rPr>
              <a:t>never in my life have  </a:t>
            </a:r>
            <a:r>
              <a:rPr dirty="0" sz="1450" spc="-5">
                <a:latin typeface="Times New Roman"/>
                <a:cs typeface="Times New Roman"/>
              </a:rPr>
              <a:t>I </a:t>
            </a:r>
            <a:r>
              <a:rPr dirty="0" sz="1450" spc="-10">
                <a:latin typeface="Times New Roman"/>
                <a:cs typeface="Times New Roman"/>
              </a:rPr>
              <a:t>been so arrogant as to feel called </a:t>
            </a:r>
            <a:r>
              <a:rPr dirty="0" sz="1450" spc="-5">
                <a:latin typeface="Times New Roman"/>
                <a:cs typeface="Times New Roman"/>
              </a:rPr>
              <a:t>upon </a:t>
            </a:r>
            <a:r>
              <a:rPr dirty="0" sz="1450" spc="-10">
                <a:latin typeface="Times New Roman"/>
                <a:cs typeface="Times New Roman"/>
              </a:rPr>
              <a:t>to sit in judgment </a:t>
            </a:r>
            <a:r>
              <a:rPr dirty="0" sz="1450" spc="-5">
                <a:latin typeface="Times New Roman"/>
                <a:cs typeface="Times New Roman"/>
              </a:rPr>
              <a:t>on </a:t>
            </a:r>
            <a:r>
              <a:rPr dirty="0" sz="1450" spc="-10">
                <a:latin typeface="Times New Roman"/>
                <a:cs typeface="Times New Roman"/>
              </a:rPr>
              <a:t>my fellow</a:t>
            </a:r>
            <a:r>
              <a:rPr dirty="0" sz="1450" spc="25">
                <a:latin typeface="Times New Roman"/>
                <a:cs typeface="Times New Roman"/>
              </a:rPr>
              <a:t> </a:t>
            </a:r>
            <a:r>
              <a:rPr dirty="0" sz="1450" spc="-10">
                <a:latin typeface="Times New Roman"/>
                <a:cs typeface="Times New Roman"/>
              </a:rPr>
              <a:t>men."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 thank </a:t>
            </a:r>
            <a:r>
              <a:rPr dirty="0" sz="1450" spc="-5">
                <a:latin typeface="Times New Roman"/>
                <a:cs typeface="Times New Roman"/>
              </a:rPr>
              <a:t>you, </a:t>
            </a:r>
            <a:r>
              <a:rPr dirty="0" sz="1450" spc="-10">
                <a:latin typeface="Times New Roman"/>
                <a:cs typeface="Times New Roman"/>
              </a:rPr>
              <a:t>Herr Pernath", was her warm </a:t>
            </a:r>
            <a:r>
              <a:rPr dirty="0" sz="1450" spc="-5">
                <a:latin typeface="Times New Roman"/>
                <a:cs typeface="Times New Roman"/>
              </a:rPr>
              <a:t>but </a:t>
            </a:r>
            <a:r>
              <a:rPr dirty="0" sz="1450" spc="-10">
                <a:latin typeface="Times New Roman"/>
                <a:cs typeface="Times New Roman"/>
              </a:rPr>
              <a:t>simple </a:t>
            </a:r>
            <a:r>
              <a:rPr dirty="0" sz="1450" spc="-25">
                <a:latin typeface="Times New Roman"/>
                <a:cs typeface="Times New Roman"/>
              </a:rPr>
              <a:t>reply. </a:t>
            </a:r>
            <a:r>
              <a:rPr dirty="0" sz="1450" spc="-10">
                <a:latin typeface="Times New Roman"/>
                <a:cs typeface="Times New Roman"/>
              </a:rPr>
              <a:t>"But now </a:t>
            </a:r>
            <a:r>
              <a:rPr dirty="0" sz="1450" spc="-5">
                <a:latin typeface="Times New Roman"/>
                <a:cs typeface="Times New Roman"/>
              </a:rPr>
              <a:t>I  </a:t>
            </a:r>
            <a:r>
              <a:rPr dirty="0" sz="1450" spc="-10">
                <a:latin typeface="Times New Roman"/>
                <a:cs typeface="Times New Roman"/>
              </a:rPr>
              <a:t>must ask </a:t>
            </a:r>
            <a:r>
              <a:rPr dirty="0" sz="1450" spc="-5">
                <a:latin typeface="Times New Roman"/>
                <a:cs typeface="Times New Roman"/>
              </a:rPr>
              <a:t>you </a:t>
            </a:r>
            <a:r>
              <a:rPr dirty="0" sz="1450" spc="-10">
                <a:latin typeface="Times New Roman"/>
                <a:cs typeface="Times New Roman"/>
              </a:rPr>
              <a:t>to listen </a:t>
            </a:r>
            <a:r>
              <a:rPr dirty="0" sz="1450" spc="-20">
                <a:latin typeface="Times New Roman"/>
                <a:cs typeface="Times New Roman"/>
              </a:rPr>
              <a:t>patiently, </a:t>
            </a:r>
            <a:r>
              <a:rPr dirty="0" sz="1450" spc="-10">
                <a:latin typeface="Times New Roman"/>
                <a:cs typeface="Times New Roman"/>
              </a:rPr>
              <a:t>to see if </a:t>
            </a:r>
            <a:r>
              <a:rPr dirty="0" sz="1450" spc="-5">
                <a:latin typeface="Times New Roman"/>
                <a:cs typeface="Times New Roman"/>
              </a:rPr>
              <a:t>you </a:t>
            </a:r>
            <a:r>
              <a:rPr dirty="0" sz="1450" spc="-10">
                <a:latin typeface="Times New Roman"/>
                <a:cs typeface="Times New Roman"/>
              </a:rPr>
              <a:t>can help me in my desperate  situation, </a:t>
            </a:r>
            <a:r>
              <a:rPr dirty="0" sz="1450" spc="-5">
                <a:latin typeface="Times New Roman"/>
                <a:cs typeface="Times New Roman"/>
              </a:rPr>
              <a:t>or </a:t>
            </a:r>
            <a:r>
              <a:rPr dirty="0" sz="1450" spc="-10">
                <a:latin typeface="Times New Roman"/>
                <a:cs typeface="Times New Roman"/>
              </a:rPr>
              <a:t>at least advise me." </a:t>
            </a:r>
            <a:r>
              <a:rPr dirty="0" sz="1450" spc="-5">
                <a:latin typeface="Times New Roman"/>
                <a:cs typeface="Times New Roman"/>
              </a:rPr>
              <a:t>I </a:t>
            </a:r>
            <a:r>
              <a:rPr dirty="0" sz="1450" spc="-10">
                <a:latin typeface="Times New Roman"/>
                <a:cs typeface="Times New Roman"/>
              </a:rPr>
              <a:t>could</a:t>
            </a:r>
            <a:r>
              <a:rPr dirty="0" sz="1450" spc="20">
                <a:latin typeface="Times New Roman"/>
                <a:cs typeface="Times New Roman"/>
              </a:rPr>
              <a:t> </a:t>
            </a:r>
            <a:r>
              <a:rPr dirty="0" sz="1450" spc="-10">
                <a:latin typeface="Times New Roman"/>
                <a:cs typeface="Times New Roman"/>
              </a:rPr>
              <a:t>feel</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she was in the grip </a:t>
            </a:r>
            <a:r>
              <a:rPr dirty="0" sz="1450" spc="-5">
                <a:latin typeface="Times New Roman"/>
                <a:cs typeface="Times New Roman"/>
              </a:rPr>
              <a:t>of </a:t>
            </a:r>
            <a:r>
              <a:rPr dirty="0" sz="1450" spc="-10">
                <a:latin typeface="Times New Roman"/>
                <a:cs typeface="Times New Roman"/>
              </a:rPr>
              <a:t>some terrible </a:t>
            </a:r>
            <a:r>
              <a:rPr dirty="0" sz="1450" spc="-20">
                <a:latin typeface="Times New Roman"/>
                <a:cs typeface="Times New Roman"/>
              </a:rPr>
              <a:t>fear, </a:t>
            </a:r>
            <a:r>
              <a:rPr dirty="0" sz="1450" spc="-10">
                <a:latin typeface="Times New Roman"/>
                <a:cs typeface="Times New Roman"/>
              </a:rPr>
              <a:t>her voice trembled. "That night, in  the studio, that was when, to my </a:t>
            </a:r>
            <a:r>
              <a:rPr dirty="0" sz="1450" spc="-15">
                <a:latin typeface="Times New Roman"/>
                <a:cs typeface="Times New Roman"/>
              </a:rPr>
              <a:t>horror, </a:t>
            </a:r>
            <a:r>
              <a:rPr dirty="0" sz="1450" spc="-5">
                <a:latin typeface="Times New Roman"/>
                <a:cs typeface="Times New Roman"/>
              </a:rPr>
              <a:t>I </a:t>
            </a:r>
            <a:r>
              <a:rPr dirty="0" sz="1450" spc="-10">
                <a:latin typeface="Times New Roman"/>
                <a:cs typeface="Times New Roman"/>
              </a:rPr>
              <a:t>suddenly realised that hideous  monster was deliberately spying </a:t>
            </a:r>
            <a:r>
              <a:rPr dirty="0" sz="1450" spc="-5">
                <a:latin typeface="Times New Roman"/>
                <a:cs typeface="Times New Roman"/>
              </a:rPr>
              <a:t>on </a:t>
            </a:r>
            <a:r>
              <a:rPr dirty="0" sz="1450" spc="-10">
                <a:latin typeface="Times New Roman"/>
                <a:cs typeface="Times New Roman"/>
              </a:rPr>
              <a:t>me. For months already </a:t>
            </a:r>
            <a:r>
              <a:rPr dirty="0" sz="1450" spc="-5">
                <a:latin typeface="Times New Roman"/>
                <a:cs typeface="Times New Roman"/>
              </a:rPr>
              <a:t>I </a:t>
            </a:r>
            <a:r>
              <a:rPr dirty="0" sz="1450" spc="-10">
                <a:latin typeface="Times New Roman"/>
                <a:cs typeface="Times New Roman"/>
              </a:rPr>
              <a:t>had noticed that  wherever </a:t>
            </a:r>
            <a:r>
              <a:rPr dirty="0" sz="1450" spc="-5">
                <a:latin typeface="Times New Roman"/>
                <a:cs typeface="Times New Roman"/>
              </a:rPr>
              <a:t>I </a:t>
            </a:r>
            <a:r>
              <a:rPr dirty="0" sz="1450" spc="-10">
                <a:latin typeface="Times New Roman"/>
                <a:cs typeface="Times New Roman"/>
              </a:rPr>
              <a:t>went—whether alone, </a:t>
            </a:r>
            <a:r>
              <a:rPr dirty="0" sz="1450" spc="-5">
                <a:latin typeface="Times New Roman"/>
                <a:cs typeface="Times New Roman"/>
              </a:rPr>
              <a:t>or </a:t>
            </a:r>
            <a:r>
              <a:rPr dirty="0" sz="1450" spc="-10">
                <a:latin typeface="Times New Roman"/>
                <a:cs typeface="Times New Roman"/>
              </a:rPr>
              <a:t>with my husband </a:t>
            </a:r>
            <a:r>
              <a:rPr dirty="0" sz="1450" spc="-5">
                <a:latin typeface="Times New Roman"/>
                <a:cs typeface="Times New Roman"/>
              </a:rPr>
              <a:t>or . . . </a:t>
            </a:r>
            <a:r>
              <a:rPr dirty="0" sz="1450" spc="-10">
                <a:latin typeface="Times New Roman"/>
                <a:cs typeface="Times New Roman"/>
              </a:rPr>
              <a:t>with </a:t>
            </a:r>
            <a:r>
              <a:rPr dirty="0" sz="1450" spc="-5">
                <a:latin typeface="Times New Roman"/>
                <a:cs typeface="Times New Roman"/>
              </a:rPr>
              <a:t>. . . </a:t>
            </a:r>
            <a:r>
              <a:rPr dirty="0" sz="1450" spc="-10">
                <a:latin typeface="Times New Roman"/>
                <a:cs typeface="Times New Roman"/>
              </a:rPr>
              <a:t>with </a:t>
            </a:r>
            <a:r>
              <a:rPr dirty="0" sz="1450" spc="-35">
                <a:latin typeface="Times New Roman"/>
                <a:cs typeface="Times New Roman"/>
              </a:rPr>
              <a:t>Dr.  </a:t>
            </a:r>
            <a:r>
              <a:rPr dirty="0" sz="1450" spc="-10">
                <a:latin typeface="Times New Roman"/>
                <a:cs typeface="Times New Roman"/>
              </a:rPr>
              <a:t>Savioli—the villainous face </a:t>
            </a:r>
            <a:r>
              <a:rPr dirty="0" sz="1450" spc="-5">
                <a:latin typeface="Times New Roman"/>
                <a:cs typeface="Times New Roman"/>
              </a:rPr>
              <a:t>of </a:t>
            </a:r>
            <a:r>
              <a:rPr dirty="0" sz="1450" spc="-10">
                <a:latin typeface="Times New Roman"/>
                <a:cs typeface="Times New Roman"/>
              </a:rPr>
              <a:t>that junk-dealer would always appear  somewhere in the </a:t>
            </a:r>
            <a:r>
              <a:rPr dirty="0" sz="1450" spc="-20">
                <a:latin typeface="Times New Roman"/>
                <a:cs typeface="Times New Roman"/>
              </a:rPr>
              <a:t>vicinity. </a:t>
            </a:r>
            <a:r>
              <a:rPr dirty="0" sz="1450" spc="-35">
                <a:latin typeface="Times New Roman"/>
                <a:cs typeface="Times New Roman"/>
              </a:rPr>
              <a:t>Awake </a:t>
            </a:r>
            <a:r>
              <a:rPr dirty="0" sz="1450" spc="-5">
                <a:latin typeface="Times New Roman"/>
                <a:cs typeface="Times New Roman"/>
              </a:rPr>
              <a:t>or </a:t>
            </a:r>
            <a:r>
              <a:rPr dirty="0" sz="1450" spc="-10">
                <a:latin typeface="Times New Roman"/>
                <a:cs typeface="Times New Roman"/>
              </a:rPr>
              <a:t>asleep, those squinting eyes haunted me.  There is still </a:t>
            </a:r>
            <a:r>
              <a:rPr dirty="0" sz="1450" spc="-5">
                <a:latin typeface="Times New Roman"/>
                <a:cs typeface="Times New Roman"/>
              </a:rPr>
              <a:t>no </a:t>
            </a:r>
            <a:r>
              <a:rPr dirty="0" sz="1450" spc="-10">
                <a:latin typeface="Times New Roman"/>
                <a:cs typeface="Times New Roman"/>
              </a:rPr>
              <a:t>sign </a:t>
            </a:r>
            <a:r>
              <a:rPr dirty="0" sz="1450" spc="-5">
                <a:latin typeface="Times New Roman"/>
                <a:cs typeface="Times New Roman"/>
              </a:rPr>
              <a:t>of </a:t>
            </a:r>
            <a:r>
              <a:rPr dirty="0" sz="1450" spc="-10">
                <a:latin typeface="Times New Roman"/>
                <a:cs typeface="Times New Roman"/>
              </a:rPr>
              <a:t>what his intentions are, </a:t>
            </a:r>
            <a:r>
              <a:rPr dirty="0" sz="1450" spc="-5">
                <a:latin typeface="Times New Roman"/>
                <a:cs typeface="Times New Roman"/>
              </a:rPr>
              <a:t>but </a:t>
            </a:r>
            <a:r>
              <a:rPr dirty="0" sz="1450" spc="-10">
                <a:latin typeface="Times New Roman"/>
                <a:cs typeface="Times New Roman"/>
              </a:rPr>
              <a:t>that only increases the fear  that torments me at night: when is </a:t>
            </a:r>
            <a:r>
              <a:rPr dirty="0" sz="1450" spc="-5">
                <a:latin typeface="Times New Roman"/>
                <a:cs typeface="Times New Roman"/>
              </a:rPr>
              <a:t>he </a:t>
            </a:r>
            <a:r>
              <a:rPr dirty="0" sz="1450" spc="-10">
                <a:latin typeface="Times New Roman"/>
                <a:cs typeface="Times New Roman"/>
              </a:rPr>
              <a:t>going to slip the noose round my</a:t>
            </a:r>
            <a:r>
              <a:rPr dirty="0" sz="1450" spc="160">
                <a:latin typeface="Times New Roman"/>
                <a:cs typeface="Times New Roman"/>
              </a:rPr>
              <a:t> </a:t>
            </a:r>
            <a:r>
              <a:rPr dirty="0" sz="1450" spc="-10">
                <a:latin typeface="Times New Roman"/>
                <a:cs typeface="Times New Roman"/>
              </a:rPr>
              <a:t>neck?</a:t>
            </a:r>
            <a:endParaRPr sz="1450">
              <a:latin typeface="Times New Roman"/>
              <a:cs typeface="Times New Roman"/>
            </a:endParaRPr>
          </a:p>
          <a:p>
            <a:pPr algn="just" marL="12700" marR="5715" indent="255904">
              <a:lnSpc>
                <a:spcPts val="1730"/>
              </a:lnSpc>
              <a:spcBef>
                <a:spcPts val="705"/>
              </a:spcBef>
            </a:pPr>
            <a:r>
              <a:rPr dirty="0" sz="1450" spc="-10">
                <a:latin typeface="Times New Roman"/>
                <a:cs typeface="Times New Roman"/>
              </a:rPr>
              <a:t>At first </a:t>
            </a:r>
            <a:r>
              <a:rPr dirty="0" sz="1450" spc="-35">
                <a:latin typeface="Times New Roman"/>
                <a:cs typeface="Times New Roman"/>
              </a:rPr>
              <a:t>Dr. </a:t>
            </a:r>
            <a:r>
              <a:rPr dirty="0" sz="1450" spc="-10">
                <a:latin typeface="Times New Roman"/>
                <a:cs typeface="Times New Roman"/>
              </a:rPr>
              <a:t>Savioli tried to reassure me. What could </a:t>
            </a:r>
            <a:r>
              <a:rPr dirty="0" sz="1450" spc="-5">
                <a:latin typeface="Times New Roman"/>
                <a:cs typeface="Times New Roman"/>
              </a:rPr>
              <a:t>a poor </a:t>
            </a:r>
            <a:r>
              <a:rPr dirty="0" sz="1450" spc="-10">
                <a:latin typeface="Times New Roman"/>
                <a:cs typeface="Times New Roman"/>
              </a:rPr>
              <a:t>wretch like this  Aaron </a:t>
            </a:r>
            <a:r>
              <a:rPr dirty="0" sz="1450" spc="-20">
                <a:latin typeface="Times New Roman"/>
                <a:cs typeface="Times New Roman"/>
              </a:rPr>
              <a:t>Wassertrum</a:t>
            </a:r>
            <a:r>
              <a:rPr dirty="0" sz="1450" spc="320">
                <a:latin typeface="Times New Roman"/>
                <a:cs typeface="Times New Roman"/>
              </a:rPr>
              <a:t> </a:t>
            </a:r>
            <a:r>
              <a:rPr dirty="0" sz="1450" spc="-5">
                <a:latin typeface="Times New Roman"/>
                <a:cs typeface="Times New Roman"/>
              </a:rPr>
              <a:t>do? </a:t>
            </a:r>
            <a:r>
              <a:rPr dirty="0" sz="1450" spc="-10">
                <a:latin typeface="Times New Roman"/>
                <a:cs typeface="Times New Roman"/>
              </a:rPr>
              <a:t>At worst it would </a:t>
            </a:r>
            <a:r>
              <a:rPr dirty="0" sz="1450" spc="-5">
                <a:latin typeface="Times New Roman"/>
                <a:cs typeface="Times New Roman"/>
              </a:rPr>
              <a:t>be </a:t>
            </a:r>
            <a:r>
              <a:rPr dirty="0" sz="1450" spc="-10">
                <a:latin typeface="Times New Roman"/>
                <a:cs typeface="Times New Roman"/>
              </a:rPr>
              <a:t>some petty blackmail </a:t>
            </a:r>
            <a:r>
              <a:rPr dirty="0" sz="1450" spc="-5">
                <a:latin typeface="Times New Roman"/>
                <a:cs typeface="Times New Roman"/>
              </a:rPr>
              <a:t>or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kind. </a:t>
            </a:r>
            <a:r>
              <a:rPr dirty="0" sz="1450" spc="-10">
                <a:latin typeface="Times New Roman"/>
                <a:cs typeface="Times New Roman"/>
              </a:rPr>
              <a:t>But his lips went white, every time the name </a:t>
            </a:r>
            <a:r>
              <a:rPr dirty="0" sz="1450" spc="-5">
                <a:latin typeface="Times New Roman"/>
                <a:cs typeface="Times New Roman"/>
              </a:rPr>
              <a:t>of  </a:t>
            </a:r>
            <a:r>
              <a:rPr dirty="0" sz="1450" spc="-20">
                <a:latin typeface="Times New Roman"/>
                <a:cs typeface="Times New Roman"/>
              </a:rPr>
              <a:t>Wassertrum </a:t>
            </a:r>
            <a:r>
              <a:rPr dirty="0" sz="1450" spc="-10">
                <a:latin typeface="Times New Roman"/>
                <a:cs typeface="Times New Roman"/>
              </a:rPr>
              <a:t>was mentioned, and </a:t>
            </a:r>
            <a:r>
              <a:rPr dirty="0" sz="1450" spc="-5">
                <a:latin typeface="Times New Roman"/>
                <a:cs typeface="Times New Roman"/>
              </a:rPr>
              <a:t>I </a:t>
            </a:r>
            <a:r>
              <a:rPr dirty="0" sz="1450" spc="-10">
                <a:latin typeface="Times New Roman"/>
                <a:cs typeface="Times New Roman"/>
              </a:rPr>
              <a:t>began to suspect that, to reassure me, </a:t>
            </a:r>
            <a:r>
              <a:rPr dirty="0" sz="1450" spc="-35">
                <a:latin typeface="Times New Roman"/>
                <a:cs typeface="Times New Roman"/>
              </a:rPr>
              <a:t>Dr.  </a:t>
            </a:r>
            <a:r>
              <a:rPr dirty="0" sz="1450" spc="-10">
                <a:latin typeface="Times New Roman"/>
                <a:cs typeface="Times New Roman"/>
              </a:rPr>
              <a:t>Savioli was concealing something from me, something dreadful that might  cost him his life—or me</a:t>
            </a:r>
            <a:r>
              <a:rPr dirty="0" sz="1450" spc="1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marL="12700" marR="92075" indent="255904">
              <a:lnSpc>
                <a:spcPts val="1730"/>
              </a:lnSpc>
              <a:spcBef>
                <a:spcPts val="785"/>
              </a:spcBef>
            </a:pP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learnt what it was that </a:t>
            </a:r>
            <a:r>
              <a:rPr dirty="0" sz="1450" spc="-5">
                <a:latin typeface="Times New Roman"/>
                <a:cs typeface="Times New Roman"/>
              </a:rPr>
              <a:t>he </a:t>
            </a:r>
            <a:r>
              <a:rPr dirty="0" sz="1450" spc="-10">
                <a:latin typeface="Times New Roman"/>
                <a:cs typeface="Times New Roman"/>
              </a:rPr>
              <a:t>was carefully trying to conceal from  me: this </a:t>
            </a:r>
            <a:r>
              <a:rPr dirty="0" sz="1450" spc="-20">
                <a:latin typeface="Times New Roman"/>
                <a:cs typeface="Times New Roman"/>
              </a:rPr>
              <a:t>Wassertrum </a:t>
            </a:r>
            <a:r>
              <a:rPr dirty="0" sz="1450" spc="-10">
                <a:latin typeface="Times New Roman"/>
                <a:cs typeface="Times New Roman"/>
              </a:rPr>
              <a:t>has been to see him several times, at night, in his  apartment! </a:t>
            </a:r>
            <a:r>
              <a:rPr dirty="0" sz="1450" spc="-5">
                <a:latin typeface="Times New Roman"/>
                <a:cs typeface="Times New Roman"/>
              </a:rPr>
              <a:t>I </a:t>
            </a:r>
            <a:r>
              <a:rPr dirty="0" sz="1450" spc="-10">
                <a:latin typeface="Times New Roman"/>
                <a:cs typeface="Times New Roman"/>
              </a:rPr>
              <a:t>know something is going </a:t>
            </a:r>
            <a:r>
              <a:rPr dirty="0" sz="1450" spc="-5">
                <a:latin typeface="Times New Roman"/>
                <a:cs typeface="Times New Roman"/>
              </a:rPr>
              <a:t>on, I </a:t>
            </a:r>
            <a:r>
              <a:rPr dirty="0" sz="1450" spc="-10">
                <a:latin typeface="Times New Roman"/>
                <a:cs typeface="Times New Roman"/>
              </a:rPr>
              <a:t>can sense with every fibre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body </a:t>
            </a:r>
            <a:r>
              <a:rPr dirty="0" sz="1450" spc="-10">
                <a:latin typeface="Times New Roman"/>
                <a:cs typeface="Times New Roman"/>
              </a:rPr>
              <a:t>that something is gradually tightening round </a:t>
            </a:r>
            <a:r>
              <a:rPr dirty="0" sz="1450" spc="-5">
                <a:latin typeface="Times New Roman"/>
                <a:cs typeface="Times New Roman"/>
              </a:rPr>
              <a:t>us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snake crushing its  </a:t>
            </a:r>
            <a:r>
              <a:rPr dirty="0" sz="1450" spc="-25">
                <a:latin typeface="Times New Roman"/>
                <a:cs typeface="Times New Roman"/>
              </a:rPr>
              <a:t>prey. </a:t>
            </a:r>
            <a:r>
              <a:rPr dirty="0" sz="1450" spc="-10">
                <a:latin typeface="Times New Roman"/>
                <a:cs typeface="Times New Roman"/>
              </a:rPr>
              <a:t>What does that murderer think he's </a:t>
            </a:r>
            <a:r>
              <a:rPr dirty="0" sz="1450" spc="-5">
                <a:latin typeface="Times New Roman"/>
                <a:cs typeface="Times New Roman"/>
              </a:rPr>
              <a:t>doing? </a:t>
            </a:r>
            <a:r>
              <a:rPr dirty="0" sz="1450" spc="-10">
                <a:latin typeface="Times New Roman"/>
                <a:cs typeface="Times New Roman"/>
              </a:rPr>
              <a:t>Why can't </a:t>
            </a:r>
            <a:r>
              <a:rPr dirty="0" sz="1450" spc="-35">
                <a:latin typeface="Times New Roman"/>
                <a:cs typeface="Times New Roman"/>
              </a:rPr>
              <a:t>Dr. </a:t>
            </a:r>
            <a:r>
              <a:rPr dirty="0" sz="1450" spc="-10">
                <a:latin typeface="Times New Roman"/>
                <a:cs typeface="Times New Roman"/>
              </a:rPr>
              <a:t>Savioli shake  him </a:t>
            </a:r>
            <a:r>
              <a:rPr dirty="0" sz="1450" spc="-15">
                <a:latin typeface="Times New Roman"/>
                <a:cs typeface="Times New Roman"/>
              </a:rPr>
              <a:t>off? </a:t>
            </a:r>
            <a:r>
              <a:rPr dirty="0" sz="1450" spc="-10">
                <a:latin typeface="Times New Roman"/>
                <a:cs typeface="Times New Roman"/>
              </a:rPr>
              <a:t>No, </a:t>
            </a:r>
            <a:r>
              <a:rPr dirty="0" sz="1450" spc="-5">
                <a:latin typeface="Times New Roman"/>
                <a:cs typeface="Times New Roman"/>
              </a:rPr>
              <a:t>no, I </a:t>
            </a:r>
            <a:r>
              <a:rPr dirty="0" sz="1450" spc="-10">
                <a:latin typeface="Times New Roman"/>
                <a:cs typeface="Times New Roman"/>
              </a:rPr>
              <a:t>won't </a:t>
            </a:r>
            <a:r>
              <a:rPr dirty="0" sz="1450" spc="-5">
                <a:latin typeface="Times New Roman"/>
                <a:cs typeface="Times New Roman"/>
              </a:rPr>
              <a:t>put up </a:t>
            </a:r>
            <a:r>
              <a:rPr dirty="0" sz="1450" spc="-10">
                <a:latin typeface="Times New Roman"/>
                <a:cs typeface="Times New Roman"/>
              </a:rPr>
              <a:t>with it any </a:t>
            </a:r>
            <a:r>
              <a:rPr dirty="0" sz="1450" spc="-15">
                <a:latin typeface="Times New Roman"/>
                <a:cs typeface="Times New Roman"/>
              </a:rPr>
              <a:t>longer,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do </a:t>
            </a:r>
            <a:r>
              <a:rPr dirty="0" sz="1450" spc="-10">
                <a:latin typeface="Times New Roman"/>
                <a:cs typeface="Times New Roman"/>
              </a:rPr>
              <a:t>something—  anything—before it drives me</a:t>
            </a:r>
            <a:r>
              <a:rPr dirty="0" sz="1450" spc="10">
                <a:latin typeface="Times New Roman"/>
                <a:cs typeface="Times New Roman"/>
              </a:rPr>
              <a:t> </a:t>
            </a:r>
            <a:r>
              <a:rPr dirty="0" sz="1450" spc="-10">
                <a:latin typeface="Times New Roman"/>
                <a:cs typeface="Times New Roman"/>
              </a:rPr>
              <a:t>mad."</a:t>
            </a:r>
            <a:endParaRPr sz="1450">
              <a:latin typeface="Times New Roman"/>
              <a:cs typeface="Times New Roman"/>
            </a:endParaRPr>
          </a:p>
          <a:p>
            <a:pPr algn="just" marL="12700" marR="5715" indent="255904">
              <a:lnSpc>
                <a:spcPts val="1730"/>
              </a:lnSpc>
              <a:spcBef>
                <a:spcPts val="780"/>
              </a:spcBef>
            </a:pPr>
            <a:r>
              <a:rPr dirty="0" sz="1450" spc="-5">
                <a:latin typeface="Times New Roman"/>
                <a:cs typeface="Times New Roman"/>
              </a:rPr>
              <a:t>I </a:t>
            </a:r>
            <a:r>
              <a:rPr dirty="0" sz="1450" spc="-10">
                <a:latin typeface="Times New Roman"/>
                <a:cs typeface="Times New Roman"/>
              </a:rPr>
              <a:t>tried to </a:t>
            </a:r>
            <a:r>
              <a:rPr dirty="0" sz="1450" spc="-5">
                <a:latin typeface="Times New Roman"/>
                <a:cs typeface="Times New Roman"/>
              </a:rPr>
              <a:t>put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few words </a:t>
            </a:r>
            <a:r>
              <a:rPr dirty="0" sz="1450" spc="-5">
                <a:latin typeface="Times New Roman"/>
                <a:cs typeface="Times New Roman"/>
              </a:rPr>
              <a:t>of </a:t>
            </a:r>
            <a:r>
              <a:rPr dirty="0" sz="1450" spc="-10">
                <a:latin typeface="Times New Roman"/>
                <a:cs typeface="Times New Roman"/>
              </a:rPr>
              <a:t>comfort, </a:t>
            </a:r>
            <a:r>
              <a:rPr dirty="0" sz="1450" spc="-5">
                <a:latin typeface="Times New Roman"/>
                <a:cs typeface="Times New Roman"/>
              </a:rPr>
              <a:t>but </a:t>
            </a:r>
            <a:r>
              <a:rPr dirty="0" sz="1450" spc="-10">
                <a:latin typeface="Times New Roman"/>
                <a:cs typeface="Times New Roman"/>
              </a:rPr>
              <a:t>she interrupted me. "And in  the last few days the nightmare that is threatening to choke me has taken </a:t>
            </a:r>
            <a:r>
              <a:rPr dirty="0" sz="1450" spc="-5">
                <a:latin typeface="Times New Roman"/>
                <a:cs typeface="Times New Roman"/>
              </a:rPr>
              <a:t>on  </a:t>
            </a:r>
            <a:r>
              <a:rPr dirty="0" sz="1450" spc="-10">
                <a:latin typeface="Times New Roman"/>
                <a:cs typeface="Times New Roman"/>
              </a:rPr>
              <a:t>more and more tangible form. </a:t>
            </a:r>
            <a:r>
              <a:rPr dirty="0" sz="1450" spc="-35">
                <a:latin typeface="Times New Roman"/>
                <a:cs typeface="Times New Roman"/>
              </a:rPr>
              <a:t>Dr. </a:t>
            </a:r>
            <a:r>
              <a:rPr dirty="0" sz="1450" spc="-10">
                <a:latin typeface="Times New Roman"/>
                <a:cs typeface="Times New Roman"/>
              </a:rPr>
              <a:t>Savioli has suddenly fallen ill; </a:t>
            </a:r>
            <a:r>
              <a:rPr dirty="0" sz="1450" spc="-5">
                <a:latin typeface="Times New Roman"/>
                <a:cs typeface="Times New Roman"/>
              </a:rPr>
              <a:t>I </a:t>
            </a:r>
            <a:r>
              <a:rPr dirty="0" sz="1450" spc="-10">
                <a:latin typeface="Times New Roman"/>
                <a:cs typeface="Times New Roman"/>
              </a:rPr>
              <a:t>cannot  contact him, cannot visit him without the constant fear </a:t>
            </a:r>
            <a:r>
              <a:rPr dirty="0" sz="1450" spc="-5">
                <a:latin typeface="Times New Roman"/>
                <a:cs typeface="Times New Roman"/>
              </a:rPr>
              <a:t>of </a:t>
            </a:r>
            <a:r>
              <a:rPr dirty="0" sz="1450" spc="-10">
                <a:latin typeface="Times New Roman"/>
                <a:cs typeface="Times New Roman"/>
              </a:rPr>
              <a:t>my love for him  being discovered. He is delirious, and all that </a:t>
            </a:r>
            <a:r>
              <a:rPr dirty="0" sz="1450" spc="-5">
                <a:latin typeface="Times New Roman"/>
                <a:cs typeface="Times New Roman"/>
              </a:rPr>
              <a:t>I </a:t>
            </a:r>
            <a:r>
              <a:rPr dirty="0" sz="1450" spc="-10">
                <a:latin typeface="Times New Roman"/>
                <a:cs typeface="Times New Roman"/>
              </a:rPr>
              <a:t>could find </a:t>
            </a:r>
            <a:r>
              <a:rPr dirty="0" sz="1450" spc="-5">
                <a:latin typeface="Times New Roman"/>
                <a:cs typeface="Times New Roman"/>
              </a:rPr>
              <a:t>out </a:t>
            </a:r>
            <a:r>
              <a:rPr dirty="0" sz="1450" spc="-10">
                <a:latin typeface="Times New Roman"/>
                <a:cs typeface="Times New Roman"/>
              </a:rPr>
              <a:t>is that in his  fever</a:t>
            </a:r>
            <a:r>
              <a:rPr dirty="0" sz="1450" spc="35">
                <a:latin typeface="Times New Roman"/>
                <a:cs typeface="Times New Roman"/>
              </a:rPr>
              <a:t>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imagines</a:t>
            </a:r>
            <a:r>
              <a:rPr dirty="0" sz="1450" spc="35">
                <a:latin typeface="Times New Roman"/>
                <a:cs typeface="Times New Roman"/>
              </a:rPr>
              <a:t>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is</a:t>
            </a:r>
            <a:r>
              <a:rPr dirty="0" sz="1450" spc="35">
                <a:latin typeface="Times New Roman"/>
                <a:cs typeface="Times New Roman"/>
              </a:rPr>
              <a:t> </a:t>
            </a:r>
            <a:r>
              <a:rPr dirty="0" sz="1450" spc="-10">
                <a:latin typeface="Times New Roman"/>
                <a:cs typeface="Times New Roman"/>
              </a:rPr>
              <a:t>being</a:t>
            </a:r>
            <a:r>
              <a:rPr dirty="0" sz="1450" spc="35">
                <a:latin typeface="Times New Roman"/>
                <a:cs typeface="Times New Roman"/>
              </a:rPr>
              <a:t> </a:t>
            </a:r>
            <a:r>
              <a:rPr dirty="0" sz="1450" spc="-10">
                <a:latin typeface="Times New Roman"/>
                <a:cs typeface="Times New Roman"/>
              </a:rPr>
              <a:t>pursued</a:t>
            </a:r>
            <a:r>
              <a:rPr dirty="0" sz="1450" spc="35">
                <a:latin typeface="Times New Roman"/>
                <a:cs typeface="Times New Roman"/>
              </a:rPr>
              <a:t> </a:t>
            </a:r>
            <a:r>
              <a:rPr dirty="0" sz="1450" spc="-5">
                <a:latin typeface="Times New Roman"/>
                <a:cs typeface="Times New Roman"/>
              </a:rPr>
              <a:t>by</a:t>
            </a:r>
            <a:r>
              <a:rPr dirty="0" sz="1450" spc="35">
                <a:latin typeface="Times New Roman"/>
                <a:cs typeface="Times New Roman"/>
              </a:rPr>
              <a:t> </a:t>
            </a:r>
            <a:r>
              <a:rPr dirty="0" sz="1450" spc="-10">
                <a:latin typeface="Times New Roman"/>
                <a:cs typeface="Times New Roman"/>
              </a:rPr>
              <a:t>some</a:t>
            </a:r>
            <a:r>
              <a:rPr dirty="0" sz="1450" spc="40">
                <a:latin typeface="Times New Roman"/>
                <a:cs typeface="Times New Roman"/>
              </a:rPr>
              <a:t> </a:t>
            </a:r>
            <a:r>
              <a:rPr dirty="0" sz="1450" spc="-10">
                <a:latin typeface="Times New Roman"/>
                <a:cs typeface="Times New Roman"/>
              </a:rPr>
              <a:t>monster</a:t>
            </a:r>
            <a:r>
              <a:rPr dirty="0" sz="1450" spc="35">
                <a:latin typeface="Times New Roman"/>
                <a:cs typeface="Times New Roman"/>
              </a:rPr>
              <a:t> </a:t>
            </a:r>
            <a:r>
              <a:rPr dirty="0" sz="1450" spc="-10">
                <a:latin typeface="Times New Roman"/>
                <a:cs typeface="Times New Roman"/>
              </a:rPr>
              <a:t>with</a:t>
            </a:r>
            <a:r>
              <a:rPr dirty="0" sz="1450" spc="35">
                <a:latin typeface="Times New Roman"/>
                <a:cs typeface="Times New Roman"/>
              </a:rPr>
              <a:t> </a:t>
            </a:r>
            <a:r>
              <a:rPr dirty="0" sz="1450" spc="-5">
                <a:latin typeface="Times New Roman"/>
                <a:cs typeface="Times New Roman"/>
              </a:rPr>
              <a:t>a</a:t>
            </a:r>
            <a:r>
              <a:rPr dirty="0" sz="1450" spc="35">
                <a:latin typeface="Times New Roman"/>
                <a:cs typeface="Times New Roman"/>
              </a:rPr>
              <a:t> </a:t>
            </a:r>
            <a:r>
              <a:rPr dirty="0" sz="1450" spc="-10">
                <a:latin typeface="Times New Roman"/>
                <a:cs typeface="Times New Roman"/>
              </a:rPr>
              <a:t>hare-lip:</a:t>
            </a:r>
            <a:r>
              <a:rPr dirty="0" sz="1450" spc="35">
                <a:latin typeface="Times New Roman"/>
                <a:cs typeface="Times New Roman"/>
              </a:rPr>
              <a:t> </a:t>
            </a:r>
            <a:r>
              <a:rPr dirty="0" sz="1450" spc="-10">
                <a:latin typeface="Times New Roman"/>
                <a:cs typeface="Times New Roman"/>
              </a:rPr>
              <a:t>Aaron</a:t>
            </a:r>
            <a:endParaRPr sz="145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6440" cy="9457055"/>
          </a:xfrm>
          <a:prstGeom prst="rect">
            <a:avLst/>
          </a:prstGeom>
        </p:spPr>
        <p:txBody>
          <a:bodyPr wrap="square" lIns="0" tIns="107950" rIns="0" bIns="0" rtlCol="0" vert="horz">
            <a:spAutoFit/>
          </a:bodyPr>
          <a:lstStyle/>
          <a:p>
            <a:pPr marL="12700">
              <a:lnSpc>
                <a:spcPct val="100000"/>
              </a:lnSpc>
              <a:spcBef>
                <a:spcPts val="850"/>
              </a:spcBef>
            </a:pPr>
            <a:r>
              <a:rPr dirty="0" sz="1450" spc="-20">
                <a:latin typeface="Times New Roman"/>
                <a:cs typeface="Times New Roman"/>
              </a:rPr>
              <a:t>Wassertrum!</a:t>
            </a:r>
            <a:endParaRPr sz="1450">
              <a:latin typeface="Times New Roman"/>
              <a:cs typeface="Times New Roman"/>
            </a:endParaRPr>
          </a:p>
          <a:p>
            <a:pPr algn="just" marL="12700" marR="5080" indent="255904">
              <a:lnSpc>
                <a:spcPts val="1730"/>
              </a:lnSpc>
              <a:spcBef>
                <a:spcPts val="819"/>
              </a:spcBef>
            </a:pPr>
            <a:r>
              <a:rPr dirty="0" sz="1450" spc="-5">
                <a:latin typeface="Times New Roman"/>
                <a:cs typeface="Times New Roman"/>
              </a:rPr>
              <a:t>I </a:t>
            </a:r>
            <a:r>
              <a:rPr dirty="0" sz="1450" spc="-10">
                <a:latin typeface="Times New Roman"/>
                <a:cs typeface="Times New Roman"/>
              </a:rPr>
              <a:t>know how brave </a:t>
            </a:r>
            <a:r>
              <a:rPr dirty="0" sz="1450" spc="-35">
                <a:latin typeface="Times New Roman"/>
                <a:cs typeface="Times New Roman"/>
              </a:rPr>
              <a:t>Dr. </a:t>
            </a:r>
            <a:r>
              <a:rPr dirty="0" sz="1450" spc="-10">
                <a:latin typeface="Times New Roman"/>
                <a:cs typeface="Times New Roman"/>
              </a:rPr>
              <a:t>Savioli is, so </a:t>
            </a:r>
            <a:r>
              <a:rPr dirty="0" sz="1450" spc="-5">
                <a:latin typeface="Times New Roman"/>
                <a:cs typeface="Times New Roman"/>
              </a:rPr>
              <a:t>you </a:t>
            </a:r>
            <a:r>
              <a:rPr dirty="0" sz="1450" spc="-10">
                <a:latin typeface="Times New Roman"/>
                <a:cs typeface="Times New Roman"/>
              </a:rPr>
              <a:t>can imagine how much it terrifies  me to know that </a:t>
            </a:r>
            <a:r>
              <a:rPr dirty="0" sz="1450" spc="-5">
                <a:latin typeface="Times New Roman"/>
                <a:cs typeface="Times New Roman"/>
              </a:rPr>
              <a:t>he </a:t>
            </a:r>
            <a:r>
              <a:rPr dirty="0" sz="1450" spc="-10">
                <a:latin typeface="Times New Roman"/>
                <a:cs typeface="Times New Roman"/>
              </a:rPr>
              <a:t>has collapsed, paralysed </a:t>
            </a:r>
            <a:r>
              <a:rPr dirty="0" sz="1450" spc="-5">
                <a:latin typeface="Times New Roman"/>
                <a:cs typeface="Times New Roman"/>
              </a:rPr>
              <a:t>by a </a:t>
            </a:r>
            <a:r>
              <a:rPr dirty="0" sz="1450" spc="-10">
                <a:latin typeface="Times New Roman"/>
                <a:cs typeface="Times New Roman"/>
              </a:rPr>
              <a:t>fear which to me just seems  like the dark presence </a:t>
            </a:r>
            <a:r>
              <a:rPr dirty="0" sz="1450" spc="-5">
                <a:latin typeface="Times New Roman"/>
                <a:cs typeface="Times New Roman"/>
              </a:rPr>
              <a:t>of </a:t>
            </a:r>
            <a:r>
              <a:rPr dirty="0" sz="1450" spc="-10">
                <a:latin typeface="Times New Roman"/>
                <a:cs typeface="Times New Roman"/>
              </a:rPr>
              <a:t>the Angel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marL="12700" marR="76200" indent="255904">
              <a:lnSpc>
                <a:spcPts val="1730"/>
              </a:lnSpc>
              <a:spcBef>
                <a:spcPts val="715"/>
              </a:spcBef>
            </a:pPr>
            <a:r>
              <a:rPr dirty="0" sz="1450" spc="-60">
                <a:latin typeface="Times New Roman"/>
                <a:cs typeface="Times New Roman"/>
              </a:rPr>
              <a:t>You </a:t>
            </a:r>
            <a:r>
              <a:rPr dirty="0" sz="1450" spc="-10">
                <a:latin typeface="Times New Roman"/>
                <a:cs typeface="Times New Roman"/>
              </a:rPr>
              <a:t>will say that </a:t>
            </a:r>
            <a:r>
              <a:rPr dirty="0" sz="1450" spc="-5">
                <a:latin typeface="Times New Roman"/>
                <a:cs typeface="Times New Roman"/>
              </a:rPr>
              <a:t>I </a:t>
            </a:r>
            <a:r>
              <a:rPr dirty="0" sz="1450" spc="-10">
                <a:latin typeface="Times New Roman"/>
                <a:cs typeface="Times New Roman"/>
              </a:rPr>
              <a:t>am </a:t>
            </a:r>
            <a:r>
              <a:rPr dirty="0" sz="1450" spc="-5">
                <a:latin typeface="Times New Roman"/>
                <a:cs typeface="Times New Roman"/>
              </a:rPr>
              <a:t>a </a:t>
            </a:r>
            <a:r>
              <a:rPr dirty="0" sz="1450" spc="-10">
                <a:latin typeface="Times New Roman"/>
                <a:cs typeface="Times New Roman"/>
              </a:rPr>
              <a:t>coward. If my love for him is so great, why </a:t>
            </a:r>
            <a:r>
              <a:rPr dirty="0" sz="1450" spc="-5">
                <a:latin typeface="Times New Roman"/>
                <a:cs typeface="Times New Roman"/>
              </a:rPr>
              <a:t>do I  not </a:t>
            </a:r>
            <a:r>
              <a:rPr dirty="0" sz="1450" spc="-10">
                <a:latin typeface="Times New Roman"/>
                <a:cs typeface="Times New Roman"/>
              </a:rPr>
              <a:t>openly admit it, why </a:t>
            </a:r>
            <a:r>
              <a:rPr dirty="0" sz="1450" spc="-5">
                <a:latin typeface="Times New Roman"/>
                <a:cs typeface="Times New Roman"/>
              </a:rPr>
              <a:t>do I not </a:t>
            </a:r>
            <a:r>
              <a:rPr dirty="0" sz="1450" spc="-10">
                <a:latin typeface="Times New Roman"/>
                <a:cs typeface="Times New Roman"/>
              </a:rPr>
              <a:t>give </a:t>
            </a:r>
            <a:r>
              <a:rPr dirty="0" sz="1450" spc="-5">
                <a:latin typeface="Times New Roman"/>
                <a:cs typeface="Times New Roman"/>
              </a:rPr>
              <a:t>up </a:t>
            </a:r>
            <a:r>
              <a:rPr dirty="0" sz="1450" spc="-10">
                <a:latin typeface="Times New Roman"/>
                <a:cs typeface="Times New Roman"/>
              </a:rPr>
              <a:t>everything for him, wealth, </a:t>
            </a:r>
            <a:r>
              <a:rPr dirty="0" sz="1450" spc="-15">
                <a:latin typeface="Times New Roman"/>
                <a:cs typeface="Times New Roman"/>
              </a:rPr>
              <a:t>honour,  </a:t>
            </a:r>
            <a:r>
              <a:rPr dirty="0" sz="1450" spc="-10">
                <a:latin typeface="Times New Roman"/>
                <a:cs typeface="Times New Roman"/>
              </a:rPr>
              <a:t>reputation and so </a:t>
            </a:r>
            <a:r>
              <a:rPr dirty="0" sz="1450" spc="-5">
                <a:latin typeface="Times New Roman"/>
                <a:cs typeface="Times New Roman"/>
              </a:rPr>
              <a:t>on? </a:t>
            </a:r>
            <a:r>
              <a:rPr dirty="0" sz="1450" spc="-10">
                <a:latin typeface="Times New Roman"/>
                <a:cs typeface="Times New Roman"/>
              </a:rPr>
              <a:t>But"—she screamed </a:t>
            </a:r>
            <a:r>
              <a:rPr dirty="0" sz="1450" spc="-5">
                <a:latin typeface="Times New Roman"/>
                <a:cs typeface="Times New Roman"/>
              </a:rPr>
              <a:t>out </a:t>
            </a:r>
            <a:r>
              <a:rPr dirty="0" sz="1450" spc="-10">
                <a:latin typeface="Times New Roman"/>
                <a:cs typeface="Times New Roman"/>
              </a:rPr>
              <a:t>the words so that they echoed  round the galleries—"I cannot! </a:t>
            </a:r>
            <a:r>
              <a:rPr dirty="0" sz="1450" spc="-5">
                <a:latin typeface="Times New Roman"/>
                <a:cs typeface="Times New Roman"/>
              </a:rPr>
              <a:t>I </a:t>
            </a:r>
            <a:r>
              <a:rPr dirty="0" sz="1450" spc="-10">
                <a:latin typeface="Times New Roman"/>
                <a:cs typeface="Times New Roman"/>
              </a:rPr>
              <a:t>have my child, my dear little girl! </a:t>
            </a:r>
            <a:r>
              <a:rPr dirty="0" sz="1450" spc="-5">
                <a:latin typeface="Times New Roman"/>
                <a:cs typeface="Times New Roman"/>
              </a:rPr>
              <a:t>I </a:t>
            </a:r>
            <a:r>
              <a:rPr dirty="0" sz="1450" spc="-10">
                <a:latin typeface="Times New Roman"/>
                <a:cs typeface="Times New Roman"/>
              </a:rPr>
              <a:t>can't  give </a:t>
            </a:r>
            <a:r>
              <a:rPr dirty="0" sz="1450" spc="-5">
                <a:latin typeface="Times New Roman"/>
                <a:cs typeface="Times New Roman"/>
              </a:rPr>
              <a:t>up </a:t>
            </a:r>
            <a:r>
              <a:rPr dirty="0" sz="1450" spc="-10">
                <a:latin typeface="Times New Roman"/>
                <a:cs typeface="Times New Roman"/>
              </a:rPr>
              <a:t>my girl! Do </a:t>
            </a:r>
            <a:r>
              <a:rPr dirty="0" sz="1450" spc="-5">
                <a:latin typeface="Times New Roman"/>
                <a:cs typeface="Times New Roman"/>
              </a:rPr>
              <a:t>you </a:t>
            </a:r>
            <a:r>
              <a:rPr dirty="0" sz="1450" spc="-10">
                <a:latin typeface="Times New Roman"/>
                <a:cs typeface="Times New Roman"/>
              </a:rPr>
              <a:t>think my husband would let me keep her? Here, Herr  Pernath, take this"—frantically she tore open </a:t>
            </a:r>
            <a:r>
              <a:rPr dirty="0" sz="1450" spc="-5">
                <a:latin typeface="Times New Roman"/>
                <a:cs typeface="Times New Roman"/>
              </a:rPr>
              <a:t>a </a:t>
            </a:r>
            <a:r>
              <a:rPr dirty="0" sz="1450" spc="-10">
                <a:latin typeface="Times New Roman"/>
                <a:cs typeface="Times New Roman"/>
              </a:rPr>
              <a:t>bag that was </a:t>
            </a:r>
            <a:r>
              <a:rPr dirty="0" sz="1450" spc="-15">
                <a:latin typeface="Times New Roman"/>
                <a:cs typeface="Times New Roman"/>
              </a:rPr>
              <a:t>stuffed </a:t>
            </a:r>
            <a:r>
              <a:rPr dirty="0" sz="1450" spc="-10">
                <a:latin typeface="Times New Roman"/>
                <a:cs typeface="Times New Roman"/>
              </a:rPr>
              <a:t>full </a:t>
            </a:r>
            <a:r>
              <a:rPr dirty="0" sz="1450" spc="-5">
                <a:latin typeface="Times New Roman"/>
                <a:cs typeface="Times New Roman"/>
              </a:rPr>
              <a:t>of  </a:t>
            </a:r>
            <a:r>
              <a:rPr dirty="0" sz="1450" spc="-10">
                <a:latin typeface="Times New Roman"/>
                <a:cs typeface="Times New Roman"/>
              </a:rPr>
              <a:t>strings </a:t>
            </a:r>
            <a:r>
              <a:rPr dirty="0" sz="1450" spc="-5">
                <a:latin typeface="Times New Roman"/>
                <a:cs typeface="Times New Roman"/>
              </a:rPr>
              <a:t>of </a:t>
            </a:r>
            <a:r>
              <a:rPr dirty="0" sz="1450" spc="-10">
                <a:latin typeface="Times New Roman"/>
                <a:cs typeface="Times New Roman"/>
              </a:rPr>
              <a:t>pearls and jewels—"and give it to this </a:t>
            </a:r>
            <a:r>
              <a:rPr dirty="0" sz="1450" spc="-20">
                <a:latin typeface="Times New Roman"/>
                <a:cs typeface="Times New Roman"/>
              </a:rPr>
              <a:t>Wassertrum. </a:t>
            </a:r>
            <a:r>
              <a:rPr dirty="0" sz="1450" spc="-5">
                <a:latin typeface="Times New Roman"/>
                <a:cs typeface="Times New Roman"/>
              </a:rPr>
              <a:t>I </a:t>
            </a:r>
            <a:r>
              <a:rPr dirty="0" sz="1450" spc="-10">
                <a:latin typeface="Times New Roman"/>
                <a:cs typeface="Times New Roman"/>
              </a:rPr>
              <a:t>know how  rapacious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he </a:t>
            </a:r>
            <a:r>
              <a:rPr dirty="0" sz="1450" spc="-10">
                <a:latin typeface="Times New Roman"/>
                <a:cs typeface="Times New Roman"/>
              </a:rPr>
              <a:t>can have everything </a:t>
            </a:r>
            <a:r>
              <a:rPr dirty="0" sz="1450" spc="-5">
                <a:latin typeface="Times New Roman"/>
                <a:cs typeface="Times New Roman"/>
              </a:rPr>
              <a:t>I </a:t>
            </a:r>
            <a:r>
              <a:rPr dirty="0" sz="1450" spc="-10">
                <a:latin typeface="Times New Roman"/>
                <a:cs typeface="Times New Roman"/>
              </a:rPr>
              <a:t>possess, </a:t>
            </a:r>
            <a:r>
              <a:rPr dirty="0" sz="1450" spc="-5">
                <a:latin typeface="Times New Roman"/>
                <a:cs typeface="Times New Roman"/>
              </a:rPr>
              <a:t>but he </a:t>
            </a:r>
            <a:r>
              <a:rPr dirty="0" sz="1450" spc="-10">
                <a:latin typeface="Times New Roman"/>
                <a:cs typeface="Times New Roman"/>
              </a:rPr>
              <a:t>must leave me my  child. That will keep him quiet, won't it? Please say something, please, for the  love </a:t>
            </a:r>
            <a:r>
              <a:rPr dirty="0" sz="1450" spc="-5">
                <a:latin typeface="Times New Roman"/>
                <a:cs typeface="Times New Roman"/>
              </a:rPr>
              <a:t>of </a:t>
            </a:r>
            <a:r>
              <a:rPr dirty="0" sz="1450" spc="-10">
                <a:latin typeface="Times New Roman"/>
                <a:cs typeface="Times New Roman"/>
              </a:rPr>
              <a:t>God, even if it's only </a:t>
            </a:r>
            <a:r>
              <a:rPr dirty="0" sz="1450" spc="-5">
                <a:latin typeface="Times New Roman"/>
                <a:cs typeface="Times New Roman"/>
              </a:rPr>
              <a:t>one </a:t>
            </a:r>
            <a:r>
              <a:rPr dirty="0" sz="1450" spc="-10">
                <a:latin typeface="Times New Roman"/>
                <a:cs typeface="Times New Roman"/>
              </a:rPr>
              <a:t>word! Say </a:t>
            </a:r>
            <a:r>
              <a:rPr dirty="0" sz="1450" spc="-5">
                <a:latin typeface="Times New Roman"/>
                <a:cs typeface="Times New Roman"/>
              </a:rPr>
              <a:t>you </a:t>
            </a:r>
            <a:r>
              <a:rPr dirty="0" sz="1450" spc="-10">
                <a:latin typeface="Times New Roman"/>
                <a:cs typeface="Times New Roman"/>
              </a:rPr>
              <a:t>will help</a:t>
            </a:r>
            <a:r>
              <a:rPr dirty="0" sz="1450" spc="5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75"/>
              </a:spcBef>
            </a:pPr>
            <a:r>
              <a:rPr dirty="0" sz="1450" spc="-10">
                <a:latin typeface="Times New Roman"/>
                <a:cs typeface="Times New Roman"/>
              </a:rPr>
              <a:t>She was almost beside herself, </a:t>
            </a:r>
            <a:r>
              <a:rPr dirty="0" sz="1450" spc="-5">
                <a:latin typeface="Times New Roman"/>
                <a:cs typeface="Times New Roman"/>
              </a:rPr>
              <a:t>but </a:t>
            </a:r>
            <a:r>
              <a:rPr dirty="0" sz="1450" spc="-10">
                <a:latin typeface="Times New Roman"/>
                <a:cs typeface="Times New Roman"/>
              </a:rPr>
              <a:t>with great difficulty </a:t>
            </a:r>
            <a:r>
              <a:rPr dirty="0" sz="1450" spc="-5">
                <a:latin typeface="Times New Roman"/>
                <a:cs typeface="Times New Roman"/>
              </a:rPr>
              <a:t>I </a:t>
            </a:r>
            <a:r>
              <a:rPr dirty="0" sz="1450" spc="-10">
                <a:latin typeface="Times New Roman"/>
                <a:cs typeface="Times New Roman"/>
              </a:rPr>
              <a:t>managed to calm  her sufficiently to get her to sit down in </a:t>
            </a:r>
            <a:r>
              <a:rPr dirty="0" sz="1450" spc="-5">
                <a:latin typeface="Times New Roman"/>
                <a:cs typeface="Times New Roman"/>
              </a:rPr>
              <a:t>one of </a:t>
            </a:r>
            <a:r>
              <a:rPr dirty="0" sz="1450" spc="-10">
                <a:latin typeface="Times New Roman"/>
                <a:cs typeface="Times New Roman"/>
              </a:rPr>
              <a:t>the pews. </a:t>
            </a:r>
            <a:r>
              <a:rPr dirty="0" sz="1450" spc="-5">
                <a:latin typeface="Times New Roman"/>
                <a:cs typeface="Times New Roman"/>
              </a:rPr>
              <a:t>I </a:t>
            </a:r>
            <a:r>
              <a:rPr dirty="0" sz="1450" spc="-10">
                <a:latin typeface="Times New Roman"/>
                <a:cs typeface="Times New Roman"/>
              </a:rPr>
              <a:t>said whatever came  into my head, </a:t>
            </a:r>
            <a:r>
              <a:rPr dirty="0" sz="1450" spc="-5">
                <a:latin typeface="Times New Roman"/>
                <a:cs typeface="Times New Roman"/>
              </a:rPr>
              <a:t>a </a:t>
            </a:r>
            <a:r>
              <a:rPr dirty="0" sz="1450" spc="-10">
                <a:latin typeface="Times New Roman"/>
                <a:cs typeface="Times New Roman"/>
              </a:rPr>
              <a:t>tangle </a:t>
            </a:r>
            <a:r>
              <a:rPr dirty="0" sz="1450" spc="-5">
                <a:latin typeface="Times New Roman"/>
                <a:cs typeface="Times New Roman"/>
              </a:rPr>
              <a:t>of </a:t>
            </a:r>
            <a:r>
              <a:rPr dirty="0" sz="1450" spc="-10">
                <a:latin typeface="Times New Roman"/>
                <a:cs typeface="Times New Roman"/>
              </a:rPr>
              <a:t>disjointed phrases. All the while thoughts were  whizzing round my brain, fantastic bubbles that burst scarcely had they seen  the light </a:t>
            </a:r>
            <a:r>
              <a:rPr dirty="0" sz="1450" spc="-5">
                <a:latin typeface="Times New Roman"/>
                <a:cs typeface="Times New Roman"/>
              </a:rPr>
              <a:t>of </a:t>
            </a:r>
            <a:r>
              <a:rPr dirty="0" sz="1450" spc="-30">
                <a:latin typeface="Times New Roman"/>
                <a:cs typeface="Times New Roman"/>
              </a:rPr>
              <a:t>day, </a:t>
            </a:r>
            <a:r>
              <a:rPr dirty="0" sz="1450" spc="-10">
                <a:latin typeface="Times New Roman"/>
                <a:cs typeface="Times New Roman"/>
              </a:rPr>
              <a:t>so that </a:t>
            </a:r>
            <a:r>
              <a:rPr dirty="0" sz="1450" spc="-5">
                <a:latin typeface="Times New Roman"/>
                <a:cs typeface="Times New Roman"/>
              </a:rPr>
              <a:t>I </a:t>
            </a:r>
            <a:r>
              <a:rPr dirty="0" sz="1450" spc="-10">
                <a:latin typeface="Times New Roman"/>
                <a:cs typeface="Times New Roman"/>
              </a:rPr>
              <a:t>hardly knew myself what my lips were</a:t>
            </a:r>
            <a:r>
              <a:rPr dirty="0" sz="1450" spc="114">
                <a:latin typeface="Times New Roman"/>
                <a:cs typeface="Times New Roman"/>
              </a:rPr>
              <a:t> </a:t>
            </a:r>
            <a:r>
              <a:rPr dirty="0" sz="1450" spc="-10">
                <a:latin typeface="Times New Roman"/>
                <a:cs typeface="Times New Roman"/>
              </a:rPr>
              <a:t>saying.</a:t>
            </a:r>
            <a:endParaRPr sz="1450">
              <a:latin typeface="Times New Roman"/>
              <a:cs typeface="Times New Roman"/>
            </a:endParaRPr>
          </a:p>
          <a:p>
            <a:pPr algn="just" marL="12700" marR="5080" indent="255904">
              <a:lnSpc>
                <a:spcPts val="1730"/>
              </a:lnSpc>
              <a:spcBef>
                <a:spcPts val="785"/>
              </a:spcBef>
            </a:pPr>
            <a:r>
              <a:rPr dirty="0" sz="1450" spc="-15">
                <a:latin typeface="Times New Roman"/>
                <a:cs typeface="Times New Roman"/>
              </a:rPr>
              <a:t>Unconsciously, </a:t>
            </a:r>
            <a:r>
              <a:rPr dirty="0" sz="1450" spc="-10">
                <a:latin typeface="Times New Roman"/>
                <a:cs typeface="Times New Roman"/>
              </a:rPr>
              <a:t>my gaze was fixed </a:t>
            </a:r>
            <a:r>
              <a:rPr dirty="0" sz="1450" spc="-5">
                <a:latin typeface="Times New Roman"/>
                <a:cs typeface="Times New Roman"/>
              </a:rPr>
              <a:t>on </a:t>
            </a:r>
            <a:r>
              <a:rPr dirty="0" sz="1450" spc="-10">
                <a:latin typeface="Times New Roman"/>
                <a:cs typeface="Times New Roman"/>
              </a:rPr>
              <a:t>the painted statue </a:t>
            </a:r>
            <a:r>
              <a:rPr dirty="0" sz="1450" spc="-5">
                <a:latin typeface="Times New Roman"/>
                <a:cs typeface="Times New Roman"/>
              </a:rPr>
              <a:t>of a </a:t>
            </a:r>
            <a:r>
              <a:rPr dirty="0" sz="1450" spc="-10">
                <a:latin typeface="Times New Roman"/>
                <a:cs typeface="Times New Roman"/>
              </a:rPr>
              <a:t>monk  standing in </a:t>
            </a:r>
            <a:r>
              <a:rPr dirty="0" sz="1450" spc="-5">
                <a:latin typeface="Times New Roman"/>
                <a:cs typeface="Times New Roman"/>
              </a:rPr>
              <a:t>a </a:t>
            </a:r>
            <a:r>
              <a:rPr dirty="0" sz="1450" spc="-10">
                <a:latin typeface="Times New Roman"/>
                <a:cs typeface="Times New Roman"/>
              </a:rPr>
              <a:t>niche in the wall. As </a:t>
            </a:r>
            <a:r>
              <a:rPr dirty="0" sz="1450" spc="-5">
                <a:latin typeface="Times New Roman"/>
                <a:cs typeface="Times New Roman"/>
              </a:rPr>
              <a:t>I </a:t>
            </a:r>
            <a:r>
              <a:rPr dirty="0" sz="1450" spc="-10">
                <a:latin typeface="Times New Roman"/>
                <a:cs typeface="Times New Roman"/>
              </a:rPr>
              <a:t>talked and talked, the statue gradually  became transformed, the monk's habit turning into </a:t>
            </a:r>
            <a:r>
              <a:rPr dirty="0" sz="1450" spc="-5">
                <a:latin typeface="Times New Roman"/>
                <a:cs typeface="Times New Roman"/>
              </a:rPr>
              <a:t>a </a:t>
            </a:r>
            <a:r>
              <a:rPr dirty="0" sz="1450" spc="-10">
                <a:latin typeface="Times New Roman"/>
                <a:cs typeface="Times New Roman"/>
              </a:rPr>
              <a:t>threadbare overcoat with  </a:t>
            </a:r>
            <a:r>
              <a:rPr dirty="0" sz="1450" spc="-5">
                <a:latin typeface="Times New Roman"/>
                <a:cs typeface="Times New Roman"/>
              </a:rPr>
              <a:t>a </a:t>
            </a:r>
            <a:r>
              <a:rPr dirty="0" sz="1450" spc="-10">
                <a:latin typeface="Times New Roman"/>
                <a:cs typeface="Times New Roman"/>
              </a:rPr>
              <a:t>turned-up collar </a:t>
            </a:r>
            <a:r>
              <a:rPr dirty="0" sz="1450" spc="-5">
                <a:latin typeface="Times New Roman"/>
                <a:cs typeface="Times New Roman"/>
              </a:rPr>
              <a:t>out of </a:t>
            </a:r>
            <a:r>
              <a:rPr dirty="0" sz="1450" spc="-10">
                <a:latin typeface="Times New Roman"/>
                <a:cs typeface="Times New Roman"/>
              </a:rPr>
              <a:t>which appeared </a:t>
            </a:r>
            <a:r>
              <a:rPr dirty="0" sz="1450" spc="-5">
                <a:latin typeface="Times New Roman"/>
                <a:cs typeface="Times New Roman"/>
              </a:rPr>
              <a:t>a </a:t>
            </a:r>
            <a:r>
              <a:rPr dirty="0" sz="1450" spc="-10">
                <a:latin typeface="Times New Roman"/>
                <a:cs typeface="Times New Roman"/>
              </a:rPr>
              <a:t>youthful face with emaciated  cheeks and unhealthy red blotches. Before </a:t>
            </a:r>
            <a:r>
              <a:rPr dirty="0" sz="1450" spc="-5">
                <a:latin typeface="Times New Roman"/>
                <a:cs typeface="Times New Roman"/>
              </a:rPr>
              <a:t>I </a:t>
            </a:r>
            <a:r>
              <a:rPr dirty="0" sz="1450" spc="-10">
                <a:latin typeface="Times New Roman"/>
                <a:cs typeface="Times New Roman"/>
              </a:rPr>
              <a:t>could comprehend my vision, the  monk had returned. The throb </a:t>
            </a:r>
            <a:r>
              <a:rPr dirty="0" sz="1450" spc="-5">
                <a:latin typeface="Times New Roman"/>
                <a:cs typeface="Times New Roman"/>
              </a:rPr>
              <a:t>of </a:t>
            </a:r>
            <a:r>
              <a:rPr dirty="0" sz="1450" spc="-10">
                <a:latin typeface="Times New Roman"/>
                <a:cs typeface="Times New Roman"/>
              </a:rPr>
              <a:t>blood in my veins was too</a:t>
            </a:r>
            <a:r>
              <a:rPr dirty="0" sz="1450" spc="65">
                <a:latin typeface="Times New Roman"/>
                <a:cs typeface="Times New Roman"/>
              </a:rPr>
              <a:t> </a:t>
            </a:r>
            <a:r>
              <a:rPr dirty="0" sz="1450" spc="-5">
                <a:latin typeface="Times New Roman"/>
                <a:cs typeface="Times New Roman"/>
              </a:rPr>
              <a:t>loud.</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The unfortunate woman was bent over my hand, sobbing </a:t>
            </a:r>
            <a:r>
              <a:rPr dirty="0" sz="1450" spc="-20">
                <a:latin typeface="Times New Roman"/>
                <a:cs typeface="Times New Roman"/>
              </a:rPr>
              <a:t>gently. </a:t>
            </a:r>
            <a:r>
              <a:rPr dirty="0" sz="1450" spc="-5">
                <a:latin typeface="Times New Roman"/>
                <a:cs typeface="Times New Roman"/>
              </a:rPr>
              <a:t>I </a:t>
            </a:r>
            <a:r>
              <a:rPr dirty="0" sz="1450" spc="-10">
                <a:latin typeface="Times New Roman"/>
                <a:cs typeface="Times New Roman"/>
              </a:rPr>
              <a:t>gave her  some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energy </a:t>
            </a:r>
            <a:r>
              <a:rPr dirty="0" sz="1450" spc="-10">
                <a:latin typeface="Times New Roman"/>
                <a:cs typeface="Times New Roman"/>
              </a:rPr>
              <a:t>which had come to me when </a:t>
            </a:r>
            <a:r>
              <a:rPr dirty="0" sz="1450" spc="-5">
                <a:latin typeface="Times New Roman"/>
                <a:cs typeface="Times New Roman"/>
              </a:rPr>
              <a:t>I </a:t>
            </a:r>
            <a:r>
              <a:rPr dirty="0" sz="1450" spc="-10">
                <a:latin typeface="Times New Roman"/>
                <a:cs typeface="Times New Roman"/>
              </a:rPr>
              <a:t>had read her letter and  which </a:t>
            </a:r>
            <a:r>
              <a:rPr dirty="0" sz="1450" spc="-5">
                <a:latin typeface="Times New Roman"/>
                <a:cs typeface="Times New Roman"/>
              </a:rPr>
              <a:t>I </a:t>
            </a:r>
            <a:r>
              <a:rPr dirty="0" sz="1450" spc="-10">
                <a:latin typeface="Times New Roman"/>
                <a:cs typeface="Times New Roman"/>
              </a:rPr>
              <a:t>could feel again </a:t>
            </a:r>
            <a:r>
              <a:rPr dirty="0" sz="1450" spc="-30">
                <a:latin typeface="Times New Roman"/>
                <a:cs typeface="Times New Roman"/>
              </a:rPr>
              <a:t>now, </a:t>
            </a:r>
            <a:r>
              <a:rPr dirty="0" sz="1450" spc="-10">
                <a:latin typeface="Times New Roman"/>
                <a:cs typeface="Times New Roman"/>
              </a:rPr>
              <a:t>coursing powerfully through my limbs. Slowly  she seemed to</a:t>
            </a:r>
            <a:r>
              <a:rPr dirty="0" sz="1450">
                <a:latin typeface="Times New Roman"/>
                <a:cs typeface="Times New Roman"/>
              </a:rPr>
              <a:t> </a:t>
            </a:r>
            <a:r>
              <a:rPr dirty="0" sz="1450" spc="-20">
                <a:latin typeface="Times New Roman"/>
                <a:cs typeface="Times New Roman"/>
              </a:rPr>
              <a:t>recover.</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long silence she started to speak </a:t>
            </a:r>
            <a:r>
              <a:rPr dirty="0" sz="1450" spc="-20">
                <a:latin typeface="Times New Roman"/>
                <a:cs typeface="Times New Roman"/>
              </a:rPr>
              <a:t>softly, </a:t>
            </a:r>
            <a:r>
              <a:rPr dirty="0" sz="1450" spc="-10">
                <a:latin typeface="Times New Roman"/>
                <a:cs typeface="Times New Roman"/>
              </a:rPr>
              <a:t>"I will tell </a:t>
            </a:r>
            <a:r>
              <a:rPr dirty="0" sz="1450" spc="-5">
                <a:latin typeface="Times New Roman"/>
                <a:cs typeface="Times New Roman"/>
              </a:rPr>
              <a:t>you </a:t>
            </a:r>
            <a:r>
              <a:rPr dirty="0" sz="1450" spc="-10">
                <a:latin typeface="Times New Roman"/>
                <a:cs typeface="Times New Roman"/>
              </a:rPr>
              <a:t>why it is </a:t>
            </a:r>
            <a:r>
              <a:rPr dirty="0" sz="1450" spc="-5">
                <a:latin typeface="Times New Roman"/>
                <a:cs typeface="Times New Roman"/>
              </a:rPr>
              <a:t>you  I </a:t>
            </a:r>
            <a:r>
              <a:rPr dirty="0" sz="1450" spc="-10">
                <a:latin typeface="Times New Roman"/>
                <a:cs typeface="Times New Roman"/>
              </a:rPr>
              <a:t>have turned </a:t>
            </a:r>
            <a:r>
              <a:rPr dirty="0" sz="1450" spc="-5">
                <a:latin typeface="Times New Roman"/>
                <a:cs typeface="Times New Roman"/>
              </a:rPr>
              <a:t>to, </a:t>
            </a:r>
            <a:r>
              <a:rPr dirty="0" sz="1450" spc="-10">
                <a:latin typeface="Times New Roman"/>
                <a:cs typeface="Times New Roman"/>
              </a:rPr>
              <a:t>Herr Pernath. It is because </a:t>
            </a:r>
            <a:r>
              <a:rPr dirty="0" sz="1450" spc="-5">
                <a:latin typeface="Times New Roman"/>
                <a:cs typeface="Times New Roman"/>
              </a:rPr>
              <a:t>of a </a:t>
            </a:r>
            <a:r>
              <a:rPr dirty="0" sz="1450" spc="-10">
                <a:latin typeface="Times New Roman"/>
                <a:cs typeface="Times New Roman"/>
              </a:rPr>
              <a:t>few words </a:t>
            </a:r>
            <a:r>
              <a:rPr dirty="0" sz="1450" spc="-5">
                <a:latin typeface="Times New Roman"/>
                <a:cs typeface="Times New Roman"/>
              </a:rPr>
              <a:t>you </a:t>
            </a:r>
            <a:r>
              <a:rPr dirty="0" sz="1450" spc="-10">
                <a:latin typeface="Times New Roman"/>
                <a:cs typeface="Times New Roman"/>
              </a:rPr>
              <a:t>once said to  me, and which </a:t>
            </a:r>
            <a:r>
              <a:rPr dirty="0" sz="1450" spc="-5">
                <a:latin typeface="Times New Roman"/>
                <a:cs typeface="Times New Roman"/>
              </a:rPr>
              <a:t>I </a:t>
            </a:r>
            <a:r>
              <a:rPr dirty="0" sz="1450" spc="-10">
                <a:latin typeface="Times New Roman"/>
                <a:cs typeface="Times New Roman"/>
              </a:rPr>
              <a:t>have never forgotten, even though it was all those years</a:t>
            </a:r>
            <a:r>
              <a:rPr dirty="0" sz="1450" spc="130">
                <a:latin typeface="Times New Roman"/>
                <a:cs typeface="Times New Roman"/>
              </a:rPr>
              <a:t> </a:t>
            </a:r>
            <a:r>
              <a:rPr dirty="0" sz="1450" spc="-5">
                <a:latin typeface="Times New Roman"/>
                <a:cs typeface="Times New Roman"/>
              </a:rPr>
              <a:t>ago."</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All those years ago? My blood</a:t>
            </a:r>
            <a:r>
              <a:rPr dirty="0" sz="1450" spc="20">
                <a:latin typeface="Times New Roman"/>
                <a:cs typeface="Times New Roman"/>
              </a:rPr>
              <a:t> </a:t>
            </a:r>
            <a:r>
              <a:rPr dirty="0" sz="1450" spc="-10">
                <a:latin typeface="Times New Roman"/>
                <a:cs typeface="Times New Roman"/>
              </a:rPr>
              <a:t>froze.</a:t>
            </a:r>
            <a:endParaRPr sz="1450">
              <a:latin typeface="Times New Roman"/>
              <a:cs typeface="Times New Roman"/>
            </a:endParaRPr>
          </a:p>
          <a:p>
            <a:pPr marL="12700" marR="45720" indent="255904">
              <a:lnSpc>
                <a:spcPts val="1730"/>
              </a:lnSpc>
              <a:spcBef>
                <a:spcPts val="775"/>
              </a:spcBef>
            </a:pPr>
            <a:r>
              <a:rPr dirty="0" sz="1450" spc="-45">
                <a:latin typeface="Times New Roman"/>
                <a:cs typeface="Times New Roman"/>
              </a:rPr>
              <a:t>"You </a:t>
            </a:r>
            <a:r>
              <a:rPr dirty="0" sz="1450" spc="-10">
                <a:latin typeface="Times New Roman"/>
                <a:cs typeface="Times New Roman"/>
              </a:rPr>
              <a:t>were saying </a:t>
            </a:r>
            <a:r>
              <a:rPr dirty="0" sz="1450" spc="-5">
                <a:latin typeface="Times New Roman"/>
                <a:cs typeface="Times New Roman"/>
              </a:rPr>
              <a:t>goodbye </a:t>
            </a:r>
            <a:r>
              <a:rPr dirty="0" sz="1450" spc="-10">
                <a:latin typeface="Times New Roman"/>
                <a:cs typeface="Times New Roman"/>
              </a:rPr>
              <a:t>to me—I can't remember </a:t>
            </a:r>
            <a:r>
              <a:rPr dirty="0" sz="1450" spc="-30">
                <a:latin typeface="Times New Roman"/>
                <a:cs typeface="Times New Roman"/>
              </a:rPr>
              <a:t>why, </a:t>
            </a:r>
            <a:r>
              <a:rPr dirty="0" sz="1450" spc="-5">
                <a:latin typeface="Times New Roman"/>
                <a:cs typeface="Times New Roman"/>
              </a:rPr>
              <a:t>I </a:t>
            </a:r>
            <a:r>
              <a:rPr dirty="0" sz="1450" spc="-10">
                <a:latin typeface="Times New Roman"/>
                <a:cs typeface="Times New Roman"/>
              </a:rPr>
              <a:t>was still </a:t>
            </a:r>
            <a:r>
              <a:rPr dirty="0" sz="1450" spc="-5">
                <a:latin typeface="Times New Roman"/>
                <a:cs typeface="Times New Roman"/>
              </a:rPr>
              <a:t>a  </a:t>
            </a:r>
            <a:r>
              <a:rPr dirty="0" sz="1450" spc="-10">
                <a:latin typeface="Times New Roman"/>
                <a:cs typeface="Times New Roman"/>
              </a:rPr>
              <a:t>child—and </a:t>
            </a:r>
            <a:r>
              <a:rPr dirty="0" sz="1450" spc="-5">
                <a:latin typeface="Times New Roman"/>
                <a:cs typeface="Times New Roman"/>
              </a:rPr>
              <a:t>you </a:t>
            </a:r>
            <a:r>
              <a:rPr dirty="0" sz="1450" spc="-10">
                <a:latin typeface="Times New Roman"/>
                <a:cs typeface="Times New Roman"/>
              </a:rPr>
              <a:t>said in </a:t>
            </a:r>
            <a:r>
              <a:rPr dirty="0" sz="1450" spc="-5">
                <a:latin typeface="Times New Roman"/>
                <a:cs typeface="Times New Roman"/>
              </a:rPr>
              <a:t>a </a:t>
            </a:r>
            <a:r>
              <a:rPr dirty="0" sz="1450" spc="-20">
                <a:latin typeface="Times New Roman"/>
                <a:cs typeface="Times New Roman"/>
              </a:rPr>
              <a:t>friendly, </a:t>
            </a:r>
            <a:r>
              <a:rPr dirty="0" sz="1450" spc="-5">
                <a:latin typeface="Times New Roman"/>
                <a:cs typeface="Times New Roman"/>
              </a:rPr>
              <a:t>but oh, </a:t>
            </a:r>
            <a:r>
              <a:rPr dirty="0" sz="1450" spc="-10">
                <a:latin typeface="Times New Roman"/>
                <a:cs typeface="Times New Roman"/>
              </a:rPr>
              <a:t>so sad voice, </a:t>
            </a:r>
            <a:r>
              <a:rPr dirty="0" sz="1450" spc="-5">
                <a:latin typeface="Times New Roman"/>
                <a:cs typeface="Times New Roman"/>
              </a:rPr>
              <a:t>'I </a:t>
            </a:r>
            <a:r>
              <a:rPr dirty="0" sz="1450" spc="-10">
                <a:latin typeface="Times New Roman"/>
                <a:cs typeface="Times New Roman"/>
              </a:rPr>
              <a:t>presume it will never  happen, </a:t>
            </a:r>
            <a:r>
              <a:rPr dirty="0" sz="1450" spc="-5">
                <a:latin typeface="Times New Roman"/>
                <a:cs typeface="Times New Roman"/>
              </a:rPr>
              <a:t>but </a:t>
            </a:r>
            <a:r>
              <a:rPr dirty="0" sz="1450" spc="-10">
                <a:latin typeface="Times New Roman"/>
                <a:cs typeface="Times New Roman"/>
              </a:rPr>
              <a:t>if there should come </a:t>
            </a:r>
            <a:r>
              <a:rPr dirty="0" sz="1450" spc="-5">
                <a:latin typeface="Times New Roman"/>
                <a:cs typeface="Times New Roman"/>
              </a:rPr>
              <a:t>a </a:t>
            </a:r>
            <a:r>
              <a:rPr dirty="0" sz="1450" spc="-10">
                <a:latin typeface="Times New Roman"/>
                <a:cs typeface="Times New Roman"/>
              </a:rPr>
              <a:t>time in </a:t>
            </a:r>
            <a:r>
              <a:rPr dirty="0" sz="1450" spc="-5">
                <a:latin typeface="Times New Roman"/>
                <a:cs typeface="Times New Roman"/>
              </a:rPr>
              <a:t>your </a:t>
            </a:r>
            <a:r>
              <a:rPr dirty="0" sz="1450" spc="-10">
                <a:latin typeface="Times New Roman"/>
                <a:cs typeface="Times New Roman"/>
              </a:rPr>
              <a:t>life when </a:t>
            </a:r>
            <a:r>
              <a:rPr dirty="0" sz="1450" spc="-5">
                <a:latin typeface="Times New Roman"/>
                <a:cs typeface="Times New Roman"/>
              </a:rPr>
              <a:t>you don't </a:t>
            </a:r>
            <a:r>
              <a:rPr dirty="0" sz="1450" spc="-10">
                <a:latin typeface="Times New Roman"/>
                <a:cs typeface="Times New Roman"/>
              </a:rPr>
              <a:t>know  where to turn, then remember me. Perhaps the </a:t>
            </a:r>
            <a:r>
              <a:rPr dirty="0" sz="1450" spc="-5">
                <a:latin typeface="Times New Roman"/>
                <a:cs typeface="Times New Roman"/>
              </a:rPr>
              <a:t>good </a:t>
            </a:r>
            <a:r>
              <a:rPr dirty="0" sz="1450" spc="-10">
                <a:latin typeface="Times New Roman"/>
                <a:cs typeface="Times New Roman"/>
              </a:rPr>
              <a:t>Lord will allow me to </a:t>
            </a:r>
            <a:r>
              <a:rPr dirty="0" sz="1450" spc="-5">
                <a:latin typeface="Times New Roman"/>
                <a:cs typeface="Times New Roman"/>
              </a:rPr>
              <a:t>be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to help </a:t>
            </a:r>
            <a:r>
              <a:rPr dirty="0" sz="1450" spc="-5">
                <a:latin typeface="Times New Roman"/>
                <a:cs typeface="Times New Roman"/>
              </a:rPr>
              <a:t>you.' I </a:t>
            </a:r>
            <a:r>
              <a:rPr dirty="0" sz="1450" spc="-10">
                <a:latin typeface="Times New Roman"/>
                <a:cs typeface="Times New Roman"/>
              </a:rPr>
              <a:t>turned away quickly and dropped my ball into the  fountain so that </a:t>
            </a:r>
            <a:r>
              <a:rPr dirty="0" sz="1450" spc="-5">
                <a:latin typeface="Times New Roman"/>
                <a:cs typeface="Times New Roman"/>
              </a:rPr>
              <a:t>you </a:t>
            </a:r>
            <a:r>
              <a:rPr dirty="0" sz="1450" spc="-10">
                <a:latin typeface="Times New Roman"/>
                <a:cs typeface="Times New Roman"/>
              </a:rPr>
              <a:t>would </a:t>
            </a:r>
            <a:r>
              <a:rPr dirty="0" sz="1450" spc="-5">
                <a:latin typeface="Times New Roman"/>
                <a:cs typeface="Times New Roman"/>
              </a:rPr>
              <a:t>not </a:t>
            </a:r>
            <a:r>
              <a:rPr dirty="0" sz="1450" spc="-10">
                <a:latin typeface="Times New Roman"/>
                <a:cs typeface="Times New Roman"/>
              </a:rPr>
              <a:t>see my tears. What </a:t>
            </a:r>
            <a:r>
              <a:rPr dirty="0" sz="1450" spc="-5">
                <a:latin typeface="Times New Roman"/>
                <a:cs typeface="Times New Roman"/>
              </a:rPr>
              <a:t>I </a:t>
            </a:r>
            <a:r>
              <a:rPr dirty="0" sz="1450" spc="-10">
                <a:latin typeface="Times New Roman"/>
                <a:cs typeface="Times New Roman"/>
              </a:rPr>
              <a:t>would really have liked</a:t>
            </a:r>
            <a:r>
              <a:rPr dirty="0" sz="1450" spc="130">
                <a:latin typeface="Times New Roman"/>
                <a:cs typeface="Times New Roman"/>
              </a:rPr>
              <a:t> </a:t>
            </a:r>
            <a:r>
              <a:rPr dirty="0" sz="1450" spc="-10">
                <a:latin typeface="Times New Roman"/>
                <a:cs typeface="Times New Roman"/>
              </a:rPr>
              <a:t>to</a:t>
            </a:r>
            <a:endParaRPr sz="145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347835"/>
          </a:xfrm>
          <a:prstGeom prst="rect">
            <a:avLst/>
          </a:prstGeom>
        </p:spPr>
        <p:txBody>
          <a:bodyPr wrap="square" lIns="0" tIns="11430" rIns="0" bIns="0" rtlCol="0" vert="horz">
            <a:spAutoFit/>
          </a:bodyPr>
          <a:lstStyle/>
          <a:p>
            <a:pPr marL="12700" marR="274320">
              <a:lnSpc>
                <a:spcPct val="99900"/>
              </a:lnSpc>
              <a:spcBef>
                <a:spcPts val="90"/>
              </a:spcBef>
            </a:pPr>
            <a:r>
              <a:rPr dirty="0" sz="1450" spc="-5">
                <a:latin typeface="Times New Roman"/>
                <a:cs typeface="Times New Roman"/>
              </a:rPr>
              <a:t>do </a:t>
            </a:r>
            <a:r>
              <a:rPr dirty="0" sz="1450" spc="-10">
                <a:latin typeface="Times New Roman"/>
                <a:cs typeface="Times New Roman"/>
              </a:rPr>
              <a:t>would have been to give </a:t>
            </a:r>
            <a:r>
              <a:rPr dirty="0" sz="1450" spc="-5">
                <a:latin typeface="Times New Roman"/>
                <a:cs typeface="Times New Roman"/>
              </a:rPr>
              <a:t>you </a:t>
            </a:r>
            <a:r>
              <a:rPr dirty="0" sz="1450" spc="-10">
                <a:latin typeface="Times New Roman"/>
                <a:cs typeface="Times New Roman"/>
              </a:rPr>
              <a:t>the heart </a:t>
            </a:r>
            <a:r>
              <a:rPr dirty="0" sz="1450" spc="-5">
                <a:latin typeface="Times New Roman"/>
                <a:cs typeface="Times New Roman"/>
              </a:rPr>
              <a:t>of </a:t>
            </a:r>
            <a:r>
              <a:rPr dirty="0" sz="1450" spc="-10">
                <a:latin typeface="Times New Roman"/>
                <a:cs typeface="Times New Roman"/>
              </a:rPr>
              <a:t>red coral that </a:t>
            </a:r>
            <a:r>
              <a:rPr dirty="0" sz="1450" spc="-5">
                <a:latin typeface="Times New Roman"/>
                <a:cs typeface="Times New Roman"/>
              </a:rPr>
              <a:t>I </a:t>
            </a:r>
            <a:r>
              <a:rPr dirty="0" sz="1450" spc="-10">
                <a:latin typeface="Times New Roman"/>
                <a:cs typeface="Times New Roman"/>
              </a:rPr>
              <a:t>wore </a:t>
            </a:r>
            <a:r>
              <a:rPr dirty="0" sz="1450" spc="-5">
                <a:latin typeface="Times New Roman"/>
                <a:cs typeface="Times New Roman"/>
              </a:rPr>
              <a:t>on a </a:t>
            </a:r>
            <a:r>
              <a:rPr dirty="0" sz="1450" spc="-10">
                <a:latin typeface="Times New Roman"/>
                <a:cs typeface="Times New Roman"/>
              </a:rPr>
              <a:t>silk  ribbon round my neck, </a:t>
            </a:r>
            <a:r>
              <a:rPr dirty="0" sz="1450" spc="-5">
                <a:latin typeface="Times New Roman"/>
                <a:cs typeface="Times New Roman"/>
              </a:rPr>
              <a:t>but I </a:t>
            </a:r>
            <a:r>
              <a:rPr dirty="0" sz="1450" spc="-10">
                <a:latin typeface="Times New Roman"/>
                <a:cs typeface="Times New Roman"/>
              </a:rPr>
              <a:t>was too embarrassed, it would have seemed so  </a:t>
            </a:r>
            <a:r>
              <a:rPr dirty="0" sz="1450" spc="-20">
                <a:latin typeface="Times New Roman"/>
                <a:cs typeface="Times New Roman"/>
              </a:rPr>
              <a:t>silly."</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Memory</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The invisible, choking fingers were feeling their way towards my </a:t>
            </a:r>
            <a:r>
              <a:rPr dirty="0" sz="1450" spc="-5">
                <a:latin typeface="Times New Roman"/>
                <a:cs typeface="Times New Roman"/>
              </a:rPr>
              <a:t>tongue  </a:t>
            </a:r>
            <a:r>
              <a:rPr dirty="0" sz="1450" spc="-10">
                <a:latin typeface="Times New Roman"/>
                <a:cs typeface="Times New Roman"/>
              </a:rPr>
              <a:t>again. </a:t>
            </a:r>
            <a:r>
              <a:rPr dirty="0" sz="1450" spc="-15">
                <a:latin typeface="Times New Roman"/>
                <a:cs typeface="Times New Roman"/>
              </a:rPr>
              <a:t>Without </a:t>
            </a:r>
            <a:r>
              <a:rPr dirty="0" sz="1450" spc="-10">
                <a:latin typeface="Times New Roman"/>
                <a:cs typeface="Times New Roman"/>
              </a:rPr>
              <a:t>warning an image appeared before my mind's eye, like the pale  reflected shimmer </a:t>
            </a:r>
            <a:r>
              <a:rPr dirty="0" sz="1450" spc="-5">
                <a:latin typeface="Times New Roman"/>
                <a:cs typeface="Times New Roman"/>
              </a:rPr>
              <a:t>of a </a:t>
            </a:r>
            <a:r>
              <a:rPr dirty="0" sz="1450" spc="-10">
                <a:latin typeface="Times New Roman"/>
                <a:cs typeface="Times New Roman"/>
              </a:rPr>
              <a:t>long-lost, yearned-for land: </a:t>
            </a:r>
            <a:r>
              <a:rPr dirty="0" sz="1450" spc="-5">
                <a:latin typeface="Times New Roman"/>
                <a:cs typeface="Times New Roman"/>
              </a:rPr>
              <a:t>a </a:t>
            </a:r>
            <a:r>
              <a:rPr dirty="0" sz="1450" spc="-10">
                <a:latin typeface="Times New Roman"/>
                <a:cs typeface="Times New Roman"/>
              </a:rPr>
              <a:t>little girl in </a:t>
            </a:r>
            <a:r>
              <a:rPr dirty="0" sz="1450" spc="-5">
                <a:latin typeface="Times New Roman"/>
                <a:cs typeface="Times New Roman"/>
              </a:rPr>
              <a:t>a </a:t>
            </a:r>
            <a:r>
              <a:rPr dirty="0" sz="1450" spc="-10">
                <a:latin typeface="Times New Roman"/>
                <a:cs typeface="Times New Roman"/>
              </a:rPr>
              <a:t>white dress,  and all around her the parkland </a:t>
            </a:r>
            <a:r>
              <a:rPr dirty="0" sz="1450" spc="-5">
                <a:latin typeface="Times New Roman"/>
                <a:cs typeface="Times New Roman"/>
              </a:rPr>
              <a:t>of a </a:t>
            </a:r>
            <a:r>
              <a:rPr dirty="0" sz="1450" spc="-10">
                <a:latin typeface="Times New Roman"/>
                <a:cs typeface="Times New Roman"/>
              </a:rPr>
              <a:t>country estate surrounded </a:t>
            </a:r>
            <a:r>
              <a:rPr dirty="0" sz="1450" spc="-5">
                <a:latin typeface="Times New Roman"/>
                <a:cs typeface="Times New Roman"/>
              </a:rPr>
              <a:t>by </a:t>
            </a:r>
            <a:r>
              <a:rPr dirty="0" sz="1450" spc="-10">
                <a:latin typeface="Times New Roman"/>
                <a:cs typeface="Times New Roman"/>
              </a:rPr>
              <a:t>old elm-  trees. </a:t>
            </a:r>
            <a:r>
              <a:rPr dirty="0" sz="1450" spc="-5">
                <a:latin typeface="Times New Roman"/>
                <a:cs typeface="Times New Roman"/>
              </a:rPr>
              <a:t>I </a:t>
            </a:r>
            <a:r>
              <a:rPr dirty="0" sz="1450" spc="-10">
                <a:latin typeface="Times New Roman"/>
                <a:cs typeface="Times New Roman"/>
              </a:rPr>
              <a:t>could see it quite</a:t>
            </a:r>
            <a:r>
              <a:rPr dirty="0" sz="1450" spc="10">
                <a:latin typeface="Times New Roman"/>
                <a:cs typeface="Times New Roman"/>
              </a:rPr>
              <a:t> </a:t>
            </a:r>
            <a:r>
              <a:rPr dirty="0" sz="1450" spc="-20">
                <a:latin typeface="Times New Roman"/>
                <a:cs typeface="Times New Roman"/>
              </a:rPr>
              <a:t>clearly.</a:t>
            </a:r>
            <a:endParaRPr sz="1450">
              <a:latin typeface="Times New Roman"/>
              <a:cs typeface="Times New Roman"/>
            </a:endParaRPr>
          </a:p>
          <a:p>
            <a:pPr algn="just" marL="12700" marR="8255" indent="255904">
              <a:lnSpc>
                <a:spcPts val="1730"/>
              </a:lnSpc>
              <a:spcBef>
                <a:spcPts val="785"/>
              </a:spcBef>
            </a:pPr>
            <a:r>
              <a:rPr dirty="0" sz="1450" spc="-5">
                <a:latin typeface="Times New Roman"/>
                <a:cs typeface="Times New Roman"/>
              </a:rPr>
              <a:t>I </a:t>
            </a:r>
            <a:r>
              <a:rPr dirty="0" sz="1450" spc="-10">
                <a:latin typeface="Times New Roman"/>
                <a:cs typeface="Times New Roman"/>
              </a:rPr>
              <a:t>must have changed </a:t>
            </a:r>
            <a:r>
              <a:rPr dirty="0" sz="1450" spc="-15">
                <a:latin typeface="Times New Roman"/>
                <a:cs typeface="Times New Roman"/>
              </a:rPr>
              <a:t>colour, </a:t>
            </a:r>
            <a:r>
              <a:rPr dirty="0" sz="1450" spc="-5">
                <a:latin typeface="Times New Roman"/>
                <a:cs typeface="Times New Roman"/>
              </a:rPr>
              <a:t>I </a:t>
            </a:r>
            <a:r>
              <a:rPr dirty="0" sz="1450" spc="-10">
                <a:latin typeface="Times New Roman"/>
                <a:cs typeface="Times New Roman"/>
              </a:rPr>
              <a:t>could tell </a:t>
            </a:r>
            <a:r>
              <a:rPr dirty="0" sz="1450" spc="-5">
                <a:latin typeface="Times New Roman"/>
                <a:cs typeface="Times New Roman"/>
              </a:rPr>
              <a:t>by </a:t>
            </a:r>
            <a:r>
              <a:rPr dirty="0" sz="1450" spc="-10">
                <a:latin typeface="Times New Roman"/>
                <a:cs typeface="Times New Roman"/>
              </a:rPr>
              <a:t>the hurried way she went </a:t>
            </a:r>
            <a:r>
              <a:rPr dirty="0" sz="1450" spc="-5">
                <a:latin typeface="Times New Roman"/>
                <a:cs typeface="Times New Roman"/>
              </a:rPr>
              <a:t>on. </a:t>
            </a:r>
            <a:r>
              <a:rPr dirty="0" sz="1450" spc="-10">
                <a:latin typeface="Times New Roman"/>
                <a:cs typeface="Times New Roman"/>
              </a:rPr>
              <a:t>"I  know that what </a:t>
            </a:r>
            <a:r>
              <a:rPr dirty="0" sz="1450" spc="-5">
                <a:latin typeface="Times New Roman"/>
                <a:cs typeface="Times New Roman"/>
              </a:rPr>
              <a:t>you </a:t>
            </a:r>
            <a:r>
              <a:rPr dirty="0" sz="1450" spc="-10">
                <a:latin typeface="Times New Roman"/>
                <a:cs typeface="Times New Roman"/>
              </a:rPr>
              <a:t>said then was just prompted </a:t>
            </a:r>
            <a:r>
              <a:rPr dirty="0" sz="1450" spc="-5">
                <a:latin typeface="Times New Roman"/>
                <a:cs typeface="Times New Roman"/>
              </a:rPr>
              <a:t>by </a:t>
            </a:r>
            <a:r>
              <a:rPr dirty="0" sz="1450" spc="-10">
                <a:latin typeface="Times New Roman"/>
                <a:cs typeface="Times New Roman"/>
              </a:rPr>
              <a:t>the mood </a:t>
            </a:r>
            <a:r>
              <a:rPr dirty="0" sz="1450" spc="-5">
                <a:latin typeface="Times New Roman"/>
                <a:cs typeface="Times New Roman"/>
              </a:rPr>
              <a:t>of </a:t>
            </a:r>
            <a:r>
              <a:rPr dirty="0" sz="1450" spc="-10">
                <a:latin typeface="Times New Roman"/>
                <a:cs typeface="Times New Roman"/>
              </a:rPr>
              <a:t>farewell, </a:t>
            </a:r>
            <a:r>
              <a:rPr dirty="0" sz="1450" spc="-5">
                <a:latin typeface="Times New Roman"/>
                <a:cs typeface="Times New Roman"/>
              </a:rPr>
              <a:t>but  </a:t>
            </a:r>
            <a:r>
              <a:rPr dirty="0" sz="1450" spc="-10">
                <a:latin typeface="Times New Roman"/>
                <a:cs typeface="Times New Roman"/>
              </a:rPr>
              <a:t>they have often been </a:t>
            </a:r>
            <a:r>
              <a:rPr dirty="0" sz="1450" spc="-5">
                <a:latin typeface="Times New Roman"/>
                <a:cs typeface="Times New Roman"/>
              </a:rPr>
              <a:t>a </a:t>
            </a:r>
            <a:r>
              <a:rPr dirty="0" sz="1450" spc="-10">
                <a:latin typeface="Times New Roman"/>
                <a:cs typeface="Times New Roman"/>
              </a:rPr>
              <a:t>comfort to me, and </a:t>
            </a:r>
            <a:r>
              <a:rPr dirty="0" sz="1450" spc="-5">
                <a:latin typeface="Times New Roman"/>
                <a:cs typeface="Times New Roman"/>
              </a:rPr>
              <a:t>. . .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thank </a:t>
            </a:r>
            <a:r>
              <a:rPr dirty="0" sz="1450" spc="-5">
                <a:latin typeface="Times New Roman"/>
                <a:cs typeface="Times New Roman"/>
              </a:rPr>
              <a:t>you </a:t>
            </a:r>
            <a:r>
              <a:rPr dirty="0" sz="1450" spc="-10">
                <a:latin typeface="Times New Roman"/>
                <a:cs typeface="Times New Roman"/>
              </a:rPr>
              <a:t>for</a:t>
            </a:r>
            <a:r>
              <a:rPr dirty="0" sz="1450" spc="95">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clenched my teeth and called </a:t>
            </a:r>
            <a:r>
              <a:rPr dirty="0" sz="1450" spc="-5">
                <a:latin typeface="Times New Roman"/>
                <a:cs typeface="Times New Roman"/>
              </a:rPr>
              <a:t>up </a:t>
            </a:r>
            <a:r>
              <a:rPr dirty="0" sz="1450" spc="-10">
                <a:latin typeface="Times New Roman"/>
                <a:cs typeface="Times New Roman"/>
              </a:rPr>
              <a:t>all my strength to bury the raging pain  deep in my breast which was threatening to tear me</a:t>
            </a:r>
            <a:r>
              <a:rPr dirty="0" sz="1450" spc="45">
                <a:latin typeface="Times New Roman"/>
                <a:cs typeface="Times New Roman"/>
              </a:rPr>
              <a:t> </a:t>
            </a:r>
            <a:r>
              <a:rPr dirty="0" sz="1450" spc="-10">
                <a:latin typeface="Times New Roman"/>
                <a:cs typeface="Times New Roman"/>
              </a:rPr>
              <a:t>apart.</a:t>
            </a:r>
            <a:endParaRPr sz="1450">
              <a:latin typeface="Times New Roman"/>
              <a:cs typeface="Times New Roman"/>
            </a:endParaRPr>
          </a:p>
          <a:p>
            <a:pPr algn="just" marL="12700" marR="5715" indent="255904">
              <a:lnSpc>
                <a:spcPts val="1730"/>
              </a:lnSpc>
              <a:spcBef>
                <a:spcPts val="715"/>
              </a:spcBef>
            </a:pPr>
            <a:r>
              <a:rPr dirty="0" sz="1450" spc="-5">
                <a:latin typeface="Times New Roman"/>
                <a:cs typeface="Times New Roman"/>
              </a:rPr>
              <a:t>I </a:t>
            </a:r>
            <a:r>
              <a:rPr dirty="0" sz="1450" spc="-10">
                <a:latin typeface="Times New Roman"/>
                <a:cs typeface="Times New Roman"/>
              </a:rPr>
              <a:t>realised that the hand which had bolted the </a:t>
            </a:r>
            <a:r>
              <a:rPr dirty="0" sz="1450" spc="-5">
                <a:latin typeface="Times New Roman"/>
                <a:cs typeface="Times New Roman"/>
              </a:rPr>
              <a:t>door </a:t>
            </a:r>
            <a:r>
              <a:rPr dirty="0" sz="1450" spc="-10">
                <a:latin typeface="Times New Roman"/>
                <a:cs typeface="Times New Roman"/>
              </a:rPr>
              <a:t>to my memories had  performed an act </a:t>
            </a:r>
            <a:r>
              <a:rPr dirty="0" sz="1450" spc="-5">
                <a:latin typeface="Times New Roman"/>
                <a:cs typeface="Times New Roman"/>
              </a:rPr>
              <a:t>of </a:t>
            </a:r>
            <a:r>
              <a:rPr dirty="0" sz="1450" spc="-25">
                <a:latin typeface="Times New Roman"/>
                <a:cs typeface="Times New Roman"/>
              </a:rPr>
              <a:t>mercy. </a:t>
            </a:r>
            <a:r>
              <a:rPr dirty="0" sz="1450" spc="-10">
                <a:latin typeface="Times New Roman"/>
                <a:cs typeface="Times New Roman"/>
              </a:rPr>
              <a:t>That brief shimmer from the old days had etched  its message </a:t>
            </a:r>
            <a:r>
              <a:rPr dirty="0" sz="1450" spc="-5">
                <a:latin typeface="Times New Roman"/>
                <a:cs typeface="Times New Roman"/>
              </a:rPr>
              <a:t>on </a:t>
            </a:r>
            <a:r>
              <a:rPr dirty="0" sz="1450" spc="-10">
                <a:latin typeface="Times New Roman"/>
                <a:cs typeface="Times New Roman"/>
              </a:rPr>
              <a:t>my mind: for years </a:t>
            </a:r>
            <a:r>
              <a:rPr dirty="0" sz="1450" spc="-5">
                <a:latin typeface="Times New Roman"/>
                <a:cs typeface="Times New Roman"/>
              </a:rPr>
              <a:t>a </a:t>
            </a:r>
            <a:r>
              <a:rPr dirty="0" sz="1450" spc="-10">
                <a:latin typeface="Times New Roman"/>
                <a:cs typeface="Times New Roman"/>
              </a:rPr>
              <a:t>love that was too strong for my heart had  gnawed at my mind until insanity had spread the soothing balm </a:t>
            </a:r>
            <a:r>
              <a:rPr dirty="0" sz="1450" spc="-5">
                <a:latin typeface="Times New Roman"/>
                <a:cs typeface="Times New Roman"/>
              </a:rPr>
              <a:t>of </a:t>
            </a:r>
            <a:r>
              <a:rPr dirty="0" sz="1450" spc="-10">
                <a:latin typeface="Times New Roman"/>
                <a:cs typeface="Times New Roman"/>
              </a:rPr>
              <a:t>oblivion  over my wounded</a:t>
            </a:r>
            <a:r>
              <a:rPr dirty="0" sz="1450">
                <a:latin typeface="Times New Roman"/>
                <a:cs typeface="Times New Roman"/>
              </a:rPr>
              <a:t> </a:t>
            </a:r>
            <a:r>
              <a:rPr dirty="0" sz="1450" spc="-10">
                <a:latin typeface="Times New Roman"/>
                <a:cs typeface="Times New Roman"/>
              </a:rPr>
              <a:t>spirit.</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Gradually insensibility spread its peace over me, cooling the tears behind  my eyelids. </a:t>
            </a:r>
            <a:r>
              <a:rPr dirty="0" sz="1450" spc="-20">
                <a:latin typeface="Times New Roman"/>
                <a:cs typeface="Times New Roman"/>
              </a:rPr>
              <a:t>Solemnly, proudly, </a:t>
            </a:r>
            <a:r>
              <a:rPr dirty="0" sz="1450" spc="-10">
                <a:latin typeface="Times New Roman"/>
                <a:cs typeface="Times New Roman"/>
              </a:rPr>
              <a:t>the bells echoed through the Cathedral, and </a:t>
            </a:r>
            <a:r>
              <a:rPr dirty="0" sz="1450" spc="-5">
                <a:latin typeface="Times New Roman"/>
                <a:cs typeface="Times New Roman"/>
              </a:rPr>
              <a:t>I  </a:t>
            </a:r>
            <a:r>
              <a:rPr dirty="0" sz="1450" spc="-10">
                <a:latin typeface="Times New Roman"/>
                <a:cs typeface="Times New Roman"/>
              </a:rPr>
              <a:t>could look with </a:t>
            </a:r>
            <a:r>
              <a:rPr dirty="0" sz="1450" spc="-5">
                <a:latin typeface="Times New Roman"/>
                <a:cs typeface="Times New Roman"/>
              </a:rPr>
              <a:t>a </a:t>
            </a:r>
            <a:r>
              <a:rPr dirty="0" sz="1450" spc="-10">
                <a:latin typeface="Times New Roman"/>
                <a:cs typeface="Times New Roman"/>
              </a:rPr>
              <a:t>joyful smile into the eyes </a:t>
            </a:r>
            <a:r>
              <a:rPr dirty="0" sz="1450" spc="-5">
                <a:latin typeface="Times New Roman"/>
                <a:cs typeface="Times New Roman"/>
              </a:rPr>
              <a:t>of </a:t>
            </a: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who had come to seek  help from</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Once more </a:t>
            </a:r>
            <a:r>
              <a:rPr dirty="0" sz="1450" spc="-5">
                <a:latin typeface="Times New Roman"/>
                <a:cs typeface="Times New Roman"/>
              </a:rPr>
              <a:t>I </a:t>
            </a:r>
            <a:r>
              <a:rPr dirty="0" sz="1450" spc="-10">
                <a:latin typeface="Times New Roman"/>
                <a:cs typeface="Times New Roman"/>
              </a:rPr>
              <a:t>heard the </a:t>
            </a:r>
            <a:r>
              <a:rPr dirty="0" sz="1450" spc="-5">
                <a:latin typeface="Times New Roman"/>
                <a:cs typeface="Times New Roman"/>
              </a:rPr>
              <a:t>dull </a:t>
            </a:r>
            <a:r>
              <a:rPr dirty="0" sz="1450" spc="-10">
                <a:latin typeface="Times New Roman"/>
                <a:cs typeface="Times New Roman"/>
              </a:rPr>
              <a:t>thud </a:t>
            </a:r>
            <a:r>
              <a:rPr dirty="0" sz="1450" spc="-5">
                <a:latin typeface="Times New Roman"/>
                <a:cs typeface="Times New Roman"/>
              </a:rPr>
              <a:t>of </a:t>
            </a:r>
            <a:r>
              <a:rPr dirty="0" sz="1450" spc="-10">
                <a:latin typeface="Times New Roman"/>
                <a:cs typeface="Times New Roman"/>
              </a:rPr>
              <a:t>the carriage </a:t>
            </a:r>
            <a:r>
              <a:rPr dirty="0" sz="1450" spc="-5">
                <a:latin typeface="Times New Roman"/>
                <a:cs typeface="Times New Roman"/>
              </a:rPr>
              <a:t>door </a:t>
            </a:r>
            <a:r>
              <a:rPr dirty="0" sz="1450" spc="-10">
                <a:latin typeface="Times New Roman"/>
                <a:cs typeface="Times New Roman"/>
              </a:rPr>
              <a:t>and the clatter </a:t>
            </a:r>
            <a:r>
              <a:rPr dirty="0" sz="1450" spc="-5">
                <a:latin typeface="Times New Roman"/>
                <a:cs typeface="Times New Roman"/>
              </a:rPr>
              <a:t>of </a:t>
            </a:r>
            <a:r>
              <a:rPr dirty="0" sz="1450" spc="-10">
                <a:latin typeface="Times New Roman"/>
                <a:cs typeface="Times New Roman"/>
              </a:rPr>
              <a:t>the  horses' hooves.</a:t>
            </a:r>
            <a:endParaRPr sz="1450">
              <a:latin typeface="Times New Roman"/>
              <a:cs typeface="Times New Roman"/>
            </a:endParaRPr>
          </a:p>
          <a:p>
            <a:pPr algn="just" marL="12700" marR="10160" indent="255904">
              <a:lnSpc>
                <a:spcPts val="1730"/>
              </a:lnSpc>
              <a:spcBef>
                <a:spcPts val="715"/>
              </a:spcBef>
            </a:pPr>
            <a:r>
              <a:rPr dirty="0" sz="1450" spc="-15">
                <a:latin typeface="Times New Roman"/>
                <a:cs typeface="Times New Roman"/>
              </a:rPr>
              <a:t>Trudging </a:t>
            </a:r>
            <a:r>
              <a:rPr dirty="0" sz="1450" spc="-10">
                <a:latin typeface="Times New Roman"/>
                <a:cs typeface="Times New Roman"/>
              </a:rPr>
              <a:t>through the glittering, midnight-blue </a:t>
            </a:r>
            <a:r>
              <a:rPr dirty="0" sz="1450" spc="-25">
                <a:latin typeface="Times New Roman"/>
                <a:cs typeface="Times New Roman"/>
              </a:rPr>
              <a:t>snow, </a:t>
            </a:r>
            <a:r>
              <a:rPr dirty="0" sz="1450" spc="-5">
                <a:latin typeface="Times New Roman"/>
                <a:cs typeface="Times New Roman"/>
              </a:rPr>
              <a:t>I </a:t>
            </a:r>
            <a:r>
              <a:rPr dirty="0" sz="1450" spc="-10">
                <a:latin typeface="Times New Roman"/>
                <a:cs typeface="Times New Roman"/>
              </a:rPr>
              <a:t>made my way back  down into the</a:t>
            </a:r>
            <a:r>
              <a:rPr dirty="0" sz="1450">
                <a:latin typeface="Times New Roman"/>
                <a:cs typeface="Times New Roman"/>
              </a:rPr>
              <a:t> </a:t>
            </a:r>
            <a:r>
              <a:rPr dirty="0" sz="1450" spc="-10">
                <a:latin typeface="Times New Roman"/>
                <a:cs typeface="Times New Roman"/>
              </a:rPr>
              <a:t>town.</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street-lamps blinked at me in astonishment, and the piles </a:t>
            </a:r>
            <a:r>
              <a:rPr dirty="0" sz="1450" spc="-5">
                <a:latin typeface="Times New Roman"/>
                <a:cs typeface="Times New Roman"/>
              </a:rPr>
              <a:t>of </a:t>
            </a:r>
            <a:r>
              <a:rPr dirty="0" sz="1450" spc="-10">
                <a:latin typeface="Times New Roman"/>
                <a:cs typeface="Times New Roman"/>
              </a:rPr>
              <a:t>Christmas  trees stacked </a:t>
            </a:r>
            <a:r>
              <a:rPr dirty="0" sz="1450" spc="-5">
                <a:latin typeface="Times New Roman"/>
                <a:cs typeface="Times New Roman"/>
              </a:rPr>
              <a:t>up </a:t>
            </a:r>
            <a:r>
              <a:rPr dirty="0" sz="1450" spc="-10">
                <a:latin typeface="Times New Roman"/>
                <a:cs typeface="Times New Roman"/>
              </a:rPr>
              <a:t>high whispered </a:t>
            </a:r>
            <a:r>
              <a:rPr dirty="0" sz="1450" spc="-5">
                <a:latin typeface="Times New Roman"/>
                <a:cs typeface="Times New Roman"/>
              </a:rPr>
              <a:t>of </a:t>
            </a:r>
            <a:r>
              <a:rPr dirty="0" sz="1450" spc="-10">
                <a:latin typeface="Times New Roman"/>
                <a:cs typeface="Times New Roman"/>
              </a:rPr>
              <a:t>tinsel and silver-painted nuts and the  coming celebrations. Beside the column bearing the statue </a:t>
            </a:r>
            <a:r>
              <a:rPr dirty="0" sz="1450" spc="-5">
                <a:latin typeface="Times New Roman"/>
                <a:cs typeface="Times New Roman"/>
              </a:rPr>
              <a:t>of </a:t>
            </a:r>
            <a:r>
              <a:rPr dirty="0" sz="1450" spc="-10">
                <a:latin typeface="Times New Roman"/>
                <a:cs typeface="Times New Roman"/>
              </a:rPr>
              <a:t>the Mother </a:t>
            </a:r>
            <a:r>
              <a:rPr dirty="0" sz="1450" spc="-5">
                <a:latin typeface="Times New Roman"/>
                <a:cs typeface="Times New Roman"/>
              </a:rPr>
              <a:t>of  </a:t>
            </a:r>
            <a:r>
              <a:rPr dirty="0" sz="1450" spc="-10">
                <a:latin typeface="Times New Roman"/>
                <a:cs typeface="Times New Roman"/>
              </a:rPr>
              <a:t>God, the old beggarwomen with their grey scarves over their heads were  muttering </a:t>
            </a:r>
            <a:r>
              <a:rPr dirty="0" sz="1450" spc="-5">
                <a:latin typeface="Times New Roman"/>
                <a:cs typeface="Times New Roman"/>
              </a:rPr>
              <a:t>a </a:t>
            </a:r>
            <a:r>
              <a:rPr dirty="0" sz="1450" spc="-10">
                <a:latin typeface="Times New Roman"/>
                <a:cs typeface="Times New Roman"/>
              </a:rPr>
              <a:t>rosary </a:t>
            </a:r>
            <a:r>
              <a:rPr dirty="0" sz="1450" spc="-5">
                <a:latin typeface="Times New Roman"/>
                <a:cs typeface="Times New Roman"/>
              </a:rPr>
              <a:t>of </a:t>
            </a:r>
            <a:r>
              <a:rPr dirty="0" sz="1450" spc="-10">
                <a:latin typeface="Times New Roman"/>
                <a:cs typeface="Times New Roman"/>
              </a:rPr>
              <a:t>the </a:t>
            </a:r>
            <a:r>
              <a:rPr dirty="0" sz="1450" spc="-30">
                <a:latin typeface="Times New Roman"/>
                <a:cs typeface="Times New Roman"/>
              </a:rPr>
              <a:t>Virgin </a:t>
            </a:r>
            <a:r>
              <a:rPr dirty="0" sz="1450" spc="-5">
                <a:latin typeface="Times New Roman"/>
                <a:cs typeface="Times New Roman"/>
              </a:rPr>
              <a:t>by </a:t>
            </a:r>
            <a:r>
              <a:rPr dirty="0" sz="1450" spc="-10">
                <a:latin typeface="Times New Roman"/>
                <a:cs typeface="Times New Roman"/>
              </a:rPr>
              <a:t>candlelight. The stalls </a:t>
            </a:r>
            <a:r>
              <a:rPr dirty="0" sz="1450" spc="-5">
                <a:latin typeface="Times New Roman"/>
                <a:cs typeface="Times New Roman"/>
              </a:rPr>
              <a:t>of </a:t>
            </a:r>
            <a:r>
              <a:rPr dirty="0" sz="1450" spc="-10">
                <a:latin typeface="Times New Roman"/>
                <a:cs typeface="Times New Roman"/>
              </a:rPr>
              <a:t>the Christmas  market were crouched around the dark entrance to the old Ghetto. Right in the  middle </a:t>
            </a:r>
            <a:r>
              <a:rPr dirty="0" sz="1450" spc="-5">
                <a:latin typeface="Times New Roman"/>
                <a:cs typeface="Times New Roman"/>
              </a:rPr>
              <a:t>of </a:t>
            </a:r>
            <a:r>
              <a:rPr dirty="0" sz="1450" spc="-10">
                <a:latin typeface="Times New Roman"/>
                <a:cs typeface="Times New Roman"/>
              </a:rPr>
              <a:t>them, covered with red canvas, illuminated </a:t>
            </a:r>
            <a:r>
              <a:rPr dirty="0" sz="1450" spc="-5">
                <a:latin typeface="Times New Roman"/>
                <a:cs typeface="Times New Roman"/>
              </a:rPr>
              <a:t>by </a:t>
            </a:r>
            <a:r>
              <a:rPr dirty="0" sz="1450" spc="-10">
                <a:latin typeface="Times New Roman"/>
                <a:cs typeface="Times New Roman"/>
              </a:rPr>
              <a:t>the harsh light </a:t>
            </a:r>
            <a:r>
              <a:rPr dirty="0" sz="1450" spc="-5">
                <a:latin typeface="Times New Roman"/>
                <a:cs typeface="Times New Roman"/>
              </a:rPr>
              <a:t>of  </a:t>
            </a:r>
            <a:r>
              <a:rPr dirty="0" sz="1450" spc="-10">
                <a:latin typeface="Times New Roman"/>
                <a:cs typeface="Times New Roman"/>
              </a:rPr>
              <a:t>smoky torches, was the open stage </a:t>
            </a:r>
            <a:r>
              <a:rPr dirty="0" sz="1450" spc="-5">
                <a:latin typeface="Times New Roman"/>
                <a:cs typeface="Times New Roman"/>
              </a:rPr>
              <a:t>of a puppet </a:t>
            </a:r>
            <a:r>
              <a:rPr dirty="0" sz="1450" spc="-10">
                <a:latin typeface="Times New Roman"/>
                <a:cs typeface="Times New Roman"/>
              </a:rPr>
              <a:t>theatre. Zwakh's Punchinello,  dressed in crimson and magenta, his whip with </a:t>
            </a:r>
            <a:r>
              <a:rPr dirty="0" sz="1450" spc="-5">
                <a:latin typeface="Times New Roman"/>
                <a:cs typeface="Times New Roman"/>
              </a:rPr>
              <a:t>a </a:t>
            </a:r>
            <a:r>
              <a:rPr dirty="0" sz="1450" spc="-10">
                <a:latin typeface="Times New Roman"/>
                <a:cs typeface="Times New Roman"/>
              </a:rPr>
              <a:t>skull dangling from it in his  hand, clattered across the boards </a:t>
            </a:r>
            <a:r>
              <a:rPr dirty="0" sz="1450" spc="-5">
                <a:latin typeface="Times New Roman"/>
                <a:cs typeface="Times New Roman"/>
              </a:rPr>
              <a:t>on a </a:t>
            </a:r>
            <a:r>
              <a:rPr dirty="0" sz="1450" spc="-10">
                <a:latin typeface="Times New Roman"/>
                <a:cs typeface="Times New Roman"/>
              </a:rPr>
              <a:t>wooden</a:t>
            </a:r>
            <a:r>
              <a:rPr dirty="0" sz="1450" spc="25">
                <a:latin typeface="Times New Roman"/>
                <a:cs typeface="Times New Roman"/>
              </a:rPr>
              <a:t> </a:t>
            </a:r>
            <a:r>
              <a:rPr dirty="0" sz="1450" spc="-10">
                <a:latin typeface="Times New Roman"/>
                <a:cs typeface="Times New Roman"/>
              </a:rPr>
              <a:t>stallion.</a:t>
            </a:r>
            <a:endParaRPr sz="1450">
              <a:latin typeface="Times New Roman"/>
              <a:cs typeface="Times New Roman"/>
            </a:endParaRPr>
          </a:p>
          <a:p>
            <a:pPr algn="just" marL="268605">
              <a:lnSpc>
                <a:spcPct val="100000"/>
              </a:lnSpc>
              <a:spcBef>
                <a:spcPts val="710"/>
              </a:spcBef>
            </a:pPr>
            <a:r>
              <a:rPr dirty="0" sz="1450" spc="-10">
                <a:latin typeface="Times New Roman"/>
                <a:cs typeface="Times New Roman"/>
              </a:rPr>
              <a:t>Crowded</a:t>
            </a:r>
            <a:r>
              <a:rPr dirty="0" sz="1450" spc="145">
                <a:latin typeface="Times New Roman"/>
                <a:cs typeface="Times New Roman"/>
              </a:rPr>
              <a:t> </a:t>
            </a:r>
            <a:r>
              <a:rPr dirty="0" sz="1450" spc="-10">
                <a:latin typeface="Times New Roman"/>
                <a:cs typeface="Times New Roman"/>
              </a:rPr>
              <a:t>together</a:t>
            </a:r>
            <a:r>
              <a:rPr dirty="0" sz="1450" spc="150">
                <a:latin typeface="Times New Roman"/>
                <a:cs typeface="Times New Roman"/>
              </a:rPr>
              <a:t> </a:t>
            </a:r>
            <a:r>
              <a:rPr dirty="0" sz="1450" spc="-10">
                <a:latin typeface="Times New Roman"/>
                <a:cs typeface="Times New Roman"/>
              </a:rPr>
              <a:t>in</a:t>
            </a:r>
            <a:r>
              <a:rPr dirty="0" sz="1450" spc="150">
                <a:latin typeface="Times New Roman"/>
                <a:cs typeface="Times New Roman"/>
              </a:rPr>
              <a:t> </a:t>
            </a:r>
            <a:r>
              <a:rPr dirty="0" sz="1450" spc="-10">
                <a:latin typeface="Times New Roman"/>
                <a:cs typeface="Times New Roman"/>
              </a:rPr>
              <a:t>rows</a:t>
            </a:r>
            <a:r>
              <a:rPr dirty="0" sz="1450" spc="145">
                <a:latin typeface="Times New Roman"/>
                <a:cs typeface="Times New Roman"/>
              </a:rPr>
              <a:t> </a:t>
            </a:r>
            <a:r>
              <a:rPr dirty="0" sz="1450" spc="-10">
                <a:latin typeface="Times New Roman"/>
                <a:cs typeface="Times New Roman"/>
              </a:rPr>
              <a:t>and</a:t>
            </a:r>
            <a:r>
              <a:rPr dirty="0" sz="1450" spc="150">
                <a:latin typeface="Times New Roman"/>
                <a:cs typeface="Times New Roman"/>
              </a:rPr>
              <a:t> </a:t>
            </a:r>
            <a:r>
              <a:rPr dirty="0" sz="1450" spc="-10">
                <a:latin typeface="Times New Roman"/>
                <a:cs typeface="Times New Roman"/>
              </a:rPr>
              <a:t>with</a:t>
            </a:r>
            <a:r>
              <a:rPr dirty="0" sz="1450" spc="150">
                <a:latin typeface="Times New Roman"/>
                <a:cs typeface="Times New Roman"/>
              </a:rPr>
              <a:t> </a:t>
            </a:r>
            <a:r>
              <a:rPr dirty="0" sz="1450" spc="-10">
                <a:latin typeface="Times New Roman"/>
                <a:cs typeface="Times New Roman"/>
              </a:rPr>
              <a:t>their</a:t>
            </a:r>
            <a:r>
              <a:rPr dirty="0" sz="1450" spc="150">
                <a:latin typeface="Times New Roman"/>
                <a:cs typeface="Times New Roman"/>
              </a:rPr>
              <a:t> </a:t>
            </a:r>
            <a:r>
              <a:rPr dirty="0" sz="1450" spc="-10">
                <a:latin typeface="Times New Roman"/>
                <a:cs typeface="Times New Roman"/>
              </a:rPr>
              <a:t>fur</a:t>
            </a:r>
            <a:r>
              <a:rPr dirty="0" sz="1450" spc="145">
                <a:latin typeface="Times New Roman"/>
                <a:cs typeface="Times New Roman"/>
              </a:rPr>
              <a:t> </a:t>
            </a:r>
            <a:r>
              <a:rPr dirty="0" sz="1450" spc="-10">
                <a:latin typeface="Times New Roman"/>
                <a:cs typeface="Times New Roman"/>
              </a:rPr>
              <a:t>caps</a:t>
            </a:r>
            <a:r>
              <a:rPr dirty="0" sz="1450" spc="150">
                <a:latin typeface="Times New Roman"/>
                <a:cs typeface="Times New Roman"/>
              </a:rPr>
              <a:t> </a:t>
            </a:r>
            <a:r>
              <a:rPr dirty="0" sz="1450" spc="-10">
                <a:latin typeface="Times New Roman"/>
                <a:cs typeface="Times New Roman"/>
              </a:rPr>
              <a:t>pulled</a:t>
            </a:r>
            <a:r>
              <a:rPr dirty="0" sz="1450" spc="150">
                <a:latin typeface="Times New Roman"/>
                <a:cs typeface="Times New Roman"/>
              </a:rPr>
              <a:t> </a:t>
            </a:r>
            <a:r>
              <a:rPr dirty="0" sz="1450" spc="-10">
                <a:latin typeface="Times New Roman"/>
                <a:cs typeface="Times New Roman"/>
              </a:rPr>
              <a:t>tight</a:t>
            </a:r>
            <a:r>
              <a:rPr dirty="0" sz="1450" spc="150">
                <a:latin typeface="Times New Roman"/>
                <a:cs typeface="Times New Roman"/>
              </a:rPr>
              <a:t> </a:t>
            </a:r>
            <a:r>
              <a:rPr dirty="0" sz="1450" spc="-10">
                <a:latin typeface="Times New Roman"/>
                <a:cs typeface="Times New Roman"/>
              </a:rPr>
              <a:t>down</a:t>
            </a:r>
            <a:r>
              <a:rPr dirty="0" sz="1450" spc="145">
                <a:latin typeface="Times New Roman"/>
                <a:cs typeface="Times New Roman"/>
              </a:rPr>
              <a:t> </a:t>
            </a:r>
            <a:r>
              <a:rPr dirty="0" sz="1450" spc="-10">
                <a:latin typeface="Times New Roman"/>
                <a:cs typeface="Times New Roman"/>
              </a:rPr>
              <a:t>over</a:t>
            </a:r>
            <a:endParaRPr sz="145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241155"/>
          </a:xfrm>
          <a:prstGeom prst="rect">
            <a:avLst/>
          </a:prstGeom>
        </p:spPr>
        <p:txBody>
          <a:bodyPr wrap="square" lIns="0" tIns="13970" rIns="0" bIns="0" rtlCol="0" vert="horz">
            <a:spAutoFit/>
          </a:bodyPr>
          <a:lstStyle/>
          <a:p>
            <a:pPr algn="just" marL="12700" marR="5080">
              <a:lnSpc>
                <a:spcPct val="98900"/>
              </a:lnSpc>
              <a:spcBef>
                <a:spcPts val="110"/>
              </a:spcBef>
            </a:pPr>
            <a:r>
              <a:rPr dirty="0" sz="1450" spc="-10">
                <a:latin typeface="Times New Roman"/>
                <a:cs typeface="Times New Roman"/>
              </a:rPr>
              <a:t>their ears, the children were staring </a:t>
            </a:r>
            <a:r>
              <a:rPr dirty="0" sz="1450" spc="-5">
                <a:latin typeface="Times New Roman"/>
                <a:cs typeface="Times New Roman"/>
              </a:rPr>
              <a:t>up </a:t>
            </a:r>
            <a:r>
              <a:rPr dirty="0" sz="1450" spc="-10">
                <a:latin typeface="Times New Roman"/>
                <a:cs typeface="Times New Roman"/>
              </a:rPr>
              <a:t>open-mouthed and listening spellbound  to the verses </a:t>
            </a:r>
            <a:r>
              <a:rPr dirty="0" sz="1450" spc="-5">
                <a:latin typeface="Times New Roman"/>
                <a:cs typeface="Times New Roman"/>
              </a:rPr>
              <a:t>of </a:t>
            </a:r>
            <a:r>
              <a:rPr dirty="0" sz="1450" spc="-10">
                <a:latin typeface="Times New Roman"/>
                <a:cs typeface="Times New Roman"/>
              </a:rPr>
              <a:t>the Prague poet, Oskar </a:t>
            </a:r>
            <a:r>
              <a:rPr dirty="0" sz="1450" spc="-25">
                <a:latin typeface="Times New Roman"/>
                <a:cs typeface="Times New Roman"/>
              </a:rPr>
              <a:t>Wiener, </a:t>
            </a:r>
            <a:r>
              <a:rPr dirty="0" sz="1450" spc="-10">
                <a:latin typeface="Times New Roman"/>
                <a:cs typeface="Times New Roman"/>
              </a:rPr>
              <a:t>that my friend Zwakh was  declaiming from inside the </a:t>
            </a:r>
            <a:r>
              <a:rPr dirty="0" sz="1450" spc="-5">
                <a:latin typeface="Times New Roman"/>
                <a:cs typeface="Times New Roman"/>
              </a:rPr>
              <a:t>booth: </a:t>
            </a:r>
            <a:r>
              <a:rPr dirty="0" sz="1450" spc="-10">
                <a:latin typeface="Times New Roman"/>
                <a:cs typeface="Times New Roman"/>
              </a:rPr>
              <a:t>What have we here? A jumping jack! As  skinny as </a:t>
            </a:r>
            <a:r>
              <a:rPr dirty="0" sz="1450" spc="-5">
                <a:latin typeface="Times New Roman"/>
                <a:cs typeface="Times New Roman"/>
              </a:rPr>
              <a:t>a </a:t>
            </a:r>
            <a:r>
              <a:rPr dirty="0" sz="1450" spc="-10">
                <a:latin typeface="Times New Roman"/>
                <a:cs typeface="Times New Roman"/>
              </a:rPr>
              <a:t>rhyming hack; All dressed in rags </a:t>
            </a:r>
            <a:r>
              <a:rPr dirty="0" sz="1450" spc="-5">
                <a:latin typeface="Times New Roman"/>
                <a:cs typeface="Times New Roman"/>
              </a:rPr>
              <a:t>of </a:t>
            </a:r>
            <a:r>
              <a:rPr dirty="0" sz="1450" spc="-10">
                <a:latin typeface="Times New Roman"/>
                <a:cs typeface="Times New Roman"/>
              </a:rPr>
              <a:t>red and </a:t>
            </a:r>
            <a:r>
              <a:rPr dirty="0" sz="1450" spc="-20">
                <a:latin typeface="Times New Roman"/>
                <a:cs typeface="Times New Roman"/>
              </a:rPr>
              <a:t>blue—Watch </a:t>
            </a:r>
            <a:r>
              <a:rPr dirty="0" sz="1450" spc="-10">
                <a:latin typeface="Times New Roman"/>
                <a:cs typeface="Times New Roman"/>
              </a:rPr>
              <a:t>the  tricks that </a:t>
            </a:r>
            <a:r>
              <a:rPr dirty="0" sz="1450" spc="-5">
                <a:latin typeface="Times New Roman"/>
                <a:cs typeface="Times New Roman"/>
              </a:rPr>
              <a:t>he </a:t>
            </a:r>
            <a:r>
              <a:rPr dirty="0" sz="1450" spc="-10">
                <a:latin typeface="Times New Roman"/>
                <a:cs typeface="Times New Roman"/>
              </a:rPr>
              <a:t>gets </a:t>
            </a:r>
            <a:r>
              <a:rPr dirty="0" sz="1450" spc="-5">
                <a:latin typeface="Times New Roman"/>
                <a:cs typeface="Times New Roman"/>
              </a:rPr>
              <a:t>up</a:t>
            </a:r>
            <a:r>
              <a:rPr dirty="0" sz="1450" spc="5">
                <a:latin typeface="Times New Roman"/>
                <a:cs typeface="Times New Roman"/>
              </a:rPr>
              <a:t> </a:t>
            </a:r>
            <a:r>
              <a:rPr dirty="0" sz="1450" spc="-5">
                <a:latin typeface="Times New Roman"/>
                <a:cs typeface="Times New Roman"/>
              </a:rPr>
              <a:t>to.</a:t>
            </a:r>
            <a:endParaRPr sz="1450">
              <a:latin typeface="Times New Roman"/>
              <a:cs typeface="Times New Roman"/>
            </a:endParaRPr>
          </a:p>
          <a:p>
            <a:pPr algn="just" marL="12700" marR="5715" indent="255904">
              <a:lnSpc>
                <a:spcPts val="1730"/>
              </a:lnSpc>
              <a:spcBef>
                <a:spcPts val="844"/>
              </a:spcBef>
            </a:pPr>
            <a:r>
              <a:rPr dirty="0" sz="1450" spc="-5">
                <a:latin typeface="Times New Roman"/>
                <a:cs typeface="Times New Roman"/>
              </a:rPr>
              <a:t>I </a:t>
            </a:r>
            <a:r>
              <a:rPr dirty="0" sz="1450" spc="-10">
                <a:latin typeface="Times New Roman"/>
                <a:cs typeface="Times New Roman"/>
              </a:rPr>
              <a:t>turned down the dark, twisting street that led to the square. A packed,  silent crowd was standing shoulder to shoulder in the darkness in front </a:t>
            </a:r>
            <a:r>
              <a:rPr dirty="0" sz="1450" spc="-5">
                <a:latin typeface="Times New Roman"/>
                <a:cs typeface="Times New Roman"/>
              </a:rPr>
              <a:t>of a  </a:t>
            </a:r>
            <a:r>
              <a:rPr dirty="0" sz="1450" spc="-10">
                <a:latin typeface="Times New Roman"/>
                <a:cs typeface="Times New Roman"/>
              </a:rPr>
              <a:t>notice. One man had struck </a:t>
            </a:r>
            <a:r>
              <a:rPr dirty="0" sz="1450" spc="-5">
                <a:latin typeface="Times New Roman"/>
                <a:cs typeface="Times New Roman"/>
              </a:rPr>
              <a:t>a </a:t>
            </a:r>
            <a:r>
              <a:rPr dirty="0" sz="1450" spc="-10">
                <a:latin typeface="Times New Roman"/>
                <a:cs typeface="Times New Roman"/>
              </a:rPr>
              <a:t>match and </a:t>
            </a:r>
            <a:r>
              <a:rPr dirty="0" sz="1450" spc="-5">
                <a:latin typeface="Times New Roman"/>
                <a:cs typeface="Times New Roman"/>
              </a:rPr>
              <a:t>I </a:t>
            </a:r>
            <a:r>
              <a:rPr dirty="0" sz="1450" spc="-10">
                <a:latin typeface="Times New Roman"/>
                <a:cs typeface="Times New Roman"/>
              </a:rPr>
              <a:t>managed to read </a:t>
            </a:r>
            <a:r>
              <a:rPr dirty="0" sz="1450" spc="-5">
                <a:latin typeface="Times New Roman"/>
                <a:cs typeface="Times New Roman"/>
              </a:rPr>
              <a:t>odd </a:t>
            </a:r>
            <a:r>
              <a:rPr dirty="0" sz="1450" spc="-10">
                <a:latin typeface="Times New Roman"/>
                <a:cs typeface="Times New Roman"/>
              </a:rPr>
              <a:t>words here and  there which registered dully in my consciousness: Missing</a:t>
            </a:r>
            <a:r>
              <a:rPr dirty="0" sz="1450" spc="45">
                <a:latin typeface="Times New Roman"/>
                <a:cs typeface="Times New Roman"/>
              </a:rPr>
              <a:t> </a:t>
            </a:r>
            <a:r>
              <a:rPr dirty="0" sz="1450" spc="-10">
                <a:latin typeface="Times New Roman"/>
                <a:cs typeface="Times New Roman"/>
              </a:rPr>
              <a:t>Person</a:t>
            </a:r>
            <a:endParaRPr sz="1450">
              <a:latin typeface="Times New Roman"/>
              <a:cs typeface="Times New Roman"/>
            </a:endParaRPr>
          </a:p>
          <a:p>
            <a:pPr marL="268605">
              <a:lnSpc>
                <a:spcPct val="100000"/>
              </a:lnSpc>
              <a:spcBef>
                <a:spcPts val="650"/>
              </a:spcBef>
            </a:pPr>
            <a:r>
              <a:rPr dirty="0" sz="1450" spc="-5">
                <a:latin typeface="Times New Roman"/>
                <a:cs typeface="Times New Roman"/>
              </a:rPr>
              <a:t>1,000 </a:t>
            </a:r>
            <a:r>
              <a:rPr dirty="0" sz="1450" spc="-15">
                <a:latin typeface="Times New Roman"/>
                <a:cs typeface="Times New Roman"/>
              </a:rPr>
              <a:t>CROWNS</a:t>
            </a:r>
            <a:r>
              <a:rPr dirty="0" sz="1450" spc="-10">
                <a:latin typeface="Times New Roman"/>
                <a:cs typeface="Times New Roman"/>
              </a:rPr>
              <a:t> </a:t>
            </a:r>
            <a:r>
              <a:rPr dirty="0" sz="1450" spc="-40">
                <a:latin typeface="Times New Roman"/>
                <a:cs typeface="Times New Roman"/>
              </a:rPr>
              <a:t>REWARD</a:t>
            </a:r>
            <a:endParaRPr sz="1450">
              <a:latin typeface="Times New Roman"/>
              <a:cs typeface="Times New Roman"/>
            </a:endParaRPr>
          </a:p>
          <a:p>
            <a:pPr marL="268605">
              <a:lnSpc>
                <a:spcPct val="100000"/>
              </a:lnSpc>
              <a:spcBef>
                <a:spcPts val="780"/>
              </a:spcBef>
            </a:pPr>
            <a:r>
              <a:rPr dirty="0" sz="1450" spc="-5">
                <a:latin typeface="Times New Roman"/>
                <a:cs typeface="Times New Roman"/>
              </a:rPr>
              <a:t>. . .. . .. . .. . .. . .. . .. . .. . .. . .. . .. . ..in </a:t>
            </a:r>
            <a:r>
              <a:rPr dirty="0" sz="1450" spc="-10">
                <a:latin typeface="Times New Roman"/>
                <a:cs typeface="Times New Roman"/>
              </a:rPr>
              <a:t>his mid-sixties. </a:t>
            </a:r>
            <a:r>
              <a:rPr dirty="0" sz="1450" spc="-5">
                <a:latin typeface="Times New Roman"/>
                <a:cs typeface="Times New Roman"/>
              </a:rPr>
              <a:t>. .. .</a:t>
            </a:r>
            <a:r>
              <a:rPr dirty="0" sz="1450" spc="55">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ct val="100000"/>
              </a:lnSpc>
              <a:spcBef>
                <a:spcPts val="780"/>
              </a:spcBef>
            </a:pPr>
            <a:r>
              <a:rPr dirty="0" sz="1450" spc="-5">
                <a:latin typeface="Times New Roman"/>
                <a:cs typeface="Times New Roman"/>
              </a:rPr>
              <a:t>. . .. . </a:t>
            </a:r>
            <a:r>
              <a:rPr dirty="0" sz="1450" spc="-10">
                <a:latin typeface="Times New Roman"/>
                <a:cs typeface="Times New Roman"/>
              </a:rPr>
              <a:t>...black frock-coat. </a:t>
            </a:r>
            <a:r>
              <a:rPr dirty="0" sz="1450" spc="-5">
                <a:latin typeface="Times New Roman"/>
                <a:cs typeface="Times New Roman"/>
              </a:rPr>
              <a:t>. .. . .. . .. . .. . .. . .. . .. . .. . .. . .. .</a:t>
            </a:r>
            <a:r>
              <a:rPr dirty="0" sz="1450" spc="80">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ts val="1735"/>
              </a:lnSpc>
              <a:spcBef>
                <a:spcPts val="705"/>
              </a:spcBef>
            </a:pP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10">
                <a:latin typeface="Times New Roman"/>
                <a:cs typeface="Times New Roman"/>
              </a:rPr>
              <a:t>..face:</a:t>
            </a:r>
            <a:r>
              <a:rPr dirty="0" sz="1450" spc="15">
                <a:latin typeface="Times New Roman"/>
                <a:cs typeface="Times New Roman"/>
              </a:rPr>
              <a:t> </a:t>
            </a:r>
            <a:r>
              <a:rPr dirty="0" sz="1450" spc="-10">
                <a:latin typeface="Times New Roman"/>
                <a:cs typeface="Times New Roman"/>
              </a:rPr>
              <a:t>plump</a:t>
            </a:r>
            <a:r>
              <a:rPr dirty="0" sz="1450" spc="10">
                <a:latin typeface="Times New Roman"/>
                <a:cs typeface="Times New Roman"/>
              </a:rPr>
              <a:t> </a:t>
            </a:r>
            <a:r>
              <a:rPr dirty="0" sz="1450" spc="-10">
                <a:latin typeface="Times New Roman"/>
                <a:cs typeface="Times New Roman"/>
              </a:rPr>
              <a:t>and</a:t>
            </a:r>
            <a:r>
              <a:rPr dirty="0" sz="1450" spc="15">
                <a:latin typeface="Times New Roman"/>
                <a:cs typeface="Times New Roman"/>
              </a:rPr>
              <a:t> </a:t>
            </a:r>
            <a:r>
              <a:rPr dirty="0" sz="1450" spc="-10">
                <a:latin typeface="Times New Roman"/>
                <a:cs typeface="Times New Roman"/>
              </a:rPr>
              <a:t>clean</a:t>
            </a:r>
            <a:r>
              <a:rPr dirty="0" sz="1450" spc="15">
                <a:latin typeface="Times New Roman"/>
                <a:cs typeface="Times New Roman"/>
              </a:rPr>
              <a:t> </a:t>
            </a:r>
            <a:r>
              <a:rPr dirty="0" sz="1450" spc="-10">
                <a:latin typeface="Times New Roman"/>
                <a:cs typeface="Times New Roman"/>
              </a:rPr>
              <a:t>shaven.</a:t>
            </a:r>
            <a:endParaRPr sz="1450">
              <a:latin typeface="Times New Roman"/>
              <a:cs typeface="Times New Roman"/>
            </a:endParaRPr>
          </a:p>
          <a:p>
            <a:pPr marL="12700">
              <a:lnSpc>
                <a:spcPts val="1735"/>
              </a:lnSpc>
            </a:pPr>
            <a:r>
              <a:rPr dirty="0" sz="1450" spc="-5">
                <a:latin typeface="Times New Roman"/>
                <a:cs typeface="Times New Roman"/>
              </a:rPr>
              <a:t>. .. . .. . .. . .. . .. . .. . .. . .. . .. . .. . .. . .. . .. . .. . .. .</a:t>
            </a:r>
            <a:r>
              <a:rPr dirty="0" sz="1450" spc="5">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ct val="100000"/>
              </a:lnSpc>
              <a:spcBef>
                <a:spcPts val="785"/>
              </a:spcBef>
            </a:pPr>
            <a:r>
              <a:rPr dirty="0" sz="1450" spc="-5">
                <a:latin typeface="Times New Roman"/>
                <a:cs typeface="Times New Roman"/>
              </a:rPr>
              <a:t>. . .. . .. . .. . .. . .. . .. . .. . ...hair: </a:t>
            </a:r>
            <a:r>
              <a:rPr dirty="0" sz="1450" spc="-10">
                <a:latin typeface="Times New Roman"/>
                <a:cs typeface="Times New Roman"/>
              </a:rPr>
              <a:t>white. </a:t>
            </a:r>
            <a:r>
              <a:rPr dirty="0" sz="1450" spc="-5">
                <a:latin typeface="Times New Roman"/>
                <a:cs typeface="Times New Roman"/>
              </a:rPr>
              <a:t>. .. . .. . .. . .. . .. . .. . .. .</a:t>
            </a:r>
            <a:r>
              <a:rPr dirty="0" sz="1450" spc="45">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ct val="100000"/>
              </a:lnSpc>
              <a:spcBef>
                <a:spcPts val="780"/>
              </a:spcBef>
            </a:pPr>
            <a:r>
              <a:rPr dirty="0" sz="1450" spc="-5">
                <a:latin typeface="Times New Roman"/>
                <a:cs typeface="Times New Roman"/>
              </a:rPr>
              <a:t>. . .. . .. . ..to </a:t>
            </a:r>
            <a:r>
              <a:rPr dirty="0" sz="1450" spc="-10">
                <a:latin typeface="Times New Roman"/>
                <a:cs typeface="Times New Roman"/>
              </a:rPr>
              <a:t>the Police. </a:t>
            </a:r>
            <a:r>
              <a:rPr dirty="0" sz="1450" spc="-5">
                <a:latin typeface="Times New Roman"/>
                <a:cs typeface="Times New Roman"/>
              </a:rPr>
              <a:t>. .. . .. . .. . .. . .. . .. . .. . .. . .. . .. . .. . .. .</a:t>
            </a:r>
            <a:r>
              <a:rPr dirty="0" sz="1450" spc="65">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Room </a:t>
            </a:r>
            <a:r>
              <a:rPr dirty="0" sz="1450" spc="-5">
                <a:latin typeface="Times New Roman"/>
                <a:cs typeface="Times New Roman"/>
              </a:rPr>
              <a:t>no:. . .. . ...</a:t>
            </a:r>
            <a:endParaRPr sz="1450">
              <a:latin typeface="Times New Roman"/>
              <a:cs typeface="Times New Roman"/>
            </a:endParaRPr>
          </a:p>
          <a:p>
            <a:pPr algn="just" marL="12700" marR="11430" indent="255904">
              <a:lnSpc>
                <a:spcPts val="1730"/>
              </a:lnSpc>
              <a:spcBef>
                <a:spcPts val="850"/>
              </a:spcBef>
            </a:pPr>
            <a:r>
              <a:rPr dirty="0" sz="1450" spc="-55">
                <a:latin typeface="Times New Roman"/>
                <a:cs typeface="Times New Roman"/>
              </a:rPr>
              <a:t>Void </a:t>
            </a:r>
            <a:r>
              <a:rPr dirty="0" sz="1450" spc="-5">
                <a:latin typeface="Times New Roman"/>
                <a:cs typeface="Times New Roman"/>
              </a:rPr>
              <a:t>of </a:t>
            </a:r>
            <a:r>
              <a:rPr dirty="0" sz="1450" spc="-10">
                <a:latin typeface="Times New Roman"/>
                <a:cs typeface="Times New Roman"/>
              </a:rPr>
              <a:t>interest in my surroundings, void </a:t>
            </a:r>
            <a:r>
              <a:rPr dirty="0" sz="1450" spc="-5">
                <a:latin typeface="Times New Roman"/>
                <a:cs typeface="Times New Roman"/>
              </a:rPr>
              <a:t>of </a:t>
            </a:r>
            <a:r>
              <a:rPr dirty="0" sz="1450" spc="-10">
                <a:latin typeface="Times New Roman"/>
                <a:cs typeface="Times New Roman"/>
              </a:rPr>
              <a:t>all desire, </a:t>
            </a:r>
            <a:r>
              <a:rPr dirty="0" sz="1450" spc="-5">
                <a:latin typeface="Times New Roman"/>
                <a:cs typeface="Times New Roman"/>
              </a:rPr>
              <a:t>I </a:t>
            </a:r>
            <a:r>
              <a:rPr dirty="0" sz="1450" spc="-10">
                <a:latin typeface="Times New Roman"/>
                <a:cs typeface="Times New Roman"/>
              </a:rPr>
              <a:t>slowly went </a:t>
            </a:r>
            <a:r>
              <a:rPr dirty="0" sz="1450" spc="-5">
                <a:latin typeface="Times New Roman"/>
                <a:cs typeface="Times New Roman"/>
              </a:rPr>
              <a:t>on  </a:t>
            </a:r>
            <a:r>
              <a:rPr dirty="0" sz="1450" spc="-10">
                <a:latin typeface="Times New Roman"/>
                <a:cs typeface="Times New Roman"/>
              </a:rPr>
              <a:t>into the darkness between the rows </a:t>
            </a:r>
            <a:r>
              <a:rPr dirty="0" sz="1450" spc="-5">
                <a:latin typeface="Times New Roman"/>
                <a:cs typeface="Times New Roman"/>
              </a:rPr>
              <a:t>of </a:t>
            </a:r>
            <a:r>
              <a:rPr dirty="0" sz="1450" spc="-10">
                <a:latin typeface="Times New Roman"/>
                <a:cs typeface="Times New Roman"/>
              </a:rPr>
              <a:t>unlit houses, </a:t>
            </a:r>
            <a:r>
              <a:rPr dirty="0" sz="1450" spc="-5">
                <a:latin typeface="Times New Roman"/>
                <a:cs typeface="Times New Roman"/>
              </a:rPr>
              <a:t>a </a:t>
            </a:r>
            <a:r>
              <a:rPr dirty="0" sz="1450" spc="-10">
                <a:latin typeface="Times New Roman"/>
                <a:cs typeface="Times New Roman"/>
              </a:rPr>
              <a:t>living corpse. A handful  </a:t>
            </a:r>
            <a:r>
              <a:rPr dirty="0" sz="1450" spc="-5">
                <a:latin typeface="Times New Roman"/>
                <a:cs typeface="Times New Roman"/>
              </a:rPr>
              <a:t>of </a:t>
            </a:r>
            <a:r>
              <a:rPr dirty="0" sz="1450" spc="-10">
                <a:latin typeface="Times New Roman"/>
                <a:cs typeface="Times New Roman"/>
              </a:rPr>
              <a:t>tiny stars glittered in the narrow strip </a:t>
            </a:r>
            <a:r>
              <a:rPr dirty="0" sz="1450" spc="-5">
                <a:latin typeface="Times New Roman"/>
                <a:cs typeface="Times New Roman"/>
              </a:rPr>
              <a:t>of </a:t>
            </a:r>
            <a:r>
              <a:rPr dirty="0" sz="1450" spc="-10">
                <a:latin typeface="Times New Roman"/>
                <a:cs typeface="Times New Roman"/>
              </a:rPr>
              <a:t>sky above the</a:t>
            </a:r>
            <a:r>
              <a:rPr dirty="0" sz="1450" spc="65">
                <a:latin typeface="Times New Roman"/>
                <a:cs typeface="Times New Roman"/>
              </a:rPr>
              <a:t> </a:t>
            </a:r>
            <a:r>
              <a:rPr dirty="0" sz="1450" spc="-10">
                <a:latin typeface="Times New Roman"/>
                <a:cs typeface="Times New Roman"/>
              </a:rPr>
              <a:t>gables.</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At peace </a:t>
            </a:r>
            <a:r>
              <a:rPr dirty="0" sz="1450" spc="-30">
                <a:latin typeface="Times New Roman"/>
                <a:cs typeface="Times New Roman"/>
              </a:rPr>
              <a:t>now, </a:t>
            </a:r>
            <a:r>
              <a:rPr dirty="0" sz="1450" spc="-10">
                <a:latin typeface="Times New Roman"/>
                <a:cs typeface="Times New Roman"/>
              </a:rPr>
              <a:t>my thoughts went back to the Cathedral, and the calm that  encompassed my soul became more blissful, more profound. All at once, from  the square came the voice </a:t>
            </a:r>
            <a:r>
              <a:rPr dirty="0" sz="1450" spc="-5">
                <a:latin typeface="Times New Roman"/>
                <a:cs typeface="Times New Roman"/>
              </a:rPr>
              <a:t>of </a:t>
            </a:r>
            <a:r>
              <a:rPr dirty="0" sz="1450" spc="-10">
                <a:latin typeface="Times New Roman"/>
                <a:cs typeface="Times New Roman"/>
              </a:rPr>
              <a:t>the </a:t>
            </a:r>
            <a:r>
              <a:rPr dirty="0" sz="1450" spc="-15">
                <a:latin typeface="Times New Roman"/>
                <a:cs typeface="Times New Roman"/>
              </a:rPr>
              <a:t>puppeteer, </a:t>
            </a:r>
            <a:r>
              <a:rPr dirty="0" sz="1450" spc="-10">
                <a:latin typeface="Times New Roman"/>
                <a:cs typeface="Times New Roman"/>
              </a:rPr>
              <a:t>crystal clear </a:t>
            </a:r>
            <a:r>
              <a:rPr dirty="0" sz="1450" spc="-5">
                <a:latin typeface="Times New Roman"/>
                <a:cs typeface="Times New Roman"/>
              </a:rPr>
              <a:t>on </a:t>
            </a:r>
            <a:r>
              <a:rPr dirty="0" sz="1450" spc="-10">
                <a:latin typeface="Times New Roman"/>
                <a:cs typeface="Times New Roman"/>
              </a:rPr>
              <a:t>the wintry </a:t>
            </a:r>
            <a:r>
              <a:rPr dirty="0" sz="1450" spc="-25">
                <a:latin typeface="Times New Roman"/>
                <a:cs typeface="Times New Roman"/>
              </a:rPr>
              <a:t>air, </a:t>
            </a:r>
            <a:r>
              <a:rPr dirty="0" sz="1450" spc="-10">
                <a:latin typeface="Times New Roman"/>
                <a:cs typeface="Times New Roman"/>
              </a:rPr>
              <a:t>as if  it were close to my ear: Where is the heart </a:t>
            </a:r>
            <a:r>
              <a:rPr dirty="0" sz="1450" spc="-5">
                <a:latin typeface="Times New Roman"/>
                <a:cs typeface="Times New Roman"/>
              </a:rPr>
              <a:t>of </a:t>
            </a:r>
            <a:r>
              <a:rPr dirty="0" sz="1450" spc="-10">
                <a:latin typeface="Times New Roman"/>
                <a:cs typeface="Times New Roman"/>
              </a:rPr>
              <a:t>coral red? It </a:t>
            </a:r>
            <a:r>
              <a:rPr dirty="0" sz="1450" spc="-5">
                <a:latin typeface="Times New Roman"/>
                <a:cs typeface="Times New Roman"/>
              </a:rPr>
              <a:t>hung upon a </a:t>
            </a:r>
            <a:r>
              <a:rPr dirty="0" sz="1450" spc="-10">
                <a:latin typeface="Times New Roman"/>
                <a:cs typeface="Times New Roman"/>
              </a:rPr>
              <a:t>silken  thread, Gleaming in the blood-red</a:t>
            </a:r>
            <a:r>
              <a:rPr dirty="0" sz="1450" spc="15">
                <a:latin typeface="Times New Roman"/>
                <a:cs typeface="Times New Roman"/>
              </a:rPr>
              <a:t> </a:t>
            </a:r>
            <a:r>
              <a:rPr dirty="0" sz="1450" spc="-10">
                <a:latin typeface="Times New Roman"/>
                <a:cs typeface="Times New Roman"/>
              </a:rPr>
              <a:t>dawn.</a:t>
            </a:r>
            <a:endParaRPr sz="1450">
              <a:latin typeface="Times New Roman"/>
              <a:cs typeface="Times New Roman"/>
            </a:endParaRPr>
          </a:p>
          <a:p>
            <a:pPr>
              <a:lnSpc>
                <a:spcPct val="100000"/>
              </a:lnSpc>
              <a:spcBef>
                <a:spcPts val="5"/>
              </a:spcBef>
            </a:pPr>
            <a:endParaRPr sz="2250">
              <a:latin typeface="Times New Roman"/>
              <a:cs typeface="Times New Roman"/>
            </a:endParaRPr>
          </a:p>
          <a:p>
            <a:pPr algn="ctr">
              <a:lnSpc>
                <a:spcPct val="100000"/>
              </a:lnSpc>
            </a:pPr>
            <a:r>
              <a:rPr dirty="0" sz="1450" spc="-15" b="1">
                <a:latin typeface="Times New Roman"/>
                <a:cs typeface="Times New Roman"/>
              </a:rPr>
              <a:t>GHOSTS</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pPr>
            <a:r>
              <a:rPr dirty="0" sz="1450" spc="-10">
                <a:latin typeface="Times New Roman"/>
                <a:cs typeface="Times New Roman"/>
              </a:rPr>
              <a:t>Until deep into the </a:t>
            </a:r>
            <a:r>
              <a:rPr dirty="0" sz="1450" spc="-5">
                <a:latin typeface="Times New Roman"/>
                <a:cs typeface="Times New Roman"/>
              </a:rPr>
              <a:t>night I </a:t>
            </a:r>
            <a:r>
              <a:rPr dirty="0" sz="1450" spc="-10">
                <a:latin typeface="Times New Roman"/>
                <a:cs typeface="Times New Roman"/>
              </a:rPr>
              <a:t>paced restlessly </a:t>
            </a:r>
            <a:r>
              <a:rPr dirty="0" sz="1450" spc="-5">
                <a:latin typeface="Times New Roman"/>
                <a:cs typeface="Times New Roman"/>
              </a:rPr>
              <a:t>up </a:t>
            </a:r>
            <a:r>
              <a:rPr dirty="0" sz="1450" spc="-10">
                <a:latin typeface="Times New Roman"/>
                <a:cs typeface="Times New Roman"/>
              </a:rPr>
              <a:t>and down my room,  tormenting my brain to find some way </a:t>
            </a:r>
            <a:r>
              <a:rPr dirty="0" sz="1450" spc="-5">
                <a:latin typeface="Times New Roman"/>
                <a:cs typeface="Times New Roman"/>
              </a:rPr>
              <a:t>of </a:t>
            </a:r>
            <a:r>
              <a:rPr dirty="0" sz="1450" spc="-10">
                <a:latin typeface="Times New Roman"/>
                <a:cs typeface="Times New Roman"/>
              </a:rPr>
              <a:t>helping 'her'. Often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point of </a:t>
            </a:r>
            <a:r>
              <a:rPr dirty="0" sz="1450" spc="-10">
                <a:latin typeface="Times New Roman"/>
                <a:cs typeface="Times New Roman"/>
              </a:rPr>
              <a:t>going down to Shemaiah Hillel, to tell him everything that had been  confided to me and to ask him for advice, </a:t>
            </a:r>
            <a:r>
              <a:rPr dirty="0" sz="1450" spc="-5">
                <a:latin typeface="Times New Roman"/>
                <a:cs typeface="Times New Roman"/>
              </a:rPr>
              <a:t>but </a:t>
            </a:r>
            <a:r>
              <a:rPr dirty="0" sz="1450" spc="-10">
                <a:latin typeface="Times New Roman"/>
                <a:cs typeface="Times New Roman"/>
              </a:rPr>
              <a:t>each time </a:t>
            </a:r>
            <a:r>
              <a:rPr dirty="0" sz="1450" spc="-5">
                <a:latin typeface="Times New Roman"/>
                <a:cs typeface="Times New Roman"/>
              </a:rPr>
              <a:t>I </a:t>
            </a:r>
            <a:r>
              <a:rPr dirty="0" sz="1450" spc="-10">
                <a:latin typeface="Times New Roman"/>
                <a:cs typeface="Times New Roman"/>
              </a:rPr>
              <a:t>rejected the</a:t>
            </a:r>
            <a:r>
              <a:rPr dirty="0" sz="1450" spc="110">
                <a:latin typeface="Times New Roman"/>
                <a:cs typeface="Times New Roman"/>
              </a:rPr>
              <a:t> </a:t>
            </a:r>
            <a:r>
              <a:rPr dirty="0" sz="1450" spc="-10">
                <a:latin typeface="Times New Roman"/>
                <a:cs typeface="Times New Roman"/>
              </a:rPr>
              <a:t>idea.</a:t>
            </a:r>
            <a:endParaRPr sz="1450">
              <a:latin typeface="Times New Roman"/>
              <a:cs typeface="Times New Roman"/>
            </a:endParaRPr>
          </a:p>
          <a:p>
            <a:pPr algn="just" marL="12700" marR="10160" indent="255904">
              <a:lnSpc>
                <a:spcPts val="1730"/>
              </a:lnSpc>
              <a:spcBef>
                <a:spcPts val="790"/>
              </a:spcBef>
            </a:pPr>
            <a:r>
              <a:rPr dirty="0" sz="1450" spc="-5">
                <a:latin typeface="Times New Roman"/>
                <a:cs typeface="Times New Roman"/>
              </a:rPr>
              <a:t>I </a:t>
            </a:r>
            <a:r>
              <a:rPr dirty="0" sz="1450" spc="-10">
                <a:latin typeface="Times New Roman"/>
                <a:cs typeface="Times New Roman"/>
              </a:rPr>
              <a:t>saw him towering so high above me in the spirit, that it seemed </a:t>
            </a:r>
            <a:r>
              <a:rPr dirty="0" sz="1450" spc="-5">
                <a:latin typeface="Times New Roman"/>
                <a:cs typeface="Times New Roman"/>
              </a:rPr>
              <a:t>a  </a:t>
            </a:r>
            <a:r>
              <a:rPr dirty="0" sz="1450" spc="-10">
                <a:latin typeface="Times New Roman"/>
                <a:cs typeface="Times New Roman"/>
              </a:rPr>
              <a:t>desecration to bother him with practical matters. Then again, there were  moments when </a:t>
            </a:r>
            <a:r>
              <a:rPr dirty="0" sz="1450" spc="-5">
                <a:latin typeface="Times New Roman"/>
                <a:cs typeface="Times New Roman"/>
              </a:rPr>
              <a:t>I </a:t>
            </a:r>
            <a:r>
              <a:rPr dirty="0" sz="1450" spc="-10">
                <a:latin typeface="Times New Roman"/>
                <a:cs typeface="Times New Roman"/>
              </a:rPr>
              <a:t>was racked with </a:t>
            </a:r>
            <a:r>
              <a:rPr dirty="0" sz="1450" spc="-5">
                <a:latin typeface="Times New Roman"/>
                <a:cs typeface="Times New Roman"/>
              </a:rPr>
              <a:t>doubt </a:t>
            </a:r>
            <a:r>
              <a:rPr dirty="0" sz="1450" spc="-10">
                <a:latin typeface="Times New Roman"/>
                <a:cs typeface="Times New Roman"/>
              </a:rPr>
              <a:t>as to whether </a:t>
            </a:r>
            <a:r>
              <a:rPr dirty="0" sz="1450" spc="-5">
                <a:latin typeface="Times New Roman"/>
                <a:cs typeface="Times New Roman"/>
              </a:rPr>
              <a:t>I </a:t>
            </a:r>
            <a:r>
              <a:rPr dirty="0" sz="1450" spc="-10">
                <a:latin typeface="Times New Roman"/>
                <a:cs typeface="Times New Roman"/>
              </a:rPr>
              <a:t>really had been  through</a:t>
            </a:r>
            <a:r>
              <a:rPr dirty="0" sz="1450" spc="85">
                <a:latin typeface="Times New Roman"/>
                <a:cs typeface="Times New Roman"/>
              </a:rPr>
              <a:t> </a:t>
            </a:r>
            <a:r>
              <a:rPr dirty="0" sz="1450" spc="-10">
                <a:latin typeface="Times New Roman"/>
                <a:cs typeface="Times New Roman"/>
              </a:rPr>
              <a:t>all</a:t>
            </a:r>
            <a:r>
              <a:rPr dirty="0" sz="1450" spc="85">
                <a:latin typeface="Times New Roman"/>
                <a:cs typeface="Times New Roman"/>
              </a:rPr>
              <a:t> </a:t>
            </a:r>
            <a:r>
              <a:rPr dirty="0" sz="1450" spc="-10">
                <a:latin typeface="Times New Roman"/>
                <a:cs typeface="Times New Roman"/>
              </a:rPr>
              <a:t>those</a:t>
            </a:r>
            <a:r>
              <a:rPr dirty="0" sz="1450" spc="85">
                <a:latin typeface="Times New Roman"/>
                <a:cs typeface="Times New Roman"/>
              </a:rPr>
              <a:t> </a:t>
            </a:r>
            <a:r>
              <a:rPr dirty="0" sz="1450" spc="-10">
                <a:latin typeface="Times New Roman"/>
                <a:cs typeface="Times New Roman"/>
              </a:rPr>
              <a:t>happenings</a:t>
            </a:r>
            <a:r>
              <a:rPr dirty="0" sz="1450" spc="85">
                <a:latin typeface="Times New Roman"/>
                <a:cs typeface="Times New Roman"/>
              </a:rPr>
              <a:t> </a:t>
            </a:r>
            <a:r>
              <a:rPr dirty="0" sz="1450" spc="-10">
                <a:latin typeface="Times New Roman"/>
                <a:cs typeface="Times New Roman"/>
              </a:rPr>
              <a:t>which,</a:t>
            </a:r>
            <a:r>
              <a:rPr dirty="0" sz="1450" spc="85">
                <a:latin typeface="Times New Roman"/>
                <a:cs typeface="Times New Roman"/>
              </a:rPr>
              <a:t> </a:t>
            </a:r>
            <a:r>
              <a:rPr dirty="0" sz="1450" spc="-10">
                <a:latin typeface="Times New Roman"/>
                <a:cs typeface="Times New Roman"/>
              </a:rPr>
              <a:t>although</a:t>
            </a:r>
            <a:r>
              <a:rPr dirty="0" sz="1450" spc="85">
                <a:latin typeface="Times New Roman"/>
                <a:cs typeface="Times New Roman"/>
              </a:rPr>
              <a:t> </a:t>
            </a:r>
            <a:r>
              <a:rPr dirty="0" sz="1450" spc="-10">
                <a:latin typeface="Times New Roman"/>
                <a:cs typeface="Times New Roman"/>
              </a:rPr>
              <a:t>only</a:t>
            </a:r>
            <a:r>
              <a:rPr dirty="0" sz="1450" spc="85">
                <a:latin typeface="Times New Roman"/>
                <a:cs typeface="Times New Roman"/>
              </a:rPr>
              <a:t> </a:t>
            </a:r>
            <a:r>
              <a:rPr dirty="0" sz="1450" spc="-5">
                <a:latin typeface="Times New Roman"/>
                <a:cs typeface="Times New Roman"/>
              </a:rPr>
              <a:t>a</a:t>
            </a:r>
            <a:r>
              <a:rPr dirty="0" sz="1450" spc="85">
                <a:latin typeface="Times New Roman"/>
                <a:cs typeface="Times New Roman"/>
              </a:rPr>
              <a:t> </a:t>
            </a:r>
            <a:r>
              <a:rPr dirty="0" sz="1450" spc="-10">
                <a:latin typeface="Times New Roman"/>
                <a:cs typeface="Times New Roman"/>
              </a:rPr>
              <a:t>brief</a:t>
            </a:r>
            <a:r>
              <a:rPr dirty="0" sz="1450" spc="85">
                <a:latin typeface="Times New Roman"/>
                <a:cs typeface="Times New Roman"/>
              </a:rPr>
              <a:t> </a:t>
            </a:r>
            <a:r>
              <a:rPr dirty="0" sz="1450" spc="-10">
                <a:latin typeface="Times New Roman"/>
                <a:cs typeface="Times New Roman"/>
              </a:rPr>
              <a:t>span</a:t>
            </a:r>
            <a:r>
              <a:rPr dirty="0" sz="1450" spc="85">
                <a:latin typeface="Times New Roman"/>
                <a:cs typeface="Times New Roman"/>
              </a:rPr>
              <a:t>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time</a:t>
            </a:r>
            <a:endParaRPr sz="145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528"/>
            <a:ext cx="5807710" cy="9243695"/>
          </a:xfrm>
          <a:prstGeom prst="rect">
            <a:avLst/>
          </a:prstGeom>
        </p:spPr>
        <p:txBody>
          <a:bodyPr wrap="square" lIns="0" tIns="20955" rIns="0" bIns="0" rtlCol="0" vert="horz">
            <a:spAutoFit/>
          </a:bodyPr>
          <a:lstStyle/>
          <a:p>
            <a:pPr algn="just" marL="12700" marR="7620">
              <a:lnSpc>
                <a:spcPts val="1720"/>
              </a:lnSpc>
              <a:spcBef>
                <a:spcPts val="165"/>
              </a:spcBef>
            </a:pPr>
            <a:r>
              <a:rPr dirty="0" sz="1450" spc="-10">
                <a:latin typeface="Times New Roman"/>
                <a:cs typeface="Times New Roman"/>
              </a:rPr>
              <a:t>separated them from the present, now seemed so strangely faded compared to  the throbbing vitality </a:t>
            </a:r>
            <a:r>
              <a:rPr dirty="0" sz="1450" spc="-5">
                <a:latin typeface="Times New Roman"/>
                <a:cs typeface="Times New Roman"/>
              </a:rPr>
              <a:t>of </a:t>
            </a:r>
            <a:r>
              <a:rPr dirty="0" sz="1450" spc="-10">
                <a:latin typeface="Times New Roman"/>
                <a:cs typeface="Times New Roman"/>
              </a:rPr>
              <a:t>my experiences </a:t>
            </a:r>
            <a:r>
              <a:rPr dirty="0" sz="1450" spc="-5">
                <a:latin typeface="Times New Roman"/>
                <a:cs typeface="Times New Roman"/>
              </a:rPr>
              <a:t>of </a:t>
            </a:r>
            <a:r>
              <a:rPr dirty="0" sz="1450" spc="-10">
                <a:latin typeface="Times New Roman"/>
                <a:cs typeface="Times New Roman"/>
              </a:rPr>
              <a:t>the last few</a:t>
            </a:r>
            <a:r>
              <a:rPr dirty="0" sz="1450" spc="45">
                <a:latin typeface="Times New Roman"/>
                <a:cs typeface="Times New Roman"/>
              </a:rPr>
              <a:t> </a:t>
            </a:r>
            <a:r>
              <a:rPr dirty="0" sz="1450" spc="-10">
                <a:latin typeface="Times New Roman"/>
                <a:cs typeface="Times New Roman"/>
              </a:rPr>
              <a:t>hours.</a:t>
            </a:r>
            <a:endParaRPr sz="1450">
              <a:latin typeface="Times New Roman"/>
              <a:cs typeface="Times New Roman"/>
            </a:endParaRPr>
          </a:p>
          <a:p>
            <a:pPr algn="just" marL="12700" marR="5080" indent="255904">
              <a:lnSpc>
                <a:spcPts val="1730"/>
              </a:lnSpc>
              <a:spcBef>
                <a:spcPts val="790"/>
              </a:spcBef>
            </a:pPr>
            <a:r>
              <a:rPr dirty="0" sz="1450" spc="-50">
                <a:latin typeface="Times New Roman"/>
                <a:cs typeface="Times New Roman"/>
              </a:rPr>
              <a:t>Was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all </a:t>
            </a:r>
            <a:r>
              <a:rPr dirty="0" sz="1450" spc="-5">
                <a:latin typeface="Times New Roman"/>
                <a:cs typeface="Times New Roman"/>
              </a:rPr>
              <a:t>a </a:t>
            </a:r>
            <a:r>
              <a:rPr dirty="0" sz="1450" spc="-10">
                <a:latin typeface="Times New Roman"/>
                <a:cs typeface="Times New Roman"/>
              </a:rPr>
              <a:t>dream? How could I, </a:t>
            </a:r>
            <a:r>
              <a:rPr dirty="0" sz="1450" spc="-5">
                <a:latin typeface="Times New Roman"/>
                <a:cs typeface="Times New Roman"/>
              </a:rPr>
              <a:t>a </a:t>
            </a:r>
            <a:r>
              <a:rPr dirty="0" sz="1450" spc="-10">
                <a:latin typeface="Times New Roman"/>
                <a:cs typeface="Times New Roman"/>
              </a:rPr>
              <a:t>man who had </a:t>
            </a:r>
            <a:r>
              <a:rPr dirty="0" sz="1450" spc="-15">
                <a:latin typeface="Times New Roman"/>
                <a:cs typeface="Times New Roman"/>
              </a:rPr>
              <a:t>suffered </a:t>
            </a:r>
            <a:r>
              <a:rPr dirty="0" sz="1450" spc="-10">
                <a:latin typeface="Times New Roman"/>
                <a:cs typeface="Times New Roman"/>
              </a:rPr>
              <a:t>the  outrageous misfortune </a:t>
            </a:r>
            <a:r>
              <a:rPr dirty="0" sz="1450" spc="-5">
                <a:latin typeface="Times New Roman"/>
                <a:cs typeface="Times New Roman"/>
              </a:rPr>
              <a:t>of </a:t>
            </a:r>
            <a:r>
              <a:rPr dirty="0" sz="1450" spc="-10">
                <a:latin typeface="Times New Roman"/>
                <a:cs typeface="Times New Roman"/>
              </a:rPr>
              <a:t>forgetting his past, accept as fact, even for </a:t>
            </a:r>
            <a:r>
              <a:rPr dirty="0" sz="1450" spc="-5">
                <a:latin typeface="Times New Roman"/>
                <a:cs typeface="Times New Roman"/>
              </a:rPr>
              <a:t>a  </a:t>
            </a:r>
            <a:r>
              <a:rPr dirty="0" sz="1450" spc="-10">
                <a:latin typeface="Times New Roman"/>
                <a:cs typeface="Times New Roman"/>
              </a:rPr>
              <a:t>moment, something for which my memory was the only witness </a:t>
            </a:r>
            <a:r>
              <a:rPr dirty="0" sz="1450" spc="-5">
                <a:latin typeface="Times New Roman"/>
                <a:cs typeface="Times New Roman"/>
              </a:rPr>
              <a:t>on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could call? My glance fell </a:t>
            </a:r>
            <a:r>
              <a:rPr dirty="0" sz="1450" spc="-5">
                <a:latin typeface="Times New Roman"/>
                <a:cs typeface="Times New Roman"/>
              </a:rPr>
              <a:t>on </a:t>
            </a:r>
            <a:r>
              <a:rPr dirty="0" sz="1450" spc="-10">
                <a:latin typeface="Times New Roman"/>
                <a:cs typeface="Times New Roman"/>
              </a:rPr>
              <a:t>Hillel's candle, which was still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chair.  </a:t>
            </a:r>
            <a:r>
              <a:rPr dirty="0" sz="1450" spc="-10">
                <a:latin typeface="Times New Roman"/>
                <a:cs typeface="Times New Roman"/>
              </a:rPr>
              <a:t>Thank God! </a:t>
            </a:r>
            <a:r>
              <a:rPr dirty="0" sz="1450" spc="-5">
                <a:latin typeface="Times New Roman"/>
                <a:cs typeface="Times New Roman"/>
              </a:rPr>
              <a:t>I </a:t>
            </a:r>
            <a:r>
              <a:rPr dirty="0" sz="1450" spc="-10">
                <a:latin typeface="Times New Roman"/>
                <a:cs typeface="Times New Roman"/>
              </a:rPr>
              <a:t>had been in personal contact with him; that at least was </a:t>
            </a:r>
            <a:r>
              <a:rPr dirty="0" sz="1450" spc="-5">
                <a:latin typeface="Times New Roman"/>
                <a:cs typeface="Times New Roman"/>
              </a:rPr>
              <a:t>one  </a:t>
            </a:r>
            <a:r>
              <a:rPr dirty="0" sz="1450" spc="-10">
                <a:latin typeface="Times New Roman"/>
                <a:cs typeface="Times New Roman"/>
              </a:rPr>
              <a:t>thing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sure </a:t>
            </a:r>
            <a:r>
              <a:rPr dirty="0" sz="1450" spc="-5">
                <a:latin typeface="Times New Roman"/>
                <a:cs typeface="Times New Roman"/>
              </a:rPr>
              <a:t>of. </a:t>
            </a:r>
            <a:r>
              <a:rPr dirty="0" sz="1450" spc="-10">
                <a:latin typeface="Times New Roman"/>
                <a:cs typeface="Times New Roman"/>
              </a:rPr>
              <a:t>Should </a:t>
            </a:r>
            <a:r>
              <a:rPr dirty="0" sz="1450" spc="-5">
                <a:latin typeface="Times New Roman"/>
                <a:cs typeface="Times New Roman"/>
              </a:rPr>
              <a:t>I not </a:t>
            </a:r>
            <a:r>
              <a:rPr dirty="0" sz="1450" spc="-10">
                <a:latin typeface="Times New Roman"/>
                <a:cs typeface="Times New Roman"/>
              </a:rPr>
              <a:t>abandon all this introspection and rush  straight down to him, clasp his knees and </a:t>
            </a:r>
            <a:r>
              <a:rPr dirty="0" sz="1450" spc="-5">
                <a:latin typeface="Times New Roman"/>
                <a:cs typeface="Times New Roman"/>
              </a:rPr>
              <a:t>pour out </a:t>
            </a:r>
            <a:r>
              <a:rPr dirty="0" sz="1450" spc="-10">
                <a:latin typeface="Times New Roman"/>
                <a:cs typeface="Times New Roman"/>
              </a:rPr>
              <a:t>the excruciating anguish  that was eating away at my</a:t>
            </a:r>
            <a:r>
              <a:rPr dirty="0" sz="1450" spc="15">
                <a:latin typeface="Times New Roman"/>
                <a:cs typeface="Times New Roman"/>
              </a:rPr>
              <a:t> </a:t>
            </a:r>
            <a:r>
              <a:rPr dirty="0" sz="1450" spc="-10">
                <a:latin typeface="Times New Roman"/>
                <a:cs typeface="Times New Roman"/>
              </a:rPr>
              <a:t>heart?</a:t>
            </a:r>
            <a:endParaRPr sz="1450">
              <a:latin typeface="Times New Roman"/>
              <a:cs typeface="Times New Roman"/>
            </a:endParaRPr>
          </a:p>
          <a:p>
            <a:pPr algn="just" marL="12700" marR="5715" indent="255904">
              <a:lnSpc>
                <a:spcPts val="1730"/>
              </a:lnSpc>
              <a:spcBef>
                <a:spcPts val="705"/>
              </a:spcBef>
            </a:pPr>
            <a:r>
              <a:rPr dirty="0" sz="1450" spc="-5">
                <a:latin typeface="Times New Roman"/>
                <a:cs typeface="Times New Roman"/>
              </a:rPr>
              <a:t>I </a:t>
            </a:r>
            <a:r>
              <a:rPr dirty="0" sz="1450" spc="-10">
                <a:latin typeface="Times New Roman"/>
                <a:cs typeface="Times New Roman"/>
              </a:rPr>
              <a:t>already had my hand </a:t>
            </a:r>
            <a:r>
              <a:rPr dirty="0" sz="1450" spc="-5">
                <a:latin typeface="Times New Roman"/>
                <a:cs typeface="Times New Roman"/>
              </a:rPr>
              <a:t>on </a:t>
            </a:r>
            <a:r>
              <a:rPr dirty="0" sz="1450" spc="-10">
                <a:latin typeface="Times New Roman"/>
                <a:cs typeface="Times New Roman"/>
              </a:rPr>
              <a:t>the latch,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let </a:t>
            </a:r>
            <a:r>
              <a:rPr dirty="0" sz="1450" spc="-5">
                <a:latin typeface="Times New Roman"/>
                <a:cs typeface="Times New Roman"/>
              </a:rPr>
              <a:t>go of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could see what  would happen: Hillel would gently pass his hand over my eyes and—no, </a:t>
            </a:r>
            <a:r>
              <a:rPr dirty="0" sz="1450" spc="-5">
                <a:latin typeface="Times New Roman"/>
                <a:cs typeface="Times New Roman"/>
              </a:rPr>
              <a:t>no,  not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right to ask for</a:t>
            </a:r>
            <a:r>
              <a:rPr dirty="0" sz="1450" spc="20">
                <a:latin typeface="Times New Roman"/>
                <a:cs typeface="Times New Roman"/>
              </a:rPr>
              <a:t> </a:t>
            </a:r>
            <a:r>
              <a:rPr dirty="0" sz="1450" spc="-10">
                <a:latin typeface="Times New Roman"/>
                <a:cs typeface="Times New Roman"/>
              </a:rPr>
              <a:t>relief.</a:t>
            </a:r>
            <a:endParaRPr sz="1450">
              <a:latin typeface="Times New Roman"/>
              <a:cs typeface="Times New Roman"/>
            </a:endParaRPr>
          </a:p>
          <a:p>
            <a:pPr marL="12700" marR="149225" indent="255904">
              <a:lnSpc>
                <a:spcPts val="1730"/>
              </a:lnSpc>
              <a:spcBef>
                <a:spcPts val="790"/>
              </a:spcBef>
            </a:pPr>
            <a:r>
              <a:rPr dirty="0" sz="1450" spc="-10">
                <a:latin typeface="Times New Roman"/>
                <a:cs typeface="Times New Roman"/>
              </a:rPr>
              <a:t>'She' had </a:t>
            </a:r>
            <a:r>
              <a:rPr dirty="0" sz="1450" spc="-5">
                <a:latin typeface="Times New Roman"/>
                <a:cs typeface="Times New Roman"/>
              </a:rPr>
              <a:t>put </a:t>
            </a:r>
            <a:r>
              <a:rPr dirty="0" sz="1450" spc="-10">
                <a:latin typeface="Times New Roman"/>
                <a:cs typeface="Times New Roman"/>
              </a:rPr>
              <a:t>her trust in me and in my help and if, at the moment, the  danger she feared appeared small and insignificant to me, it certainly seemed  enormous to</a:t>
            </a:r>
            <a:r>
              <a:rPr dirty="0" sz="1450" spc="-5">
                <a:latin typeface="Times New Roman"/>
                <a:cs typeface="Times New Roman"/>
              </a:rPr>
              <a:t> </a:t>
            </a:r>
            <a:r>
              <a:rPr dirty="0" sz="1450" spc="-30">
                <a:latin typeface="Times New Roman"/>
                <a:cs typeface="Times New Roman"/>
              </a:rPr>
              <a:t>her.</a:t>
            </a:r>
            <a:endParaRPr sz="1450">
              <a:latin typeface="Times New Roman"/>
              <a:cs typeface="Times New Roman"/>
            </a:endParaRPr>
          </a:p>
          <a:p>
            <a:pPr algn="just" marL="12700" marR="7620" indent="255904">
              <a:lnSpc>
                <a:spcPts val="1730"/>
              </a:lnSpc>
              <a:spcBef>
                <a:spcPts val="785"/>
              </a:spcBef>
            </a:pPr>
            <a:r>
              <a:rPr dirty="0" sz="1450" spc="-20">
                <a:latin typeface="Times New Roman"/>
                <a:cs typeface="Times New Roman"/>
              </a:rPr>
              <a:t>Tomorrow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time enough to ask Hillel for advice. </a:t>
            </a:r>
            <a:r>
              <a:rPr dirty="0" sz="1450" spc="-5">
                <a:latin typeface="Times New Roman"/>
                <a:cs typeface="Times New Roman"/>
              </a:rPr>
              <a:t>I </a:t>
            </a:r>
            <a:r>
              <a:rPr dirty="0" sz="1450" spc="-10">
                <a:latin typeface="Times New Roman"/>
                <a:cs typeface="Times New Roman"/>
              </a:rPr>
              <a:t>forced myself  to look at the matter coolly and </a:t>
            </a:r>
            <a:r>
              <a:rPr dirty="0" sz="1450" spc="-15">
                <a:latin typeface="Times New Roman"/>
                <a:cs typeface="Times New Roman"/>
              </a:rPr>
              <a:t>objectively. </a:t>
            </a:r>
            <a:r>
              <a:rPr dirty="0" sz="1450" spc="-10">
                <a:latin typeface="Times New Roman"/>
                <a:cs typeface="Times New Roman"/>
              </a:rPr>
              <a:t>Should </a:t>
            </a:r>
            <a:r>
              <a:rPr dirty="0" sz="1450" spc="-5">
                <a:latin typeface="Times New Roman"/>
                <a:cs typeface="Times New Roman"/>
              </a:rPr>
              <a:t>I go </a:t>
            </a:r>
            <a:r>
              <a:rPr dirty="0" sz="1450" spc="-10">
                <a:latin typeface="Times New Roman"/>
                <a:cs typeface="Times New Roman"/>
              </a:rPr>
              <a:t>and disturb him </a:t>
            </a:r>
            <a:r>
              <a:rPr dirty="0" sz="1450" spc="-30">
                <a:latin typeface="Times New Roman"/>
                <a:cs typeface="Times New Roman"/>
              </a:rPr>
              <a:t>now,  </a:t>
            </a:r>
            <a:r>
              <a:rPr dirty="0" sz="1450" spc="-10">
                <a:latin typeface="Times New Roman"/>
                <a:cs typeface="Times New Roman"/>
              </a:rPr>
              <a:t>in the middle </a:t>
            </a:r>
            <a:r>
              <a:rPr dirty="0" sz="1450" spc="-5">
                <a:latin typeface="Times New Roman"/>
                <a:cs typeface="Times New Roman"/>
              </a:rPr>
              <a:t>of </a:t>
            </a:r>
            <a:r>
              <a:rPr dirty="0" sz="1450" spc="-10">
                <a:latin typeface="Times New Roman"/>
                <a:cs typeface="Times New Roman"/>
              </a:rPr>
              <a:t>the night?</a:t>
            </a:r>
            <a:r>
              <a:rPr dirty="0" sz="1450" spc="15">
                <a:latin typeface="Times New Roman"/>
                <a:cs typeface="Times New Roman"/>
              </a:rPr>
              <a:t> </a:t>
            </a:r>
            <a:r>
              <a:rPr dirty="0" sz="1450" spc="-10">
                <a:latin typeface="Times New Roman"/>
                <a:cs typeface="Times New Roman"/>
              </a:rPr>
              <a:t>Impossible!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It would </a:t>
            </a:r>
            <a:r>
              <a:rPr dirty="0" sz="1450" spc="-5">
                <a:latin typeface="Times New Roman"/>
                <a:cs typeface="Times New Roman"/>
              </a:rPr>
              <a:t>be </a:t>
            </a:r>
            <a:r>
              <a:rPr dirty="0" sz="1450" spc="-10">
                <a:latin typeface="Times New Roman"/>
                <a:cs typeface="Times New Roman"/>
              </a:rPr>
              <a:t>the act </a:t>
            </a:r>
            <a:r>
              <a:rPr dirty="0" sz="1450" spc="-5">
                <a:latin typeface="Times New Roman"/>
                <a:cs typeface="Times New Roman"/>
              </a:rPr>
              <a:t>of a</a:t>
            </a:r>
            <a:r>
              <a:rPr dirty="0" sz="1450" spc="10">
                <a:latin typeface="Times New Roman"/>
                <a:cs typeface="Times New Roman"/>
              </a:rPr>
              <a:t> </a:t>
            </a:r>
            <a:r>
              <a:rPr dirty="0" sz="1450" spc="-10">
                <a:latin typeface="Times New Roman"/>
                <a:cs typeface="Times New Roman"/>
              </a:rPr>
              <a:t>madman.</a:t>
            </a:r>
            <a:endParaRPr sz="1450">
              <a:latin typeface="Times New Roman"/>
              <a:cs typeface="Times New Roman"/>
            </a:endParaRPr>
          </a:p>
          <a:p>
            <a:pPr algn="just" marL="12700" marR="7620" indent="255904">
              <a:lnSpc>
                <a:spcPts val="1730"/>
              </a:lnSpc>
              <a:spcBef>
                <a:spcPts val="844"/>
              </a:spcBef>
            </a:pPr>
            <a:r>
              <a:rPr dirty="0" sz="1450" spc="-5">
                <a:latin typeface="Times New Roman"/>
                <a:cs typeface="Times New Roman"/>
              </a:rPr>
              <a:t>I </a:t>
            </a:r>
            <a:r>
              <a:rPr dirty="0" sz="1450" spc="-10">
                <a:latin typeface="Times New Roman"/>
                <a:cs typeface="Times New Roman"/>
              </a:rPr>
              <a:t>was going to light the lamp, </a:t>
            </a:r>
            <a:r>
              <a:rPr dirty="0" sz="1450" spc="-5">
                <a:latin typeface="Times New Roman"/>
                <a:cs typeface="Times New Roman"/>
              </a:rPr>
              <a:t>but </a:t>
            </a: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let it be. The reflection </a:t>
            </a:r>
            <a:r>
              <a:rPr dirty="0" sz="1450" spc="-5">
                <a:latin typeface="Times New Roman"/>
                <a:cs typeface="Times New Roman"/>
              </a:rPr>
              <a:t>of </a:t>
            </a:r>
            <a:r>
              <a:rPr dirty="0" sz="1450" spc="-10">
                <a:latin typeface="Times New Roman"/>
                <a:cs typeface="Times New Roman"/>
              </a:rPr>
              <a:t>the  moonlight from the roofs opposite shone into my room, making it brighter  than </a:t>
            </a:r>
            <a:r>
              <a:rPr dirty="0" sz="1450" spc="-5">
                <a:latin typeface="Times New Roman"/>
                <a:cs typeface="Times New Roman"/>
              </a:rPr>
              <a:t>I </a:t>
            </a:r>
            <a:r>
              <a:rPr dirty="0" sz="1450" spc="-10">
                <a:latin typeface="Times New Roman"/>
                <a:cs typeface="Times New Roman"/>
              </a:rPr>
              <a:t>needed. </a:t>
            </a:r>
            <a:r>
              <a:rPr dirty="0" sz="1450" spc="-5">
                <a:latin typeface="Times New Roman"/>
                <a:cs typeface="Times New Roman"/>
              </a:rPr>
              <a:t>I </a:t>
            </a:r>
            <a:r>
              <a:rPr dirty="0" sz="1450" spc="-10">
                <a:latin typeface="Times New Roman"/>
                <a:cs typeface="Times New Roman"/>
              </a:rPr>
              <a:t>was afraid the </a:t>
            </a:r>
            <a:r>
              <a:rPr dirty="0" sz="1450" spc="-5">
                <a:latin typeface="Times New Roman"/>
                <a:cs typeface="Times New Roman"/>
              </a:rPr>
              <a:t>night </a:t>
            </a:r>
            <a:r>
              <a:rPr dirty="0" sz="1450" spc="-10">
                <a:latin typeface="Times New Roman"/>
                <a:cs typeface="Times New Roman"/>
              </a:rPr>
              <a:t>would pass even more slowly if </a:t>
            </a:r>
            <a:r>
              <a:rPr dirty="0" sz="1450" spc="-5">
                <a:latin typeface="Times New Roman"/>
                <a:cs typeface="Times New Roman"/>
              </a:rPr>
              <a:t>I </a:t>
            </a:r>
            <a:r>
              <a:rPr dirty="0" sz="1450" spc="-10">
                <a:latin typeface="Times New Roman"/>
                <a:cs typeface="Times New Roman"/>
              </a:rPr>
              <a:t>lit the  lamp. There was </a:t>
            </a:r>
            <a:r>
              <a:rPr dirty="0" sz="1450" spc="-5">
                <a:latin typeface="Times New Roman"/>
                <a:cs typeface="Times New Roman"/>
              </a:rPr>
              <a:t>a </a:t>
            </a:r>
            <a:r>
              <a:rPr dirty="0" sz="1450" spc="-10">
                <a:latin typeface="Times New Roman"/>
                <a:cs typeface="Times New Roman"/>
              </a:rPr>
              <a:t>sense </a:t>
            </a:r>
            <a:r>
              <a:rPr dirty="0" sz="1450" spc="-5">
                <a:latin typeface="Times New Roman"/>
                <a:cs typeface="Times New Roman"/>
              </a:rPr>
              <a:t>of </a:t>
            </a:r>
            <a:r>
              <a:rPr dirty="0" sz="1450" spc="-10">
                <a:latin typeface="Times New Roman"/>
                <a:cs typeface="Times New Roman"/>
              </a:rPr>
              <a:t>hopelessness about lighting the lamp just to await  the morning; </a:t>
            </a:r>
            <a:r>
              <a:rPr dirty="0" sz="1450" spc="-5">
                <a:latin typeface="Times New Roman"/>
                <a:cs typeface="Times New Roman"/>
              </a:rPr>
              <a:t>a </a:t>
            </a:r>
            <a:r>
              <a:rPr dirty="0" sz="1450" spc="-10">
                <a:latin typeface="Times New Roman"/>
                <a:cs typeface="Times New Roman"/>
              </a:rPr>
              <a:t>vague fear whispered that that would make the dawn recede  until </a:t>
            </a:r>
            <a:r>
              <a:rPr dirty="0" sz="1450" spc="-5">
                <a:latin typeface="Times New Roman"/>
                <a:cs typeface="Times New Roman"/>
              </a:rPr>
              <a:t>I </a:t>
            </a:r>
            <a:r>
              <a:rPr dirty="0" sz="1450" spc="-10">
                <a:latin typeface="Times New Roman"/>
                <a:cs typeface="Times New Roman"/>
              </a:rPr>
              <a:t>should never see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795" indent="255904">
              <a:lnSpc>
                <a:spcPts val="1730"/>
              </a:lnSpc>
              <a:spcBef>
                <a:spcPts val="785"/>
              </a:spcBef>
            </a:pPr>
            <a:r>
              <a:rPr dirty="0" sz="1450" spc="-5">
                <a:latin typeface="Times New Roman"/>
                <a:cs typeface="Times New Roman"/>
              </a:rPr>
              <a:t>I </a:t>
            </a:r>
            <a:r>
              <a:rPr dirty="0" sz="1450" spc="-10">
                <a:latin typeface="Times New Roman"/>
                <a:cs typeface="Times New Roman"/>
              </a:rPr>
              <a:t>went over to the </a:t>
            </a:r>
            <a:r>
              <a:rPr dirty="0" sz="1450" spc="-20">
                <a:latin typeface="Times New Roman"/>
                <a:cs typeface="Times New Roman"/>
              </a:rPr>
              <a:t>window. </a:t>
            </a:r>
            <a:r>
              <a:rPr dirty="0" sz="1450" spc="-10">
                <a:latin typeface="Times New Roman"/>
                <a:cs typeface="Times New Roman"/>
              </a:rPr>
              <a:t>The rows </a:t>
            </a:r>
            <a:r>
              <a:rPr dirty="0" sz="1450" spc="-5">
                <a:latin typeface="Times New Roman"/>
                <a:cs typeface="Times New Roman"/>
              </a:rPr>
              <a:t>of </a:t>
            </a:r>
            <a:r>
              <a:rPr dirty="0" sz="1450" spc="-10">
                <a:latin typeface="Times New Roman"/>
                <a:cs typeface="Times New Roman"/>
              </a:rPr>
              <a:t>ornate gables were like </a:t>
            </a:r>
            <a:r>
              <a:rPr dirty="0" sz="1450" spc="-5">
                <a:latin typeface="Times New Roman"/>
                <a:cs typeface="Times New Roman"/>
              </a:rPr>
              <a:t>a </a:t>
            </a:r>
            <a:r>
              <a:rPr dirty="0" sz="1450" spc="-10">
                <a:latin typeface="Times New Roman"/>
                <a:cs typeface="Times New Roman"/>
              </a:rPr>
              <a:t>ghostly  cemetery floating in the </a:t>
            </a:r>
            <a:r>
              <a:rPr dirty="0" sz="1450" spc="-25">
                <a:latin typeface="Times New Roman"/>
                <a:cs typeface="Times New Roman"/>
              </a:rPr>
              <a:t>air, </a:t>
            </a:r>
            <a:r>
              <a:rPr dirty="0" sz="1450" spc="-10">
                <a:latin typeface="Times New Roman"/>
                <a:cs typeface="Times New Roman"/>
              </a:rPr>
              <a:t>weatherworn tombstones with eroded dates  erected above the dark vaults </a:t>
            </a:r>
            <a:r>
              <a:rPr dirty="0" sz="1450" spc="-5">
                <a:latin typeface="Times New Roman"/>
                <a:cs typeface="Times New Roman"/>
              </a:rPr>
              <a:t>of </a:t>
            </a:r>
            <a:r>
              <a:rPr dirty="0" sz="1450" spc="-25">
                <a:latin typeface="Times New Roman"/>
                <a:cs typeface="Times New Roman"/>
              </a:rPr>
              <a:t>decay, </a:t>
            </a:r>
            <a:r>
              <a:rPr dirty="0" sz="1450" spc="-10">
                <a:latin typeface="Times New Roman"/>
                <a:cs typeface="Times New Roman"/>
              </a:rPr>
              <a:t>those 'dwelling-places' where the  swarms </a:t>
            </a:r>
            <a:r>
              <a:rPr dirty="0" sz="1450" spc="-5">
                <a:latin typeface="Times New Roman"/>
                <a:cs typeface="Times New Roman"/>
              </a:rPr>
              <a:t>of </a:t>
            </a:r>
            <a:r>
              <a:rPr dirty="0" sz="1450" spc="-10">
                <a:latin typeface="Times New Roman"/>
                <a:cs typeface="Times New Roman"/>
              </a:rPr>
              <a:t>the living had gnawed </a:t>
            </a:r>
            <a:r>
              <a:rPr dirty="0" sz="1450" spc="-5">
                <a:latin typeface="Times New Roman"/>
                <a:cs typeface="Times New Roman"/>
              </a:rPr>
              <a:t>out </a:t>
            </a:r>
            <a:r>
              <a:rPr dirty="0" sz="1450" spc="-10">
                <a:latin typeface="Times New Roman"/>
                <a:cs typeface="Times New Roman"/>
              </a:rPr>
              <a:t>caverns and</a:t>
            </a:r>
            <a:r>
              <a:rPr dirty="0" sz="1450" spc="35">
                <a:latin typeface="Times New Roman"/>
                <a:cs typeface="Times New Roman"/>
              </a:rPr>
              <a:t> </a:t>
            </a:r>
            <a:r>
              <a:rPr dirty="0" sz="1450" spc="-10">
                <a:latin typeface="Times New Roman"/>
                <a:cs typeface="Times New Roman"/>
              </a:rPr>
              <a:t>passageways.</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I </a:t>
            </a:r>
            <a:r>
              <a:rPr dirty="0" sz="1450" spc="-10">
                <a:latin typeface="Times New Roman"/>
                <a:cs typeface="Times New Roman"/>
              </a:rPr>
              <a:t>stood there, staring </a:t>
            </a:r>
            <a:r>
              <a:rPr dirty="0" sz="1450" spc="-5">
                <a:latin typeface="Times New Roman"/>
                <a:cs typeface="Times New Roman"/>
              </a:rPr>
              <a:t>out </a:t>
            </a:r>
            <a:r>
              <a:rPr dirty="0" sz="1450" spc="-10">
                <a:latin typeface="Times New Roman"/>
                <a:cs typeface="Times New Roman"/>
              </a:rPr>
              <a:t>into the night, until </a:t>
            </a:r>
            <a:r>
              <a:rPr dirty="0" sz="1450" spc="-5">
                <a:latin typeface="Times New Roman"/>
                <a:cs typeface="Times New Roman"/>
              </a:rPr>
              <a:t>I </a:t>
            </a:r>
            <a:r>
              <a:rPr dirty="0" sz="1450" spc="-10">
                <a:latin typeface="Times New Roman"/>
                <a:cs typeface="Times New Roman"/>
              </a:rPr>
              <a:t>gradually  became aware </a:t>
            </a:r>
            <a:r>
              <a:rPr dirty="0" sz="1450" spc="-5">
                <a:latin typeface="Times New Roman"/>
                <a:cs typeface="Times New Roman"/>
              </a:rPr>
              <a:t>of 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surprise nibbling gently at my consciousness:  why was </a:t>
            </a:r>
            <a:r>
              <a:rPr dirty="0" sz="1450" spc="-5">
                <a:latin typeface="Times New Roman"/>
                <a:cs typeface="Times New Roman"/>
              </a:rPr>
              <a:t>I not </a:t>
            </a:r>
            <a:r>
              <a:rPr dirty="0" sz="1450" spc="-10">
                <a:latin typeface="Times New Roman"/>
                <a:cs typeface="Times New Roman"/>
              </a:rPr>
              <a:t>trembling with fear when </a:t>
            </a:r>
            <a:r>
              <a:rPr dirty="0" sz="1450" spc="-5">
                <a:latin typeface="Times New Roman"/>
                <a:cs typeface="Times New Roman"/>
              </a:rPr>
              <a:t>I </a:t>
            </a:r>
            <a:r>
              <a:rPr dirty="0" sz="1450" spc="-10">
                <a:latin typeface="Times New Roman"/>
                <a:cs typeface="Times New Roman"/>
              </a:rPr>
              <a:t>could clearly hear the sound </a:t>
            </a:r>
            <a:r>
              <a:rPr dirty="0" sz="1450" spc="-5">
                <a:latin typeface="Times New Roman"/>
                <a:cs typeface="Times New Roman"/>
              </a:rPr>
              <a:t>of  </a:t>
            </a:r>
            <a:r>
              <a:rPr dirty="0" sz="1450" spc="-10">
                <a:latin typeface="Times New Roman"/>
                <a:cs typeface="Times New Roman"/>
              </a:rPr>
              <a:t>cautious steps from the other side </a:t>
            </a:r>
            <a:r>
              <a:rPr dirty="0" sz="1450" spc="-5">
                <a:latin typeface="Times New Roman"/>
                <a:cs typeface="Times New Roman"/>
              </a:rPr>
              <a:t>of </a:t>
            </a:r>
            <a:r>
              <a:rPr dirty="0" sz="1450" spc="-10">
                <a:latin typeface="Times New Roman"/>
                <a:cs typeface="Times New Roman"/>
              </a:rPr>
              <a:t>the</a:t>
            </a:r>
            <a:r>
              <a:rPr dirty="0" sz="1450" spc="25">
                <a:latin typeface="Times New Roman"/>
                <a:cs typeface="Times New Roman"/>
              </a:rPr>
              <a:t> </a:t>
            </a:r>
            <a:r>
              <a:rPr dirty="0" sz="1450" spc="-10">
                <a:latin typeface="Times New Roman"/>
                <a:cs typeface="Times New Roman"/>
              </a:rPr>
              <a:t>wall?</a:t>
            </a:r>
            <a:endParaRPr sz="1450">
              <a:latin typeface="Times New Roman"/>
              <a:cs typeface="Times New Roman"/>
            </a:endParaRPr>
          </a:p>
          <a:p>
            <a:pPr algn="just" marL="12700" marR="7620" indent="255904">
              <a:lnSpc>
                <a:spcPts val="1730"/>
              </a:lnSpc>
              <a:spcBef>
                <a:spcPts val="785"/>
              </a:spcBef>
            </a:pPr>
            <a:r>
              <a:rPr dirty="0" sz="1450" spc="-5">
                <a:latin typeface="Times New Roman"/>
                <a:cs typeface="Times New Roman"/>
              </a:rPr>
              <a:t>I </a:t>
            </a:r>
            <a:r>
              <a:rPr dirty="0" sz="1450" spc="-10">
                <a:latin typeface="Times New Roman"/>
                <a:cs typeface="Times New Roman"/>
              </a:rPr>
              <a:t>listened. There was </a:t>
            </a:r>
            <a:r>
              <a:rPr dirty="0" sz="1450" spc="-5">
                <a:latin typeface="Times New Roman"/>
                <a:cs typeface="Times New Roman"/>
              </a:rPr>
              <a:t>no doubt </a:t>
            </a:r>
            <a:r>
              <a:rPr dirty="0" sz="1450" spc="-10">
                <a:latin typeface="Times New Roman"/>
                <a:cs typeface="Times New Roman"/>
              </a:rPr>
              <a:t>about it, someone was </a:t>
            </a:r>
            <a:r>
              <a:rPr dirty="0" sz="1450" spc="-5">
                <a:latin typeface="Times New Roman"/>
                <a:cs typeface="Times New Roman"/>
              </a:rPr>
              <a:t>out </a:t>
            </a:r>
            <a:r>
              <a:rPr dirty="0" sz="1450" spc="-10">
                <a:latin typeface="Times New Roman"/>
                <a:cs typeface="Times New Roman"/>
              </a:rPr>
              <a:t>there again. The  brief groans from the boards betrayed each hesitant, creeping step. At once </a:t>
            </a:r>
            <a:r>
              <a:rPr dirty="0" sz="1450" spc="-5">
                <a:latin typeface="Times New Roman"/>
                <a:cs typeface="Times New Roman"/>
              </a:rPr>
              <a:t>I  </a:t>
            </a:r>
            <a:r>
              <a:rPr dirty="0" sz="1450" spc="-10">
                <a:latin typeface="Times New Roman"/>
                <a:cs typeface="Times New Roman"/>
              </a:rPr>
              <a:t>was fully alert again. Every fibre in my </a:t>
            </a:r>
            <a:r>
              <a:rPr dirty="0" sz="1450" spc="-5">
                <a:latin typeface="Times New Roman"/>
                <a:cs typeface="Times New Roman"/>
              </a:rPr>
              <a:t>body </a:t>
            </a:r>
            <a:r>
              <a:rPr dirty="0" sz="1450" spc="-10">
                <a:latin typeface="Times New Roman"/>
                <a:cs typeface="Times New Roman"/>
              </a:rPr>
              <a:t>was so concentrated in my  determination</a:t>
            </a:r>
            <a:r>
              <a:rPr dirty="0" sz="1450" spc="140">
                <a:latin typeface="Times New Roman"/>
                <a:cs typeface="Times New Roman"/>
              </a:rPr>
              <a:t> </a:t>
            </a:r>
            <a:r>
              <a:rPr dirty="0" sz="1450" spc="-10">
                <a:latin typeface="Times New Roman"/>
                <a:cs typeface="Times New Roman"/>
              </a:rPr>
              <a:t>to</a:t>
            </a:r>
            <a:r>
              <a:rPr dirty="0" sz="1450" spc="145">
                <a:latin typeface="Times New Roman"/>
                <a:cs typeface="Times New Roman"/>
              </a:rPr>
              <a:t> </a:t>
            </a:r>
            <a:r>
              <a:rPr dirty="0" sz="1450" spc="-10">
                <a:latin typeface="Times New Roman"/>
                <a:cs typeface="Times New Roman"/>
              </a:rPr>
              <a:t>hear</a:t>
            </a:r>
            <a:r>
              <a:rPr dirty="0" sz="1450" spc="145">
                <a:latin typeface="Times New Roman"/>
                <a:cs typeface="Times New Roman"/>
              </a:rPr>
              <a:t> </a:t>
            </a:r>
            <a:r>
              <a:rPr dirty="0" sz="1450" spc="-10">
                <a:latin typeface="Times New Roman"/>
                <a:cs typeface="Times New Roman"/>
              </a:rPr>
              <a:t>that</a:t>
            </a:r>
            <a:r>
              <a:rPr dirty="0" sz="1450" spc="145">
                <a:latin typeface="Times New Roman"/>
                <a:cs typeface="Times New Roman"/>
              </a:rPr>
              <a:t> </a:t>
            </a:r>
            <a:r>
              <a:rPr dirty="0" sz="1450" spc="-5">
                <a:latin typeface="Times New Roman"/>
                <a:cs typeface="Times New Roman"/>
              </a:rPr>
              <a:t>I</a:t>
            </a:r>
            <a:r>
              <a:rPr dirty="0" sz="1450" spc="145">
                <a:latin typeface="Times New Roman"/>
                <a:cs typeface="Times New Roman"/>
              </a:rPr>
              <a:t> </a:t>
            </a:r>
            <a:r>
              <a:rPr dirty="0" sz="1450" spc="-10">
                <a:latin typeface="Times New Roman"/>
                <a:cs typeface="Times New Roman"/>
              </a:rPr>
              <a:t>literally</a:t>
            </a:r>
            <a:r>
              <a:rPr dirty="0" sz="1450" spc="145">
                <a:latin typeface="Times New Roman"/>
                <a:cs typeface="Times New Roman"/>
              </a:rPr>
              <a:t> </a:t>
            </a:r>
            <a:r>
              <a:rPr dirty="0" sz="1450" spc="-10">
                <a:latin typeface="Times New Roman"/>
                <a:cs typeface="Times New Roman"/>
              </a:rPr>
              <a:t>grew</a:t>
            </a:r>
            <a:r>
              <a:rPr dirty="0" sz="1450" spc="145">
                <a:latin typeface="Times New Roman"/>
                <a:cs typeface="Times New Roman"/>
              </a:rPr>
              <a:t> </a:t>
            </a:r>
            <a:r>
              <a:rPr dirty="0" sz="1450" spc="-20">
                <a:latin typeface="Times New Roman"/>
                <a:cs typeface="Times New Roman"/>
              </a:rPr>
              <a:t>smaller.</a:t>
            </a:r>
            <a:r>
              <a:rPr dirty="0" sz="1450" spc="145">
                <a:latin typeface="Times New Roman"/>
                <a:cs typeface="Times New Roman"/>
              </a:rPr>
              <a:t> </a:t>
            </a:r>
            <a:r>
              <a:rPr dirty="0" sz="1450" spc="-10">
                <a:latin typeface="Times New Roman"/>
                <a:cs typeface="Times New Roman"/>
              </a:rPr>
              <a:t>All</a:t>
            </a:r>
            <a:r>
              <a:rPr dirty="0" sz="1450" spc="145">
                <a:latin typeface="Times New Roman"/>
                <a:cs typeface="Times New Roman"/>
              </a:rPr>
              <a:t> </a:t>
            </a:r>
            <a:r>
              <a:rPr dirty="0" sz="1450" spc="-10">
                <a:latin typeface="Times New Roman"/>
                <a:cs typeface="Times New Roman"/>
              </a:rPr>
              <a:t>my</a:t>
            </a:r>
            <a:r>
              <a:rPr dirty="0" sz="1450" spc="145">
                <a:latin typeface="Times New Roman"/>
                <a:cs typeface="Times New Roman"/>
              </a:rPr>
              <a:t> </a:t>
            </a:r>
            <a:r>
              <a:rPr dirty="0" sz="1450" spc="-10">
                <a:latin typeface="Times New Roman"/>
                <a:cs typeface="Times New Roman"/>
              </a:rPr>
              <a:t>sense</a:t>
            </a:r>
            <a:r>
              <a:rPr dirty="0" sz="1450" spc="145">
                <a:latin typeface="Times New Roman"/>
                <a:cs typeface="Times New Roman"/>
              </a:rPr>
              <a:t> </a:t>
            </a:r>
            <a:r>
              <a:rPr dirty="0" sz="1450" spc="-5">
                <a:latin typeface="Times New Roman"/>
                <a:cs typeface="Times New Roman"/>
              </a:rPr>
              <a:t>of</a:t>
            </a:r>
            <a:r>
              <a:rPr dirty="0" sz="1450" spc="145">
                <a:latin typeface="Times New Roman"/>
                <a:cs typeface="Times New Roman"/>
              </a:rPr>
              <a:t> </a:t>
            </a:r>
            <a:r>
              <a:rPr dirty="0" sz="1450" spc="-10">
                <a:latin typeface="Times New Roman"/>
                <a:cs typeface="Times New Roman"/>
              </a:rPr>
              <a:t>time</a:t>
            </a:r>
            <a:r>
              <a:rPr dirty="0" sz="1450" spc="145">
                <a:latin typeface="Times New Roman"/>
                <a:cs typeface="Times New Roman"/>
              </a:rPr>
              <a:t> </a:t>
            </a:r>
            <a:r>
              <a:rPr dirty="0" sz="1450" spc="-10">
                <a:latin typeface="Times New Roman"/>
                <a:cs typeface="Times New Roman"/>
              </a:rPr>
              <a:t>was</a:t>
            </a:r>
            <a:endParaRPr sz="145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51801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focused </a:t>
            </a:r>
            <a:r>
              <a:rPr dirty="0" sz="1450" spc="-5">
                <a:latin typeface="Times New Roman"/>
                <a:cs typeface="Times New Roman"/>
              </a:rPr>
              <a:t>on </a:t>
            </a:r>
            <a:r>
              <a:rPr dirty="0" sz="1450" spc="-10">
                <a:latin typeface="Times New Roman"/>
                <a:cs typeface="Times New Roman"/>
              </a:rPr>
              <a:t>the</a:t>
            </a:r>
            <a:r>
              <a:rPr dirty="0" sz="1450" spc="-5">
                <a:latin typeface="Times New Roman"/>
                <a:cs typeface="Times New Roman"/>
              </a:rPr>
              <a:t> </a:t>
            </a:r>
            <a:r>
              <a:rPr dirty="0" sz="1450" spc="-10">
                <a:latin typeface="Times New Roman"/>
                <a:cs typeface="Times New Roman"/>
              </a:rPr>
              <a:t>present.</a:t>
            </a:r>
            <a:endParaRPr sz="1450">
              <a:latin typeface="Times New Roman"/>
              <a:cs typeface="Times New Roman"/>
            </a:endParaRPr>
          </a:p>
          <a:p>
            <a:pPr algn="just" marL="12700" marR="5715" indent="255904">
              <a:lnSpc>
                <a:spcPts val="1730"/>
              </a:lnSpc>
              <a:spcBef>
                <a:spcPts val="840"/>
              </a:spcBef>
            </a:pPr>
            <a:r>
              <a:rPr dirty="0" sz="1450" spc="-10">
                <a:latin typeface="Times New Roman"/>
                <a:cs typeface="Times New Roman"/>
              </a:rPr>
              <a:t>A brief rustling that broke </a:t>
            </a:r>
            <a:r>
              <a:rPr dirty="0" sz="1450" spc="-15">
                <a:latin typeface="Times New Roman"/>
                <a:cs typeface="Times New Roman"/>
              </a:rPr>
              <a:t>off </a:t>
            </a:r>
            <a:r>
              <a:rPr dirty="0" sz="1450" spc="-10">
                <a:latin typeface="Times New Roman"/>
                <a:cs typeface="Times New Roman"/>
              </a:rPr>
              <a:t>short, as if startled at itself, then deadly  silence, that agonising, watchful </a:t>
            </a:r>
            <a:r>
              <a:rPr dirty="0" sz="1450" spc="-5">
                <a:latin typeface="Times New Roman"/>
                <a:cs typeface="Times New Roman"/>
              </a:rPr>
              <a:t>hush, </a:t>
            </a:r>
            <a:r>
              <a:rPr dirty="0" sz="1450" spc="-10">
                <a:latin typeface="Times New Roman"/>
                <a:cs typeface="Times New Roman"/>
              </a:rPr>
              <a:t>fraught with its own betrayal, that  stretched each minute to an excruciating </a:t>
            </a:r>
            <a:r>
              <a:rPr dirty="0" sz="1450" spc="-20">
                <a:latin typeface="Times New Roman"/>
                <a:cs typeface="Times New Roman"/>
              </a:rPr>
              <a:t>eternity. </a:t>
            </a:r>
            <a:r>
              <a:rPr dirty="0" sz="1450" spc="-5">
                <a:latin typeface="Times New Roman"/>
                <a:cs typeface="Times New Roman"/>
              </a:rPr>
              <a:t>I </a:t>
            </a:r>
            <a:r>
              <a:rPr dirty="0" sz="1450" spc="-10">
                <a:latin typeface="Times New Roman"/>
                <a:cs typeface="Times New Roman"/>
              </a:rPr>
              <a:t>stood there, stock-still, my  ear pressed against the wall, with the ominous certainty rising in my throat that  someone else was standing </a:t>
            </a:r>
            <a:r>
              <a:rPr dirty="0" sz="1450" spc="-5">
                <a:latin typeface="Times New Roman"/>
                <a:cs typeface="Times New Roman"/>
              </a:rPr>
              <a:t>on </a:t>
            </a:r>
            <a:r>
              <a:rPr dirty="0" sz="1450" spc="-10">
                <a:latin typeface="Times New Roman"/>
                <a:cs typeface="Times New Roman"/>
              </a:rPr>
              <a:t>the other side, doing just the</a:t>
            </a:r>
            <a:r>
              <a:rPr dirty="0" sz="1450" spc="65">
                <a:latin typeface="Times New Roman"/>
                <a:cs typeface="Times New Roman"/>
              </a:rPr>
              <a:t> </a:t>
            </a:r>
            <a:r>
              <a:rPr dirty="0" sz="1450" spc="-10">
                <a:latin typeface="Times New Roman"/>
                <a:cs typeface="Times New Roman"/>
              </a:rPr>
              <a:t>same.</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a:t>
            </a:r>
            <a:r>
              <a:rPr dirty="0" sz="1450" spc="-10">
                <a:latin typeface="Times New Roman"/>
                <a:cs typeface="Times New Roman"/>
              </a:rPr>
              <a:t>strained my</a:t>
            </a:r>
            <a:r>
              <a:rPr dirty="0" sz="1450" spc="-5">
                <a:latin typeface="Times New Roman"/>
                <a:cs typeface="Times New Roman"/>
              </a:rPr>
              <a:t> </a:t>
            </a:r>
            <a:r>
              <a:rPr dirty="0" sz="1450" spc="-10">
                <a:latin typeface="Times New Roman"/>
                <a:cs typeface="Times New Roman"/>
              </a:rPr>
              <a:t>ear—nothing.</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The studio next </a:t>
            </a:r>
            <a:r>
              <a:rPr dirty="0" sz="1450" spc="-5">
                <a:latin typeface="Times New Roman"/>
                <a:cs typeface="Times New Roman"/>
              </a:rPr>
              <a:t>door </a:t>
            </a:r>
            <a:r>
              <a:rPr dirty="0" sz="1450" spc="-10">
                <a:latin typeface="Times New Roman"/>
                <a:cs typeface="Times New Roman"/>
              </a:rPr>
              <a:t>seemed utterly</a:t>
            </a:r>
            <a:r>
              <a:rPr dirty="0" sz="1450" spc="15">
                <a:latin typeface="Times New Roman"/>
                <a:cs typeface="Times New Roman"/>
              </a:rPr>
              <a:t> </a:t>
            </a:r>
            <a:r>
              <a:rPr dirty="0" sz="1450" spc="-10">
                <a:latin typeface="Times New Roman"/>
                <a:cs typeface="Times New Roman"/>
              </a:rPr>
              <a:t>deserted.</a:t>
            </a:r>
            <a:endParaRPr sz="1450">
              <a:latin typeface="Times New Roman"/>
              <a:cs typeface="Times New Roman"/>
            </a:endParaRPr>
          </a:p>
          <a:p>
            <a:pPr algn="just" marL="12700" marR="5715" indent="255904">
              <a:lnSpc>
                <a:spcPts val="1730"/>
              </a:lnSpc>
              <a:spcBef>
                <a:spcPts val="850"/>
              </a:spcBef>
            </a:pPr>
            <a:r>
              <a:rPr dirty="0" sz="1450" spc="-20">
                <a:latin typeface="Times New Roman"/>
                <a:cs typeface="Times New Roman"/>
              </a:rPr>
              <a:t>Silently, </a:t>
            </a:r>
            <a:r>
              <a:rPr dirty="0" sz="1450" spc="-5">
                <a:latin typeface="Times New Roman"/>
                <a:cs typeface="Times New Roman"/>
              </a:rPr>
              <a:t>on </a:t>
            </a:r>
            <a:r>
              <a:rPr dirty="0" sz="1450" spc="-10">
                <a:latin typeface="Times New Roman"/>
                <a:cs typeface="Times New Roman"/>
              </a:rPr>
              <a:t>tiptoe, </a:t>
            </a:r>
            <a:r>
              <a:rPr dirty="0" sz="1450" spc="-5">
                <a:latin typeface="Times New Roman"/>
                <a:cs typeface="Times New Roman"/>
              </a:rPr>
              <a:t>I </a:t>
            </a:r>
            <a:r>
              <a:rPr dirty="0" sz="1450" spc="-10">
                <a:latin typeface="Times New Roman"/>
                <a:cs typeface="Times New Roman"/>
              </a:rPr>
              <a:t>stole over to the chair </a:t>
            </a:r>
            <a:r>
              <a:rPr dirty="0" sz="1450" spc="-5">
                <a:latin typeface="Times New Roman"/>
                <a:cs typeface="Times New Roman"/>
              </a:rPr>
              <a:t>by </a:t>
            </a:r>
            <a:r>
              <a:rPr dirty="0" sz="1450" spc="-10">
                <a:latin typeface="Times New Roman"/>
                <a:cs typeface="Times New Roman"/>
              </a:rPr>
              <a:t>my bed, picked </a:t>
            </a:r>
            <a:r>
              <a:rPr dirty="0" sz="1450" spc="-5">
                <a:latin typeface="Times New Roman"/>
                <a:cs typeface="Times New Roman"/>
              </a:rPr>
              <a:t>up </a:t>
            </a:r>
            <a:r>
              <a:rPr dirty="0" sz="1450" spc="-10">
                <a:latin typeface="Times New Roman"/>
                <a:cs typeface="Times New Roman"/>
              </a:rPr>
              <a:t>Hillel's  candle and lit it. Then </a:t>
            </a:r>
            <a:r>
              <a:rPr dirty="0" sz="1450" spc="-5">
                <a:latin typeface="Times New Roman"/>
                <a:cs typeface="Times New Roman"/>
              </a:rPr>
              <a:t>I </a:t>
            </a:r>
            <a:r>
              <a:rPr dirty="0" sz="1450" spc="-10">
                <a:latin typeface="Times New Roman"/>
                <a:cs typeface="Times New Roman"/>
              </a:rPr>
              <a:t>stood there, working </a:t>
            </a:r>
            <a:r>
              <a:rPr dirty="0" sz="1450" spc="-5">
                <a:latin typeface="Times New Roman"/>
                <a:cs typeface="Times New Roman"/>
              </a:rPr>
              <a:t>out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was going to </a:t>
            </a:r>
            <a:r>
              <a:rPr dirty="0" sz="1450" spc="-5">
                <a:latin typeface="Times New Roman"/>
                <a:cs typeface="Times New Roman"/>
              </a:rPr>
              <a:t>do. </a:t>
            </a:r>
            <a:r>
              <a:rPr dirty="0" sz="1450" spc="-10">
                <a:latin typeface="Times New Roman"/>
                <a:cs typeface="Times New Roman"/>
              </a:rPr>
              <a:t>The  handle </a:t>
            </a:r>
            <a:r>
              <a:rPr dirty="0" sz="1450" spc="-5">
                <a:latin typeface="Times New Roman"/>
                <a:cs typeface="Times New Roman"/>
              </a:rPr>
              <a:t>of </a:t>
            </a:r>
            <a:r>
              <a:rPr dirty="0" sz="1450" spc="-10">
                <a:latin typeface="Times New Roman"/>
                <a:cs typeface="Times New Roman"/>
              </a:rPr>
              <a:t>the iron </a:t>
            </a:r>
            <a:r>
              <a:rPr dirty="0" sz="1450" spc="-5">
                <a:latin typeface="Times New Roman"/>
                <a:cs typeface="Times New Roman"/>
              </a:rPr>
              <a:t>door </a:t>
            </a:r>
            <a:r>
              <a:rPr dirty="0" sz="1450" spc="-10">
                <a:latin typeface="Times New Roman"/>
                <a:cs typeface="Times New Roman"/>
              </a:rPr>
              <a:t>in the corridor that led to Savioli's studio was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the first suitable implement that came to hand, </a:t>
            </a:r>
            <a:r>
              <a:rPr dirty="0" sz="1450" spc="-5">
                <a:latin typeface="Times New Roman"/>
                <a:cs typeface="Times New Roman"/>
              </a:rPr>
              <a:t>a </a:t>
            </a:r>
            <a:r>
              <a:rPr dirty="0" sz="1450" spc="-10">
                <a:latin typeface="Times New Roman"/>
                <a:cs typeface="Times New Roman"/>
              </a:rPr>
              <a:t>wire  </a:t>
            </a:r>
            <a:r>
              <a:rPr dirty="0" sz="1450" spc="-5">
                <a:latin typeface="Times New Roman"/>
                <a:cs typeface="Times New Roman"/>
              </a:rPr>
              <a:t>hook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on </a:t>
            </a:r>
            <a:r>
              <a:rPr dirty="0" sz="1450" spc="-10">
                <a:latin typeface="Times New Roman"/>
                <a:cs typeface="Times New Roman"/>
              </a:rPr>
              <a:t>the table among my engraving tools. That kind </a:t>
            </a:r>
            <a:r>
              <a:rPr dirty="0" sz="1450" spc="-5">
                <a:latin typeface="Times New Roman"/>
                <a:cs typeface="Times New Roman"/>
              </a:rPr>
              <a:t>of </a:t>
            </a:r>
            <a:r>
              <a:rPr dirty="0" sz="1450" spc="-10">
                <a:latin typeface="Times New Roman"/>
                <a:cs typeface="Times New Roman"/>
              </a:rPr>
              <a:t>lock  was easy to open, all it needed was </a:t>
            </a:r>
            <a:r>
              <a:rPr dirty="0" sz="1450" spc="-5">
                <a:latin typeface="Times New Roman"/>
                <a:cs typeface="Times New Roman"/>
              </a:rPr>
              <a:t>one </a:t>
            </a:r>
            <a:r>
              <a:rPr dirty="0" sz="1450" spc="-10">
                <a:latin typeface="Times New Roman"/>
                <a:cs typeface="Times New Roman"/>
              </a:rPr>
              <a:t>touch </a:t>
            </a:r>
            <a:r>
              <a:rPr dirty="0" sz="1450" spc="-5">
                <a:latin typeface="Times New Roman"/>
                <a:cs typeface="Times New Roman"/>
              </a:rPr>
              <a:t>on </a:t>
            </a:r>
            <a:r>
              <a:rPr dirty="0" sz="1450" spc="-10">
                <a:latin typeface="Times New Roman"/>
                <a:cs typeface="Times New Roman"/>
              </a:rPr>
              <a:t>the</a:t>
            </a:r>
            <a:r>
              <a:rPr dirty="0" sz="1450" spc="55">
                <a:latin typeface="Times New Roman"/>
                <a:cs typeface="Times New Roman"/>
              </a:rPr>
              <a:t> </a:t>
            </a:r>
            <a:r>
              <a:rPr dirty="0" sz="1450" spc="-10">
                <a:latin typeface="Times New Roman"/>
                <a:cs typeface="Times New Roman"/>
              </a:rPr>
              <a:t>spring.</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And then what would</a:t>
            </a:r>
            <a:r>
              <a:rPr dirty="0" sz="1450" spc="5">
                <a:latin typeface="Times New Roman"/>
                <a:cs typeface="Times New Roman"/>
              </a:rPr>
              <a:t> </a:t>
            </a:r>
            <a:r>
              <a:rPr dirty="0" sz="1450" spc="-10">
                <a:latin typeface="Times New Roman"/>
                <a:cs typeface="Times New Roman"/>
              </a:rPr>
              <a:t>happen?</a:t>
            </a:r>
            <a:endParaRPr sz="1450">
              <a:latin typeface="Times New Roman"/>
              <a:cs typeface="Times New Roman"/>
            </a:endParaRPr>
          </a:p>
          <a:p>
            <a:pPr algn="just" marL="12700" marR="6985" indent="255904">
              <a:lnSpc>
                <a:spcPts val="1730"/>
              </a:lnSpc>
              <a:spcBef>
                <a:spcPts val="844"/>
              </a:spcBef>
            </a:pPr>
            <a:r>
              <a:rPr dirty="0" sz="1450" spc="-5">
                <a:latin typeface="Times New Roman"/>
                <a:cs typeface="Times New Roman"/>
              </a:rPr>
              <a:t>I </a:t>
            </a:r>
            <a:r>
              <a:rPr dirty="0" sz="1450" spc="-10">
                <a:latin typeface="Times New Roman"/>
                <a:cs typeface="Times New Roman"/>
              </a:rPr>
              <a:t>decided that it could only </a:t>
            </a:r>
            <a:r>
              <a:rPr dirty="0" sz="1450" spc="-5">
                <a:latin typeface="Times New Roman"/>
                <a:cs typeface="Times New Roman"/>
              </a:rPr>
              <a:t>be </a:t>
            </a:r>
            <a:r>
              <a:rPr dirty="0" sz="1450" spc="-10">
                <a:latin typeface="Times New Roman"/>
                <a:cs typeface="Times New Roman"/>
              </a:rPr>
              <a:t>Aaron </a:t>
            </a:r>
            <a:r>
              <a:rPr dirty="0" sz="1450" spc="-20">
                <a:latin typeface="Times New Roman"/>
                <a:cs typeface="Times New Roman"/>
              </a:rPr>
              <a:t>Wassertrum </a:t>
            </a:r>
            <a:r>
              <a:rPr dirty="0" sz="1450" spc="-10">
                <a:latin typeface="Times New Roman"/>
                <a:cs typeface="Times New Roman"/>
              </a:rPr>
              <a:t>next </a:t>
            </a:r>
            <a:r>
              <a:rPr dirty="0" sz="1450" spc="-20">
                <a:latin typeface="Times New Roman"/>
                <a:cs typeface="Times New Roman"/>
              </a:rPr>
              <a:t>door, </a:t>
            </a:r>
            <a:r>
              <a:rPr dirty="0" sz="1450" spc="-10">
                <a:latin typeface="Times New Roman"/>
                <a:cs typeface="Times New Roman"/>
              </a:rPr>
              <a:t>prying around,  perhaps rummaging through cupboards and drawers to find more evidence,  more weapons in his fight against</a:t>
            </a:r>
            <a:r>
              <a:rPr dirty="0" sz="1450" spc="20">
                <a:latin typeface="Times New Roman"/>
                <a:cs typeface="Times New Roman"/>
              </a:rPr>
              <a:t> </a:t>
            </a:r>
            <a:r>
              <a:rPr dirty="0" sz="1450" spc="-10">
                <a:latin typeface="Times New Roman"/>
                <a:cs typeface="Times New Roman"/>
              </a:rPr>
              <a:t>Savioli.</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What </a:t>
            </a:r>
            <a:r>
              <a:rPr dirty="0" sz="1450" spc="-5">
                <a:latin typeface="Times New Roman"/>
                <a:cs typeface="Times New Roman"/>
              </a:rPr>
              <a:t>good </a:t>
            </a:r>
            <a:r>
              <a:rPr dirty="0" sz="1450" spc="-10">
                <a:latin typeface="Times New Roman"/>
                <a:cs typeface="Times New Roman"/>
              </a:rPr>
              <a:t>would my interrupting him at it</a:t>
            </a:r>
            <a:r>
              <a:rPr dirty="0" sz="1450" spc="25">
                <a:latin typeface="Times New Roman"/>
                <a:cs typeface="Times New Roman"/>
              </a:rPr>
              <a:t> </a:t>
            </a:r>
            <a:r>
              <a:rPr dirty="0" sz="1450" spc="-5">
                <a:latin typeface="Times New Roman"/>
                <a:cs typeface="Times New Roman"/>
              </a:rPr>
              <a:t>do?</a:t>
            </a:r>
            <a:endParaRPr sz="1450">
              <a:latin typeface="Times New Roman"/>
              <a:cs typeface="Times New Roman"/>
            </a:endParaRPr>
          </a:p>
          <a:p>
            <a:pPr algn="just" marL="12700" marR="10160" indent="255904">
              <a:lnSpc>
                <a:spcPts val="1730"/>
              </a:lnSpc>
              <a:spcBef>
                <a:spcPts val="775"/>
              </a:spcBef>
            </a:pP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waste much time in thought. Action, </a:t>
            </a:r>
            <a:r>
              <a:rPr dirty="0" sz="1450" spc="-5">
                <a:latin typeface="Times New Roman"/>
                <a:cs typeface="Times New Roman"/>
              </a:rPr>
              <a:t>not </a:t>
            </a:r>
            <a:r>
              <a:rPr dirty="0" sz="1450" spc="-10">
                <a:latin typeface="Times New Roman"/>
                <a:cs typeface="Times New Roman"/>
              </a:rPr>
              <a:t>reflection, was what was  needed! Anything to </a:t>
            </a:r>
            <a:r>
              <a:rPr dirty="0" sz="1450" spc="-5">
                <a:latin typeface="Times New Roman"/>
                <a:cs typeface="Times New Roman"/>
              </a:rPr>
              <a:t>put </a:t>
            </a:r>
            <a:r>
              <a:rPr dirty="0" sz="1450" spc="-10">
                <a:latin typeface="Times New Roman"/>
                <a:cs typeface="Times New Roman"/>
              </a:rPr>
              <a:t>an end to this terrible wait for morning to</a:t>
            </a:r>
            <a:r>
              <a:rPr dirty="0" sz="1450" spc="105">
                <a:latin typeface="Times New Roman"/>
                <a:cs typeface="Times New Roman"/>
              </a:rPr>
              <a:t> </a:t>
            </a:r>
            <a:r>
              <a:rPr dirty="0" sz="1450" spc="-10">
                <a:latin typeface="Times New Roman"/>
                <a:cs typeface="Times New Roman"/>
              </a:rPr>
              <a:t>come!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The next moment </a:t>
            </a:r>
            <a:r>
              <a:rPr dirty="0" sz="1450" spc="-5">
                <a:latin typeface="Times New Roman"/>
                <a:cs typeface="Times New Roman"/>
              </a:rPr>
              <a:t>I </a:t>
            </a:r>
            <a:r>
              <a:rPr dirty="0" sz="1450" spc="-10">
                <a:latin typeface="Times New Roman"/>
                <a:cs typeface="Times New Roman"/>
              </a:rPr>
              <a:t>was standing </a:t>
            </a:r>
            <a:r>
              <a:rPr dirty="0" sz="1450" spc="-5">
                <a:latin typeface="Times New Roman"/>
                <a:cs typeface="Times New Roman"/>
              </a:rPr>
              <a:t>by </a:t>
            </a:r>
            <a:r>
              <a:rPr dirty="0" sz="1450" spc="-10">
                <a:latin typeface="Times New Roman"/>
                <a:cs typeface="Times New Roman"/>
              </a:rPr>
              <a:t>the iron </a:t>
            </a:r>
            <a:r>
              <a:rPr dirty="0" sz="1450" spc="-25">
                <a:latin typeface="Times New Roman"/>
                <a:cs typeface="Times New Roman"/>
              </a:rPr>
              <a:t>door. </a:t>
            </a:r>
            <a:r>
              <a:rPr dirty="0" sz="1450" spc="-5">
                <a:latin typeface="Times New Roman"/>
                <a:cs typeface="Times New Roman"/>
              </a:rPr>
              <a:t>I </a:t>
            </a:r>
            <a:r>
              <a:rPr dirty="0" sz="1450" spc="-10">
                <a:latin typeface="Times New Roman"/>
                <a:cs typeface="Times New Roman"/>
              </a:rPr>
              <a:t>pushed at it, then  carefully inserted the </a:t>
            </a:r>
            <a:r>
              <a:rPr dirty="0" sz="1450" spc="-5">
                <a:latin typeface="Times New Roman"/>
                <a:cs typeface="Times New Roman"/>
              </a:rPr>
              <a:t>hook </a:t>
            </a:r>
            <a:r>
              <a:rPr dirty="0" sz="1450" spc="-10">
                <a:latin typeface="Times New Roman"/>
                <a:cs typeface="Times New Roman"/>
              </a:rPr>
              <a:t>into the lock, listening all the time. </a:t>
            </a:r>
            <a:r>
              <a:rPr dirty="0" sz="1450" spc="-45">
                <a:latin typeface="Times New Roman"/>
                <a:cs typeface="Times New Roman"/>
              </a:rPr>
              <a:t>Yes! </a:t>
            </a:r>
            <a:r>
              <a:rPr dirty="0" sz="1450" spc="-10">
                <a:latin typeface="Times New Roman"/>
                <a:cs typeface="Times New Roman"/>
              </a:rPr>
              <a:t>From  inside the studio came the scraping sound </a:t>
            </a:r>
            <a:r>
              <a:rPr dirty="0" sz="1450" spc="-5">
                <a:latin typeface="Times New Roman"/>
                <a:cs typeface="Times New Roman"/>
              </a:rPr>
              <a:t>of </a:t>
            </a:r>
            <a:r>
              <a:rPr dirty="0" sz="1450" spc="-10">
                <a:latin typeface="Times New Roman"/>
                <a:cs typeface="Times New Roman"/>
              </a:rPr>
              <a:t>someone pulling </a:t>
            </a:r>
            <a:r>
              <a:rPr dirty="0" sz="1450" spc="-5">
                <a:latin typeface="Times New Roman"/>
                <a:cs typeface="Times New Roman"/>
              </a:rPr>
              <a:t>out a</a:t>
            </a:r>
            <a:r>
              <a:rPr dirty="0" sz="1450" spc="95">
                <a:latin typeface="Times New Roman"/>
                <a:cs typeface="Times New Roman"/>
              </a:rPr>
              <a:t> </a:t>
            </a:r>
            <a:r>
              <a:rPr dirty="0" sz="1450" spc="-20">
                <a:latin typeface="Times New Roman"/>
                <a:cs typeface="Times New Roman"/>
              </a:rPr>
              <a:t>drawer.</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next moment the </a:t>
            </a:r>
            <a:r>
              <a:rPr dirty="0" sz="1450" spc="-5">
                <a:latin typeface="Times New Roman"/>
                <a:cs typeface="Times New Roman"/>
              </a:rPr>
              <a:t>bolt </a:t>
            </a:r>
            <a:r>
              <a:rPr dirty="0" sz="1450" spc="-10">
                <a:latin typeface="Times New Roman"/>
                <a:cs typeface="Times New Roman"/>
              </a:rPr>
              <a:t>shot</a:t>
            </a:r>
            <a:r>
              <a:rPr dirty="0" sz="1450" spc="10">
                <a:latin typeface="Times New Roman"/>
                <a:cs typeface="Times New Roman"/>
              </a:rPr>
              <a:t> </a:t>
            </a:r>
            <a:r>
              <a:rPr dirty="0" sz="1450" spc="-10">
                <a:latin typeface="Times New Roman"/>
                <a:cs typeface="Times New Roman"/>
              </a:rPr>
              <a:t>back.</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Although it was dark and my candle only dazzled me,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view </a:t>
            </a:r>
            <a:r>
              <a:rPr dirty="0" sz="1450" spc="-5">
                <a:latin typeface="Times New Roman"/>
                <a:cs typeface="Times New Roman"/>
              </a:rPr>
              <a:t>of </a:t>
            </a:r>
            <a:r>
              <a:rPr dirty="0" sz="1450" spc="-10">
                <a:latin typeface="Times New Roman"/>
                <a:cs typeface="Times New Roman"/>
              </a:rPr>
              <a:t>the  whole room. A man in </a:t>
            </a:r>
            <a:r>
              <a:rPr dirty="0" sz="1450" spc="-5">
                <a:latin typeface="Times New Roman"/>
                <a:cs typeface="Times New Roman"/>
              </a:rPr>
              <a:t>a </a:t>
            </a:r>
            <a:r>
              <a:rPr dirty="0" sz="1450" spc="-10">
                <a:latin typeface="Times New Roman"/>
                <a:cs typeface="Times New Roman"/>
              </a:rPr>
              <a:t>long black coat started </a:t>
            </a:r>
            <a:r>
              <a:rPr dirty="0" sz="1450" spc="-5">
                <a:latin typeface="Times New Roman"/>
                <a:cs typeface="Times New Roman"/>
              </a:rPr>
              <a:t>up </a:t>
            </a:r>
            <a:r>
              <a:rPr dirty="0" sz="1450" spc="-10">
                <a:latin typeface="Times New Roman"/>
                <a:cs typeface="Times New Roman"/>
              </a:rPr>
              <a:t>in panic from </a:t>
            </a:r>
            <a:r>
              <a:rPr dirty="0" sz="1450" spc="-5">
                <a:latin typeface="Times New Roman"/>
                <a:cs typeface="Times New Roman"/>
              </a:rPr>
              <a:t>a </a:t>
            </a:r>
            <a:r>
              <a:rPr dirty="0" sz="1450" spc="-10">
                <a:latin typeface="Times New Roman"/>
                <a:cs typeface="Times New Roman"/>
              </a:rPr>
              <a:t>desk,  hesitated for </a:t>
            </a:r>
            <a:r>
              <a:rPr dirty="0" sz="1450" spc="-5">
                <a:latin typeface="Times New Roman"/>
                <a:cs typeface="Times New Roman"/>
              </a:rPr>
              <a:t>a </a:t>
            </a:r>
            <a:r>
              <a:rPr dirty="0" sz="1450" spc="-10">
                <a:latin typeface="Times New Roman"/>
                <a:cs typeface="Times New Roman"/>
              </a:rPr>
              <a:t>second, uncertain what to </a:t>
            </a:r>
            <a:r>
              <a:rPr dirty="0" sz="1450" spc="-5">
                <a:latin typeface="Times New Roman"/>
                <a:cs typeface="Times New Roman"/>
              </a:rPr>
              <a:t>do, </a:t>
            </a:r>
            <a:r>
              <a:rPr dirty="0" sz="1450" spc="-10">
                <a:latin typeface="Times New Roman"/>
                <a:cs typeface="Times New Roman"/>
              </a:rPr>
              <a:t>took </a:t>
            </a:r>
            <a:r>
              <a:rPr dirty="0" sz="1450" spc="-5">
                <a:latin typeface="Times New Roman"/>
                <a:cs typeface="Times New Roman"/>
              </a:rPr>
              <a:t>one </a:t>
            </a:r>
            <a:r>
              <a:rPr dirty="0" sz="1450" spc="-10">
                <a:latin typeface="Times New Roman"/>
                <a:cs typeface="Times New Roman"/>
              </a:rPr>
              <a:t>step forward, as if </a:t>
            </a:r>
            <a:r>
              <a:rPr dirty="0" sz="1450" spc="-5">
                <a:latin typeface="Times New Roman"/>
                <a:cs typeface="Times New Roman"/>
              </a:rPr>
              <a:t>he  </a:t>
            </a:r>
            <a:r>
              <a:rPr dirty="0" sz="1450" spc="-10">
                <a:latin typeface="Times New Roman"/>
                <a:cs typeface="Times New Roman"/>
              </a:rPr>
              <a:t>were going to </a:t>
            </a:r>
            <a:r>
              <a:rPr dirty="0" sz="1450" spc="-5">
                <a:latin typeface="Times New Roman"/>
                <a:cs typeface="Times New Roman"/>
              </a:rPr>
              <a:t>hurl </a:t>
            </a:r>
            <a:r>
              <a:rPr dirty="0" sz="1450" spc="-10">
                <a:latin typeface="Times New Roman"/>
                <a:cs typeface="Times New Roman"/>
              </a:rPr>
              <a:t>himself at me, then snatched his hat from his head and  swiftly covered his face with it. </a:t>
            </a:r>
            <a:r>
              <a:rPr dirty="0" sz="1450" spc="-5">
                <a:latin typeface="Times New Roman"/>
                <a:cs typeface="Times New Roman"/>
              </a:rPr>
              <a:t>I </a:t>
            </a:r>
            <a:r>
              <a:rPr dirty="0" sz="1450" spc="-10">
                <a:latin typeface="Times New Roman"/>
                <a:cs typeface="Times New Roman"/>
              </a:rPr>
              <a:t>was about to demand what </a:t>
            </a:r>
            <a:r>
              <a:rPr dirty="0" sz="1450" spc="-5">
                <a:latin typeface="Times New Roman"/>
                <a:cs typeface="Times New Roman"/>
              </a:rPr>
              <a:t>he </a:t>
            </a:r>
            <a:r>
              <a:rPr dirty="0" sz="1450" spc="-10">
                <a:latin typeface="Times New Roman"/>
                <a:cs typeface="Times New Roman"/>
              </a:rPr>
              <a:t>was doing  here, </a:t>
            </a:r>
            <a:r>
              <a:rPr dirty="0" sz="1450" spc="-5">
                <a:latin typeface="Times New Roman"/>
                <a:cs typeface="Times New Roman"/>
              </a:rPr>
              <a:t>but he </a:t>
            </a:r>
            <a:r>
              <a:rPr dirty="0" sz="1450" spc="-10">
                <a:latin typeface="Times New Roman"/>
                <a:cs typeface="Times New Roman"/>
              </a:rPr>
              <a:t>forestalled me. "Pernath? Is it you?! For God's sake, get rid </a:t>
            </a:r>
            <a:r>
              <a:rPr dirty="0" sz="1450" spc="-5">
                <a:latin typeface="Times New Roman"/>
                <a:cs typeface="Times New Roman"/>
              </a:rPr>
              <a:t>of </a:t>
            </a:r>
            <a:r>
              <a:rPr dirty="0" sz="1450" spc="-10">
                <a:latin typeface="Times New Roman"/>
                <a:cs typeface="Times New Roman"/>
              </a:rPr>
              <a:t>that  light!" </a:t>
            </a:r>
            <a:r>
              <a:rPr dirty="0" sz="1450" spc="-5">
                <a:latin typeface="Times New Roman"/>
                <a:cs typeface="Times New Roman"/>
              </a:rPr>
              <a:t>I </a:t>
            </a:r>
            <a:r>
              <a:rPr dirty="0" sz="1450" spc="-10">
                <a:latin typeface="Times New Roman"/>
                <a:cs typeface="Times New Roman"/>
              </a:rPr>
              <a:t>seemed to recognise the voice; it certainly wasn't</a:t>
            </a:r>
            <a:r>
              <a:rPr dirty="0" sz="1450" spc="75">
                <a:latin typeface="Times New Roman"/>
                <a:cs typeface="Times New Roman"/>
              </a:rPr>
              <a:t> </a:t>
            </a:r>
            <a:r>
              <a:rPr dirty="0" sz="1450" spc="-20">
                <a:latin typeface="Times New Roman"/>
                <a:cs typeface="Times New Roman"/>
              </a:rPr>
              <a:t>Wassertrum's.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Automatically </a:t>
            </a:r>
            <a:r>
              <a:rPr dirty="0" sz="1450" spc="-5">
                <a:latin typeface="Times New Roman"/>
                <a:cs typeface="Times New Roman"/>
              </a:rPr>
              <a:t>I </a:t>
            </a:r>
            <a:r>
              <a:rPr dirty="0" sz="1450" spc="-10">
                <a:latin typeface="Times New Roman"/>
                <a:cs typeface="Times New Roman"/>
              </a:rPr>
              <a:t>blew </a:t>
            </a:r>
            <a:r>
              <a:rPr dirty="0" sz="1450" spc="-5">
                <a:latin typeface="Times New Roman"/>
                <a:cs typeface="Times New Roman"/>
              </a:rPr>
              <a:t>out </a:t>
            </a:r>
            <a:r>
              <a:rPr dirty="0" sz="1450" spc="-10">
                <a:latin typeface="Times New Roman"/>
                <a:cs typeface="Times New Roman"/>
              </a:rPr>
              <a:t>the</a:t>
            </a:r>
            <a:r>
              <a:rPr dirty="0" sz="1450">
                <a:latin typeface="Times New Roman"/>
                <a:cs typeface="Times New Roman"/>
              </a:rPr>
              <a:t> </a:t>
            </a:r>
            <a:r>
              <a:rPr dirty="0" sz="1450" spc="-10">
                <a:latin typeface="Times New Roman"/>
                <a:cs typeface="Times New Roman"/>
              </a:rPr>
              <a:t>candle.</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room lay in semi-darkness, dimly lit, like my own, </a:t>
            </a:r>
            <a:r>
              <a:rPr dirty="0" sz="1450" spc="-5">
                <a:latin typeface="Times New Roman"/>
                <a:cs typeface="Times New Roman"/>
              </a:rPr>
              <a:t>by </a:t>
            </a:r>
            <a:r>
              <a:rPr dirty="0" sz="1450" spc="-10">
                <a:latin typeface="Times New Roman"/>
                <a:cs typeface="Times New Roman"/>
              </a:rPr>
              <a:t>the shimmering  haze from the </a:t>
            </a:r>
            <a:r>
              <a:rPr dirty="0" sz="1450" spc="-20">
                <a:latin typeface="Times New Roman"/>
                <a:cs typeface="Times New Roman"/>
              </a:rPr>
              <a:t>window,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to strain my eyes to the utmost before </a:t>
            </a:r>
            <a:r>
              <a:rPr dirty="0" sz="1450" spc="-5">
                <a:latin typeface="Times New Roman"/>
                <a:cs typeface="Times New Roman"/>
              </a:rPr>
              <a:t>I </a:t>
            </a:r>
            <a:r>
              <a:rPr dirty="0" sz="1450" spc="-10">
                <a:latin typeface="Times New Roman"/>
                <a:cs typeface="Times New Roman"/>
              </a:rPr>
              <a:t>could  recognise in the emaciated face with the unhealthy red blotches that suddenly  appeared above the coat, the features </a:t>
            </a:r>
            <a:r>
              <a:rPr dirty="0" sz="1450" spc="-5">
                <a:latin typeface="Times New Roman"/>
                <a:cs typeface="Times New Roman"/>
              </a:rPr>
              <a:t>of </a:t>
            </a:r>
            <a:r>
              <a:rPr dirty="0" sz="1450" spc="-10">
                <a:latin typeface="Times New Roman"/>
                <a:cs typeface="Times New Roman"/>
              </a:rPr>
              <a:t>the medical student,</a:t>
            </a:r>
            <a:r>
              <a:rPr dirty="0" sz="1450" spc="80">
                <a:latin typeface="Times New Roman"/>
                <a:cs typeface="Times New Roman"/>
              </a:rPr>
              <a:t> </a:t>
            </a:r>
            <a:r>
              <a:rPr dirty="0" sz="1450" spc="-10">
                <a:latin typeface="Times New Roman"/>
                <a:cs typeface="Times New Roman"/>
              </a:rPr>
              <a:t>Charousek.</a:t>
            </a:r>
            <a:endParaRPr sz="145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6922"/>
            <a:ext cx="5807075" cy="9411335"/>
          </a:xfrm>
          <a:prstGeom prst="rect">
            <a:avLst/>
          </a:prstGeom>
        </p:spPr>
        <p:txBody>
          <a:bodyPr wrap="square" lIns="0" tIns="107950" rIns="0" bIns="0" rtlCol="0" vert="horz">
            <a:spAutoFit/>
          </a:bodyPr>
          <a:lstStyle/>
          <a:p>
            <a:pPr algn="just" marL="12700">
              <a:lnSpc>
                <a:spcPct val="100000"/>
              </a:lnSpc>
              <a:spcBef>
                <a:spcPts val="850"/>
              </a:spcBef>
            </a:pPr>
            <a:r>
              <a:rPr dirty="0" sz="1450" spc="-10">
                <a:latin typeface="Times New Roman"/>
                <a:cs typeface="Times New Roman"/>
              </a:rPr>
              <a:t>pursue the matter </a:t>
            </a:r>
            <a:r>
              <a:rPr dirty="0" sz="1450" spc="-15">
                <a:latin typeface="Times New Roman"/>
                <a:cs typeface="Times New Roman"/>
              </a:rPr>
              <a:t>further, </a:t>
            </a:r>
            <a:r>
              <a:rPr dirty="0" sz="1450" spc="-10">
                <a:latin typeface="Times New Roman"/>
                <a:cs typeface="Times New Roman"/>
              </a:rPr>
              <a:t>shrinks back and hurries</a:t>
            </a:r>
            <a:r>
              <a:rPr dirty="0" sz="1450" spc="40">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8255" indent="255904">
              <a:lnSpc>
                <a:spcPts val="1730"/>
              </a:lnSpc>
              <a:spcBef>
                <a:spcPts val="819"/>
              </a:spcBef>
            </a:pPr>
            <a:r>
              <a:rPr dirty="0" sz="1450" spc="-10">
                <a:latin typeface="Times New Roman"/>
                <a:cs typeface="Times New Roman"/>
              </a:rPr>
              <a:t>Quick as </a:t>
            </a:r>
            <a:r>
              <a:rPr dirty="0" sz="1450" spc="-5">
                <a:latin typeface="Times New Roman"/>
                <a:cs typeface="Times New Roman"/>
              </a:rPr>
              <a:t>a </a:t>
            </a:r>
            <a:r>
              <a:rPr dirty="0" sz="1450" spc="-10">
                <a:latin typeface="Times New Roman"/>
                <a:cs typeface="Times New Roman"/>
              </a:rPr>
              <a:t>flash </a:t>
            </a:r>
            <a:r>
              <a:rPr dirty="0" sz="1450" spc="-20">
                <a:latin typeface="Times New Roman"/>
                <a:cs typeface="Times New Roman"/>
              </a:rPr>
              <a:t>Wassertrum's </a:t>
            </a:r>
            <a:r>
              <a:rPr dirty="0" sz="1450" spc="-10">
                <a:latin typeface="Times New Roman"/>
                <a:cs typeface="Times New Roman"/>
              </a:rPr>
              <a:t>gaze had slipped away from my eye to rest  with studied interest </a:t>
            </a:r>
            <a:r>
              <a:rPr dirty="0" sz="1450" spc="-5">
                <a:latin typeface="Times New Roman"/>
                <a:cs typeface="Times New Roman"/>
              </a:rPr>
              <a:t>on </a:t>
            </a:r>
            <a:r>
              <a:rPr dirty="0" sz="1450" spc="-10">
                <a:latin typeface="Times New Roman"/>
                <a:cs typeface="Times New Roman"/>
              </a:rPr>
              <a:t>the bare walls </a:t>
            </a:r>
            <a:r>
              <a:rPr dirty="0" sz="1450" spc="-5">
                <a:latin typeface="Times New Roman"/>
                <a:cs typeface="Times New Roman"/>
              </a:rPr>
              <a:t>of </a:t>
            </a:r>
            <a:r>
              <a:rPr dirty="0" sz="1450" spc="-10">
                <a:latin typeface="Times New Roman"/>
                <a:cs typeface="Times New Roman"/>
              </a:rPr>
              <a:t>the neighbouring house just beyond  my </a:t>
            </a:r>
            <a:r>
              <a:rPr dirty="0" sz="1450" spc="-20">
                <a:latin typeface="Times New Roman"/>
                <a:cs typeface="Times New Roman"/>
              </a:rPr>
              <a:t>window. </a:t>
            </a:r>
            <a:r>
              <a:rPr dirty="0" sz="1450" spc="-10">
                <a:latin typeface="Times New Roman"/>
                <a:cs typeface="Times New Roman"/>
              </a:rPr>
              <a:t>What could </a:t>
            </a:r>
            <a:r>
              <a:rPr dirty="0" sz="1450" spc="-5">
                <a:latin typeface="Times New Roman"/>
                <a:cs typeface="Times New Roman"/>
              </a:rPr>
              <a:t>he </a:t>
            </a:r>
            <a:r>
              <a:rPr dirty="0" sz="1450" spc="-10">
                <a:latin typeface="Times New Roman"/>
                <a:cs typeface="Times New Roman"/>
              </a:rPr>
              <a:t>find to look at there? The house turns its back </a:t>
            </a:r>
            <a:r>
              <a:rPr dirty="0" sz="1450" spc="-5">
                <a:latin typeface="Times New Roman"/>
                <a:cs typeface="Times New Roman"/>
              </a:rPr>
              <a:t>on  </a:t>
            </a:r>
            <a:r>
              <a:rPr dirty="0" sz="1450" spc="-10">
                <a:latin typeface="Times New Roman"/>
                <a:cs typeface="Times New Roman"/>
              </a:rPr>
              <a:t>Hahnpassgasse and its windows look down into the courtyard! There is only  </a:t>
            </a:r>
            <a:r>
              <a:rPr dirty="0" sz="1450" spc="-5">
                <a:latin typeface="Times New Roman"/>
                <a:cs typeface="Times New Roman"/>
              </a:rPr>
              <a:t>one </a:t>
            </a:r>
            <a:r>
              <a:rPr dirty="0" sz="1450" spc="-10">
                <a:latin typeface="Times New Roman"/>
                <a:cs typeface="Times New Roman"/>
              </a:rPr>
              <a:t>that gives onto the</a:t>
            </a:r>
            <a:r>
              <a:rPr dirty="0" sz="1450" spc="5">
                <a:latin typeface="Times New Roman"/>
                <a:cs typeface="Times New Roman"/>
              </a:rPr>
              <a:t> </a:t>
            </a:r>
            <a:r>
              <a:rPr dirty="0" sz="1450" spc="-10">
                <a:latin typeface="Times New Roman"/>
                <a:cs typeface="Times New Roman"/>
              </a:rPr>
              <a:t>street.</a:t>
            </a:r>
            <a:endParaRPr sz="1450">
              <a:latin typeface="Times New Roman"/>
              <a:cs typeface="Times New Roman"/>
            </a:endParaRPr>
          </a:p>
          <a:p>
            <a:pPr algn="just" marL="12700" marR="11430" indent="255904">
              <a:lnSpc>
                <a:spcPts val="1730"/>
              </a:lnSpc>
              <a:spcBef>
                <a:spcPts val="710"/>
              </a:spcBef>
            </a:pPr>
            <a:r>
              <a:rPr dirty="0" sz="1450" spc="-10">
                <a:latin typeface="Times New Roman"/>
                <a:cs typeface="Times New Roman"/>
              </a:rPr>
              <a:t>By chance, someone seemed to have entered the rooms next door—I think  they form part </a:t>
            </a:r>
            <a:r>
              <a:rPr dirty="0" sz="1450" spc="-5">
                <a:latin typeface="Times New Roman"/>
                <a:cs typeface="Times New Roman"/>
              </a:rPr>
              <a:t>of </a:t>
            </a:r>
            <a:r>
              <a:rPr dirty="0" sz="1450" spc="-10">
                <a:latin typeface="Times New Roman"/>
                <a:cs typeface="Times New Roman"/>
              </a:rPr>
              <a:t>some rambling studio—that are </a:t>
            </a:r>
            <a:r>
              <a:rPr dirty="0" sz="1450" spc="-5">
                <a:latin typeface="Times New Roman"/>
                <a:cs typeface="Times New Roman"/>
              </a:rPr>
              <a:t>on </a:t>
            </a:r>
            <a:r>
              <a:rPr dirty="0" sz="1450" spc="-10">
                <a:latin typeface="Times New Roman"/>
                <a:cs typeface="Times New Roman"/>
              </a:rPr>
              <a:t>the same storey as mine;  through the wall </a:t>
            </a:r>
            <a:r>
              <a:rPr dirty="0" sz="1450" spc="-5">
                <a:latin typeface="Times New Roman"/>
                <a:cs typeface="Times New Roman"/>
              </a:rPr>
              <a:t>I </a:t>
            </a:r>
            <a:r>
              <a:rPr dirty="0" sz="1450" spc="-10">
                <a:latin typeface="Times New Roman"/>
                <a:cs typeface="Times New Roman"/>
              </a:rPr>
              <a:t>can hear </a:t>
            </a:r>
            <a:r>
              <a:rPr dirty="0" sz="1450" spc="-5">
                <a:latin typeface="Times New Roman"/>
                <a:cs typeface="Times New Roman"/>
              </a:rPr>
              <a:t>a </a:t>
            </a:r>
            <a:r>
              <a:rPr dirty="0" sz="1450" spc="-10">
                <a:latin typeface="Times New Roman"/>
                <a:cs typeface="Times New Roman"/>
              </a:rPr>
              <a:t>male and </a:t>
            </a:r>
            <a:r>
              <a:rPr dirty="0" sz="1450" spc="-5">
                <a:latin typeface="Times New Roman"/>
                <a:cs typeface="Times New Roman"/>
              </a:rPr>
              <a:t>a </a:t>
            </a:r>
            <a:r>
              <a:rPr dirty="0" sz="1450" spc="-10">
                <a:latin typeface="Times New Roman"/>
                <a:cs typeface="Times New Roman"/>
              </a:rPr>
              <a:t>female voice talking to each</a:t>
            </a:r>
            <a:r>
              <a:rPr dirty="0" sz="1450" spc="95">
                <a:latin typeface="Times New Roman"/>
                <a:cs typeface="Times New Roman"/>
              </a:rPr>
              <a:t> </a:t>
            </a:r>
            <a:r>
              <a:rPr dirty="0" sz="1450" spc="-20">
                <a:latin typeface="Times New Roman"/>
                <a:cs typeface="Times New Roman"/>
              </a:rPr>
              <a:t>other.</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But it would have been impossible for the junk-dealer to have heard that  from down</a:t>
            </a:r>
            <a:r>
              <a:rPr dirty="0" sz="1450" spc="-5">
                <a:latin typeface="Times New Roman"/>
                <a:cs typeface="Times New Roman"/>
              </a:rPr>
              <a:t> </a:t>
            </a:r>
            <a:r>
              <a:rPr dirty="0" sz="1450" spc="-10">
                <a:latin typeface="Times New Roman"/>
                <a:cs typeface="Times New Roman"/>
              </a:rPr>
              <a:t>below!</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Someone moved outside my </a:t>
            </a:r>
            <a:r>
              <a:rPr dirty="0" sz="1450" spc="-20">
                <a:latin typeface="Times New Roman"/>
                <a:cs typeface="Times New Roman"/>
              </a:rPr>
              <a:t>door,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guessed it must </a:t>
            </a:r>
            <a:r>
              <a:rPr dirty="0" sz="1450" spc="-5">
                <a:latin typeface="Times New Roman"/>
                <a:cs typeface="Times New Roman"/>
              </a:rPr>
              <a:t>be </a:t>
            </a:r>
            <a:r>
              <a:rPr dirty="0" sz="1450" spc="-10">
                <a:latin typeface="Times New Roman"/>
                <a:cs typeface="Times New Roman"/>
              </a:rPr>
              <a:t>Rosina, still  standing </a:t>
            </a:r>
            <a:r>
              <a:rPr dirty="0" sz="1450" spc="-5">
                <a:latin typeface="Times New Roman"/>
                <a:cs typeface="Times New Roman"/>
              </a:rPr>
              <a:t>out </a:t>
            </a:r>
            <a:r>
              <a:rPr dirty="0" sz="1450" spc="-10">
                <a:latin typeface="Times New Roman"/>
                <a:cs typeface="Times New Roman"/>
              </a:rPr>
              <a:t>there, </a:t>
            </a:r>
            <a:r>
              <a:rPr dirty="0" sz="1450" spc="-5">
                <a:latin typeface="Times New Roman"/>
                <a:cs typeface="Times New Roman"/>
              </a:rPr>
              <a:t>hot </a:t>
            </a:r>
            <a:r>
              <a:rPr dirty="0" sz="1450" spc="-10">
                <a:latin typeface="Times New Roman"/>
                <a:cs typeface="Times New Roman"/>
              </a:rPr>
              <a:t>with expectation that </a:t>
            </a:r>
            <a:r>
              <a:rPr dirty="0" sz="1450" spc="-5">
                <a:latin typeface="Times New Roman"/>
                <a:cs typeface="Times New Roman"/>
              </a:rPr>
              <a:t>I </a:t>
            </a:r>
            <a:r>
              <a:rPr dirty="0" sz="1450" spc="-10">
                <a:latin typeface="Times New Roman"/>
                <a:cs typeface="Times New Roman"/>
              </a:rPr>
              <a:t>might yet call her in after</a:t>
            </a:r>
            <a:r>
              <a:rPr dirty="0" sz="1450" spc="114">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And </a:t>
            </a:r>
            <a:r>
              <a:rPr dirty="0" sz="1450" spc="-25">
                <a:latin typeface="Times New Roman"/>
                <a:cs typeface="Times New Roman"/>
              </a:rPr>
              <a:t>below, </a:t>
            </a:r>
            <a:r>
              <a:rPr dirty="0" sz="1450" spc="-5">
                <a:latin typeface="Times New Roman"/>
                <a:cs typeface="Times New Roman"/>
              </a:rPr>
              <a:t>on </a:t>
            </a:r>
            <a:r>
              <a:rPr dirty="0" sz="1450" spc="-10">
                <a:latin typeface="Times New Roman"/>
                <a:cs typeface="Times New Roman"/>
              </a:rPr>
              <a:t>the half-landing, Loisa, the pockmarked adolescent, would  </a:t>
            </a:r>
            <a:r>
              <a:rPr dirty="0" sz="1450" spc="-5">
                <a:latin typeface="Times New Roman"/>
                <a:cs typeface="Times New Roman"/>
              </a:rPr>
              <a:t>be </a:t>
            </a:r>
            <a:r>
              <a:rPr dirty="0" sz="1450" spc="-10">
                <a:latin typeface="Times New Roman"/>
                <a:cs typeface="Times New Roman"/>
              </a:rPr>
              <a:t>waiting with bated breath to see if </a:t>
            </a:r>
            <a:r>
              <a:rPr dirty="0" sz="1450" spc="-5">
                <a:latin typeface="Times New Roman"/>
                <a:cs typeface="Times New Roman"/>
              </a:rPr>
              <a:t>I </a:t>
            </a:r>
            <a:r>
              <a:rPr dirty="0" sz="1450" spc="-10">
                <a:latin typeface="Times New Roman"/>
                <a:cs typeface="Times New Roman"/>
              </a:rPr>
              <a:t>would open my </a:t>
            </a:r>
            <a:r>
              <a:rPr dirty="0" sz="1450" spc="-5">
                <a:latin typeface="Times New Roman"/>
                <a:cs typeface="Times New Roman"/>
              </a:rPr>
              <a:t>door; </a:t>
            </a:r>
            <a:r>
              <a:rPr dirty="0" sz="1450" spc="-10">
                <a:latin typeface="Times New Roman"/>
                <a:cs typeface="Times New Roman"/>
              </a:rPr>
              <a:t>even here in my  room </a:t>
            </a:r>
            <a:r>
              <a:rPr dirty="0" sz="1450" spc="-5">
                <a:latin typeface="Times New Roman"/>
                <a:cs typeface="Times New Roman"/>
              </a:rPr>
              <a:t>I </a:t>
            </a:r>
            <a:r>
              <a:rPr dirty="0" sz="1450" spc="-10">
                <a:latin typeface="Times New Roman"/>
                <a:cs typeface="Times New Roman"/>
              </a:rPr>
              <a:t>could feel the air quiver with his hatred and seething </a:t>
            </a:r>
            <a:r>
              <a:rPr dirty="0" sz="1450" spc="-20">
                <a:latin typeface="Times New Roman"/>
                <a:cs typeface="Times New Roman"/>
              </a:rPr>
              <a:t>jealousy. </a:t>
            </a:r>
            <a:r>
              <a:rPr dirty="0" sz="1450" spc="-10">
                <a:latin typeface="Times New Roman"/>
                <a:cs typeface="Times New Roman"/>
              </a:rPr>
              <a:t>He is  afraid to come any closer because Rosina might see him. He knows </a:t>
            </a:r>
            <a:r>
              <a:rPr dirty="0" sz="1450" spc="-5">
                <a:latin typeface="Times New Roman"/>
                <a:cs typeface="Times New Roman"/>
              </a:rPr>
              <a:t>he </a:t>
            </a:r>
            <a:r>
              <a:rPr dirty="0" sz="1450" spc="-10">
                <a:latin typeface="Times New Roman"/>
                <a:cs typeface="Times New Roman"/>
              </a:rPr>
              <a:t>is  dependent </a:t>
            </a:r>
            <a:r>
              <a:rPr dirty="0" sz="1450" spc="-5">
                <a:latin typeface="Times New Roman"/>
                <a:cs typeface="Times New Roman"/>
              </a:rPr>
              <a:t>on </a:t>
            </a:r>
            <a:r>
              <a:rPr dirty="0" sz="1450" spc="-20">
                <a:latin typeface="Times New Roman"/>
                <a:cs typeface="Times New Roman"/>
              </a:rPr>
              <a:t>her,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hungry wolf is dependent </a:t>
            </a:r>
            <a:r>
              <a:rPr dirty="0" sz="1450" spc="-5">
                <a:latin typeface="Times New Roman"/>
                <a:cs typeface="Times New Roman"/>
              </a:rPr>
              <a:t>on </a:t>
            </a:r>
            <a:r>
              <a:rPr dirty="0" sz="1450" spc="-10">
                <a:latin typeface="Times New Roman"/>
                <a:cs typeface="Times New Roman"/>
              </a:rPr>
              <a:t>its </a:t>
            </a:r>
            <a:r>
              <a:rPr dirty="0" sz="1450" spc="-15">
                <a:latin typeface="Times New Roman"/>
                <a:cs typeface="Times New Roman"/>
              </a:rPr>
              <a:t>keeper, </a:t>
            </a:r>
            <a:r>
              <a:rPr dirty="0" sz="1450" spc="-10">
                <a:latin typeface="Times New Roman"/>
                <a:cs typeface="Times New Roman"/>
              </a:rPr>
              <a:t>yet most </a:t>
            </a:r>
            <a:r>
              <a:rPr dirty="0" sz="1450" spc="-5">
                <a:latin typeface="Times New Roman"/>
                <a:cs typeface="Times New Roman"/>
              </a:rPr>
              <a:t>of </a:t>
            </a:r>
            <a:r>
              <a:rPr dirty="0" sz="1450" spc="-10">
                <a:latin typeface="Times New Roman"/>
                <a:cs typeface="Times New Roman"/>
              </a:rPr>
              <a:t>all  </a:t>
            </a:r>
            <a:r>
              <a:rPr dirty="0" sz="1450" spc="-5">
                <a:latin typeface="Times New Roman"/>
                <a:cs typeface="Times New Roman"/>
              </a:rPr>
              <a:t>he </a:t>
            </a:r>
            <a:r>
              <a:rPr dirty="0" sz="1450" spc="-10">
                <a:latin typeface="Times New Roman"/>
                <a:cs typeface="Times New Roman"/>
              </a:rPr>
              <a:t>would like to leap </a:t>
            </a:r>
            <a:r>
              <a:rPr dirty="0" sz="1450" spc="-5">
                <a:latin typeface="Times New Roman"/>
                <a:cs typeface="Times New Roman"/>
              </a:rPr>
              <a:t>up </a:t>
            </a:r>
            <a:r>
              <a:rPr dirty="0" sz="1450" spc="-10">
                <a:latin typeface="Times New Roman"/>
                <a:cs typeface="Times New Roman"/>
              </a:rPr>
              <a:t>and abandon himself to </a:t>
            </a:r>
            <a:r>
              <a:rPr dirty="0" sz="1450" spc="-5">
                <a:latin typeface="Times New Roman"/>
                <a:cs typeface="Times New Roman"/>
              </a:rPr>
              <a:t>a </a:t>
            </a:r>
            <a:r>
              <a:rPr dirty="0" sz="1450" spc="-10">
                <a:latin typeface="Times New Roman"/>
                <a:cs typeface="Times New Roman"/>
              </a:rPr>
              <a:t>frenzy </a:t>
            </a:r>
            <a:r>
              <a:rPr dirty="0" sz="1450" spc="-5">
                <a:latin typeface="Times New Roman"/>
                <a:cs typeface="Times New Roman"/>
              </a:rPr>
              <a:t>of</a:t>
            </a:r>
            <a:r>
              <a:rPr dirty="0" sz="1450" spc="55">
                <a:latin typeface="Times New Roman"/>
                <a:cs typeface="Times New Roman"/>
              </a:rPr>
              <a:t> </a:t>
            </a:r>
            <a:r>
              <a:rPr dirty="0" sz="1450" spc="-10">
                <a:latin typeface="Times New Roman"/>
                <a:cs typeface="Times New Roman"/>
              </a:rPr>
              <a:t>rage.</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sat down at my table and took </a:t>
            </a:r>
            <a:r>
              <a:rPr dirty="0" sz="1450" spc="-5">
                <a:latin typeface="Times New Roman"/>
                <a:cs typeface="Times New Roman"/>
              </a:rPr>
              <a:t>out </a:t>
            </a:r>
            <a:r>
              <a:rPr dirty="0" sz="1450" spc="-10">
                <a:latin typeface="Times New Roman"/>
                <a:cs typeface="Times New Roman"/>
              </a:rPr>
              <a:t>my tweezers and gravers, </a:t>
            </a:r>
            <a:r>
              <a:rPr dirty="0" sz="1450" spc="-5">
                <a:latin typeface="Times New Roman"/>
                <a:cs typeface="Times New Roman"/>
              </a:rPr>
              <a:t>but no  </a:t>
            </a:r>
            <a:r>
              <a:rPr dirty="0" sz="1450" spc="-10">
                <a:latin typeface="Times New Roman"/>
                <a:cs typeface="Times New Roman"/>
              </a:rPr>
              <a:t>creative work would come </a:t>
            </a:r>
            <a:r>
              <a:rPr dirty="0" sz="1450" spc="-5">
                <a:latin typeface="Times New Roman"/>
                <a:cs typeface="Times New Roman"/>
              </a:rPr>
              <a:t>out </a:t>
            </a:r>
            <a:r>
              <a:rPr dirty="0" sz="1450" spc="-10">
                <a:latin typeface="Times New Roman"/>
                <a:cs typeface="Times New Roman"/>
              </a:rPr>
              <a:t>right, and my hand was </a:t>
            </a:r>
            <a:r>
              <a:rPr dirty="0" sz="1450" spc="-5">
                <a:latin typeface="Times New Roman"/>
                <a:cs typeface="Times New Roman"/>
              </a:rPr>
              <a:t>not </a:t>
            </a:r>
            <a:r>
              <a:rPr dirty="0" sz="1450" spc="-10">
                <a:latin typeface="Times New Roman"/>
                <a:cs typeface="Times New Roman"/>
              </a:rPr>
              <a:t>steady enough to  clear </a:t>
            </a:r>
            <a:r>
              <a:rPr dirty="0" sz="1450" spc="-5">
                <a:latin typeface="Times New Roman"/>
                <a:cs typeface="Times New Roman"/>
              </a:rPr>
              <a:t>out </a:t>
            </a:r>
            <a:r>
              <a:rPr dirty="0" sz="1450" spc="-10">
                <a:latin typeface="Times New Roman"/>
                <a:cs typeface="Times New Roman"/>
              </a:rPr>
              <a:t>the fine lines </a:t>
            </a:r>
            <a:r>
              <a:rPr dirty="0" sz="1450" spc="-5">
                <a:latin typeface="Times New Roman"/>
                <a:cs typeface="Times New Roman"/>
              </a:rPr>
              <a:t>of </a:t>
            </a:r>
            <a:r>
              <a:rPr dirty="0" sz="1450" spc="-10">
                <a:latin typeface="Times New Roman"/>
                <a:cs typeface="Times New Roman"/>
              </a:rPr>
              <a:t>the Japanese</a:t>
            </a:r>
            <a:r>
              <a:rPr dirty="0" sz="1450" spc="25">
                <a:latin typeface="Times New Roman"/>
                <a:cs typeface="Times New Roman"/>
              </a:rPr>
              <a:t> </a:t>
            </a:r>
            <a:r>
              <a:rPr dirty="0" sz="1450" spc="-10">
                <a:latin typeface="Times New Roman"/>
                <a:cs typeface="Times New Roman"/>
              </a:rPr>
              <a:t>engraving.</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There is </a:t>
            </a:r>
            <a:r>
              <a:rPr dirty="0" sz="1450" spc="-5">
                <a:latin typeface="Times New Roman"/>
                <a:cs typeface="Times New Roman"/>
              </a:rPr>
              <a:t>a </a:t>
            </a:r>
            <a:r>
              <a:rPr dirty="0" sz="1450" spc="-10">
                <a:latin typeface="Times New Roman"/>
                <a:cs typeface="Times New Roman"/>
              </a:rPr>
              <a:t>bleak, gloomy atmosphere hanging round this house that  quietens my soul, and old images keep surfacing within</a:t>
            </a:r>
            <a:r>
              <a:rPr dirty="0" sz="1450" spc="4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Loisa and his twin brother Jaromir cannot </a:t>
            </a:r>
            <a:r>
              <a:rPr dirty="0" sz="1450" spc="-5">
                <a:latin typeface="Times New Roman"/>
                <a:cs typeface="Times New Roman"/>
              </a:rPr>
              <a:t>be </a:t>
            </a:r>
            <a:r>
              <a:rPr dirty="0" sz="1450" spc="-10">
                <a:latin typeface="Times New Roman"/>
                <a:cs typeface="Times New Roman"/>
              </a:rPr>
              <a:t>much more than </a:t>
            </a:r>
            <a:r>
              <a:rPr dirty="0" sz="1450" spc="-5">
                <a:latin typeface="Times New Roman"/>
                <a:cs typeface="Times New Roman"/>
              </a:rPr>
              <a:t>a </a:t>
            </a:r>
            <a:r>
              <a:rPr dirty="0" sz="1450" spc="-10">
                <a:latin typeface="Times New Roman"/>
                <a:cs typeface="Times New Roman"/>
              </a:rPr>
              <a:t>year older  than Rosina. </a:t>
            </a:r>
            <a:r>
              <a:rPr dirty="0" sz="1450" spc="-5">
                <a:latin typeface="Times New Roman"/>
                <a:cs typeface="Times New Roman"/>
              </a:rPr>
              <a:t>I </a:t>
            </a:r>
            <a:r>
              <a:rPr dirty="0" sz="1450" spc="-10">
                <a:latin typeface="Times New Roman"/>
                <a:cs typeface="Times New Roman"/>
              </a:rPr>
              <a:t>could scarcely remember their </a:t>
            </a:r>
            <a:r>
              <a:rPr dirty="0" sz="1450" spc="-15">
                <a:latin typeface="Times New Roman"/>
                <a:cs typeface="Times New Roman"/>
              </a:rPr>
              <a:t>father, </a:t>
            </a:r>
            <a:r>
              <a:rPr dirty="0" sz="1450" spc="-5">
                <a:latin typeface="Times New Roman"/>
                <a:cs typeface="Times New Roman"/>
              </a:rPr>
              <a:t>a </a:t>
            </a:r>
            <a:r>
              <a:rPr dirty="0" sz="1450" spc="-10">
                <a:latin typeface="Times New Roman"/>
                <a:cs typeface="Times New Roman"/>
              </a:rPr>
              <a:t>baker who specialised in  communion wafers, and </a:t>
            </a:r>
            <a:r>
              <a:rPr dirty="0" sz="1450" spc="-30">
                <a:latin typeface="Times New Roman"/>
                <a:cs typeface="Times New Roman"/>
              </a:rPr>
              <a:t>now, </a:t>
            </a:r>
            <a:r>
              <a:rPr dirty="0" sz="1450" spc="-5">
                <a:latin typeface="Times New Roman"/>
                <a:cs typeface="Times New Roman"/>
              </a:rPr>
              <a:t>I </a:t>
            </a:r>
            <a:r>
              <a:rPr dirty="0" sz="1450" spc="-10">
                <a:latin typeface="Times New Roman"/>
                <a:cs typeface="Times New Roman"/>
              </a:rPr>
              <a:t>believe, they are looked after </a:t>
            </a:r>
            <a:r>
              <a:rPr dirty="0" sz="1450" spc="-5">
                <a:latin typeface="Times New Roman"/>
                <a:cs typeface="Times New Roman"/>
              </a:rPr>
              <a:t>by </a:t>
            </a:r>
            <a:r>
              <a:rPr dirty="0" sz="1450" spc="-10">
                <a:latin typeface="Times New Roman"/>
                <a:cs typeface="Times New Roman"/>
              </a:rPr>
              <a:t>an old  woman, though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idea which </a:t>
            </a:r>
            <a:r>
              <a:rPr dirty="0" sz="1450" spc="-5">
                <a:latin typeface="Times New Roman"/>
                <a:cs typeface="Times New Roman"/>
              </a:rPr>
              <a:t>one </a:t>
            </a:r>
            <a:r>
              <a:rPr dirty="0" sz="1450" spc="-10">
                <a:latin typeface="Times New Roman"/>
                <a:cs typeface="Times New Roman"/>
              </a:rPr>
              <a:t>it is </a:t>
            </a:r>
            <a:r>
              <a:rPr dirty="0" sz="1450" spc="-5">
                <a:latin typeface="Times New Roman"/>
                <a:cs typeface="Times New Roman"/>
              </a:rPr>
              <a:t>of </a:t>
            </a:r>
            <a:r>
              <a:rPr dirty="0" sz="1450" spc="-10">
                <a:latin typeface="Times New Roman"/>
                <a:cs typeface="Times New Roman"/>
              </a:rPr>
              <a:t>the many who live in the  house, like so many toads hiding under their stones. She </a:t>
            </a:r>
            <a:r>
              <a:rPr dirty="0" sz="1450" spc="-5">
                <a:latin typeface="Times New Roman"/>
                <a:cs typeface="Times New Roman"/>
              </a:rPr>
              <a:t>looks </a:t>
            </a:r>
            <a:r>
              <a:rPr dirty="0" sz="1450" spc="-10">
                <a:latin typeface="Times New Roman"/>
                <a:cs typeface="Times New Roman"/>
              </a:rPr>
              <a:t>after the two  </a:t>
            </a:r>
            <a:r>
              <a:rPr dirty="0" sz="1450" spc="-5">
                <a:latin typeface="Times New Roman"/>
                <a:cs typeface="Times New Roman"/>
              </a:rPr>
              <a:t>boys, </a:t>
            </a:r>
            <a:r>
              <a:rPr dirty="0" sz="1450" spc="-10">
                <a:latin typeface="Times New Roman"/>
                <a:cs typeface="Times New Roman"/>
              </a:rPr>
              <a:t>that is, she provides them with lodgings; for that they have to hand over  to her whatever they manage to beg </a:t>
            </a:r>
            <a:r>
              <a:rPr dirty="0" sz="1450" spc="-5">
                <a:latin typeface="Times New Roman"/>
                <a:cs typeface="Times New Roman"/>
              </a:rPr>
              <a:t>or </a:t>
            </a:r>
            <a:r>
              <a:rPr dirty="0" sz="1450" spc="-10">
                <a:latin typeface="Times New Roman"/>
                <a:cs typeface="Times New Roman"/>
              </a:rPr>
              <a:t>steal. Does she feed them as well? </a:t>
            </a:r>
            <a:r>
              <a:rPr dirty="0" sz="1450" spc="-5">
                <a:latin typeface="Times New Roman"/>
                <a:cs typeface="Times New Roman"/>
              </a:rPr>
              <a:t>I  </a:t>
            </a:r>
            <a:r>
              <a:rPr dirty="0" sz="1450" spc="-10">
                <a:latin typeface="Times New Roman"/>
                <a:cs typeface="Times New Roman"/>
              </a:rPr>
              <a:t>shouldn't imagine so, the old woman conies home very late at</a:t>
            </a:r>
            <a:r>
              <a:rPr dirty="0" sz="1450" spc="85">
                <a:latin typeface="Times New Roman"/>
                <a:cs typeface="Times New Roman"/>
              </a:rPr>
              <a:t> </a:t>
            </a:r>
            <a:r>
              <a:rPr dirty="0" sz="1450" spc="-10">
                <a:latin typeface="Times New Roman"/>
                <a:cs typeface="Times New Roman"/>
              </a:rPr>
              <a:t>night.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They say her job is laying </a:t>
            </a:r>
            <a:r>
              <a:rPr dirty="0" sz="1450" spc="-5">
                <a:latin typeface="Times New Roman"/>
                <a:cs typeface="Times New Roman"/>
              </a:rPr>
              <a:t>out</a:t>
            </a:r>
            <a:r>
              <a:rPr dirty="0" sz="1450" spc="25">
                <a:latin typeface="Times New Roman"/>
                <a:cs typeface="Times New Roman"/>
              </a:rPr>
              <a:t> </a:t>
            </a:r>
            <a:r>
              <a:rPr dirty="0" sz="1450" spc="-10">
                <a:latin typeface="Times New Roman"/>
                <a:cs typeface="Times New Roman"/>
              </a:rPr>
              <a:t>corpses.</a:t>
            </a:r>
            <a:endParaRPr sz="1450">
              <a:latin typeface="Times New Roman"/>
              <a:cs typeface="Times New Roman"/>
            </a:endParaRPr>
          </a:p>
          <a:p>
            <a:pPr algn="just" marL="12700" marR="12065" indent="255904">
              <a:lnSpc>
                <a:spcPts val="1730"/>
              </a:lnSpc>
              <a:spcBef>
                <a:spcPts val="850"/>
              </a:spcBef>
            </a:pPr>
            <a:r>
              <a:rPr dirty="0" sz="1450" spc="-5">
                <a:latin typeface="Times New Roman"/>
                <a:cs typeface="Times New Roman"/>
              </a:rPr>
              <a:t>I </a:t>
            </a:r>
            <a:r>
              <a:rPr dirty="0" sz="1450" spc="-10">
                <a:latin typeface="Times New Roman"/>
                <a:cs typeface="Times New Roman"/>
              </a:rPr>
              <a:t>often used to see Loisa, Jaromir and Rosina playing together innocently  in the yard when they were</a:t>
            </a:r>
            <a:r>
              <a:rPr dirty="0" sz="1450" spc="15">
                <a:latin typeface="Times New Roman"/>
                <a:cs typeface="Times New Roman"/>
              </a:rPr>
              <a:t> </a:t>
            </a:r>
            <a:r>
              <a:rPr dirty="0" sz="1450" spc="-10">
                <a:latin typeface="Times New Roman"/>
                <a:cs typeface="Times New Roman"/>
              </a:rPr>
              <a:t>children.</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Those times are long since</a:t>
            </a:r>
            <a:r>
              <a:rPr dirty="0" sz="1450" spc="10">
                <a:latin typeface="Times New Roman"/>
                <a:cs typeface="Times New Roman"/>
              </a:rPr>
              <a:t> </a:t>
            </a:r>
            <a:r>
              <a:rPr dirty="0" sz="1450" spc="-10">
                <a:latin typeface="Times New Roman"/>
                <a:cs typeface="Times New Roman"/>
              </a:rPr>
              <a:t>past.</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Loisa</a:t>
            </a:r>
            <a:r>
              <a:rPr dirty="0" sz="1450" spc="254">
                <a:latin typeface="Times New Roman"/>
                <a:cs typeface="Times New Roman"/>
              </a:rPr>
              <a:t> </a:t>
            </a:r>
            <a:r>
              <a:rPr dirty="0" sz="1450" spc="-10">
                <a:latin typeface="Times New Roman"/>
                <a:cs typeface="Times New Roman"/>
              </a:rPr>
              <a:t>spends</a:t>
            </a:r>
            <a:r>
              <a:rPr dirty="0" sz="1450" spc="254">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10">
                <a:latin typeface="Times New Roman"/>
                <a:cs typeface="Times New Roman"/>
              </a:rPr>
              <a:t>whole</a:t>
            </a:r>
            <a:r>
              <a:rPr dirty="0" sz="1450" spc="254">
                <a:latin typeface="Times New Roman"/>
                <a:cs typeface="Times New Roman"/>
              </a:rPr>
              <a:t> </a:t>
            </a:r>
            <a:r>
              <a:rPr dirty="0" sz="1450" spc="-10">
                <a:latin typeface="Times New Roman"/>
                <a:cs typeface="Times New Roman"/>
              </a:rPr>
              <a:t>day</a:t>
            </a:r>
            <a:r>
              <a:rPr dirty="0" sz="1450" spc="254">
                <a:latin typeface="Times New Roman"/>
                <a:cs typeface="Times New Roman"/>
              </a:rPr>
              <a:t> </a:t>
            </a:r>
            <a:r>
              <a:rPr dirty="0" sz="1450" spc="-10">
                <a:latin typeface="Times New Roman"/>
                <a:cs typeface="Times New Roman"/>
              </a:rPr>
              <a:t>chasing</a:t>
            </a:r>
            <a:r>
              <a:rPr dirty="0" sz="1450" spc="254">
                <a:latin typeface="Times New Roman"/>
                <a:cs typeface="Times New Roman"/>
              </a:rPr>
              <a:t> </a:t>
            </a:r>
            <a:r>
              <a:rPr dirty="0" sz="1450" spc="-10">
                <a:latin typeface="Times New Roman"/>
                <a:cs typeface="Times New Roman"/>
              </a:rPr>
              <a:t>after</a:t>
            </a:r>
            <a:r>
              <a:rPr dirty="0" sz="1450" spc="254">
                <a:latin typeface="Times New Roman"/>
                <a:cs typeface="Times New Roman"/>
              </a:rPr>
              <a:t> </a:t>
            </a:r>
            <a:r>
              <a:rPr dirty="0" sz="1450" spc="-10">
                <a:latin typeface="Times New Roman"/>
                <a:cs typeface="Times New Roman"/>
              </a:rPr>
              <a:t>the</a:t>
            </a:r>
            <a:r>
              <a:rPr dirty="0" sz="1450" spc="254">
                <a:latin typeface="Times New Roman"/>
                <a:cs typeface="Times New Roman"/>
              </a:rPr>
              <a:t> </a:t>
            </a:r>
            <a:r>
              <a:rPr dirty="0" sz="1450" spc="-10">
                <a:latin typeface="Times New Roman"/>
                <a:cs typeface="Times New Roman"/>
              </a:rPr>
              <a:t>red-haired</a:t>
            </a:r>
            <a:r>
              <a:rPr dirty="0" sz="1450" spc="254">
                <a:latin typeface="Times New Roman"/>
                <a:cs typeface="Times New Roman"/>
              </a:rPr>
              <a:t> </a:t>
            </a:r>
            <a:r>
              <a:rPr dirty="0" sz="1450" spc="-10">
                <a:latin typeface="Times New Roman"/>
                <a:cs typeface="Times New Roman"/>
              </a:rPr>
              <a:t>Jew</a:t>
            </a:r>
            <a:r>
              <a:rPr dirty="0" sz="1450" spc="260">
                <a:latin typeface="Times New Roman"/>
                <a:cs typeface="Times New Roman"/>
              </a:rPr>
              <a:t> </a:t>
            </a:r>
            <a:r>
              <a:rPr dirty="0" sz="1450" spc="-10">
                <a:latin typeface="Times New Roman"/>
                <a:cs typeface="Times New Roman"/>
              </a:rPr>
              <a:t>girl.</a:t>
            </a:r>
            <a:endParaRPr sz="145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91650"/>
          </a:xfrm>
          <a:prstGeom prst="rect">
            <a:avLst/>
          </a:prstGeom>
        </p:spPr>
        <p:txBody>
          <a:bodyPr wrap="square" lIns="0" tIns="19685" rIns="0" bIns="0" rtlCol="0" vert="horz">
            <a:spAutoFit/>
          </a:bodyPr>
          <a:lstStyle/>
          <a:p>
            <a:pPr marL="12700" marR="97790" indent="255904">
              <a:lnSpc>
                <a:spcPts val="1730"/>
              </a:lnSpc>
              <a:spcBef>
                <a:spcPts val="155"/>
              </a:spcBef>
            </a:pPr>
            <a:r>
              <a:rPr dirty="0" sz="1450" spc="-10">
                <a:latin typeface="Times New Roman"/>
                <a:cs typeface="Times New Roman"/>
              </a:rPr>
              <a:t>"The monk!" were the words that came to my lips, and all at once </a:t>
            </a:r>
            <a:r>
              <a:rPr dirty="0" sz="1450" spc="-5">
                <a:latin typeface="Times New Roman"/>
                <a:cs typeface="Times New Roman"/>
              </a:rPr>
              <a:t>I  </a:t>
            </a:r>
            <a:r>
              <a:rPr dirty="0" sz="1450" spc="-10">
                <a:latin typeface="Times New Roman"/>
                <a:cs typeface="Times New Roman"/>
              </a:rPr>
              <a:t>comprehended the vision </a:t>
            </a:r>
            <a:r>
              <a:rPr dirty="0" sz="1450" spc="-5">
                <a:latin typeface="Times New Roman"/>
                <a:cs typeface="Times New Roman"/>
              </a:rPr>
              <a:t>I </a:t>
            </a:r>
            <a:r>
              <a:rPr dirty="0" sz="1450" spc="-10">
                <a:latin typeface="Times New Roman"/>
                <a:cs typeface="Times New Roman"/>
              </a:rPr>
              <a:t>had had yesterday evening in the Cathedral.  Charousek! That was the man </a:t>
            </a:r>
            <a:r>
              <a:rPr dirty="0" sz="1450" spc="-5">
                <a:latin typeface="Times New Roman"/>
                <a:cs typeface="Times New Roman"/>
              </a:rPr>
              <a:t>I </a:t>
            </a:r>
            <a:r>
              <a:rPr dirty="0" sz="1450" spc="-10">
                <a:latin typeface="Times New Roman"/>
                <a:cs typeface="Times New Roman"/>
              </a:rPr>
              <a:t>should turn to! And </a:t>
            </a:r>
            <a:r>
              <a:rPr dirty="0" sz="1450" spc="-5">
                <a:latin typeface="Times New Roman"/>
                <a:cs typeface="Times New Roman"/>
              </a:rPr>
              <a:t>I </a:t>
            </a:r>
            <a:r>
              <a:rPr dirty="0" sz="1450" spc="-10">
                <a:latin typeface="Times New Roman"/>
                <a:cs typeface="Times New Roman"/>
              </a:rPr>
              <a:t>heard once again the  words </a:t>
            </a:r>
            <a:r>
              <a:rPr dirty="0" sz="1450" spc="-5">
                <a:latin typeface="Times New Roman"/>
                <a:cs typeface="Times New Roman"/>
              </a:rPr>
              <a:t>he </a:t>
            </a:r>
            <a:r>
              <a:rPr dirty="0" sz="1450" spc="-10">
                <a:latin typeface="Times New Roman"/>
                <a:cs typeface="Times New Roman"/>
              </a:rPr>
              <a:t>had spoken while we were sheltering from the rain in the house  entrance, "Aaron </a:t>
            </a:r>
            <a:r>
              <a:rPr dirty="0" sz="1450" spc="-20">
                <a:latin typeface="Times New Roman"/>
                <a:cs typeface="Times New Roman"/>
              </a:rPr>
              <a:t>Wassertrum </a:t>
            </a:r>
            <a:r>
              <a:rPr dirty="0" sz="1450" spc="-10">
                <a:latin typeface="Times New Roman"/>
                <a:cs typeface="Times New Roman"/>
              </a:rPr>
              <a:t>will soon find </a:t>
            </a:r>
            <a:r>
              <a:rPr dirty="0" sz="1450" spc="-5">
                <a:latin typeface="Times New Roman"/>
                <a:cs typeface="Times New Roman"/>
              </a:rPr>
              <a:t>out </a:t>
            </a:r>
            <a:r>
              <a:rPr dirty="0" sz="1450" spc="-10">
                <a:latin typeface="Times New Roman"/>
                <a:cs typeface="Times New Roman"/>
              </a:rPr>
              <a:t>that there are those who can  pierce the vital artery with poisoned needles through solid walls. Soon, </a:t>
            </a:r>
            <a:r>
              <a:rPr dirty="0" sz="1450" spc="-5">
                <a:latin typeface="Times New Roman"/>
                <a:cs typeface="Times New Roman"/>
              </a:rPr>
              <a:t>on </a:t>
            </a:r>
            <a:r>
              <a:rPr dirty="0" sz="1450" spc="-10">
                <a:latin typeface="Times New Roman"/>
                <a:cs typeface="Times New Roman"/>
              </a:rPr>
              <a:t>the  very day </a:t>
            </a:r>
            <a:r>
              <a:rPr dirty="0" sz="1450" spc="-5">
                <a:latin typeface="Times New Roman"/>
                <a:cs typeface="Times New Roman"/>
              </a:rPr>
              <a:t>he </a:t>
            </a:r>
            <a:r>
              <a:rPr dirty="0" sz="1450" spc="-10">
                <a:latin typeface="Times New Roman"/>
                <a:cs typeface="Times New Roman"/>
              </a:rPr>
              <a:t>thinks </a:t>
            </a:r>
            <a:r>
              <a:rPr dirty="0" sz="1450" spc="-5">
                <a:latin typeface="Times New Roman"/>
                <a:cs typeface="Times New Roman"/>
              </a:rPr>
              <a:t>he </a:t>
            </a:r>
            <a:r>
              <a:rPr dirty="0" sz="1450" spc="-10">
                <a:latin typeface="Times New Roman"/>
                <a:cs typeface="Times New Roman"/>
              </a:rPr>
              <a:t>has</a:t>
            </a:r>
            <a:r>
              <a:rPr dirty="0" sz="1450" spc="5">
                <a:latin typeface="Times New Roman"/>
                <a:cs typeface="Times New Roman"/>
              </a:rPr>
              <a:t> </a:t>
            </a:r>
            <a:r>
              <a:rPr dirty="0" sz="1450" spc="-35">
                <a:latin typeface="Times New Roman"/>
                <a:cs typeface="Times New Roman"/>
              </a:rPr>
              <a:t>Dr.</a:t>
            </a:r>
            <a:endParaRPr sz="1450">
              <a:latin typeface="Times New Roman"/>
              <a:cs typeface="Times New Roman"/>
            </a:endParaRPr>
          </a:p>
          <a:p>
            <a:pPr marL="268605">
              <a:lnSpc>
                <a:spcPct val="100000"/>
              </a:lnSpc>
              <a:spcBef>
                <a:spcPts val="715"/>
              </a:spcBef>
            </a:pPr>
            <a:r>
              <a:rPr dirty="0" sz="1450" spc="-10">
                <a:latin typeface="Times New Roman"/>
                <a:cs typeface="Times New Roman"/>
              </a:rPr>
              <a:t>Savioli at his</a:t>
            </a:r>
            <a:r>
              <a:rPr dirty="0" sz="1450">
                <a:latin typeface="Times New Roman"/>
                <a:cs typeface="Times New Roman"/>
              </a:rPr>
              <a:t> </a:t>
            </a:r>
            <a:r>
              <a:rPr dirty="0" sz="1450" spc="-10">
                <a:latin typeface="Times New Roman"/>
                <a:cs typeface="Times New Roman"/>
              </a:rPr>
              <a:t>mercy!"</a:t>
            </a:r>
            <a:endParaRPr sz="1450">
              <a:latin typeface="Times New Roman"/>
              <a:cs typeface="Times New Roman"/>
            </a:endParaRPr>
          </a:p>
          <a:p>
            <a:pPr algn="just" marL="12700" marR="9525" indent="255904">
              <a:lnSpc>
                <a:spcPts val="1730"/>
              </a:lnSpc>
              <a:spcBef>
                <a:spcPts val="775"/>
              </a:spcBef>
            </a:pPr>
            <a:r>
              <a:rPr dirty="0" sz="1450" spc="-10">
                <a:latin typeface="Times New Roman"/>
                <a:cs typeface="Times New Roman"/>
              </a:rPr>
              <a:t>Had </a:t>
            </a:r>
            <a:r>
              <a:rPr dirty="0" sz="1450" spc="-5">
                <a:latin typeface="Times New Roman"/>
                <a:cs typeface="Times New Roman"/>
              </a:rPr>
              <a:t>I </a:t>
            </a:r>
            <a:r>
              <a:rPr dirty="0" sz="1450" spc="-10">
                <a:latin typeface="Times New Roman"/>
                <a:cs typeface="Times New Roman"/>
              </a:rPr>
              <a:t>an ally in Charousek? Did </a:t>
            </a:r>
            <a:r>
              <a:rPr dirty="0" sz="1450" spc="-5">
                <a:latin typeface="Times New Roman"/>
                <a:cs typeface="Times New Roman"/>
              </a:rPr>
              <a:t>he </a:t>
            </a:r>
            <a:r>
              <a:rPr dirty="0" sz="1450" spc="-10">
                <a:latin typeface="Times New Roman"/>
                <a:cs typeface="Times New Roman"/>
              </a:rPr>
              <a:t>know what had happened as well? The  fact that </a:t>
            </a:r>
            <a:r>
              <a:rPr dirty="0" sz="1450" spc="-5">
                <a:latin typeface="Times New Roman"/>
                <a:cs typeface="Times New Roman"/>
              </a:rPr>
              <a:t>I </a:t>
            </a:r>
            <a:r>
              <a:rPr dirty="0" sz="1450" spc="-10">
                <a:latin typeface="Times New Roman"/>
                <a:cs typeface="Times New Roman"/>
              </a:rPr>
              <a:t>had found him here, and at such an </a:t>
            </a:r>
            <a:r>
              <a:rPr dirty="0" sz="1450" spc="-5">
                <a:latin typeface="Times New Roman"/>
                <a:cs typeface="Times New Roman"/>
              </a:rPr>
              <a:t>odd </a:t>
            </a:r>
            <a:r>
              <a:rPr dirty="0" sz="1450" spc="-20">
                <a:latin typeface="Times New Roman"/>
                <a:cs typeface="Times New Roman"/>
              </a:rPr>
              <a:t>hour, </a:t>
            </a:r>
            <a:r>
              <a:rPr dirty="0" sz="1450" spc="-10">
                <a:latin typeface="Times New Roman"/>
                <a:cs typeface="Times New Roman"/>
              </a:rPr>
              <a:t>suggested as much,  </a:t>
            </a:r>
            <a:r>
              <a:rPr dirty="0" sz="1450" spc="-5">
                <a:latin typeface="Times New Roman"/>
                <a:cs typeface="Times New Roman"/>
              </a:rPr>
              <a:t>but I </a:t>
            </a:r>
            <a:r>
              <a:rPr dirty="0" sz="1450" spc="-10">
                <a:latin typeface="Times New Roman"/>
                <a:cs typeface="Times New Roman"/>
              </a:rPr>
              <a:t>was loth to ask him straight </a:t>
            </a:r>
            <a:r>
              <a:rPr dirty="0" sz="1450" spc="-5">
                <a:latin typeface="Times New Roman"/>
                <a:cs typeface="Times New Roman"/>
              </a:rPr>
              <a:t>out. </a:t>
            </a:r>
            <a:r>
              <a:rPr dirty="0" sz="1450" spc="-10">
                <a:latin typeface="Times New Roman"/>
                <a:cs typeface="Times New Roman"/>
              </a:rPr>
              <a:t>He had rushed over to the window and  was peering through the curtains down into the street. </a:t>
            </a:r>
            <a:r>
              <a:rPr dirty="0" sz="1450" spc="-5">
                <a:latin typeface="Times New Roman"/>
                <a:cs typeface="Times New Roman"/>
              </a:rPr>
              <a:t>I </a:t>
            </a:r>
            <a:r>
              <a:rPr dirty="0" sz="1450" spc="-10">
                <a:latin typeface="Times New Roman"/>
                <a:cs typeface="Times New Roman"/>
              </a:rPr>
              <a:t>guessed that </a:t>
            </a:r>
            <a:r>
              <a:rPr dirty="0" sz="1450" spc="-5">
                <a:latin typeface="Times New Roman"/>
                <a:cs typeface="Times New Roman"/>
              </a:rPr>
              <a:t>he </a:t>
            </a:r>
            <a:r>
              <a:rPr dirty="0" sz="1450" spc="-10">
                <a:latin typeface="Times New Roman"/>
                <a:cs typeface="Times New Roman"/>
              </a:rPr>
              <a:t>was  afraid </a:t>
            </a:r>
            <a:r>
              <a:rPr dirty="0" sz="1450" spc="-20">
                <a:latin typeface="Times New Roman"/>
                <a:cs typeface="Times New Roman"/>
              </a:rPr>
              <a:t>Wassertrum </a:t>
            </a:r>
            <a:r>
              <a:rPr dirty="0" sz="1450" spc="-10">
                <a:latin typeface="Times New Roman"/>
                <a:cs typeface="Times New Roman"/>
              </a:rPr>
              <a:t>might have seen the light </a:t>
            </a:r>
            <a:r>
              <a:rPr dirty="0" sz="1450" spc="-5">
                <a:latin typeface="Times New Roman"/>
                <a:cs typeface="Times New Roman"/>
              </a:rPr>
              <a:t>of </a:t>
            </a:r>
            <a:r>
              <a:rPr dirty="0" sz="1450" spc="-10">
                <a:latin typeface="Times New Roman"/>
                <a:cs typeface="Times New Roman"/>
              </a:rPr>
              <a:t>my</a:t>
            </a:r>
            <a:r>
              <a:rPr dirty="0" sz="1450" spc="45">
                <a:latin typeface="Times New Roman"/>
                <a:cs typeface="Times New Roman"/>
              </a:rPr>
              <a:t> </a:t>
            </a:r>
            <a:r>
              <a:rPr dirty="0" sz="1450" spc="-10">
                <a:latin typeface="Times New Roman"/>
                <a:cs typeface="Times New Roman"/>
              </a:rPr>
              <a:t>candle.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long silence </a:t>
            </a:r>
            <a:r>
              <a:rPr dirty="0" sz="1450" spc="-5">
                <a:latin typeface="Times New Roman"/>
                <a:cs typeface="Times New Roman"/>
              </a:rPr>
              <a:t>he </a:t>
            </a:r>
            <a:r>
              <a:rPr dirty="0" sz="1450" spc="-10">
                <a:latin typeface="Times New Roman"/>
                <a:cs typeface="Times New Roman"/>
              </a:rPr>
              <a:t>said, in an unsteady voice, </a:t>
            </a:r>
            <a:r>
              <a:rPr dirty="0" sz="1450" spc="-45">
                <a:latin typeface="Times New Roman"/>
                <a:cs typeface="Times New Roman"/>
              </a:rPr>
              <a:t>"You </a:t>
            </a:r>
            <a:r>
              <a:rPr dirty="0" sz="1450" spc="-10">
                <a:latin typeface="Times New Roman"/>
                <a:cs typeface="Times New Roman"/>
              </a:rPr>
              <a:t>probably think I'm  </a:t>
            </a:r>
            <a:r>
              <a:rPr dirty="0" sz="1450" spc="-5">
                <a:latin typeface="Times New Roman"/>
                <a:cs typeface="Times New Roman"/>
              </a:rPr>
              <a:t>a </a:t>
            </a:r>
            <a:r>
              <a:rPr dirty="0" sz="1450" spc="-10">
                <a:latin typeface="Times New Roman"/>
                <a:cs typeface="Times New Roman"/>
              </a:rPr>
              <a:t>thief, Pernath, finding me here, at night, in someone else's apartment, </a:t>
            </a:r>
            <a:r>
              <a:rPr dirty="0" sz="1450" spc="-5">
                <a:latin typeface="Times New Roman"/>
                <a:cs typeface="Times New Roman"/>
              </a:rPr>
              <a:t>but I  </a:t>
            </a:r>
            <a:r>
              <a:rPr dirty="0" sz="1450" spc="-10">
                <a:latin typeface="Times New Roman"/>
                <a:cs typeface="Times New Roman"/>
              </a:rPr>
              <a:t>swear to</a:t>
            </a:r>
            <a:r>
              <a:rPr dirty="0" sz="1450" spc="-5">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interrupted immediately to reassure him. </a:t>
            </a:r>
            <a:r>
              <a:rPr dirty="0" sz="1450" spc="-60">
                <a:latin typeface="Times New Roman"/>
                <a:cs typeface="Times New Roman"/>
              </a:rPr>
              <a:t>To </a:t>
            </a:r>
            <a:r>
              <a:rPr dirty="0" sz="1450" spc="-10">
                <a:latin typeface="Times New Roman"/>
                <a:cs typeface="Times New Roman"/>
              </a:rPr>
              <a:t>show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distrust  him at all </a:t>
            </a:r>
            <a:r>
              <a:rPr dirty="0" sz="1450" spc="-5">
                <a:latin typeface="Times New Roman"/>
                <a:cs typeface="Times New Roman"/>
              </a:rPr>
              <a:t>but </a:t>
            </a:r>
            <a:r>
              <a:rPr dirty="0" sz="1450" spc="-10">
                <a:latin typeface="Times New Roman"/>
                <a:cs typeface="Times New Roman"/>
              </a:rPr>
              <a:t>saw him, </a:t>
            </a:r>
            <a:r>
              <a:rPr dirty="0" sz="1450" spc="-5">
                <a:latin typeface="Times New Roman"/>
                <a:cs typeface="Times New Roman"/>
              </a:rPr>
              <a:t>on </a:t>
            </a:r>
            <a:r>
              <a:rPr dirty="0" sz="1450" spc="-10">
                <a:latin typeface="Times New Roman"/>
                <a:cs typeface="Times New Roman"/>
              </a:rPr>
              <a:t>the </a:t>
            </a:r>
            <a:r>
              <a:rPr dirty="0" sz="1450" spc="-20">
                <a:latin typeface="Times New Roman"/>
                <a:cs typeface="Times New Roman"/>
              </a:rPr>
              <a:t>contrary, </a:t>
            </a:r>
            <a:r>
              <a:rPr dirty="0" sz="1450" spc="-10">
                <a:latin typeface="Times New Roman"/>
                <a:cs typeface="Times New Roman"/>
              </a:rPr>
              <a:t>as an </a:t>
            </a:r>
            <a:r>
              <a:rPr dirty="0" sz="1450" spc="-30">
                <a:latin typeface="Times New Roman"/>
                <a:cs typeface="Times New Roman"/>
              </a:rPr>
              <a:t>ally, </a:t>
            </a:r>
            <a:r>
              <a:rPr dirty="0" sz="1450" spc="-5">
                <a:latin typeface="Times New Roman"/>
                <a:cs typeface="Times New Roman"/>
              </a:rPr>
              <a:t>I </a:t>
            </a:r>
            <a:r>
              <a:rPr dirty="0" sz="1450" spc="-10">
                <a:latin typeface="Times New Roman"/>
                <a:cs typeface="Times New Roman"/>
              </a:rPr>
              <a:t>told him everything—with  the few reservations </a:t>
            </a:r>
            <a:r>
              <a:rPr dirty="0" sz="1450" spc="-5">
                <a:latin typeface="Times New Roman"/>
                <a:cs typeface="Times New Roman"/>
              </a:rPr>
              <a:t>I thought </a:t>
            </a:r>
            <a:r>
              <a:rPr dirty="0" sz="1450" spc="-10">
                <a:latin typeface="Times New Roman"/>
                <a:cs typeface="Times New Roman"/>
              </a:rPr>
              <a:t>necessary—about the studio and that </a:t>
            </a:r>
            <a:r>
              <a:rPr dirty="0" sz="1450" spc="-5">
                <a:latin typeface="Times New Roman"/>
                <a:cs typeface="Times New Roman"/>
              </a:rPr>
              <a:t>I </a:t>
            </a:r>
            <a:r>
              <a:rPr dirty="0" sz="1450" spc="-10">
                <a:latin typeface="Times New Roman"/>
                <a:cs typeface="Times New Roman"/>
              </a:rPr>
              <a:t>was  afraid that </a:t>
            </a:r>
            <a:r>
              <a:rPr dirty="0" sz="1450" spc="-5">
                <a:latin typeface="Times New Roman"/>
                <a:cs typeface="Times New Roman"/>
              </a:rPr>
              <a:t>a </a:t>
            </a:r>
            <a:r>
              <a:rPr dirty="0" sz="1450" spc="-10">
                <a:latin typeface="Times New Roman"/>
                <a:cs typeface="Times New Roman"/>
              </a:rPr>
              <a:t>lady who was </a:t>
            </a:r>
            <a:r>
              <a:rPr dirty="0" sz="1450" spc="-5">
                <a:latin typeface="Times New Roman"/>
                <a:cs typeface="Times New Roman"/>
              </a:rPr>
              <a:t>a </a:t>
            </a:r>
            <a:r>
              <a:rPr dirty="0" sz="1450" spc="-10">
                <a:latin typeface="Times New Roman"/>
                <a:cs typeface="Times New Roman"/>
              </a:rPr>
              <a:t>close friend </a:t>
            </a:r>
            <a:r>
              <a:rPr dirty="0" sz="1450" spc="-5">
                <a:latin typeface="Times New Roman"/>
                <a:cs typeface="Times New Roman"/>
              </a:rPr>
              <a:t>of </a:t>
            </a:r>
            <a:r>
              <a:rPr dirty="0" sz="1450" spc="-10">
                <a:latin typeface="Times New Roman"/>
                <a:cs typeface="Times New Roman"/>
              </a:rPr>
              <a:t>mine was in danger </a:t>
            </a:r>
            <a:r>
              <a:rPr dirty="0" sz="1450" spc="-5">
                <a:latin typeface="Times New Roman"/>
                <a:cs typeface="Times New Roman"/>
              </a:rPr>
              <a:t>of </a:t>
            </a:r>
            <a:r>
              <a:rPr dirty="0" sz="1450" spc="-10">
                <a:latin typeface="Times New Roman"/>
                <a:cs typeface="Times New Roman"/>
              </a:rPr>
              <a:t>falling  victim, in some way </a:t>
            </a:r>
            <a:r>
              <a:rPr dirty="0" sz="1450" spc="-5">
                <a:latin typeface="Times New Roman"/>
                <a:cs typeface="Times New Roman"/>
              </a:rPr>
              <a:t>or </a:t>
            </a:r>
            <a:r>
              <a:rPr dirty="0" sz="1450" spc="-20">
                <a:latin typeface="Times New Roman"/>
                <a:cs typeface="Times New Roman"/>
              </a:rPr>
              <a:t>other, </a:t>
            </a:r>
            <a:r>
              <a:rPr dirty="0" sz="1450" spc="-10">
                <a:latin typeface="Times New Roman"/>
                <a:cs typeface="Times New Roman"/>
              </a:rPr>
              <a:t>to blackmailing demands from the rapacious  </a:t>
            </a:r>
            <a:r>
              <a:rPr dirty="0" sz="1450" spc="-20">
                <a:latin typeface="Times New Roman"/>
                <a:cs typeface="Times New Roman"/>
              </a:rPr>
              <a:t>Wassertrum. </a:t>
            </a:r>
            <a:r>
              <a:rPr dirty="0" sz="1450" spc="-10">
                <a:latin typeface="Times New Roman"/>
                <a:cs typeface="Times New Roman"/>
              </a:rPr>
              <a:t>From the polite way </a:t>
            </a:r>
            <a:r>
              <a:rPr dirty="0" sz="1450" spc="-5">
                <a:latin typeface="Times New Roman"/>
                <a:cs typeface="Times New Roman"/>
              </a:rPr>
              <a:t>he </a:t>
            </a:r>
            <a:r>
              <a:rPr dirty="0" sz="1450" spc="-10">
                <a:latin typeface="Times New Roman"/>
                <a:cs typeface="Times New Roman"/>
              </a:rPr>
              <a:t>heard me </a:t>
            </a:r>
            <a:r>
              <a:rPr dirty="0" sz="1450" spc="-5">
                <a:latin typeface="Times New Roman"/>
                <a:cs typeface="Times New Roman"/>
              </a:rPr>
              <a:t>out, </a:t>
            </a:r>
            <a:r>
              <a:rPr dirty="0" sz="1450" spc="-10">
                <a:latin typeface="Times New Roman"/>
                <a:cs typeface="Times New Roman"/>
              </a:rPr>
              <a:t>without putting any  questions, </a:t>
            </a:r>
            <a:r>
              <a:rPr dirty="0" sz="1450" spc="-5">
                <a:latin typeface="Times New Roman"/>
                <a:cs typeface="Times New Roman"/>
              </a:rPr>
              <a:t>I </a:t>
            </a:r>
            <a:r>
              <a:rPr dirty="0" sz="1450" spc="-10">
                <a:latin typeface="Times New Roman"/>
                <a:cs typeface="Times New Roman"/>
              </a:rPr>
              <a:t>deduced that </a:t>
            </a:r>
            <a:r>
              <a:rPr dirty="0" sz="1450" spc="-5">
                <a:latin typeface="Times New Roman"/>
                <a:cs typeface="Times New Roman"/>
              </a:rPr>
              <a:t>he </a:t>
            </a:r>
            <a:r>
              <a:rPr dirty="0" sz="1450" spc="-10">
                <a:latin typeface="Times New Roman"/>
                <a:cs typeface="Times New Roman"/>
              </a:rPr>
              <a:t>already knew most </a:t>
            </a:r>
            <a:r>
              <a:rPr dirty="0" sz="1450" spc="-5">
                <a:latin typeface="Times New Roman"/>
                <a:cs typeface="Times New Roman"/>
              </a:rPr>
              <a:t>of </a:t>
            </a:r>
            <a:r>
              <a:rPr dirty="0" sz="1450" spc="-10">
                <a:latin typeface="Times New Roman"/>
                <a:cs typeface="Times New Roman"/>
              </a:rPr>
              <a:t>it, even if </a:t>
            </a:r>
            <a:r>
              <a:rPr dirty="0" sz="1450" spc="-5">
                <a:latin typeface="Times New Roman"/>
                <a:cs typeface="Times New Roman"/>
              </a:rPr>
              <a:t>not </a:t>
            </a:r>
            <a:r>
              <a:rPr dirty="0" sz="1450" spc="-10">
                <a:latin typeface="Times New Roman"/>
                <a:cs typeface="Times New Roman"/>
              </a:rPr>
              <a:t>the precise  details.</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"So it's true", </a:t>
            </a:r>
            <a:r>
              <a:rPr dirty="0" sz="1450" spc="-5">
                <a:latin typeface="Times New Roman"/>
                <a:cs typeface="Times New Roman"/>
              </a:rPr>
              <a:t>he </a:t>
            </a:r>
            <a:r>
              <a:rPr dirty="0" sz="1450" spc="-10">
                <a:latin typeface="Times New Roman"/>
                <a:cs typeface="Times New Roman"/>
              </a:rPr>
              <a:t>muttered to himself when </a:t>
            </a:r>
            <a:r>
              <a:rPr dirty="0" sz="1450" spc="-5">
                <a:latin typeface="Times New Roman"/>
                <a:cs typeface="Times New Roman"/>
              </a:rPr>
              <a:t>I </a:t>
            </a:r>
            <a:r>
              <a:rPr dirty="0" sz="1450" spc="-10">
                <a:latin typeface="Times New Roman"/>
                <a:cs typeface="Times New Roman"/>
              </a:rPr>
              <a:t>had finished. "I was right after  all. The fellow intends to ruin Savioli, </a:t>
            </a:r>
            <a:r>
              <a:rPr dirty="0" sz="1450" spc="-5">
                <a:latin typeface="Times New Roman"/>
                <a:cs typeface="Times New Roman"/>
              </a:rPr>
              <a:t>but </a:t>
            </a:r>
            <a:r>
              <a:rPr dirty="0" sz="1450" spc="-10">
                <a:latin typeface="Times New Roman"/>
                <a:cs typeface="Times New Roman"/>
              </a:rPr>
              <a:t>hasn't enough evidence yet. Why  else would </a:t>
            </a:r>
            <a:r>
              <a:rPr dirty="0" sz="1450" spc="-5">
                <a:latin typeface="Times New Roman"/>
                <a:cs typeface="Times New Roman"/>
              </a:rPr>
              <a:t>he </a:t>
            </a:r>
            <a:r>
              <a:rPr dirty="0" sz="1450" spc="-10">
                <a:latin typeface="Times New Roman"/>
                <a:cs typeface="Times New Roman"/>
              </a:rPr>
              <a:t>spend all his time snooping round here? </a:t>
            </a:r>
            <a:r>
              <a:rPr dirty="0" sz="1450" spc="-60">
                <a:latin typeface="Times New Roman"/>
                <a:cs typeface="Times New Roman"/>
              </a:rPr>
              <a:t>You </a:t>
            </a:r>
            <a:r>
              <a:rPr dirty="0" sz="1450" spc="-10">
                <a:latin typeface="Times New Roman"/>
                <a:cs typeface="Times New Roman"/>
              </a:rPr>
              <a:t>see," </a:t>
            </a:r>
            <a:r>
              <a:rPr dirty="0" sz="1450" spc="-5">
                <a:latin typeface="Times New Roman"/>
                <a:cs typeface="Times New Roman"/>
              </a:rPr>
              <a:t>he </a:t>
            </a:r>
            <a:r>
              <a:rPr dirty="0" sz="1450" spc="-10">
                <a:latin typeface="Times New Roman"/>
                <a:cs typeface="Times New Roman"/>
              </a:rPr>
              <a:t>explained,  when </a:t>
            </a:r>
            <a:r>
              <a:rPr dirty="0" sz="1450" spc="-5">
                <a:latin typeface="Times New Roman"/>
                <a:cs typeface="Times New Roman"/>
              </a:rPr>
              <a:t>he </a:t>
            </a:r>
            <a:r>
              <a:rPr dirty="0" sz="1450" spc="-10">
                <a:latin typeface="Times New Roman"/>
                <a:cs typeface="Times New Roman"/>
              </a:rPr>
              <a:t>saw my puzzled expression, "yesterday </a:t>
            </a:r>
            <a:r>
              <a:rPr dirty="0" sz="1450" spc="-5">
                <a:latin typeface="Times New Roman"/>
                <a:cs typeface="Times New Roman"/>
              </a:rPr>
              <a:t>I </a:t>
            </a:r>
            <a:r>
              <a:rPr dirty="0" sz="1450" spc="-10">
                <a:latin typeface="Times New Roman"/>
                <a:cs typeface="Times New Roman"/>
              </a:rPr>
              <a:t>was walking—let's say 'by  chance"—along Hahnpassgasse when </a:t>
            </a:r>
            <a:r>
              <a:rPr dirty="0" sz="1450" spc="-5">
                <a:latin typeface="Times New Roman"/>
                <a:cs typeface="Times New Roman"/>
              </a:rPr>
              <a:t>I </a:t>
            </a:r>
            <a:r>
              <a:rPr dirty="0" sz="1450" spc="-10">
                <a:latin typeface="Times New Roman"/>
                <a:cs typeface="Times New Roman"/>
              </a:rPr>
              <a:t>happened to notice </a:t>
            </a:r>
            <a:r>
              <a:rPr dirty="0" sz="1450" spc="-20">
                <a:latin typeface="Times New Roman"/>
                <a:cs typeface="Times New Roman"/>
              </a:rPr>
              <a:t>Wassertrum </a:t>
            </a:r>
            <a:r>
              <a:rPr dirty="0" sz="1450" spc="320">
                <a:latin typeface="Times New Roman"/>
                <a:cs typeface="Times New Roman"/>
              </a:rPr>
              <a:t> </a:t>
            </a:r>
            <a:r>
              <a:rPr dirty="0" sz="1450" spc="-10">
                <a:latin typeface="Times New Roman"/>
                <a:cs typeface="Times New Roman"/>
              </a:rPr>
              <a:t>strolling </a:t>
            </a:r>
            <a:r>
              <a:rPr dirty="0" sz="1450" spc="-5">
                <a:latin typeface="Times New Roman"/>
                <a:cs typeface="Times New Roman"/>
              </a:rPr>
              <a:t>up </a:t>
            </a:r>
            <a:r>
              <a:rPr dirty="0" sz="1450" spc="-10">
                <a:latin typeface="Times New Roman"/>
                <a:cs typeface="Times New Roman"/>
              </a:rPr>
              <a:t>and down, with feigned nonchalance, outside the entrance to this  house; the moment </a:t>
            </a:r>
            <a:r>
              <a:rPr dirty="0" sz="1450" spc="-5">
                <a:latin typeface="Times New Roman"/>
                <a:cs typeface="Times New Roman"/>
              </a:rPr>
              <a:t>he thought no one </a:t>
            </a:r>
            <a:r>
              <a:rPr dirty="0" sz="1450" spc="-10">
                <a:latin typeface="Times New Roman"/>
                <a:cs typeface="Times New Roman"/>
              </a:rPr>
              <a:t>was looking, </a:t>
            </a:r>
            <a:r>
              <a:rPr dirty="0" sz="1450" spc="-5">
                <a:latin typeface="Times New Roman"/>
                <a:cs typeface="Times New Roman"/>
              </a:rPr>
              <a:t>he </a:t>
            </a:r>
            <a:r>
              <a:rPr dirty="0" sz="1450" spc="-10">
                <a:latin typeface="Times New Roman"/>
                <a:cs typeface="Times New Roman"/>
              </a:rPr>
              <a:t>quickly slipped into the  building. </a:t>
            </a:r>
            <a:r>
              <a:rPr dirty="0" sz="1450" spc="-5">
                <a:latin typeface="Times New Roman"/>
                <a:cs typeface="Times New Roman"/>
              </a:rPr>
              <a:t>I </a:t>
            </a:r>
            <a:r>
              <a:rPr dirty="0" sz="1450" spc="-10">
                <a:latin typeface="Times New Roman"/>
                <a:cs typeface="Times New Roman"/>
              </a:rPr>
              <a:t>immediately followed and pretended to </a:t>
            </a:r>
            <a:r>
              <a:rPr dirty="0" sz="1450" spc="-5">
                <a:latin typeface="Times New Roman"/>
                <a:cs typeface="Times New Roman"/>
              </a:rPr>
              <a:t>be </a:t>
            </a:r>
            <a:r>
              <a:rPr dirty="0" sz="1450" spc="-10">
                <a:latin typeface="Times New Roman"/>
                <a:cs typeface="Times New Roman"/>
              </a:rPr>
              <a:t>visiting </a:t>
            </a:r>
            <a:r>
              <a:rPr dirty="0" sz="1450" spc="-5">
                <a:latin typeface="Times New Roman"/>
                <a:cs typeface="Times New Roman"/>
              </a:rPr>
              <a:t>you; </a:t>
            </a:r>
            <a:r>
              <a:rPr dirty="0" sz="1450" spc="-10">
                <a:latin typeface="Times New Roman"/>
                <a:cs typeface="Times New Roman"/>
              </a:rPr>
              <a:t>that is, </a:t>
            </a:r>
            <a:r>
              <a:rPr dirty="0" sz="1450" spc="-5">
                <a:latin typeface="Times New Roman"/>
                <a:cs typeface="Times New Roman"/>
              </a:rPr>
              <a:t>I  </a:t>
            </a:r>
            <a:r>
              <a:rPr dirty="0" sz="1450" spc="-10">
                <a:latin typeface="Times New Roman"/>
                <a:cs typeface="Times New Roman"/>
              </a:rPr>
              <a:t>knocked at </a:t>
            </a:r>
            <a:r>
              <a:rPr dirty="0" sz="1450" spc="-5">
                <a:latin typeface="Times New Roman"/>
                <a:cs typeface="Times New Roman"/>
              </a:rPr>
              <a:t>your </a:t>
            </a:r>
            <a:r>
              <a:rPr dirty="0" sz="1450" spc="-20">
                <a:latin typeface="Times New Roman"/>
                <a:cs typeface="Times New Roman"/>
              </a:rPr>
              <a:t>door, </a:t>
            </a:r>
            <a:r>
              <a:rPr dirty="0" sz="1450" spc="-10">
                <a:latin typeface="Times New Roman"/>
                <a:cs typeface="Times New Roman"/>
              </a:rPr>
              <a:t>and as </a:t>
            </a:r>
            <a:r>
              <a:rPr dirty="0" sz="1450" spc="-5">
                <a:latin typeface="Times New Roman"/>
                <a:cs typeface="Times New Roman"/>
              </a:rPr>
              <a:t>I </a:t>
            </a:r>
            <a:r>
              <a:rPr dirty="0" sz="1450" spc="-10">
                <a:latin typeface="Times New Roman"/>
                <a:cs typeface="Times New Roman"/>
              </a:rPr>
              <a:t>did so </a:t>
            </a:r>
            <a:r>
              <a:rPr dirty="0" sz="1450" spc="-5">
                <a:latin typeface="Times New Roman"/>
                <a:cs typeface="Times New Roman"/>
              </a:rPr>
              <a:t>I </a:t>
            </a:r>
            <a:r>
              <a:rPr dirty="0" sz="1450" spc="-10">
                <a:latin typeface="Times New Roman"/>
                <a:cs typeface="Times New Roman"/>
              </a:rPr>
              <a:t>caught him trying </a:t>
            </a:r>
            <a:r>
              <a:rPr dirty="0" sz="1450" spc="-5">
                <a:latin typeface="Times New Roman"/>
                <a:cs typeface="Times New Roman"/>
              </a:rPr>
              <a:t>a </a:t>
            </a:r>
            <a:r>
              <a:rPr dirty="0" sz="1450" spc="-10">
                <a:latin typeface="Times New Roman"/>
                <a:cs typeface="Times New Roman"/>
              </a:rPr>
              <a:t>key </a:t>
            </a:r>
            <a:r>
              <a:rPr dirty="0" sz="1450" spc="-5">
                <a:latin typeface="Times New Roman"/>
                <a:cs typeface="Times New Roman"/>
              </a:rPr>
              <a:t>on </a:t>
            </a:r>
            <a:r>
              <a:rPr dirty="0" sz="1450" spc="-10">
                <a:latin typeface="Times New Roman"/>
                <a:cs typeface="Times New Roman"/>
              </a:rPr>
              <a:t>the iron  </a:t>
            </a:r>
            <a:r>
              <a:rPr dirty="0" sz="1450" spc="-5">
                <a:latin typeface="Times New Roman"/>
                <a:cs typeface="Times New Roman"/>
              </a:rPr>
              <a:t>door </a:t>
            </a:r>
            <a:r>
              <a:rPr dirty="0" sz="1450" spc="-10">
                <a:latin typeface="Times New Roman"/>
                <a:cs typeface="Times New Roman"/>
              </a:rPr>
              <a:t>to the roof space. Of course, </a:t>
            </a:r>
            <a:r>
              <a:rPr dirty="0" sz="1450" spc="-5">
                <a:latin typeface="Times New Roman"/>
                <a:cs typeface="Times New Roman"/>
              </a:rPr>
              <a:t>he </a:t>
            </a:r>
            <a:r>
              <a:rPr dirty="0" sz="1450" spc="-10">
                <a:latin typeface="Times New Roman"/>
                <a:cs typeface="Times New Roman"/>
              </a:rPr>
              <a:t>stopped the moment </a:t>
            </a:r>
            <a:r>
              <a:rPr dirty="0" sz="1450" spc="-5">
                <a:latin typeface="Times New Roman"/>
                <a:cs typeface="Times New Roman"/>
              </a:rPr>
              <a:t>he </a:t>
            </a:r>
            <a:r>
              <a:rPr dirty="0" sz="1450" spc="-10">
                <a:latin typeface="Times New Roman"/>
                <a:cs typeface="Times New Roman"/>
              </a:rPr>
              <a:t>saw me and used  the same pretence </a:t>
            </a:r>
            <a:r>
              <a:rPr dirty="0" sz="1450" spc="-5">
                <a:latin typeface="Times New Roman"/>
                <a:cs typeface="Times New Roman"/>
              </a:rPr>
              <a:t>of </a:t>
            </a:r>
            <a:r>
              <a:rPr dirty="0" sz="1450" spc="-10">
                <a:latin typeface="Times New Roman"/>
                <a:cs typeface="Times New Roman"/>
              </a:rPr>
              <a:t>knocking at </a:t>
            </a:r>
            <a:r>
              <a:rPr dirty="0" sz="1450" spc="-5">
                <a:latin typeface="Times New Roman"/>
                <a:cs typeface="Times New Roman"/>
              </a:rPr>
              <a:t>your </a:t>
            </a:r>
            <a:r>
              <a:rPr dirty="0" sz="1450" spc="-25">
                <a:latin typeface="Times New Roman"/>
                <a:cs typeface="Times New Roman"/>
              </a:rPr>
              <a:t>door. </a:t>
            </a:r>
            <a:r>
              <a:rPr dirty="0" sz="1450" spc="-60">
                <a:latin typeface="Times New Roman"/>
                <a:cs typeface="Times New Roman"/>
              </a:rPr>
              <a:t>You </a:t>
            </a:r>
            <a:r>
              <a:rPr dirty="0" sz="1450" spc="-5">
                <a:latin typeface="Times New Roman"/>
                <a:cs typeface="Times New Roman"/>
              </a:rPr>
              <a:t>don't </a:t>
            </a:r>
            <a:r>
              <a:rPr dirty="0" sz="1450" spc="-10">
                <a:latin typeface="Times New Roman"/>
                <a:cs typeface="Times New Roman"/>
              </a:rPr>
              <a:t>seem to have been</a:t>
            </a:r>
            <a:r>
              <a:rPr dirty="0" sz="1450" spc="160">
                <a:latin typeface="Times New Roman"/>
                <a:cs typeface="Times New Roman"/>
              </a:rPr>
              <a:t> </a:t>
            </a:r>
            <a:r>
              <a:rPr dirty="0" sz="1450" spc="-5">
                <a:latin typeface="Times New Roman"/>
                <a:cs typeface="Times New Roman"/>
              </a:rPr>
              <a:t>in.</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Cautious enquiries in the Ghetto revealed that someone—and from the  descriptions it could only </a:t>
            </a:r>
            <a:r>
              <a:rPr dirty="0" sz="1450" spc="-5">
                <a:latin typeface="Times New Roman"/>
                <a:cs typeface="Times New Roman"/>
              </a:rPr>
              <a:t>be </a:t>
            </a:r>
            <a:r>
              <a:rPr dirty="0" sz="1450" spc="-35">
                <a:latin typeface="Times New Roman"/>
                <a:cs typeface="Times New Roman"/>
              </a:rPr>
              <a:t>Dr. </a:t>
            </a:r>
            <a:r>
              <a:rPr dirty="0" sz="1450" spc="-10">
                <a:latin typeface="Times New Roman"/>
                <a:cs typeface="Times New Roman"/>
              </a:rPr>
              <a:t>Savioli—had </a:t>
            </a:r>
            <a:r>
              <a:rPr dirty="0" sz="1450" spc="-5">
                <a:latin typeface="Times New Roman"/>
                <a:cs typeface="Times New Roman"/>
              </a:rPr>
              <a:t>a </a:t>
            </a:r>
            <a:r>
              <a:rPr dirty="0" sz="1450" spc="-10">
                <a:latin typeface="Times New Roman"/>
                <a:cs typeface="Times New Roman"/>
              </a:rPr>
              <a:t>secret love-nest here. As  Savioli is seriously ill, </a:t>
            </a:r>
            <a:r>
              <a:rPr dirty="0" sz="1450" spc="-5">
                <a:latin typeface="Times New Roman"/>
                <a:cs typeface="Times New Roman"/>
              </a:rPr>
              <a:t>I </a:t>
            </a:r>
            <a:r>
              <a:rPr dirty="0" sz="1450" spc="-10">
                <a:latin typeface="Times New Roman"/>
                <a:cs typeface="Times New Roman"/>
              </a:rPr>
              <a:t>could work </a:t>
            </a:r>
            <a:r>
              <a:rPr dirty="0" sz="1450" spc="-5">
                <a:latin typeface="Times New Roman"/>
                <a:cs typeface="Times New Roman"/>
              </a:rPr>
              <a:t>out </a:t>
            </a:r>
            <a:r>
              <a:rPr dirty="0" sz="1450" spc="-10">
                <a:latin typeface="Times New Roman"/>
                <a:cs typeface="Times New Roman"/>
              </a:rPr>
              <a:t>the rest for myself. See, I've taken  these from the </a:t>
            </a:r>
            <a:r>
              <a:rPr dirty="0" sz="1450" spc="-20">
                <a:latin typeface="Times New Roman"/>
                <a:cs typeface="Times New Roman"/>
              </a:rPr>
              <a:t>drawer, </a:t>
            </a:r>
            <a:r>
              <a:rPr dirty="0" sz="1450" spc="-10">
                <a:latin typeface="Times New Roman"/>
                <a:cs typeface="Times New Roman"/>
              </a:rPr>
              <a:t>to thwart </a:t>
            </a:r>
            <a:r>
              <a:rPr dirty="0" sz="1450" spc="-20">
                <a:latin typeface="Times New Roman"/>
                <a:cs typeface="Times New Roman"/>
              </a:rPr>
              <a:t>Wassertrum", </a:t>
            </a:r>
            <a:r>
              <a:rPr dirty="0" sz="1450" spc="-5">
                <a:latin typeface="Times New Roman"/>
                <a:cs typeface="Times New Roman"/>
              </a:rPr>
              <a:t>he </a:t>
            </a:r>
            <a:r>
              <a:rPr dirty="0" sz="1450" spc="-10">
                <a:latin typeface="Times New Roman"/>
                <a:cs typeface="Times New Roman"/>
              </a:rPr>
              <a:t>said, pointing to </a:t>
            </a:r>
            <a:r>
              <a:rPr dirty="0" sz="1450" spc="-5">
                <a:latin typeface="Times New Roman"/>
                <a:cs typeface="Times New Roman"/>
              </a:rPr>
              <a:t>a </a:t>
            </a:r>
            <a:r>
              <a:rPr dirty="0" sz="1450" spc="-10">
                <a:latin typeface="Times New Roman"/>
                <a:cs typeface="Times New Roman"/>
              </a:rPr>
              <a:t>packet </a:t>
            </a:r>
            <a:r>
              <a:rPr dirty="0" sz="1450" spc="-5">
                <a:latin typeface="Times New Roman"/>
                <a:cs typeface="Times New Roman"/>
              </a:rPr>
              <a:t>of  </a:t>
            </a:r>
            <a:r>
              <a:rPr dirty="0" sz="1450" spc="-10">
                <a:latin typeface="Times New Roman"/>
                <a:cs typeface="Times New Roman"/>
              </a:rPr>
              <a:t>letters</a:t>
            </a:r>
            <a:r>
              <a:rPr dirty="0" sz="1450" spc="125">
                <a:latin typeface="Times New Roman"/>
                <a:cs typeface="Times New Roman"/>
              </a:rPr>
              <a:t> </a:t>
            </a:r>
            <a:r>
              <a:rPr dirty="0" sz="1450" spc="-5">
                <a:latin typeface="Times New Roman"/>
                <a:cs typeface="Times New Roman"/>
              </a:rPr>
              <a:t>on</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desk.</a:t>
            </a:r>
            <a:r>
              <a:rPr dirty="0" sz="1450" spc="125">
                <a:latin typeface="Times New Roman"/>
                <a:cs typeface="Times New Roman"/>
              </a:rPr>
              <a:t> </a:t>
            </a:r>
            <a:r>
              <a:rPr dirty="0" sz="1450" spc="-10">
                <a:latin typeface="Times New Roman"/>
                <a:cs typeface="Times New Roman"/>
              </a:rPr>
              <a:t>"They're</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only</a:t>
            </a:r>
            <a:r>
              <a:rPr dirty="0" sz="1450" spc="125">
                <a:latin typeface="Times New Roman"/>
                <a:cs typeface="Times New Roman"/>
              </a:rPr>
              <a:t> </a:t>
            </a:r>
            <a:r>
              <a:rPr dirty="0" sz="1450" spc="-10">
                <a:latin typeface="Times New Roman"/>
                <a:cs typeface="Times New Roman"/>
              </a:rPr>
              <a:t>papers</a:t>
            </a:r>
            <a:r>
              <a:rPr dirty="0" sz="1450" spc="130">
                <a:latin typeface="Times New Roman"/>
                <a:cs typeface="Times New Roman"/>
              </a:rPr>
              <a:t> </a:t>
            </a:r>
            <a:r>
              <a:rPr dirty="0" sz="1450" spc="-5">
                <a:latin typeface="Times New Roman"/>
                <a:cs typeface="Times New Roman"/>
              </a:rPr>
              <a:t>I</a:t>
            </a:r>
            <a:r>
              <a:rPr dirty="0" sz="1450" spc="130">
                <a:latin typeface="Times New Roman"/>
                <a:cs typeface="Times New Roman"/>
              </a:rPr>
              <a:t> </a:t>
            </a:r>
            <a:r>
              <a:rPr dirty="0" sz="1450" spc="-10">
                <a:latin typeface="Times New Roman"/>
                <a:cs typeface="Times New Roman"/>
              </a:rPr>
              <a:t>could</a:t>
            </a:r>
            <a:r>
              <a:rPr dirty="0" sz="1450" spc="125">
                <a:latin typeface="Times New Roman"/>
                <a:cs typeface="Times New Roman"/>
              </a:rPr>
              <a:t> </a:t>
            </a:r>
            <a:r>
              <a:rPr dirty="0" sz="1450" spc="-10">
                <a:latin typeface="Times New Roman"/>
                <a:cs typeface="Times New Roman"/>
              </a:rPr>
              <a:t>find,</a:t>
            </a:r>
            <a:r>
              <a:rPr dirty="0" sz="1450" spc="130">
                <a:latin typeface="Times New Roman"/>
                <a:cs typeface="Times New Roman"/>
              </a:rPr>
              <a:t> </a:t>
            </a:r>
            <a:r>
              <a:rPr dirty="0" sz="1450" spc="-10">
                <a:latin typeface="Times New Roman"/>
                <a:cs typeface="Times New Roman"/>
              </a:rPr>
              <a:t>let's</a:t>
            </a:r>
            <a:r>
              <a:rPr dirty="0" sz="1450" spc="130">
                <a:latin typeface="Times New Roman"/>
                <a:cs typeface="Times New Roman"/>
              </a:rPr>
              <a:t> </a:t>
            </a:r>
            <a:r>
              <a:rPr dirty="0" sz="1450" spc="-5">
                <a:latin typeface="Times New Roman"/>
                <a:cs typeface="Times New Roman"/>
              </a:rPr>
              <a:t>hope</a:t>
            </a:r>
            <a:r>
              <a:rPr dirty="0" sz="1450" spc="125">
                <a:latin typeface="Times New Roman"/>
                <a:cs typeface="Times New Roman"/>
              </a:rPr>
              <a:t> </a:t>
            </a:r>
            <a:r>
              <a:rPr dirty="0" sz="1450" spc="-5">
                <a:latin typeface="Times New Roman"/>
                <a:cs typeface="Times New Roman"/>
              </a:rPr>
              <a:t>I</a:t>
            </a:r>
            <a:r>
              <a:rPr dirty="0" sz="1450" spc="130">
                <a:latin typeface="Times New Roman"/>
                <a:cs typeface="Times New Roman"/>
              </a:rPr>
              <a:t> </a:t>
            </a:r>
            <a:r>
              <a:rPr dirty="0" sz="1450" spc="-10">
                <a:latin typeface="Times New Roman"/>
                <a:cs typeface="Times New Roman"/>
              </a:rPr>
              <a:t>haven't</a:t>
            </a:r>
            <a:endParaRPr sz="1450">
              <a:latin typeface="Times New Roman"/>
              <a:cs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272270"/>
          </a:xfrm>
          <a:prstGeom prst="rect">
            <a:avLst/>
          </a:prstGeom>
        </p:spPr>
        <p:txBody>
          <a:bodyPr wrap="square" lIns="0" tIns="20955" rIns="0" bIns="0" rtlCol="0" vert="horz">
            <a:spAutoFit/>
          </a:bodyPr>
          <a:lstStyle/>
          <a:p>
            <a:pPr algn="just" marL="12700" marR="8255">
              <a:lnSpc>
                <a:spcPts val="1720"/>
              </a:lnSpc>
              <a:spcBef>
                <a:spcPts val="165"/>
              </a:spcBef>
            </a:pPr>
            <a:r>
              <a:rPr dirty="0" sz="1450" spc="-10">
                <a:latin typeface="Times New Roman"/>
                <a:cs typeface="Times New Roman"/>
              </a:rPr>
              <a:t>missed </a:t>
            </a:r>
            <a:r>
              <a:rPr dirty="0" sz="1450" spc="-30">
                <a:latin typeface="Times New Roman"/>
                <a:cs typeface="Times New Roman"/>
              </a:rPr>
              <a:t>any. </a:t>
            </a:r>
            <a:r>
              <a:rPr dirty="0" sz="1450" spc="-10">
                <a:latin typeface="Times New Roman"/>
                <a:cs typeface="Times New Roman"/>
              </a:rPr>
              <a:t>At least I've had </a:t>
            </a:r>
            <a:r>
              <a:rPr dirty="0" sz="1450" spc="-5">
                <a:latin typeface="Times New Roman"/>
                <a:cs typeface="Times New Roman"/>
              </a:rPr>
              <a:t>a good </a:t>
            </a:r>
            <a:r>
              <a:rPr dirty="0" sz="1450" spc="-10">
                <a:latin typeface="Times New Roman"/>
                <a:cs typeface="Times New Roman"/>
              </a:rPr>
              <a:t>look through all the chests and cupboards,  as far as it's possible in this</a:t>
            </a:r>
            <a:r>
              <a:rPr dirty="0" sz="1450" spc="25">
                <a:latin typeface="Times New Roman"/>
                <a:cs typeface="Times New Roman"/>
              </a:rPr>
              <a:t> </a:t>
            </a:r>
            <a:r>
              <a:rPr dirty="0" sz="1450" spc="-10">
                <a:latin typeface="Times New Roman"/>
                <a:cs typeface="Times New Roman"/>
              </a:rPr>
              <a:t>darkness."</a:t>
            </a:r>
            <a:endParaRPr sz="1450">
              <a:latin typeface="Times New Roman"/>
              <a:cs typeface="Times New Roman"/>
            </a:endParaRPr>
          </a:p>
          <a:p>
            <a:pPr algn="just" marL="12700" marR="5715" indent="255904">
              <a:lnSpc>
                <a:spcPts val="1730"/>
              </a:lnSpc>
              <a:spcBef>
                <a:spcPts val="79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was speaking, my eyes searched the room and were caught </a:t>
            </a:r>
            <a:r>
              <a:rPr dirty="0" sz="1450" spc="-5">
                <a:latin typeface="Times New Roman"/>
                <a:cs typeface="Times New Roman"/>
              </a:rPr>
              <a:t>by </a:t>
            </a:r>
            <a:r>
              <a:rPr dirty="0" sz="1450" spc="-10">
                <a:latin typeface="Times New Roman"/>
                <a:cs typeface="Times New Roman"/>
              </a:rPr>
              <a:t>the  sight </a:t>
            </a:r>
            <a:r>
              <a:rPr dirty="0" sz="1450" spc="-5">
                <a:latin typeface="Times New Roman"/>
                <a:cs typeface="Times New Roman"/>
              </a:rPr>
              <a:t>of a </a:t>
            </a:r>
            <a:r>
              <a:rPr dirty="0" sz="1450" spc="-10">
                <a:latin typeface="Times New Roman"/>
                <a:cs typeface="Times New Roman"/>
              </a:rPr>
              <a:t>trapdoor in the </a:t>
            </a:r>
            <a:r>
              <a:rPr dirty="0" sz="1450" spc="-20">
                <a:latin typeface="Times New Roman"/>
                <a:cs typeface="Times New Roman"/>
              </a:rPr>
              <a:t>floor. </a:t>
            </a:r>
            <a:r>
              <a:rPr dirty="0" sz="1450" spc="-5">
                <a:latin typeface="Times New Roman"/>
                <a:cs typeface="Times New Roman"/>
              </a:rPr>
              <a:t>I </a:t>
            </a:r>
            <a:r>
              <a:rPr dirty="0" sz="1450" spc="-10">
                <a:latin typeface="Times New Roman"/>
                <a:cs typeface="Times New Roman"/>
              </a:rPr>
              <a:t>vaguely remembered Zwakh telling me some  time </a:t>
            </a:r>
            <a:r>
              <a:rPr dirty="0" sz="1450" spc="-5">
                <a:latin typeface="Times New Roman"/>
                <a:cs typeface="Times New Roman"/>
              </a:rPr>
              <a:t>or </a:t>
            </a:r>
            <a:r>
              <a:rPr dirty="0" sz="1450" spc="-10">
                <a:latin typeface="Times New Roman"/>
                <a:cs typeface="Times New Roman"/>
              </a:rPr>
              <a:t>other that there was </a:t>
            </a:r>
            <a:r>
              <a:rPr dirty="0" sz="1450" spc="-5">
                <a:latin typeface="Times New Roman"/>
                <a:cs typeface="Times New Roman"/>
              </a:rPr>
              <a:t>a </a:t>
            </a:r>
            <a:r>
              <a:rPr dirty="0" sz="1450" spc="-10">
                <a:latin typeface="Times New Roman"/>
                <a:cs typeface="Times New Roman"/>
              </a:rPr>
              <a:t>secret entrance to the study from </a:t>
            </a:r>
            <a:r>
              <a:rPr dirty="0" sz="1450" spc="-25">
                <a:latin typeface="Times New Roman"/>
                <a:cs typeface="Times New Roman"/>
              </a:rPr>
              <a:t>below. </a:t>
            </a:r>
            <a:r>
              <a:rPr dirty="0" sz="1450" spc="-10">
                <a:latin typeface="Times New Roman"/>
                <a:cs typeface="Times New Roman"/>
              </a:rPr>
              <a:t>It was  square and had </a:t>
            </a:r>
            <a:r>
              <a:rPr dirty="0" sz="1450" spc="-5">
                <a:latin typeface="Times New Roman"/>
                <a:cs typeface="Times New Roman"/>
              </a:rPr>
              <a:t>a </a:t>
            </a:r>
            <a:r>
              <a:rPr dirty="0" sz="1450" spc="-10">
                <a:latin typeface="Times New Roman"/>
                <a:cs typeface="Times New Roman"/>
              </a:rPr>
              <a:t>ring as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handle.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"Where shall we keep the letters?" asked Charousek. "I should imagine  </a:t>
            </a:r>
            <a:r>
              <a:rPr dirty="0" sz="1450" spc="-5">
                <a:latin typeface="Times New Roman"/>
                <a:cs typeface="Times New Roman"/>
              </a:rPr>
              <a:t>you </a:t>
            </a:r>
            <a:r>
              <a:rPr dirty="0" sz="1450" spc="-10">
                <a:latin typeface="Times New Roman"/>
                <a:cs typeface="Times New Roman"/>
              </a:rPr>
              <a:t>and I, Herr Pernath, are probably the only people </a:t>
            </a:r>
            <a:r>
              <a:rPr dirty="0" sz="1450" spc="-20">
                <a:latin typeface="Times New Roman"/>
                <a:cs typeface="Times New Roman"/>
              </a:rPr>
              <a:t>Wassertrum </a:t>
            </a:r>
            <a:r>
              <a:rPr dirty="0" sz="1450" spc="-10">
                <a:latin typeface="Times New Roman"/>
                <a:cs typeface="Times New Roman"/>
              </a:rPr>
              <a:t>thinks are  harmless, me because </a:t>
            </a:r>
            <a:r>
              <a:rPr dirty="0" sz="1450" spc="-5">
                <a:latin typeface="Times New Roman"/>
                <a:cs typeface="Times New Roman"/>
              </a:rPr>
              <a:t>. . . </a:t>
            </a:r>
            <a:r>
              <a:rPr dirty="0" sz="1450" spc="-10">
                <a:latin typeface="Times New Roman"/>
                <a:cs typeface="Times New Roman"/>
              </a:rPr>
              <a:t>well </a:t>
            </a:r>
            <a:r>
              <a:rPr dirty="0" sz="1450" spc="-5">
                <a:latin typeface="Times New Roman"/>
                <a:cs typeface="Times New Roman"/>
              </a:rPr>
              <a:t>. . . </a:t>
            </a:r>
            <a:r>
              <a:rPr dirty="0" sz="1450" spc="-10">
                <a:latin typeface="Times New Roman"/>
                <a:cs typeface="Times New Roman"/>
              </a:rPr>
              <a:t>there are </a:t>
            </a:r>
            <a:r>
              <a:rPr dirty="0" sz="1450" spc="-5">
                <a:latin typeface="Times New Roman"/>
                <a:cs typeface="Times New Roman"/>
              </a:rPr>
              <a:t>. . . </a:t>
            </a:r>
            <a:r>
              <a:rPr dirty="0" sz="1450" spc="-10">
                <a:latin typeface="Times New Roman"/>
                <a:cs typeface="Times New Roman"/>
              </a:rPr>
              <a:t>particular reasons for that" (his  features were twisted in an expression </a:t>
            </a:r>
            <a:r>
              <a:rPr dirty="0" sz="1450" spc="-5">
                <a:latin typeface="Times New Roman"/>
                <a:cs typeface="Times New Roman"/>
              </a:rPr>
              <a:t>of </a:t>
            </a:r>
            <a:r>
              <a:rPr dirty="0" sz="1450" spc="-10">
                <a:latin typeface="Times New Roman"/>
                <a:cs typeface="Times New Roman"/>
              </a:rPr>
              <a:t>violent hatred as </a:t>
            </a:r>
            <a:r>
              <a:rPr dirty="0" sz="1450" spc="-5">
                <a:latin typeface="Times New Roman"/>
                <a:cs typeface="Times New Roman"/>
              </a:rPr>
              <a:t>he </a:t>
            </a:r>
            <a:r>
              <a:rPr dirty="0" sz="1450" spc="-10">
                <a:latin typeface="Times New Roman"/>
                <a:cs typeface="Times New Roman"/>
              </a:rPr>
              <a:t>spat </a:t>
            </a:r>
            <a:r>
              <a:rPr dirty="0" sz="1450" spc="-5">
                <a:latin typeface="Times New Roman"/>
                <a:cs typeface="Times New Roman"/>
              </a:rPr>
              <a:t>out </a:t>
            </a:r>
            <a:r>
              <a:rPr dirty="0" sz="1450" spc="-10">
                <a:latin typeface="Times New Roman"/>
                <a:cs typeface="Times New Roman"/>
              </a:rPr>
              <a:t>those  last words) "and </a:t>
            </a:r>
            <a:r>
              <a:rPr dirty="0" sz="1450" spc="-5">
                <a:latin typeface="Times New Roman"/>
                <a:cs typeface="Times New Roman"/>
              </a:rPr>
              <a:t>you he </a:t>
            </a:r>
            <a:r>
              <a:rPr dirty="0" sz="1450" spc="-10">
                <a:latin typeface="Times New Roman"/>
                <a:cs typeface="Times New Roman"/>
              </a:rPr>
              <a:t>considers </a:t>
            </a:r>
            <a:r>
              <a:rPr dirty="0" sz="1450" spc="-5">
                <a:latin typeface="Times New Roman"/>
                <a:cs typeface="Times New Roman"/>
              </a:rPr>
              <a:t>. . ." </a:t>
            </a:r>
            <a:r>
              <a:rPr dirty="0" sz="1450" spc="-10">
                <a:latin typeface="Times New Roman"/>
                <a:cs typeface="Times New Roman"/>
              </a:rPr>
              <a:t>Charousek choked back the word 'mad'  with </a:t>
            </a:r>
            <a:r>
              <a:rPr dirty="0" sz="1450" spc="-5">
                <a:latin typeface="Times New Roman"/>
                <a:cs typeface="Times New Roman"/>
              </a:rPr>
              <a:t>a </a:t>
            </a:r>
            <a:r>
              <a:rPr dirty="0" sz="1450" spc="-10">
                <a:latin typeface="Times New Roman"/>
                <a:cs typeface="Times New Roman"/>
              </a:rPr>
              <a:t>hurried and obviously feigned fit </a:t>
            </a:r>
            <a:r>
              <a:rPr dirty="0" sz="1450" spc="-5">
                <a:latin typeface="Times New Roman"/>
                <a:cs typeface="Times New Roman"/>
              </a:rPr>
              <a:t>of </a:t>
            </a:r>
            <a:r>
              <a:rPr dirty="0" sz="1450" spc="-10">
                <a:latin typeface="Times New Roman"/>
                <a:cs typeface="Times New Roman"/>
              </a:rPr>
              <a:t>coughing, </a:t>
            </a:r>
            <a:r>
              <a:rPr dirty="0" sz="1450" spc="-5">
                <a:latin typeface="Times New Roman"/>
                <a:cs typeface="Times New Roman"/>
              </a:rPr>
              <a:t>but I </a:t>
            </a:r>
            <a:r>
              <a:rPr dirty="0" sz="1450" spc="-10">
                <a:latin typeface="Times New Roman"/>
                <a:cs typeface="Times New Roman"/>
              </a:rPr>
              <a:t>guessed what </a:t>
            </a:r>
            <a:r>
              <a:rPr dirty="0" sz="1450" spc="-5">
                <a:latin typeface="Times New Roman"/>
                <a:cs typeface="Times New Roman"/>
              </a:rPr>
              <a:t>he  </a:t>
            </a:r>
            <a:r>
              <a:rPr dirty="0" sz="1450" spc="-10">
                <a:latin typeface="Times New Roman"/>
                <a:cs typeface="Times New Roman"/>
              </a:rPr>
              <a:t>had been going to </a:t>
            </a:r>
            <a:r>
              <a:rPr dirty="0" sz="1450" spc="-30">
                <a:latin typeface="Times New Roman"/>
                <a:cs typeface="Times New Roman"/>
              </a:rPr>
              <a:t>say.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hurt by </a:t>
            </a:r>
            <a:r>
              <a:rPr dirty="0" sz="1450" spc="-10">
                <a:latin typeface="Times New Roman"/>
                <a:cs typeface="Times New Roman"/>
              </a:rPr>
              <a:t>it. </a:t>
            </a:r>
            <a:r>
              <a:rPr dirty="0" sz="1450" spc="-5">
                <a:latin typeface="Times New Roman"/>
                <a:cs typeface="Times New Roman"/>
              </a:rPr>
              <a:t>I </a:t>
            </a:r>
            <a:r>
              <a:rPr dirty="0" sz="1450" spc="-10">
                <a:latin typeface="Times New Roman"/>
                <a:cs typeface="Times New Roman"/>
              </a:rPr>
              <a:t>felt so happy at the idea </a:t>
            </a:r>
            <a:r>
              <a:rPr dirty="0" sz="1450" spc="-5">
                <a:latin typeface="Times New Roman"/>
                <a:cs typeface="Times New Roman"/>
              </a:rPr>
              <a:t>of </a:t>
            </a:r>
            <a:r>
              <a:rPr dirty="0" sz="1450" spc="-10">
                <a:latin typeface="Times New Roman"/>
                <a:cs typeface="Times New Roman"/>
              </a:rPr>
              <a:t>being  able to help 'her' that my sensitivity to such suggestions had completely  vanished. </a:t>
            </a:r>
            <a:r>
              <a:rPr dirty="0" sz="1450" spc="-70">
                <a:latin typeface="Times New Roman"/>
                <a:cs typeface="Times New Roman"/>
              </a:rPr>
              <a:t>We </a:t>
            </a:r>
            <a:r>
              <a:rPr dirty="0" sz="1450" spc="-10">
                <a:latin typeface="Times New Roman"/>
                <a:cs typeface="Times New Roman"/>
              </a:rPr>
              <a:t>decided to hide the packet in my room and went back there  through the iron</a:t>
            </a:r>
            <a:r>
              <a:rPr dirty="0" sz="145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Charousek had left </a:t>
            </a:r>
            <a:r>
              <a:rPr dirty="0" sz="1450" spc="-5">
                <a:latin typeface="Times New Roman"/>
                <a:cs typeface="Times New Roman"/>
              </a:rPr>
              <a:t>a </a:t>
            </a:r>
            <a:r>
              <a:rPr dirty="0" sz="1450" spc="-10">
                <a:latin typeface="Times New Roman"/>
                <a:cs typeface="Times New Roman"/>
              </a:rPr>
              <a:t>long time ago </a:t>
            </a:r>
            <a:r>
              <a:rPr dirty="0" sz="1450" spc="-5">
                <a:latin typeface="Times New Roman"/>
                <a:cs typeface="Times New Roman"/>
              </a:rPr>
              <a:t>but I </a:t>
            </a:r>
            <a:r>
              <a:rPr dirty="0" sz="1450" spc="-10">
                <a:latin typeface="Times New Roman"/>
                <a:cs typeface="Times New Roman"/>
              </a:rPr>
              <a:t>still could </a:t>
            </a:r>
            <a:r>
              <a:rPr dirty="0" sz="1450" spc="-5">
                <a:latin typeface="Times New Roman"/>
                <a:cs typeface="Times New Roman"/>
              </a:rPr>
              <a:t>not </a:t>
            </a:r>
            <a:r>
              <a:rPr dirty="0" sz="1450" spc="-10">
                <a:latin typeface="Times New Roman"/>
                <a:cs typeface="Times New Roman"/>
              </a:rPr>
              <a:t>make </a:t>
            </a:r>
            <a:r>
              <a:rPr dirty="0" sz="1450" spc="-5">
                <a:latin typeface="Times New Roman"/>
                <a:cs typeface="Times New Roman"/>
              </a:rPr>
              <a:t>up </a:t>
            </a:r>
            <a:r>
              <a:rPr dirty="0" sz="1450" spc="-10">
                <a:latin typeface="Times New Roman"/>
                <a:cs typeface="Times New Roman"/>
              </a:rPr>
              <a:t>my mind  to </a:t>
            </a:r>
            <a:r>
              <a:rPr dirty="0" sz="1450" spc="-5">
                <a:latin typeface="Times New Roman"/>
                <a:cs typeface="Times New Roman"/>
              </a:rPr>
              <a:t>go </a:t>
            </a:r>
            <a:r>
              <a:rPr dirty="0" sz="1450" spc="-10">
                <a:latin typeface="Times New Roman"/>
                <a:cs typeface="Times New Roman"/>
              </a:rPr>
              <a:t>to bed. A sense </a:t>
            </a:r>
            <a:r>
              <a:rPr dirty="0" sz="1450" spc="-5">
                <a:latin typeface="Times New Roman"/>
                <a:cs typeface="Times New Roman"/>
              </a:rPr>
              <a:t>of </a:t>
            </a:r>
            <a:r>
              <a:rPr dirty="0" sz="1450" spc="-10">
                <a:latin typeface="Times New Roman"/>
                <a:cs typeface="Times New Roman"/>
              </a:rPr>
              <a:t>unease was gnawing at me, making rest impossible. </a:t>
            </a:r>
            <a:r>
              <a:rPr dirty="0" sz="1450" spc="-5">
                <a:latin typeface="Times New Roman"/>
                <a:cs typeface="Times New Roman"/>
              </a:rPr>
              <a:t>I  </a:t>
            </a:r>
            <a:r>
              <a:rPr dirty="0" sz="1450" spc="-10">
                <a:latin typeface="Times New Roman"/>
                <a:cs typeface="Times New Roman"/>
              </a:rPr>
              <a:t>felt there was still something </a:t>
            </a:r>
            <a:r>
              <a:rPr dirty="0" sz="1450" spc="-5">
                <a:latin typeface="Times New Roman"/>
                <a:cs typeface="Times New Roman"/>
              </a:rPr>
              <a:t>I </a:t>
            </a:r>
            <a:r>
              <a:rPr dirty="0" sz="1450" spc="-10">
                <a:latin typeface="Times New Roman"/>
                <a:cs typeface="Times New Roman"/>
              </a:rPr>
              <a:t>had to </a:t>
            </a:r>
            <a:r>
              <a:rPr dirty="0" sz="1450" spc="-5">
                <a:latin typeface="Times New Roman"/>
                <a:cs typeface="Times New Roman"/>
              </a:rPr>
              <a:t>do, but </a:t>
            </a:r>
            <a:r>
              <a:rPr dirty="0" sz="1450" spc="-10">
                <a:latin typeface="Times New Roman"/>
                <a:cs typeface="Times New Roman"/>
              </a:rPr>
              <a:t>what was it? What? Make </a:t>
            </a:r>
            <a:r>
              <a:rPr dirty="0" sz="1450" spc="-5">
                <a:latin typeface="Times New Roman"/>
                <a:cs typeface="Times New Roman"/>
              </a:rPr>
              <a:t>a </a:t>
            </a:r>
            <a:r>
              <a:rPr dirty="0" sz="1450" spc="-10">
                <a:latin typeface="Times New Roman"/>
                <a:cs typeface="Times New Roman"/>
              </a:rPr>
              <a:t>plan  </a:t>
            </a:r>
            <a:r>
              <a:rPr dirty="0" sz="1450" spc="-5">
                <a:latin typeface="Times New Roman"/>
                <a:cs typeface="Times New Roman"/>
              </a:rPr>
              <a:t>of our </a:t>
            </a:r>
            <a:r>
              <a:rPr dirty="0" sz="1450" spc="-10">
                <a:latin typeface="Times New Roman"/>
                <a:cs typeface="Times New Roman"/>
              </a:rPr>
              <a:t>next moves for Charousek? No, that alone wasn't </a:t>
            </a:r>
            <a:r>
              <a:rPr dirty="0" sz="1450" spc="-5">
                <a:latin typeface="Times New Roman"/>
                <a:cs typeface="Times New Roman"/>
              </a:rPr>
              <a:t>enough. </a:t>
            </a:r>
            <a:r>
              <a:rPr dirty="0" sz="1450" spc="-10">
                <a:latin typeface="Times New Roman"/>
                <a:cs typeface="Times New Roman"/>
              </a:rPr>
              <a:t>He wouldn't  let the junk-dealer </a:t>
            </a:r>
            <a:r>
              <a:rPr dirty="0" sz="1450" spc="-5">
                <a:latin typeface="Times New Roman"/>
                <a:cs typeface="Times New Roman"/>
              </a:rPr>
              <a:t>out of </a:t>
            </a:r>
            <a:r>
              <a:rPr dirty="0" sz="1450" spc="-10">
                <a:latin typeface="Times New Roman"/>
                <a:cs typeface="Times New Roman"/>
              </a:rPr>
              <a:t>his sight for </a:t>
            </a:r>
            <a:r>
              <a:rPr dirty="0" sz="1450" spc="-5">
                <a:latin typeface="Times New Roman"/>
                <a:cs typeface="Times New Roman"/>
              </a:rPr>
              <a:t>one </a:t>
            </a:r>
            <a:r>
              <a:rPr dirty="0" sz="1450" spc="-10">
                <a:latin typeface="Times New Roman"/>
                <a:cs typeface="Times New Roman"/>
              </a:rPr>
              <a:t>second </a:t>
            </a:r>
            <a:r>
              <a:rPr dirty="0" sz="1450" spc="-25">
                <a:latin typeface="Times New Roman"/>
                <a:cs typeface="Times New Roman"/>
              </a:rPr>
              <a:t>anyway, </a:t>
            </a:r>
            <a:r>
              <a:rPr dirty="0" sz="1450" spc="-5">
                <a:latin typeface="Times New Roman"/>
                <a:cs typeface="Times New Roman"/>
              </a:rPr>
              <a:t>of </a:t>
            </a:r>
            <a:r>
              <a:rPr dirty="0" sz="1450" spc="-10">
                <a:latin typeface="Times New Roman"/>
                <a:cs typeface="Times New Roman"/>
              </a:rPr>
              <a:t>that there was </a:t>
            </a:r>
            <a:r>
              <a:rPr dirty="0" sz="1450" spc="-5">
                <a:latin typeface="Times New Roman"/>
                <a:cs typeface="Times New Roman"/>
              </a:rPr>
              <a:t>no  doubt. I </a:t>
            </a:r>
            <a:r>
              <a:rPr dirty="0" sz="1450" spc="-10">
                <a:latin typeface="Times New Roman"/>
                <a:cs typeface="Times New Roman"/>
              </a:rPr>
              <a:t>shuddered at the memory </a:t>
            </a:r>
            <a:r>
              <a:rPr dirty="0" sz="1450" spc="-5">
                <a:latin typeface="Times New Roman"/>
                <a:cs typeface="Times New Roman"/>
              </a:rPr>
              <a:t>of </a:t>
            </a:r>
            <a:r>
              <a:rPr dirty="0" sz="1450" spc="-10">
                <a:latin typeface="Times New Roman"/>
                <a:cs typeface="Times New Roman"/>
              </a:rPr>
              <a:t>the hatred emanating from his every  word. What </a:t>
            </a:r>
            <a:r>
              <a:rPr dirty="0" sz="1450" spc="-5">
                <a:latin typeface="Times New Roman"/>
                <a:cs typeface="Times New Roman"/>
              </a:rPr>
              <a:t>on </a:t>
            </a:r>
            <a:r>
              <a:rPr dirty="0" sz="1450" spc="-10">
                <a:latin typeface="Times New Roman"/>
                <a:cs typeface="Times New Roman"/>
              </a:rPr>
              <a:t>earth could it </a:t>
            </a:r>
            <a:r>
              <a:rPr dirty="0" sz="1450" spc="-5">
                <a:latin typeface="Times New Roman"/>
                <a:cs typeface="Times New Roman"/>
              </a:rPr>
              <a:t>be </a:t>
            </a:r>
            <a:r>
              <a:rPr dirty="0" sz="1450" spc="-20">
                <a:latin typeface="Times New Roman"/>
                <a:cs typeface="Times New Roman"/>
              </a:rPr>
              <a:t>Wassertrum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This strange sense </a:t>
            </a:r>
            <a:r>
              <a:rPr dirty="0" sz="1450" spc="-5">
                <a:latin typeface="Times New Roman"/>
                <a:cs typeface="Times New Roman"/>
              </a:rPr>
              <a:t>of </a:t>
            </a:r>
            <a:r>
              <a:rPr dirty="0" sz="1450" spc="-10">
                <a:latin typeface="Times New Roman"/>
                <a:cs typeface="Times New Roman"/>
              </a:rPr>
              <a:t>unease inside me was growing, driving me to  distraction. There was something invisible calling me, something from the  other side,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it. </a:t>
            </a:r>
            <a:r>
              <a:rPr dirty="0" sz="1450" spc="-5">
                <a:latin typeface="Times New Roman"/>
                <a:cs typeface="Times New Roman"/>
              </a:rPr>
              <a:t>I </a:t>
            </a:r>
            <a:r>
              <a:rPr dirty="0" sz="1450" spc="-10">
                <a:latin typeface="Times New Roman"/>
                <a:cs typeface="Times New Roman"/>
              </a:rPr>
              <a:t>felt like </a:t>
            </a:r>
            <a:r>
              <a:rPr dirty="0" sz="1450" spc="-5">
                <a:latin typeface="Times New Roman"/>
                <a:cs typeface="Times New Roman"/>
              </a:rPr>
              <a:t>a </a:t>
            </a:r>
            <a:r>
              <a:rPr dirty="0" sz="1450" spc="-10">
                <a:latin typeface="Times New Roman"/>
                <a:cs typeface="Times New Roman"/>
              </a:rPr>
              <a:t>horse being broken </a:t>
            </a:r>
            <a:r>
              <a:rPr dirty="0" sz="1450" spc="-5">
                <a:latin typeface="Times New Roman"/>
                <a:cs typeface="Times New Roman"/>
              </a:rPr>
              <a:t>in: </a:t>
            </a:r>
            <a:r>
              <a:rPr dirty="0" sz="1450" spc="-10">
                <a:latin typeface="Times New Roman"/>
                <a:cs typeface="Times New Roman"/>
              </a:rPr>
              <a:t>it  can feel the tug </a:t>
            </a:r>
            <a:r>
              <a:rPr dirty="0" sz="1450" spc="-5">
                <a:latin typeface="Times New Roman"/>
                <a:cs typeface="Times New Roman"/>
              </a:rPr>
              <a:t>on </a:t>
            </a:r>
            <a:r>
              <a:rPr dirty="0" sz="1450" spc="-10">
                <a:latin typeface="Times New Roman"/>
                <a:cs typeface="Times New Roman"/>
              </a:rPr>
              <a:t>the reins, </a:t>
            </a:r>
            <a:r>
              <a:rPr dirty="0" sz="1450" spc="-5">
                <a:latin typeface="Times New Roman"/>
                <a:cs typeface="Times New Roman"/>
              </a:rPr>
              <a:t>but </a:t>
            </a:r>
            <a:r>
              <a:rPr dirty="0" sz="1450" spc="-10">
                <a:latin typeface="Times New Roman"/>
                <a:cs typeface="Times New Roman"/>
              </a:rPr>
              <a:t>doesn't know which movement it's supposed  to perform, cannot tell what is in its master's</a:t>
            </a:r>
            <a:r>
              <a:rPr dirty="0" sz="1450" spc="4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Go down to Shemaiah</a:t>
            </a:r>
            <a:r>
              <a:rPr dirty="0" sz="1450" spc="5">
                <a:latin typeface="Times New Roman"/>
                <a:cs typeface="Times New Roman"/>
              </a:rPr>
              <a:t> </a:t>
            </a:r>
            <a:r>
              <a:rPr dirty="0" sz="1450" spc="-10">
                <a:latin typeface="Times New Roman"/>
                <a:cs typeface="Times New Roman"/>
              </a:rPr>
              <a:t>Hillel?</a:t>
            </a:r>
            <a:endParaRPr sz="1450">
              <a:latin typeface="Times New Roman"/>
              <a:cs typeface="Times New Roman"/>
            </a:endParaRPr>
          </a:p>
          <a:p>
            <a:pPr algn="just" marL="268605">
              <a:lnSpc>
                <a:spcPct val="100000"/>
              </a:lnSpc>
              <a:spcBef>
                <a:spcPts val="785"/>
              </a:spcBef>
            </a:pPr>
            <a:r>
              <a:rPr dirty="0" sz="1450" spc="-10">
                <a:latin typeface="Times New Roman"/>
                <a:cs typeface="Times New Roman"/>
              </a:rPr>
              <a:t>Every fibre in my </a:t>
            </a:r>
            <a:r>
              <a:rPr dirty="0" sz="1450" spc="-5">
                <a:latin typeface="Times New Roman"/>
                <a:cs typeface="Times New Roman"/>
              </a:rPr>
              <a:t>body </a:t>
            </a:r>
            <a:r>
              <a:rPr dirty="0" sz="1450" spc="-10">
                <a:latin typeface="Times New Roman"/>
                <a:cs typeface="Times New Roman"/>
              </a:rPr>
              <a:t>resisted the</a:t>
            </a:r>
            <a:r>
              <a:rPr dirty="0" sz="1450" spc="15">
                <a:latin typeface="Times New Roman"/>
                <a:cs typeface="Times New Roman"/>
              </a:rPr>
              <a:t> </a:t>
            </a:r>
            <a:r>
              <a:rPr dirty="0" sz="1450" spc="-10">
                <a:latin typeface="Times New Roman"/>
                <a:cs typeface="Times New Roman"/>
              </a:rPr>
              <a:t>idea.</a:t>
            </a:r>
            <a:endParaRPr sz="1450">
              <a:latin typeface="Times New Roman"/>
              <a:cs typeface="Times New Roman"/>
            </a:endParaRPr>
          </a:p>
          <a:p>
            <a:pPr marL="12700" marR="15875" indent="255904">
              <a:lnSpc>
                <a:spcPts val="1730"/>
              </a:lnSpc>
              <a:spcBef>
                <a:spcPts val="844"/>
              </a:spcBef>
            </a:pPr>
            <a:r>
              <a:rPr dirty="0" sz="1450" spc="-10">
                <a:latin typeface="Times New Roman"/>
                <a:cs typeface="Times New Roman"/>
              </a:rPr>
              <a:t>The vision </a:t>
            </a:r>
            <a:r>
              <a:rPr dirty="0" sz="1450" spc="-5">
                <a:latin typeface="Times New Roman"/>
                <a:cs typeface="Times New Roman"/>
              </a:rPr>
              <a:t>I </a:t>
            </a:r>
            <a:r>
              <a:rPr dirty="0" sz="1450" spc="-10">
                <a:latin typeface="Times New Roman"/>
                <a:cs typeface="Times New Roman"/>
              </a:rPr>
              <a:t>had had in the Cathedral, when Charousek's head had  appeared </a:t>
            </a:r>
            <a:r>
              <a:rPr dirty="0" sz="1450" spc="-5">
                <a:latin typeface="Times New Roman"/>
                <a:cs typeface="Times New Roman"/>
              </a:rPr>
              <a:t>on </a:t>
            </a:r>
            <a:r>
              <a:rPr dirty="0" sz="1450" spc="-10">
                <a:latin typeface="Times New Roman"/>
                <a:cs typeface="Times New Roman"/>
              </a:rPr>
              <a:t>the monk's </a:t>
            </a:r>
            <a:r>
              <a:rPr dirty="0" sz="1450" spc="-5">
                <a:latin typeface="Times New Roman"/>
                <a:cs typeface="Times New Roman"/>
              </a:rPr>
              <a:t>body </a:t>
            </a:r>
            <a:r>
              <a:rPr dirty="0" sz="1450" spc="-10">
                <a:latin typeface="Times New Roman"/>
                <a:cs typeface="Times New Roman"/>
              </a:rPr>
              <a:t>in answer to my mute appeal for help, was  indication enough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reject vague feelings </a:t>
            </a:r>
            <a:r>
              <a:rPr dirty="0" sz="1450" spc="-5">
                <a:latin typeface="Times New Roman"/>
                <a:cs typeface="Times New Roman"/>
              </a:rPr>
              <a:t>out of </a:t>
            </a:r>
            <a:r>
              <a:rPr dirty="0" sz="1450" spc="-10">
                <a:latin typeface="Times New Roman"/>
                <a:cs typeface="Times New Roman"/>
              </a:rPr>
              <a:t>hand. For some  time now hidden powers had been germinating within me,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was  certain; the sense was so overpowering that </a:t>
            </a: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even try to deny it. </a:t>
            </a:r>
            <a:r>
              <a:rPr dirty="0" sz="1450" spc="-60">
                <a:latin typeface="Times New Roman"/>
                <a:cs typeface="Times New Roman"/>
              </a:rPr>
              <a:t>To  </a:t>
            </a:r>
            <a:r>
              <a:rPr dirty="0" sz="1450" spc="-10">
                <a:latin typeface="Times New Roman"/>
                <a:cs typeface="Times New Roman"/>
              </a:rPr>
              <a:t>feel letters, </a:t>
            </a:r>
            <a:r>
              <a:rPr dirty="0" sz="1450" spc="-5">
                <a:latin typeface="Times New Roman"/>
                <a:cs typeface="Times New Roman"/>
              </a:rPr>
              <a:t>not </a:t>
            </a:r>
            <a:r>
              <a:rPr dirty="0" sz="1450" spc="-10">
                <a:latin typeface="Times New Roman"/>
                <a:cs typeface="Times New Roman"/>
              </a:rPr>
              <a:t>just read them with my eyes in </a:t>
            </a:r>
            <a:r>
              <a:rPr dirty="0" sz="1450" spc="-5">
                <a:latin typeface="Times New Roman"/>
                <a:cs typeface="Times New Roman"/>
              </a:rPr>
              <a:t>books, </a:t>
            </a:r>
            <a:r>
              <a:rPr dirty="0" sz="1450" spc="-10">
                <a:latin typeface="Times New Roman"/>
                <a:cs typeface="Times New Roman"/>
              </a:rPr>
              <a:t>to set </a:t>
            </a:r>
            <a:r>
              <a:rPr dirty="0" sz="1450" spc="-5">
                <a:latin typeface="Times New Roman"/>
                <a:cs typeface="Times New Roman"/>
              </a:rPr>
              <a:t>up </a:t>
            </a:r>
            <a:r>
              <a:rPr dirty="0" sz="1450" spc="-10">
                <a:latin typeface="Times New Roman"/>
                <a:cs typeface="Times New Roman"/>
              </a:rPr>
              <a:t>an interpreter  within me to translate the things instinct whispers without the aid </a:t>
            </a:r>
            <a:r>
              <a:rPr dirty="0" sz="1450" spc="-5">
                <a:latin typeface="Times New Roman"/>
                <a:cs typeface="Times New Roman"/>
              </a:rPr>
              <a:t>of </a:t>
            </a:r>
            <a:r>
              <a:rPr dirty="0" sz="1450" spc="-10">
                <a:latin typeface="Times New Roman"/>
                <a:cs typeface="Times New Roman"/>
              </a:rPr>
              <a:t>words:  that must </a:t>
            </a:r>
            <a:r>
              <a:rPr dirty="0" sz="1450" spc="-5">
                <a:latin typeface="Times New Roman"/>
                <a:cs typeface="Times New Roman"/>
              </a:rPr>
              <a:t>be </a:t>
            </a:r>
            <a:r>
              <a:rPr dirty="0" sz="1450" spc="-10">
                <a:latin typeface="Times New Roman"/>
                <a:cs typeface="Times New Roman"/>
              </a:rPr>
              <a:t>the </a:t>
            </a:r>
            <a:r>
              <a:rPr dirty="0" sz="1450" spc="-30">
                <a:latin typeface="Times New Roman"/>
                <a:cs typeface="Times New Roman"/>
              </a:rPr>
              <a:t>key, </a:t>
            </a:r>
            <a:r>
              <a:rPr dirty="0" sz="1450" spc="-5">
                <a:latin typeface="Times New Roman"/>
                <a:cs typeface="Times New Roman"/>
              </a:rPr>
              <a:t>I </a:t>
            </a:r>
            <a:r>
              <a:rPr dirty="0" sz="1450" spc="-10">
                <a:latin typeface="Times New Roman"/>
                <a:cs typeface="Times New Roman"/>
              </a:rPr>
              <a:t>realised, that must </a:t>
            </a:r>
            <a:r>
              <a:rPr dirty="0" sz="1450" spc="-5">
                <a:latin typeface="Times New Roman"/>
                <a:cs typeface="Times New Roman"/>
              </a:rPr>
              <a:t>be </a:t>
            </a:r>
            <a:r>
              <a:rPr dirty="0" sz="1450" spc="-10">
                <a:latin typeface="Times New Roman"/>
                <a:cs typeface="Times New Roman"/>
              </a:rPr>
              <a:t>the way to establish </a:t>
            </a:r>
            <a:r>
              <a:rPr dirty="0" sz="1450" spc="-5">
                <a:latin typeface="Times New Roman"/>
                <a:cs typeface="Times New Roman"/>
              </a:rPr>
              <a:t>a </a:t>
            </a:r>
            <a:r>
              <a:rPr dirty="0" sz="1450" spc="-10">
                <a:latin typeface="Times New Roman"/>
                <a:cs typeface="Times New Roman"/>
              </a:rPr>
              <a:t>clear  language </a:t>
            </a:r>
            <a:r>
              <a:rPr dirty="0" sz="1450" spc="-5">
                <a:latin typeface="Times New Roman"/>
                <a:cs typeface="Times New Roman"/>
              </a:rPr>
              <a:t>of </a:t>
            </a:r>
            <a:r>
              <a:rPr dirty="0" sz="1450" spc="-10">
                <a:latin typeface="Times New Roman"/>
                <a:cs typeface="Times New Roman"/>
              </a:rPr>
              <a:t>communication with my own inner</a:t>
            </a:r>
            <a:r>
              <a:rPr dirty="0" sz="1450" spc="25">
                <a:latin typeface="Times New Roman"/>
                <a:cs typeface="Times New Roman"/>
              </a:rPr>
              <a:t> </a:t>
            </a:r>
            <a:r>
              <a:rPr dirty="0" sz="1450" spc="-10">
                <a:latin typeface="Times New Roman"/>
                <a:cs typeface="Times New Roman"/>
              </a:rPr>
              <a:t>being.</a:t>
            </a:r>
            <a:endParaRPr sz="145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'They have eyes to see, and see </a:t>
            </a:r>
            <a:r>
              <a:rPr dirty="0" sz="1450" spc="-5">
                <a:latin typeface="Times New Roman"/>
                <a:cs typeface="Times New Roman"/>
              </a:rPr>
              <a:t>not; </a:t>
            </a:r>
            <a:r>
              <a:rPr dirty="0" sz="1450" spc="-10">
                <a:latin typeface="Times New Roman"/>
                <a:cs typeface="Times New Roman"/>
              </a:rPr>
              <a:t>they have ears to hear and hear not';  the passage from the Bible came to me like an</a:t>
            </a:r>
            <a:r>
              <a:rPr dirty="0" sz="1450" spc="50">
                <a:latin typeface="Times New Roman"/>
                <a:cs typeface="Times New Roman"/>
              </a:rPr>
              <a:t> </a:t>
            </a:r>
            <a:r>
              <a:rPr dirty="0" sz="1450" spc="-10">
                <a:latin typeface="Times New Roman"/>
                <a:cs typeface="Times New Roman"/>
              </a:rPr>
              <a:t>explanation.</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"Key </a:t>
            </a:r>
            <a:r>
              <a:rPr dirty="0" sz="1450" spc="-5">
                <a:latin typeface="Times New Roman"/>
                <a:cs typeface="Times New Roman"/>
              </a:rPr>
              <a:t>. . . </a:t>
            </a:r>
            <a:r>
              <a:rPr dirty="0" sz="1450" spc="-10">
                <a:latin typeface="Times New Roman"/>
                <a:cs typeface="Times New Roman"/>
              </a:rPr>
              <a:t>key </a:t>
            </a:r>
            <a:r>
              <a:rPr dirty="0" sz="1450" spc="-5">
                <a:latin typeface="Times New Roman"/>
                <a:cs typeface="Times New Roman"/>
              </a:rPr>
              <a:t>. . . </a:t>
            </a:r>
            <a:r>
              <a:rPr dirty="0" sz="1450" spc="-10">
                <a:latin typeface="Times New Roman"/>
                <a:cs typeface="Times New Roman"/>
              </a:rPr>
              <a:t>key </a:t>
            </a:r>
            <a:r>
              <a:rPr dirty="0" sz="1450" spc="-5">
                <a:latin typeface="Times New Roman"/>
                <a:cs typeface="Times New Roman"/>
              </a:rPr>
              <a:t>. . ." </a:t>
            </a:r>
            <a:r>
              <a:rPr dirty="0" sz="1450" spc="-10">
                <a:latin typeface="Times New Roman"/>
                <a:cs typeface="Times New Roman"/>
              </a:rPr>
              <a:t>As my mind was teasing me with these strange  ideas, </a:t>
            </a:r>
            <a:r>
              <a:rPr dirty="0" sz="1450" spc="-5">
                <a:latin typeface="Times New Roman"/>
                <a:cs typeface="Times New Roman"/>
              </a:rPr>
              <a:t>I </a:t>
            </a:r>
            <a:r>
              <a:rPr dirty="0" sz="1450" spc="-10">
                <a:latin typeface="Times New Roman"/>
                <a:cs typeface="Times New Roman"/>
              </a:rPr>
              <a:t>suddenly noticed that my lips were mechanically repeating that </a:t>
            </a:r>
            <a:r>
              <a:rPr dirty="0" sz="1450" spc="-5">
                <a:latin typeface="Times New Roman"/>
                <a:cs typeface="Times New Roman"/>
              </a:rPr>
              <a:t>one  </a:t>
            </a:r>
            <a:r>
              <a:rPr dirty="0" sz="1450" spc="-10">
                <a:latin typeface="Times New Roman"/>
                <a:cs typeface="Times New Roman"/>
              </a:rPr>
              <a:t>word. "Key </a:t>
            </a:r>
            <a:r>
              <a:rPr dirty="0" sz="1450" spc="-5">
                <a:latin typeface="Times New Roman"/>
                <a:cs typeface="Times New Roman"/>
              </a:rPr>
              <a:t>. . . </a:t>
            </a:r>
            <a:r>
              <a:rPr dirty="0" sz="1450" spc="-10">
                <a:latin typeface="Times New Roman"/>
                <a:cs typeface="Times New Roman"/>
              </a:rPr>
              <a:t>key </a:t>
            </a:r>
            <a:r>
              <a:rPr dirty="0" sz="1450" spc="-5">
                <a:latin typeface="Times New Roman"/>
                <a:cs typeface="Times New Roman"/>
              </a:rPr>
              <a:t>. . </a:t>
            </a:r>
            <a:r>
              <a:rPr dirty="0" sz="1450" spc="-10">
                <a:latin typeface="Times New Roman"/>
                <a:cs typeface="Times New Roman"/>
              </a:rPr>
              <a:t>.?" My eye fell </a:t>
            </a:r>
            <a:r>
              <a:rPr dirty="0" sz="1450" spc="-5">
                <a:latin typeface="Times New Roman"/>
                <a:cs typeface="Times New Roman"/>
              </a:rPr>
              <a:t>on </a:t>
            </a:r>
            <a:r>
              <a:rPr dirty="0" sz="1450" spc="-10">
                <a:latin typeface="Times New Roman"/>
                <a:cs typeface="Times New Roman"/>
              </a:rPr>
              <a:t>the wire </a:t>
            </a:r>
            <a:r>
              <a:rPr dirty="0" sz="1450" spc="-5">
                <a:latin typeface="Times New Roman"/>
                <a:cs typeface="Times New Roman"/>
              </a:rPr>
              <a:t>hook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had used to  open the </a:t>
            </a:r>
            <a:r>
              <a:rPr dirty="0" sz="1450" spc="-5">
                <a:latin typeface="Times New Roman"/>
                <a:cs typeface="Times New Roman"/>
              </a:rPr>
              <a:t>door </a:t>
            </a:r>
            <a:r>
              <a:rPr dirty="0" sz="1450" spc="-10">
                <a:latin typeface="Times New Roman"/>
                <a:cs typeface="Times New Roman"/>
              </a:rPr>
              <a:t>to the loft, and immediately </a:t>
            </a:r>
            <a:r>
              <a:rPr dirty="0" sz="1450" spc="-5">
                <a:latin typeface="Times New Roman"/>
                <a:cs typeface="Times New Roman"/>
              </a:rPr>
              <a:t>I </a:t>
            </a:r>
            <a:r>
              <a:rPr dirty="0" sz="1450" spc="-10">
                <a:latin typeface="Times New Roman"/>
                <a:cs typeface="Times New Roman"/>
              </a:rPr>
              <a:t>was inflamed with the desire to  see where the square trapdoor in the studio led. </a:t>
            </a:r>
            <a:r>
              <a:rPr dirty="0" sz="1450" spc="-15">
                <a:latin typeface="Times New Roman"/>
                <a:cs typeface="Times New Roman"/>
              </a:rPr>
              <a:t>Without </a:t>
            </a:r>
            <a:r>
              <a:rPr dirty="0" sz="1450" spc="-10">
                <a:latin typeface="Times New Roman"/>
                <a:cs typeface="Times New Roman"/>
              </a:rPr>
              <a:t>pause for thought, </a:t>
            </a:r>
            <a:r>
              <a:rPr dirty="0" sz="1450" spc="-5">
                <a:latin typeface="Times New Roman"/>
                <a:cs typeface="Times New Roman"/>
              </a:rPr>
              <a:t>I  </a:t>
            </a:r>
            <a:r>
              <a:rPr dirty="0" sz="1450" spc="-10">
                <a:latin typeface="Times New Roman"/>
                <a:cs typeface="Times New Roman"/>
              </a:rPr>
              <a:t>went back into Savioli's studio and pulled the ring </a:t>
            </a:r>
            <a:r>
              <a:rPr dirty="0" sz="1450" spc="-5">
                <a:latin typeface="Times New Roman"/>
                <a:cs typeface="Times New Roman"/>
              </a:rPr>
              <a:t>on </a:t>
            </a:r>
            <a:r>
              <a:rPr dirty="0" sz="1450" spc="-10">
                <a:latin typeface="Times New Roman"/>
                <a:cs typeface="Times New Roman"/>
              </a:rPr>
              <a:t>the trapdoor until </a:t>
            </a:r>
            <a:r>
              <a:rPr dirty="0" sz="1450" spc="-5">
                <a:latin typeface="Times New Roman"/>
                <a:cs typeface="Times New Roman"/>
              </a:rPr>
              <a:t>I </a:t>
            </a:r>
            <a:r>
              <a:rPr dirty="0" sz="1450" spc="-10">
                <a:latin typeface="Times New Roman"/>
                <a:cs typeface="Times New Roman"/>
              </a:rPr>
              <a:t>had  managed to raise</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At first, nothing </a:t>
            </a:r>
            <a:r>
              <a:rPr dirty="0" sz="1450" spc="-5">
                <a:latin typeface="Times New Roman"/>
                <a:cs typeface="Times New Roman"/>
              </a:rPr>
              <a:t>but</a:t>
            </a:r>
            <a:r>
              <a:rPr dirty="0" sz="1450" spc="5">
                <a:latin typeface="Times New Roman"/>
                <a:cs typeface="Times New Roman"/>
              </a:rPr>
              <a:t> </a:t>
            </a:r>
            <a:r>
              <a:rPr dirty="0" sz="1450" spc="-10">
                <a:latin typeface="Times New Roman"/>
                <a:cs typeface="Times New Roman"/>
              </a:rPr>
              <a:t>darkness.</a:t>
            </a:r>
            <a:endParaRPr sz="1450">
              <a:latin typeface="Times New Roman"/>
              <a:cs typeface="Times New Roman"/>
            </a:endParaRPr>
          </a:p>
          <a:p>
            <a:pPr algn="just" marL="12700" marR="6350" indent="255904">
              <a:lnSpc>
                <a:spcPts val="1730"/>
              </a:lnSpc>
              <a:spcBef>
                <a:spcPts val="850"/>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saw steep, narrow steps descending into the blackness. </a:t>
            </a:r>
            <a:r>
              <a:rPr dirty="0" sz="1450" spc="-5">
                <a:latin typeface="Times New Roman"/>
                <a:cs typeface="Times New Roman"/>
              </a:rPr>
              <a:t>I </a:t>
            </a:r>
            <a:r>
              <a:rPr dirty="0" sz="1450" spc="-10">
                <a:latin typeface="Times New Roman"/>
                <a:cs typeface="Times New Roman"/>
              </a:rPr>
              <a:t>set </a:t>
            </a:r>
            <a:r>
              <a:rPr dirty="0" sz="1450" spc="-15">
                <a:latin typeface="Times New Roman"/>
                <a:cs typeface="Times New Roman"/>
              </a:rPr>
              <a:t>off  </a:t>
            </a:r>
            <a:r>
              <a:rPr dirty="0" sz="1450" spc="-10">
                <a:latin typeface="Times New Roman"/>
                <a:cs typeface="Times New Roman"/>
              </a:rPr>
              <a:t>down them, </a:t>
            </a:r>
            <a:r>
              <a:rPr dirty="0" sz="1450" spc="-5">
                <a:latin typeface="Times New Roman"/>
                <a:cs typeface="Times New Roman"/>
              </a:rPr>
              <a:t>but </a:t>
            </a:r>
            <a:r>
              <a:rPr dirty="0" sz="1450" spc="-10">
                <a:latin typeface="Times New Roman"/>
                <a:cs typeface="Times New Roman"/>
              </a:rPr>
              <a:t>they seemed never-ending. </a:t>
            </a:r>
            <a:r>
              <a:rPr dirty="0" sz="1450" spc="-5">
                <a:latin typeface="Times New Roman"/>
                <a:cs typeface="Times New Roman"/>
              </a:rPr>
              <a:t>I </a:t>
            </a:r>
            <a:r>
              <a:rPr dirty="0" sz="1450" spc="-10">
                <a:latin typeface="Times New Roman"/>
                <a:cs typeface="Times New Roman"/>
              </a:rPr>
              <a:t>groped my way past alcoves  damp with mould and </a:t>
            </a:r>
            <a:r>
              <a:rPr dirty="0" sz="1450" spc="-25">
                <a:latin typeface="Times New Roman"/>
                <a:cs typeface="Times New Roman"/>
              </a:rPr>
              <a:t>mildew, </a:t>
            </a:r>
            <a:r>
              <a:rPr dirty="0" sz="1450" spc="-10">
                <a:latin typeface="Times New Roman"/>
                <a:cs typeface="Times New Roman"/>
              </a:rPr>
              <a:t>round twists, turns and sharp corners, across  passageways leading </a:t>
            </a:r>
            <a:r>
              <a:rPr dirty="0" sz="1450" spc="-15">
                <a:latin typeface="Times New Roman"/>
                <a:cs typeface="Times New Roman"/>
              </a:rPr>
              <a:t>off </a:t>
            </a:r>
            <a:r>
              <a:rPr dirty="0" sz="1450" spc="-10">
                <a:latin typeface="Times New Roman"/>
                <a:cs typeface="Times New Roman"/>
              </a:rPr>
              <a:t>ahead, to the left </a:t>
            </a:r>
            <a:r>
              <a:rPr dirty="0" sz="1450" spc="-5">
                <a:latin typeface="Times New Roman"/>
                <a:cs typeface="Times New Roman"/>
              </a:rPr>
              <a:t>or </a:t>
            </a:r>
            <a:r>
              <a:rPr dirty="0" sz="1450" spc="-10">
                <a:latin typeface="Times New Roman"/>
                <a:cs typeface="Times New Roman"/>
              </a:rPr>
              <a:t>the right, past the remains </a:t>
            </a:r>
            <a:r>
              <a:rPr dirty="0" sz="1450" spc="-5">
                <a:latin typeface="Times New Roman"/>
                <a:cs typeface="Times New Roman"/>
              </a:rPr>
              <a:t>of </a:t>
            </a:r>
            <a:r>
              <a:rPr dirty="0" sz="1450" spc="-10">
                <a:latin typeface="Times New Roman"/>
                <a:cs typeface="Times New Roman"/>
              </a:rPr>
              <a:t>an  old wooden </a:t>
            </a:r>
            <a:r>
              <a:rPr dirty="0" sz="1450" spc="-20">
                <a:latin typeface="Times New Roman"/>
                <a:cs typeface="Times New Roman"/>
              </a:rPr>
              <a:t>door, </a:t>
            </a:r>
            <a:r>
              <a:rPr dirty="0" sz="1450" spc="-10">
                <a:latin typeface="Times New Roman"/>
                <a:cs typeface="Times New Roman"/>
              </a:rPr>
              <a:t>taking this fork </a:t>
            </a:r>
            <a:r>
              <a:rPr dirty="0" sz="1450" spc="-5">
                <a:latin typeface="Times New Roman"/>
                <a:cs typeface="Times New Roman"/>
              </a:rPr>
              <a:t>or </a:t>
            </a:r>
            <a:r>
              <a:rPr dirty="0" sz="1450" spc="-10">
                <a:latin typeface="Times New Roman"/>
                <a:cs typeface="Times New Roman"/>
              </a:rPr>
              <a:t>that, at random; and always the steps,  steps and more steps, leading </a:t>
            </a:r>
            <a:r>
              <a:rPr dirty="0" sz="1450" spc="-5">
                <a:latin typeface="Times New Roman"/>
                <a:cs typeface="Times New Roman"/>
              </a:rPr>
              <a:t>up </a:t>
            </a:r>
            <a:r>
              <a:rPr dirty="0" sz="1450" spc="-10">
                <a:latin typeface="Times New Roman"/>
                <a:cs typeface="Times New Roman"/>
              </a:rPr>
              <a:t>and down, </a:t>
            </a:r>
            <a:r>
              <a:rPr dirty="0" sz="1450" spc="-5">
                <a:latin typeface="Times New Roman"/>
                <a:cs typeface="Times New Roman"/>
              </a:rPr>
              <a:t>up </a:t>
            </a:r>
            <a:r>
              <a:rPr dirty="0" sz="1450" spc="-10">
                <a:latin typeface="Times New Roman"/>
                <a:cs typeface="Times New Roman"/>
              </a:rPr>
              <a:t>and down, and over it all the  </a:t>
            </a:r>
            <a:r>
              <a:rPr dirty="0" sz="1450" spc="-25">
                <a:latin typeface="Times New Roman"/>
                <a:cs typeface="Times New Roman"/>
              </a:rPr>
              <a:t>heavy, </a:t>
            </a:r>
            <a:r>
              <a:rPr dirty="0" sz="1450" spc="-10">
                <a:latin typeface="Times New Roman"/>
                <a:cs typeface="Times New Roman"/>
              </a:rPr>
              <a:t>stifling smell </a:t>
            </a:r>
            <a:r>
              <a:rPr dirty="0" sz="1450" spc="-5">
                <a:latin typeface="Times New Roman"/>
                <a:cs typeface="Times New Roman"/>
              </a:rPr>
              <a:t>of </a:t>
            </a:r>
            <a:r>
              <a:rPr dirty="0" sz="1450" spc="-10">
                <a:latin typeface="Times New Roman"/>
                <a:cs typeface="Times New Roman"/>
              </a:rPr>
              <a:t>soil and fungoid</a:t>
            </a:r>
            <a:r>
              <a:rPr dirty="0" sz="1450" spc="40">
                <a:latin typeface="Times New Roman"/>
                <a:cs typeface="Times New Roman"/>
              </a:rPr>
              <a:t> </a:t>
            </a:r>
            <a:r>
              <a:rPr dirty="0" sz="1450" spc="-10">
                <a:latin typeface="Times New Roman"/>
                <a:cs typeface="Times New Roman"/>
              </a:rPr>
              <a:t>growth.</a:t>
            </a:r>
            <a:endParaRPr sz="1450">
              <a:latin typeface="Times New Roman"/>
              <a:cs typeface="Times New Roman"/>
            </a:endParaRPr>
          </a:p>
          <a:p>
            <a:pPr algn="just" marL="12700" marR="13970" indent="255904">
              <a:lnSpc>
                <a:spcPts val="1730"/>
              </a:lnSpc>
              <a:spcBef>
                <a:spcPts val="780"/>
              </a:spcBef>
            </a:pPr>
            <a:r>
              <a:rPr dirty="0" sz="1450" spc="-10">
                <a:latin typeface="Times New Roman"/>
                <a:cs typeface="Times New Roman"/>
              </a:rPr>
              <a:t>And still </a:t>
            </a:r>
            <a:r>
              <a:rPr dirty="0" sz="1450" spc="-5">
                <a:latin typeface="Times New Roman"/>
                <a:cs typeface="Times New Roman"/>
              </a:rPr>
              <a:t>not a </a:t>
            </a:r>
            <a:r>
              <a:rPr dirty="0" sz="1450" spc="-10">
                <a:latin typeface="Times New Roman"/>
                <a:cs typeface="Times New Roman"/>
              </a:rPr>
              <a:t>glimmer </a:t>
            </a:r>
            <a:r>
              <a:rPr dirty="0" sz="1450" spc="-5">
                <a:latin typeface="Times New Roman"/>
                <a:cs typeface="Times New Roman"/>
              </a:rPr>
              <a:t>of </a:t>
            </a:r>
            <a:r>
              <a:rPr dirty="0" sz="1450" spc="-10">
                <a:latin typeface="Times New Roman"/>
                <a:cs typeface="Times New Roman"/>
              </a:rPr>
              <a:t>light. If only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brought </a:t>
            </a:r>
            <a:r>
              <a:rPr dirty="0" sz="1450" spc="-10">
                <a:latin typeface="Times New Roman"/>
                <a:cs typeface="Times New Roman"/>
              </a:rPr>
              <a:t>Hillel's candle with  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At last the ground became level. From the </a:t>
            </a:r>
            <a:r>
              <a:rPr dirty="0" sz="1450" spc="-5">
                <a:latin typeface="Times New Roman"/>
                <a:cs typeface="Times New Roman"/>
              </a:rPr>
              <a:t>dull </a:t>
            </a:r>
            <a:r>
              <a:rPr dirty="0" sz="1450" spc="-10">
                <a:latin typeface="Times New Roman"/>
                <a:cs typeface="Times New Roman"/>
              </a:rPr>
              <a:t>crunching sound </a:t>
            </a:r>
            <a:r>
              <a:rPr dirty="0" sz="1450" spc="-5">
                <a:latin typeface="Times New Roman"/>
                <a:cs typeface="Times New Roman"/>
              </a:rPr>
              <a:t>of </a:t>
            </a:r>
            <a:r>
              <a:rPr dirty="0" sz="1450" spc="-10">
                <a:latin typeface="Times New Roman"/>
                <a:cs typeface="Times New Roman"/>
              </a:rPr>
              <a:t>my  footsteps </a:t>
            </a:r>
            <a:r>
              <a:rPr dirty="0" sz="1450" spc="-5">
                <a:latin typeface="Times New Roman"/>
                <a:cs typeface="Times New Roman"/>
              </a:rPr>
              <a:t>I </a:t>
            </a:r>
            <a:r>
              <a:rPr dirty="0" sz="1450" spc="-10">
                <a:latin typeface="Times New Roman"/>
                <a:cs typeface="Times New Roman"/>
              </a:rPr>
              <a:t>guessed </a:t>
            </a:r>
            <a:r>
              <a:rPr dirty="0" sz="1450" spc="-5">
                <a:latin typeface="Times New Roman"/>
                <a:cs typeface="Times New Roman"/>
              </a:rPr>
              <a:t>I </a:t>
            </a:r>
            <a:r>
              <a:rPr dirty="0" sz="1450" spc="-10">
                <a:latin typeface="Times New Roman"/>
                <a:cs typeface="Times New Roman"/>
              </a:rPr>
              <a:t>was walking </a:t>
            </a:r>
            <a:r>
              <a:rPr dirty="0" sz="1450" spc="-5">
                <a:latin typeface="Times New Roman"/>
                <a:cs typeface="Times New Roman"/>
              </a:rPr>
              <a:t>on </a:t>
            </a:r>
            <a:r>
              <a:rPr dirty="0" sz="1450" spc="-10">
                <a:latin typeface="Times New Roman"/>
                <a:cs typeface="Times New Roman"/>
              </a:rPr>
              <a:t>dry sand. It could only </a:t>
            </a:r>
            <a:r>
              <a:rPr dirty="0" sz="1450" spc="-5">
                <a:latin typeface="Times New Roman"/>
                <a:cs typeface="Times New Roman"/>
              </a:rPr>
              <a:t>be one of </a:t>
            </a:r>
            <a:r>
              <a:rPr dirty="0" sz="1450" spc="-10">
                <a:latin typeface="Times New Roman"/>
                <a:cs typeface="Times New Roman"/>
              </a:rPr>
              <a:t>those  countless passages that </a:t>
            </a:r>
            <a:r>
              <a:rPr dirty="0" sz="1450" spc="-5">
                <a:latin typeface="Times New Roman"/>
                <a:cs typeface="Times New Roman"/>
              </a:rPr>
              <a:t>run, </a:t>
            </a:r>
            <a:r>
              <a:rPr dirty="0" sz="1450" spc="-10">
                <a:latin typeface="Times New Roman"/>
                <a:cs typeface="Times New Roman"/>
              </a:rPr>
              <a:t>without rhyme </a:t>
            </a:r>
            <a:r>
              <a:rPr dirty="0" sz="1450" spc="-5">
                <a:latin typeface="Times New Roman"/>
                <a:cs typeface="Times New Roman"/>
              </a:rPr>
              <a:t>or </a:t>
            </a:r>
            <a:r>
              <a:rPr dirty="0" sz="1450" spc="-10">
                <a:latin typeface="Times New Roman"/>
                <a:cs typeface="Times New Roman"/>
              </a:rPr>
              <a:t>reason, from the Ghetto down to  the </a:t>
            </a:r>
            <a:r>
              <a:rPr dirty="0" sz="1450" spc="-20">
                <a:latin typeface="Times New Roman"/>
                <a:cs typeface="Times New Roman"/>
              </a:rPr>
              <a:t>river.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in the least surprised; half the town had been built over this  network </a:t>
            </a:r>
            <a:r>
              <a:rPr dirty="0" sz="1450" spc="-5">
                <a:latin typeface="Times New Roman"/>
                <a:cs typeface="Times New Roman"/>
              </a:rPr>
              <a:t>of </a:t>
            </a:r>
            <a:r>
              <a:rPr dirty="0" sz="1450" spc="-10">
                <a:latin typeface="Times New Roman"/>
                <a:cs typeface="Times New Roman"/>
              </a:rPr>
              <a:t>tunnels and since time immemorial the inhabitants </a:t>
            </a:r>
            <a:r>
              <a:rPr dirty="0" sz="1450" spc="-5">
                <a:latin typeface="Times New Roman"/>
                <a:cs typeface="Times New Roman"/>
              </a:rPr>
              <a:t>of </a:t>
            </a:r>
            <a:r>
              <a:rPr dirty="0" sz="1450" spc="-10">
                <a:latin typeface="Times New Roman"/>
                <a:cs typeface="Times New Roman"/>
              </a:rPr>
              <a:t>Prague had  had </a:t>
            </a:r>
            <a:r>
              <a:rPr dirty="0" sz="1450" spc="-5">
                <a:latin typeface="Times New Roman"/>
                <a:cs typeface="Times New Roman"/>
              </a:rPr>
              <a:t>good </a:t>
            </a:r>
            <a:r>
              <a:rPr dirty="0" sz="1450" spc="-10">
                <a:latin typeface="Times New Roman"/>
                <a:cs typeface="Times New Roman"/>
              </a:rPr>
              <a:t>reason to shun the light </a:t>
            </a:r>
            <a:r>
              <a:rPr dirty="0" sz="1450" spc="-5">
                <a:latin typeface="Times New Roman"/>
                <a:cs typeface="Times New Roman"/>
              </a:rPr>
              <a:t>of</a:t>
            </a:r>
            <a:r>
              <a:rPr dirty="0" sz="1450" spc="20">
                <a:latin typeface="Times New Roman"/>
                <a:cs typeface="Times New Roman"/>
              </a:rPr>
              <a:t> </a:t>
            </a:r>
            <a:r>
              <a:rPr dirty="0" sz="1450" spc="-30">
                <a:latin typeface="Times New Roman"/>
                <a:cs typeface="Times New Roman"/>
              </a:rPr>
              <a:t>day.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Even though </a:t>
            </a:r>
            <a:r>
              <a:rPr dirty="0" sz="1450" spc="-5">
                <a:latin typeface="Times New Roman"/>
                <a:cs typeface="Times New Roman"/>
              </a:rPr>
              <a:t>I </a:t>
            </a:r>
            <a:r>
              <a:rPr dirty="0" sz="1450" spc="-10">
                <a:latin typeface="Times New Roman"/>
                <a:cs typeface="Times New Roman"/>
              </a:rPr>
              <a:t>seemed to have been walking for an </a:t>
            </a:r>
            <a:r>
              <a:rPr dirty="0" sz="1450" spc="-20">
                <a:latin typeface="Times New Roman"/>
                <a:cs typeface="Times New Roman"/>
              </a:rPr>
              <a:t>eternity, </a:t>
            </a:r>
            <a:r>
              <a:rPr dirty="0" sz="1450" spc="-10">
                <a:latin typeface="Times New Roman"/>
                <a:cs typeface="Times New Roman"/>
              </a:rPr>
              <a:t>the complete  lack </a:t>
            </a:r>
            <a:r>
              <a:rPr dirty="0" sz="1450" spc="-5">
                <a:latin typeface="Times New Roman"/>
                <a:cs typeface="Times New Roman"/>
              </a:rPr>
              <a:t>of </a:t>
            </a:r>
            <a:r>
              <a:rPr dirty="0" sz="1450" spc="-10">
                <a:latin typeface="Times New Roman"/>
                <a:cs typeface="Times New Roman"/>
              </a:rPr>
              <a:t>sound from above my head told me that </a:t>
            </a:r>
            <a:r>
              <a:rPr dirty="0" sz="1450" spc="-5">
                <a:latin typeface="Times New Roman"/>
                <a:cs typeface="Times New Roman"/>
              </a:rPr>
              <a:t>I </a:t>
            </a:r>
            <a:r>
              <a:rPr dirty="0" sz="1450" spc="-10">
                <a:latin typeface="Times New Roman"/>
                <a:cs typeface="Times New Roman"/>
              </a:rPr>
              <a:t>must still </a:t>
            </a:r>
            <a:r>
              <a:rPr dirty="0" sz="1450" spc="-5">
                <a:latin typeface="Times New Roman"/>
                <a:cs typeface="Times New Roman"/>
              </a:rPr>
              <a:t>be </a:t>
            </a:r>
            <a:r>
              <a:rPr dirty="0" sz="1450" spc="-10">
                <a:latin typeface="Times New Roman"/>
                <a:cs typeface="Times New Roman"/>
              </a:rPr>
              <a:t>within the  confines </a:t>
            </a:r>
            <a:r>
              <a:rPr dirty="0" sz="1450" spc="-5">
                <a:latin typeface="Times New Roman"/>
                <a:cs typeface="Times New Roman"/>
              </a:rPr>
              <a:t>of </a:t>
            </a:r>
            <a:r>
              <a:rPr dirty="0" sz="1450" spc="-10">
                <a:latin typeface="Times New Roman"/>
                <a:cs typeface="Times New Roman"/>
              </a:rPr>
              <a:t>the Ghetto, where </a:t>
            </a:r>
            <a:r>
              <a:rPr dirty="0" sz="1450" spc="-5">
                <a:latin typeface="Times New Roman"/>
                <a:cs typeface="Times New Roman"/>
              </a:rPr>
              <a:t>a </a:t>
            </a:r>
            <a:r>
              <a:rPr dirty="0" sz="1450" spc="-10">
                <a:latin typeface="Times New Roman"/>
                <a:cs typeface="Times New Roman"/>
              </a:rPr>
              <a:t>tomb-like silence reigns at night. Had </a:t>
            </a:r>
            <a:r>
              <a:rPr dirty="0" sz="1450" spc="-5">
                <a:latin typeface="Times New Roman"/>
                <a:cs typeface="Times New Roman"/>
              </a:rPr>
              <a:t>I </a:t>
            </a:r>
            <a:r>
              <a:rPr dirty="0" sz="1450" spc="-10">
                <a:latin typeface="Times New Roman"/>
                <a:cs typeface="Times New Roman"/>
              </a:rPr>
              <a:t>been  below even moderately busy streets </a:t>
            </a:r>
            <a:r>
              <a:rPr dirty="0" sz="1450" spc="-5">
                <a:latin typeface="Times New Roman"/>
                <a:cs typeface="Times New Roman"/>
              </a:rPr>
              <a:t>or </a:t>
            </a:r>
            <a:r>
              <a:rPr dirty="0" sz="1450" spc="-10">
                <a:latin typeface="Times New Roman"/>
                <a:cs typeface="Times New Roman"/>
              </a:rPr>
              <a:t>squares, the clatter </a:t>
            </a:r>
            <a:r>
              <a:rPr dirty="0" sz="1450" spc="-5">
                <a:latin typeface="Times New Roman"/>
                <a:cs typeface="Times New Roman"/>
              </a:rPr>
              <a:t>of </a:t>
            </a:r>
            <a:r>
              <a:rPr dirty="0" sz="1450" spc="-10">
                <a:latin typeface="Times New Roman"/>
                <a:cs typeface="Times New Roman"/>
              </a:rPr>
              <a:t>carriages would  have reached</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02870" indent="255904">
              <a:lnSpc>
                <a:spcPts val="1730"/>
              </a:lnSpc>
              <a:spcBef>
                <a:spcPts val="78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second fear grabbed me </a:t>
            </a:r>
            <a:r>
              <a:rPr dirty="0" sz="1450" spc="-5">
                <a:latin typeface="Times New Roman"/>
                <a:cs typeface="Times New Roman"/>
              </a:rPr>
              <a:t>by </a:t>
            </a:r>
            <a:r>
              <a:rPr dirty="0" sz="1450" spc="-10">
                <a:latin typeface="Times New Roman"/>
                <a:cs typeface="Times New Roman"/>
              </a:rPr>
              <a:t>the throat: what if </a:t>
            </a:r>
            <a:r>
              <a:rPr dirty="0" sz="1450" spc="-5">
                <a:latin typeface="Times New Roman"/>
                <a:cs typeface="Times New Roman"/>
              </a:rPr>
              <a:t>I </a:t>
            </a:r>
            <a:r>
              <a:rPr dirty="0" sz="1450" spc="-10">
                <a:latin typeface="Times New Roman"/>
                <a:cs typeface="Times New Roman"/>
              </a:rPr>
              <a:t>was merely going  round in circles? What if </a:t>
            </a:r>
            <a:r>
              <a:rPr dirty="0" sz="1450" spc="-5">
                <a:latin typeface="Times New Roman"/>
                <a:cs typeface="Times New Roman"/>
              </a:rPr>
              <a:t>I </a:t>
            </a:r>
            <a:r>
              <a:rPr dirty="0" sz="1450" spc="-10">
                <a:latin typeface="Times New Roman"/>
                <a:cs typeface="Times New Roman"/>
              </a:rPr>
              <a:t>should fall down some hole and injure myself,  break </a:t>
            </a:r>
            <a:r>
              <a:rPr dirty="0" sz="1450" spc="-5">
                <a:latin typeface="Times New Roman"/>
                <a:cs typeface="Times New Roman"/>
              </a:rPr>
              <a:t>a </a:t>
            </a:r>
            <a:r>
              <a:rPr dirty="0" sz="1450" spc="-10">
                <a:latin typeface="Times New Roman"/>
                <a:cs typeface="Times New Roman"/>
              </a:rPr>
              <a:t>leg and </a:t>
            </a:r>
            <a:r>
              <a:rPr dirty="0" sz="1450" spc="-5">
                <a:latin typeface="Times New Roman"/>
                <a:cs typeface="Times New Roman"/>
              </a:rPr>
              <a:t>be </a:t>
            </a:r>
            <a:r>
              <a:rPr dirty="0" sz="1450" spc="-10">
                <a:latin typeface="Times New Roman"/>
                <a:cs typeface="Times New Roman"/>
              </a:rPr>
              <a:t>stuck down here?! What would happen to her letters then?  They lay in my room, and </a:t>
            </a:r>
            <a:r>
              <a:rPr dirty="0" sz="1450" spc="-20">
                <a:latin typeface="Times New Roman"/>
                <a:cs typeface="Times New Roman"/>
              </a:rPr>
              <a:t>Wassertrum </a:t>
            </a:r>
            <a:r>
              <a:rPr dirty="0" sz="1450" spc="-10">
                <a:latin typeface="Times New Roman"/>
                <a:cs typeface="Times New Roman"/>
              </a:rPr>
              <a:t>was sure to get his hands </a:t>
            </a:r>
            <a:r>
              <a:rPr dirty="0" sz="1450" spc="-5">
                <a:latin typeface="Times New Roman"/>
                <a:cs typeface="Times New Roman"/>
              </a:rPr>
              <a:t>on</a:t>
            </a:r>
            <a:r>
              <a:rPr dirty="0" sz="1450" spc="10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Unbidden, the comforting presence </a:t>
            </a:r>
            <a:r>
              <a:rPr dirty="0" sz="1450" spc="-5">
                <a:latin typeface="Times New Roman"/>
                <a:cs typeface="Times New Roman"/>
              </a:rPr>
              <a:t>of </a:t>
            </a:r>
            <a:r>
              <a:rPr dirty="0" sz="1450" spc="-10">
                <a:latin typeface="Times New Roman"/>
                <a:cs typeface="Times New Roman"/>
              </a:rPr>
              <a:t>Shemaiah Hillel, whom </a:t>
            </a:r>
            <a:r>
              <a:rPr dirty="0" sz="1450" spc="-5">
                <a:latin typeface="Times New Roman"/>
                <a:cs typeface="Times New Roman"/>
              </a:rPr>
              <a:t>I </a:t>
            </a:r>
            <a:r>
              <a:rPr dirty="0" sz="1450" spc="-10">
                <a:latin typeface="Times New Roman"/>
                <a:cs typeface="Times New Roman"/>
              </a:rPr>
              <a:t>vaguely  associated with the idea </a:t>
            </a:r>
            <a:r>
              <a:rPr dirty="0" sz="1450" spc="-5">
                <a:latin typeface="Times New Roman"/>
                <a:cs typeface="Times New Roman"/>
              </a:rPr>
              <a:t>of </a:t>
            </a:r>
            <a:r>
              <a:rPr dirty="0" sz="1450" spc="-10">
                <a:latin typeface="Times New Roman"/>
                <a:cs typeface="Times New Roman"/>
              </a:rPr>
              <a:t>help and guidance, flooded through my mind. </a:t>
            </a:r>
            <a:r>
              <a:rPr dirty="0" sz="1450" spc="-60">
                <a:latin typeface="Times New Roman"/>
                <a:cs typeface="Times New Roman"/>
              </a:rPr>
              <a:t>To  </a:t>
            </a:r>
            <a:r>
              <a:rPr dirty="0" sz="1450" spc="-5">
                <a:latin typeface="Times New Roman"/>
                <a:cs typeface="Times New Roman"/>
              </a:rPr>
              <a:t>be on </a:t>
            </a:r>
            <a:r>
              <a:rPr dirty="0" sz="1450" spc="-10">
                <a:latin typeface="Times New Roman"/>
                <a:cs typeface="Times New Roman"/>
              </a:rPr>
              <a:t>the safe side,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went more </a:t>
            </a:r>
            <a:r>
              <a:rPr dirty="0" sz="1450" spc="-25">
                <a:latin typeface="Times New Roman"/>
                <a:cs typeface="Times New Roman"/>
              </a:rPr>
              <a:t>slowly, </a:t>
            </a:r>
            <a:r>
              <a:rPr dirty="0" sz="1450" spc="-10">
                <a:latin typeface="Times New Roman"/>
                <a:cs typeface="Times New Roman"/>
              </a:rPr>
              <a:t>checking my foothold at  each step and holding </a:t>
            </a:r>
            <a:r>
              <a:rPr dirty="0" sz="1450" spc="-5">
                <a:latin typeface="Times New Roman"/>
                <a:cs typeface="Times New Roman"/>
              </a:rPr>
              <a:t>one </a:t>
            </a:r>
            <a:r>
              <a:rPr dirty="0" sz="1450" spc="-10">
                <a:latin typeface="Times New Roman"/>
                <a:cs typeface="Times New Roman"/>
              </a:rPr>
              <a:t>arm above me so as </a:t>
            </a:r>
            <a:r>
              <a:rPr dirty="0" sz="1450" spc="-5">
                <a:latin typeface="Times New Roman"/>
                <a:cs typeface="Times New Roman"/>
              </a:rPr>
              <a:t>not </a:t>
            </a:r>
            <a:r>
              <a:rPr dirty="0" sz="1450" spc="-10">
                <a:latin typeface="Times New Roman"/>
                <a:cs typeface="Times New Roman"/>
              </a:rPr>
              <a:t>to knock my head against  the</a:t>
            </a:r>
            <a:r>
              <a:rPr dirty="0" sz="1450" spc="55">
                <a:latin typeface="Times New Roman"/>
                <a:cs typeface="Times New Roman"/>
              </a:rPr>
              <a:t> </a:t>
            </a:r>
            <a:r>
              <a:rPr dirty="0" sz="1450" spc="-10">
                <a:latin typeface="Times New Roman"/>
                <a:cs typeface="Times New Roman"/>
              </a:rPr>
              <a:t>roof</a:t>
            </a:r>
            <a:r>
              <a:rPr dirty="0" sz="1450" spc="60">
                <a:latin typeface="Times New Roman"/>
                <a:cs typeface="Times New Roman"/>
              </a:rPr>
              <a:t> </a:t>
            </a:r>
            <a:r>
              <a:rPr dirty="0" sz="1450" spc="-10">
                <a:latin typeface="Times New Roman"/>
                <a:cs typeface="Times New Roman"/>
              </a:rPr>
              <a:t>if</a:t>
            </a:r>
            <a:r>
              <a:rPr dirty="0" sz="1450" spc="60">
                <a:latin typeface="Times New Roman"/>
                <a:cs typeface="Times New Roman"/>
              </a:rPr>
              <a:t> </a:t>
            </a:r>
            <a:r>
              <a:rPr dirty="0" sz="1450" spc="-10">
                <a:latin typeface="Times New Roman"/>
                <a:cs typeface="Times New Roman"/>
              </a:rPr>
              <a:t>the</a:t>
            </a:r>
            <a:r>
              <a:rPr dirty="0" sz="1450" spc="60">
                <a:latin typeface="Times New Roman"/>
                <a:cs typeface="Times New Roman"/>
              </a:rPr>
              <a:t> </a:t>
            </a:r>
            <a:r>
              <a:rPr dirty="0" sz="1450" spc="-10">
                <a:latin typeface="Times New Roman"/>
                <a:cs typeface="Times New Roman"/>
              </a:rPr>
              <a:t>passage</a:t>
            </a:r>
            <a:r>
              <a:rPr dirty="0" sz="1450" spc="60">
                <a:latin typeface="Times New Roman"/>
                <a:cs typeface="Times New Roman"/>
              </a:rPr>
              <a:t> </a:t>
            </a:r>
            <a:r>
              <a:rPr dirty="0" sz="1450" spc="-10">
                <a:latin typeface="Times New Roman"/>
                <a:cs typeface="Times New Roman"/>
              </a:rPr>
              <a:t>should</a:t>
            </a:r>
            <a:r>
              <a:rPr dirty="0" sz="1450" spc="55">
                <a:latin typeface="Times New Roman"/>
                <a:cs typeface="Times New Roman"/>
              </a:rPr>
              <a:t> </a:t>
            </a:r>
            <a:r>
              <a:rPr dirty="0" sz="1450" spc="-10">
                <a:latin typeface="Times New Roman"/>
                <a:cs typeface="Times New Roman"/>
              </a:rPr>
              <a:t>suddenly</a:t>
            </a:r>
            <a:r>
              <a:rPr dirty="0" sz="1450" spc="60">
                <a:latin typeface="Times New Roman"/>
                <a:cs typeface="Times New Roman"/>
              </a:rPr>
              <a:t> </a:t>
            </a:r>
            <a:r>
              <a:rPr dirty="0" sz="1450" spc="-10">
                <a:latin typeface="Times New Roman"/>
                <a:cs typeface="Times New Roman"/>
              </a:rPr>
              <a:t>get</a:t>
            </a:r>
            <a:r>
              <a:rPr dirty="0" sz="1450" spc="60">
                <a:latin typeface="Times New Roman"/>
                <a:cs typeface="Times New Roman"/>
              </a:rPr>
              <a:t> </a:t>
            </a:r>
            <a:r>
              <a:rPr dirty="0" sz="1450" spc="-25">
                <a:latin typeface="Times New Roman"/>
                <a:cs typeface="Times New Roman"/>
              </a:rPr>
              <a:t>lower.</a:t>
            </a:r>
            <a:r>
              <a:rPr dirty="0" sz="1450" spc="60">
                <a:latin typeface="Times New Roman"/>
                <a:cs typeface="Times New Roman"/>
              </a:rPr>
              <a:t> </a:t>
            </a:r>
            <a:r>
              <a:rPr dirty="0" sz="1450" spc="-15">
                <a:latin typeface="Times New Roman"/>
                <a:cs typeface="Times New Roman"/>
              </a:rPr>
              <a:t>Occasionally,</a:t>
            </a:r>
            <a:r>
              <a:rPr dirty="0" sz="1450" spc="6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then</a:t>
            </a:r>
            <a:r>
              <a:rPr dirty="0" sz="1450" spc="55">
                <a:latin typeface="Times New Roman"/>
                <a:cs typeface="Times New Roman"/>
              </a:rPr>
              <a:t> </a:t>
            </a:r>
            <a:r>
              <a:rPr dirty="0" sz="1450" spc="-10">
                <a:latin typeface="Times New Roman"/>
                <a:cs typeface="Times New Roman"/>
              </a:rPr>
              <a:t>with</a:t>
            </a:r>
            <a:endParaRPr sz="145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174480"/>
          </a:xfrm>
          <a:prstGeom prst="rect">
            <a:avLst/>
          </a:prstGeom>
        </p:spPr>
        <p:txBody>
          <a:bodyPr wrap="square" lIns="0" tIns="11430" rIns="0" bIns="0" rtlCol="0" vert="horz">
            <a:spAutoFit/>
          </a:bodyPr>
          <a:lstStyle/>
          <a:p>
            <a:pPr algn="just" marL="12700" marR="10795">
              <a:lnSpc>
                <a:spcPct val="100000"/>
              </a:lnSpc>
              <a:spcBef>
                <a:spcPts val="90"/>
              </a:spcBef>
            </a:pPr>
            <a:r>
              <a:rPr dirty="0" sz="1450" spc="-10">
                <a:latin typeface="Times New Roman"/>
                <a:cs typeface="Times New Roman"/>
              </a:rPr>
              <a:t>increasing </a:t>
            </a:r>
            <a:r>
              <a:rPr dirty="0" sz="1450" spc="-20">
                <a:latin typeface="Times New Roman"/>
                <a:cs typeface="Times New Roman"/>
              </a:rPr>
              <a:t>frequency, </a:t>
            </a:r>
            <a:r>
              <a:rPr dirty="0" sz="1450" spc="-10">
                <a:latin typeface="Times New Roman"/>
                <a:cs typeface="Times New Roman"/>
              </a:rPr>
              <a:t>my hand </a:t>
            </a:r>
            <a:r>
              <a:rPr dirty="0" sz="1450" spc="-5">
                <a:latin typeface="Times New Roman"/>
                <a:cs typeface="Times New Roman"/>
              </a:rPr>
              <a:t>hit </a:t>
            </a:r>
            <a:r>
              <a:rPr dirty="0" sz="1450" spc="-10">
                <a:latin typeface="Times New Roman"/>
                <a:cs typeface="Times New Roman"/>
              </a:rPr>
              <a:t>the rock above me until eventually it was so  low that </a:t>
            </a:r>
            <a:r>
              <a:rPr dirty="0" sz="1450" spc="-5">
                <a:latin typeface="Times New Roman"/>
                <a:cs typeface="Times New Roman"/>
              </a:rPr>
              <a:t>I </a:t>
            </a:r>
            <a:r>
              <a:rPr dirty="0" sz="1450" spc="-10">
                <a:latin typeface="Times New Roman"/>
                <a:cs typeface="Times New Roman"/>
              </a:rPr>
              <a:t>had to bend down to</a:t>
            </a:r>
            <a:r>
              <a:rPr dirty="0" sz="1450" spc="25">
                <a:latin typeface="Times New Roman"/>
                <a:cs typeface="Times New Roman"/>
              </a:rPr>
              <a:t> </a:t>
            </a:r>
            <a:r>
              <a:rPr dirty="0" sz="1450" spc="-10">
                <a:latin typeface="Times New Roman"/>
                <a:cs typeface="Times New Roman"/>
              </a:rPr>
              <a:t>continue.</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Suddenly there was empty space above my upraised arm. </a:t>
            </a:r>
            <a:r>
              <a:rPr dirty="0" sz="1450" spc="-5">
                <a:latin typeface="Times New Roman"/>
                <a:cs typeface="Times New Roman"/>
              </a:rPr>
              <a:t>I </a:t>
            </a:r>
            <a:r>
              <a:rPr dirty="0" sz="1450" spc="-10">
                <a:latin typeface="Times New Roman"/>
                <a:cs typeface="Times New Roman"/>
              </a:rPr>
              <a:t>stood still and  stared </a:t>
            </a:r>
            <a:r>
              <a:rPr dirty="0" sz="1450" spc="-5">
                <a:latin typeface="Times New Roman"/>
                <a:cs typeface="Times New Roman"/>
              </a:rPr>
              <a:t>up. </a:t>
            </a:r>
            <a:r>
              <a:rPr dirty="0" sz="1450" spc="-10">
                <a:latin typeface="Times New Roman"/>
                <a:cs typeface="Times New Roman"/>
              </a:rPr>
              <a:t>Eventually </a:t>
            </a:r>
            <a:r>
              <a:rPr dirty="0" sz="1450" spc="-5">
                <a:latin typeface="Times New Roman"/>
                <a:cs typeface="Times New Roman"/>
              </a:rPr>
              <a:t>I </a:t>
            </a:r>
            <a:r>
              <a:rPr dirty="0" sz="1450" spc="-10">
                <a:latin typeface="Times New Roman"/>
                <a:cs typeface="Times New Roman"/>
              </a:rPr>
              <a:t>seemed to make </a:t>
            </a:r>
            <a:r>
              <a:rPr dirty="0" sz="1450" spc="-5">
                <a:latin typeface="Times New Roman"/>
                <a:cs typeface="Times New Roman"/>
              </a:rPr>
              <a:t>out a </a:t>
            </a:r>
            <a:r>
              <a:rPr dirty="0" sz="1450" spc="-10">
                <a:latin typeface="Times New Roman"/>
                <a:cs typeface="Times New Roman"/>
              </a:rPr>
              <a:t>scarcely perceptible shimmer </a:t>
            </a:r>
            <a:r>
              <a:rPr dirty="0" sz="1450" spc="-5">
                <a:latin typeface="Times New Roman"/>
                <a:cs typeface="Times New Roman"/>
              </a:rPr>
              <a:t>of  </a:t>
            </a:r>
            <a:r>
              <a:rPr dirty="0" sz="1450" spc="-10">
                <a:latin typeface="Times New Roman"/>
                <a:cs typeface="Times New Roman"/>
              </a:rPr>
              <a:t>light coming from the ceiling. Could it </a:t>
            </a:r>
            <a:r>
              <a:rPr dirty="0" sz="1450" spc="-5">
                <a:latin typeface="Times New Roman"/>
                <a:cs typeface="Times New Roman"/>
              </a:rPr>
              <a:t>be </a:t>
            </a:r>
            <a:r>
              <a:rPr dirty="0" sz="1450" spc="-10">
                <a:latin typeface="Times New Roman"/>
                <a:cs typeface="Times New Roman"/>
              </a:rPr>
              <a:t>the opening </a:t>
            </a:r>
            <a:r>
              <a:rPr dirty="0" sz="1450" spc="-5">
                <a:latin typeface="Times New Roman"/>
                <a:cs typeface="Times New Roman"/>
              </a:rPr>
              <a:t>of </a:t>
            </a:r>
            <a:r>
              <a:rPr dirty="0" sz="1450" spc="-10">
                <a:latin typeface="Times New Roman"/>
                <a:cs typeface="Times New Roman"/>
              </a:rPr>
              <a:t>some shaft, perhaps  from </a:t>
            </a:r>
            <a:r>
              <a:rPr dirty="0" sz="1450" spc="-5">
                <a:latin typeface="Times New Roman"/>
                <a:cs typeface="Times New Roman"/>
              </a:rPr>
              <a:t>a </a:t>
            </a:r>
            <a:r>
              <a:rPr dirty="0" sz="1450" spc="-10">
                <a:latin typeface="Times New Roman"/>
                <a:cs typeface="Times New Roman"/>
              </a:rPr>
              <a:t>cellar? </a:t>
            </a:r>
            <a:r>
              <a:rPr dirty="0" sz="1450" spc="-5">
                <a:latin typeface="Times New Roman"/>
                <a:cs typeface="Times New Roman"/>
              </a:rPr>
              <a:t>I </a:t>
            </a:r>
            <a:r>
              <a:rPr dirty="0" sz="1450" spc="-10">
                <a:latin typeface="Times New Roman"/>
                <a:cs typeface="Times New Roman"/>
              </a:rPr>
              <a:t>stretched </a:t>
            </a:r>
            <a:r>
              <a:rPr dirty="0" sz="1450" spc="-5">
                <a:latin typeface="Times New Roman"/>
                <a:cs typeface="Times New Roman"/>
              </a:rPr>
              <a:t>up </a:t>
            </a:r>
            <a:r>
              <a:rPr dirty="0" sz="1450" spc="-10">
                <a:latin typeface="Times New Roman"/>
                <a:cs typeface="Times New Roman"/>
              </a:rPr>
              <a:t>and felt around with both hands above head  height. The opening was rectangular and lined with stone. Gradually </a:t>
            </a:r>
            <a:r>
              <a:rPr dirty="0" sz="1450" spc="-5">
                <a:latin typeface="Times New Roman"/>
                <a:cs typeface="Times New Roman"/>
              </a:rPr>
              <a:t>I </a:t>
            </a:r>
            <a:r>
              <a:rPr dirty="0" sz="1450" spc="-10">
                <a:latin typeface="Times New Roman"/>
                <a:cs typeface="Times New Roman"/>
              </a:rPr>
              <a:t>began  to make </a:t>
            </a:r>
            <a:r>
              <a:rPr dirty="0" sz="1450" spc="-5">
                <a:latin typeface="Times New Roman"/>
                <a:cs typeface="Times New Roman"/>
              </a:rPr>
              <a:t>out </a:t>
            </a:r>
            <a:r>
              <a:rPr dirty="0" sz="1450" spc="-10">
                <a:latin typeface="Times New Roman"/>
                <a:cs typeface="Times New Roman"/>
              </a:rPr>
              <a:t>the shadowy outlines </a:t>
            </a:r>
            <a:r>
              <a:rPr dirty="0" sz="1450" spc="-5">
                <a:latin typeface="Times New Roman"/>
                <a:cs typeface="Times New Roman"/>
              </a:rPr>
              <a:t>of a </a:t>
            </a:r>
            <a:r>
              <a:rPr dirty="0" sz="1450" spc="-10">
                <a:latin typeface="Times New Roman"/>
                <a:cs typeface="Times New Roman"/>
              </a:rPr>
              <a:t>horizontal cross at the top </a:t>
            </a:r>
            <a:r>
              <a:rPr dirty="0" sz="1450" spc="-5">
                <a:latin typeface="Times New Roman"/>
                <a:cs typeface="Times New Roman"/>
              </a:rPr>
              <a:t>of </a:t>
            </a:r>
            <a:r>
              <a:rPr dirty="0" sz="1450" spc="-10">
                <a:latin typeface="Times New Roman"/>
                <a:cs typeface="Times New Roman"/>
              </a:rPr>
              <a:t>the  opening and finally </a:t>
            </a:r>
            <a:r>
              <a:rPr dirty="0" sz="1450" spc="-5">
                <a:latin typeface="Times New Roman"/>
                <a:cs typeface="Times New Roman"/>
              </a:rPr>
              <a:t>I </a:t>
            </a:r>
            <a:r>
              <a:rPr dirty="0" sz="1450" spc="-10">
                <a:latin typeface="Times New Roman"/>
                <a:cs typeface="Times New Roman"/>
              </a:rPr>
              <a:t>managed to grasp the bars that formed it and </a:t>
            </a:r>
            <a:r>
              <a:rPr dirty="0" sz="1450" spc="-5">
                <a:latin typeface="Times New Roman"/>
                <a:cs typeface="Times New Roman"/>
              </a:rPr>
              <a:t>pull </a:t>
            </a:r>
            <a:r>
              <a:rPr dirty="0" sz="1450" spc="-10">
                <a:latin typeface="Times New Roman"/>
                <a:cs typeface="Times New Roman"/>
              </a:rPr>
              <a:t>myself  </a:t>
            </a:r>
            <a:r>
              <a:rPr dirty="0" sz="1450" spc="-5">
                <a:latin typeface="Times New Roman"/>
                <a:cs typeface="Times New Roman"/>
              </a:rPr>
              <a:t>up </a:t>
            </a:r>
            <a:r>
              <a:rPr dirty="0" sz="1450" spc="-10">
                <a:latin typeface="Times New Roman"/>
                <a:cs typeface="Times New Roman"/>
              </a:rPr>
              <a:t>and through the gap between</a:t>
            </a:r>
            <a:r>
              <a:rPr dirty="0" sz="1450" spc="1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715" indent="255904">
              <a:lnSpc>
                <a:spcPts val="1730"/>
              </a:lnSpc>
              <a:spcBef>
                <a:spcPts val="710"/>
              </a:spcBef>
            </a:pPr>
            <a:r>
              <a:rPr dirty="0" sz="1450" spc="-10">
                <a:latin typeface="Times New Roman"/>
                <a:cs typeface="Times New Roman"/>
              </a:rPr>
              <a:t>Standing </a:t>
            </a:r>
            <a:r>
              <a:rPr dirty="0" sz="1450" spc="-5">
                <a:latin typeface="Times New Roman"/>
                <a:cs typeface="Times New Roman"/>
              </a:rPr>
              <a:t>on </a:t>
            </a:r>
            <a:r>
              <a:rPr dirty="0" sz="1450" spc="-10">
                <a:latin typeface="Times New Roman"/>
                <a:cs typeface="Times New Roman"/>
              </a:rPr>
              <a:t>the cross, </a:t>
            </a:r>
            <a:r>
              <a:rPr dirty="0" sz="1450" spc="-5">
                <a:latin typeface="Times New Roman"/>
                <a:cs typeface="Times New Roman"/>
              </a:rPr>
              <a:t>I </a:t>
            </a:r>
            <a:r>
              <a:rPr dirty="0" sz="1450" spc="-10">
                <a:latin typeface="Times New Roman"/>
                <a:cs typeface="Times New Roman"/>
              </a:rPr>
              <a:t>tried to get my bearings. If my fingers were </a:t>
            </a:r>
            <a:r>
              <a:rPr dirty="0" sz="1450" spc="-5">
                <a:latin typeface="Times New Roman"/>
                <a:cs typeface="Times New Roman"/>
              </a:rPr>
              <a:t>not  </a:t>
            </a:r>
            <a:r>
              <a:rPr dirty="0" sz="1450" spc="-10">
                <a:latin typeface="Times New Roman"/>
                <a:cs typeface="Times New Roman"/>
              </a:rPr>
              <a:t>deceiving me, that must </a:t>
            </a:r>
            <a:r>
              <a:rPr dirty="0" sz="1450" spc="-5">
                <a:latin typeface="Times New Roman"/>
                <a:cs typeface="Times New Roman"/>
              </a:rPr>
              <a:t>be </a:t>
            </a:r>
            <a:r>
              <a:rPr dirty="0" sz="1450" spc="-10">
                <a:latin typeface="Times New Roman"/>
                <a:cs typeface="Times New Roman"/>
              </a:rPr>
              <a:t>the remains </a:t>
            </a:r>
            <a:r>
              <a:rPr dirty="0" sz="1450" spc="-5">
                <a:latin typeface="Times New Roman"/>
                <a:cs typeface="Times New Roman"/>
              </a:rPr>
              <a:t>of </a:t>
            </a:r>
            <a:r>
              <a:rPr dirty="0" sz="1450" spc="-10">
                <a:latin typeface="Times New Roman"/>
                <a:cs typeface="Times New Roman"/>
              </a:rPr>
              <a:t>an iron spiral staircase? </a:t>
            </a:r>
            <a:r>
              <a:rPr dirty="0" sz="1450" spc="-5">
                <a:latin typeface="Times New Roman"/>
                <a:cs typeface="Times New Roman"/>
              </a:rPr>
              <a:t>I </a:t>
            </a:r>
            <a:r>
              <a:rPr dirty="0" sz="1450" spc="-10">
                <a:latin typeface="Times New Roman"/>
                <a:cs typeface="Times New Roman"/>
              </a:rPr>
              <a:t>had to  spend </a:t>
            </a:r>
            <a:r>
              <a:rPr dirty="0" sz="1450" spc="-5">
                <a:latin typeface="Times New Roman"/>
                <a:cs typeface="Times New Roman"/>
              </a:rPr>
              <a:t>a long, </a:t>
            </a:r>
            <a:r>
              <a:rPr dirty="0" sz="1450" spc="-10">
                <a:latin typeface="Times New Roman"/>
                <a:cs typeface="Times New Roman"/>
              </a:rPr>
              <a:t>long time groping in the darkness until </a:t>
            </a:r>
            <a:r>
              <a:rPr dirty="0" sz="1450" spc="-5">
                <a:latin typeface="Times New Roman"/>
                <a:cs typeface="Times New Roman"/>
              </a:rPr>
              <a:t>I </a:t>
            </a:r>
            <a:r>
              <a:rPr dirty="0" sz="1450" spc="-10">
                <a:latin typeface="Times New Roman"/>
                <a:cs typeface="Times New Roman"/>
              </a:rPr>
              <a:t>found the second step,  then </a:t>
            </a:r>
            <a:r>
              <a:rPr dirty="0" sz="1450" spc="-5">
                <a:latin typeface="Times New Roman"/>
                <a:cs typeface="Times New Roman"/>
              </a:rPr>
              <a:t>I </a:t>
            </a:r>
            <a:r>
              <a:rPr dirty="0" sz="1450" spc="-10">
                <a:latin typeface="Times New Roman"/>
                <a:cs typeface="Times New Roman"/>
              </a:rPr>
              <a:t>started climbing. There were eight steps in all, each </a:t>
            </a:r>
            <a:r>
              <a:rPr dirty="0" sz="1450" spc="-5">
                <a:latin typeface="Times New Roman"/>
                <a:cs typeface="Times New Roman"/>
              </a:rPr>
              <a:t>one </a:t>
            </a:r>
            <a:r>
              <a:rPr dirty="0" sz="1450" spc="-10">
                <a:latin typeface="Times New Roman"/>
                <a:cs typeface="Times New Roman"/>
              </a:rPr>
              <a:t>at almost head  height above the</a:t>
            </a:r>
            <a:r>
              <a:rPr dirty="0" sz="1450">
                <a:latin typeface="Times New Roman"/>
                <a:cs typeface="Times New Roman"/>
              </a:rPr>
              <a:t> </a:t>
            </a:r>
            <a:r>
              <a:rPr dirty="0" sz="1450" spc="-10">
                <a:latin typeface="Times New Roman"/>
                <a:cs typeface="Times New Roman"/>
              </a:rPr>
              <a:t>last.</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Strange! At the </a:t>
            </a:r>
            <a:r>
              <a:rPr dirty="0" sz="1450" spc="-5">
                <a:latin typeface="Times New Roman"/>
                <a:cs typeface="Times New Roman"/>
              </a:rPr>
              <a:t>top, </a:t>
            </a:r>
            <a:r>
              <a:rPr dirty="0" sz="1450" spc="-10">
                <a:latin typeface="Times New Roman"/>
                <a:cs typeface="Times New Roman"/>
              </a:rPr>
              <a:t>the staircase came </a:t>
            </a:r>
            <a:r>
              <a:rPr dirty="0" sz="1450" spc="-5">
                <a:latin typeface="Times New Roman"/>
                <a:cs typeface="Times New Roman"/>
              </a:rPr>
              <a:t>up </a:t>
            </a:r>
            <a:r>
              <a:rPr dirty="0" sz="1450" spc="-10">
                <a:latin typeface="Times New Roman"/>
                <a:cs typeface="Times New Roman"/>
              </a:rPr>
              <a:t>against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horizontal  panelling which let through, in regular lines, the shimmer </a:t>
            </a:r>
            <a:r>
              <a:rPr dirty="0" sz="1450" spc="-5">
                <a:latin typeface="Times New Roman"/>
                <a:cs typeface="Times New Roman"/>
              </a:rPr>
              <a:t>of </a:t>
            </a:r>
            <a:r>
              <a:rPr dirty="0" sz="1450" spc="-10">
                <a:latin typeface="Times New Roman"/>
                <a:cs typeface="Times New Roman"/>
              </a:rPr>
              <a:t>light that </a:t>
            </a:r>
            <a:r>
              <a:rPr dirty="0" sz="1450" spc="-5">
                <a:latin typeface="Times New Roman"/>
                <a:cs typeface="Times New Roman"/>
              </a:rPr>
              <a:t>I </a:t>
            </a:r>
            <a:r>
              <a:rPr dirty="0" sz="1450" spc="-10">
                <a:latin typeface="Times New Roman"/>
                <a:cs typeface="Times New Roman"/>
              </a:rPr>
              <a:t>had  seen from </a:t>
            </a:r>
            <a:r>
              <a:rPr dirty="0" sz="1450" spc="-25">
                <a:latin typeface="Times New Roman"/>
                <a:cs typeface="Times New Roman"/>
              </a:rPr>
              <a:t>below. </a:t>
            </a:r>
            <a:r>
              <a:rPr dirty="0" sz="1450" spc="-5">
                <a:latin typeface="Times New Roman"/>
                <a:cs typeface="Times New Roman"/>
              </a:rPr>
              <a:t>I </a:t>
            </a:r>
            <a:r>
              <a:rPr dirty="0" sz="1450" spc="-10">
                <a:latin typeface="Times New Roman"/>
                <a:cs typeface="Times New Roman"/>
              </a:rPr>
              <a:t>bent down as far as </a:t>
            </a:r>
            <a:r>
              <a:rPr dirty="0" sz="1450" spc="-5">
                <a:latin typeface="Times New Roman"/>
                <a:cs typeface="Times New Roman"/>
              </a:rPr>
              <a:t>I </a:t>
            </a:r>
            <a:r>
              <a:rPr dirty="0" sz="1450" spc="-10">
                <a:latin typeface="Times New Roman"/>
                <a:cs typeface="Times New Roman"/>
              </a:rPr>
              <a:t>could to see if, from the extra  distance, </a:t>
            </a:r>
            <a:r>
              <a:rPr dirty="0" sz="1450" spc="-5">
                <a:latin typeface="Times New Roman"/>
                <a:cs typeface="Times New Roman"/>
              </a:rPr>
              <a:t>I </a:t>
            </a:r>
            <a:r>
              <a:rPr dirty="0" sz="1450" spc="-10">
                <a:latin typeface="Times New Roman"/>
                <a:cs typeface="Times New Roman"/>
              </a:rPr>
              <a:t>could make </a:t>
            </a:r>
            <a:r>
              <a:rPr dirty="0" sz="1450" spc="-5">
                <a:latin typeface="Times New Roman"/>
                <a:cs typeface="Times New Roman"/>
              </a:rPr>
              <a:t>out </a:t>
            </a:r>
            <a:r>
              <a:rPr dirty="0" sz="1450" spc="-10">
                <a:latin typeface="Times New Roman"/>
                <a:cs typeface="Times New Roman"/>
              </a:rPr>
              <a:t>the pattern </a:t>
            </a:r>
            <a:r>
              <a:rPr dirty="0" sz="1450" spc="-5">
                <a:latin typeface="Times New Roman"/>
                <a:cs typeface="Times New Roman"/>
              </a:rPr>
              <a:t>of </a:t>
            </a:r>
            <a:r>
              <a:rPr dirty="0" sz="1450" spc="-10">
                <a:latin typeface="Times New Roman"/>
                <a:cs typeface="Times New Roman"/>
              </a:rPr>
              <a:t>the lines. </a:t>
            </a:r>
            <a:r>
              <a:rPr dirty="0" sz="1450" spc="-60">
                <a:latin typeface="Times New Roman"/>
                <a:cs typeface="Times New Roman"/>
              </a:rPr>
              <a:t>To </a:t>
            </a:r>
            <a:r>
              <a:rPr dirty="0" sz="1450" spc="-10">
                <a:latin typeface="Times New Roman"/>
                <a:cs typeface="Times New Roman"/>
              </a:rPr>
              <a:t>my astonishment </a:t>
            </a:r>
            <a:r>
              <a:rPr dirty="0" sz="1450" spc="-5">
                <a:latin typeface="Times New Roman"/>
                <a:cs typeface="Times New Roman"/>
              </a:rPr>
              <a:t>I  </a:t>
            </a:r>
            <a:r>
              <a:rPr dirty="0" sz="1450" spc="-10">
                <a:latin typeface="Times New Roman"/>
                <a:cs typeface="Times New Roman"/>
              </a:rPr>
              <a:t>realised that they formed the precise shape </a:t>
            </a:r>
            <a:r>
              <a:rPr dirty="0" sz="1450" spc="-5">
                <a:latin typeface="Times New Roman"/>
                <a:cs typeface="Times New Roman"/>
              </a:rPr>
              <a:t>of a </a:t>
            </a:r>
            <a:r>
              <a:rPr dirty="0" sz="1450" spc="-10">
                <a:latin typeface="Times New Roman"/>
                <a:cs typeface="Times New Roman"/>
              </a:rPr>
              <a:t>six-pointed </a:t>
            </a:r>
            <a:r>
              <a:rPr dirty="0" sz="1450" spc="-20">
                <a:latin typeface="Times New Roman"/>
                <a:cs typeface="Times New Roman"/>
              </a:rPr>
              <a:t>star, </a:t>
            </a:r>
            <a:r>
              <a:rPr dirty="0" sz="1450" spc="-10">
                <a:latin typeface="Times New Roman"/>
                <a:cs typeface="Times New Roman"/>
              </a:rPr>
              <a:t>such as is  found </a:t>
            </a:r>
            <a:r>
              <a:rPr dirty="0" sz="1450" spc="-5">
                <a:latin typeface="Times New Roman"/>
                <a:cs typeface="Times New Roman"/>
              </a:rPr>
              <a:t>on </a:t>
            </a:r>
            <a:r>
              <a:rPr dirty="0" sz="1450" spc="-10">
                <a:latin typeface="Times New Roman"/>
                <a:cs typeface="Times New Roman"/>
              </a:rPr>
              <a:t>synagogues.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What </a:t>
            </a:r>
            <a:r>
              <a:rPr dirty="0" sz="1450" spc="-5">
                <a:latin typeface="Times New Roman"/>
                <a:cs typeface="Times New Roman"/>
              </a:rPr>
              <a:t>on </a:t>
            </a:r>
            <a:r>
              <a:rPr dirty="0" sz="1450" spc="-10">
                <a:latin typeface="Times New Roman"/>
                <a:cs typeface="Times New Roman"/>
              </a:rPr>
              <a:t>earth could it</a:t>
            </a:r>
            <a:r>
              <a:rPr dirty="0" sz="1450" spc="5">
                <a:latin typeface="Times New Roman"/>
                <a:cs typeface="Times New Roman"/>
              </a:rPr>
              <a:t> </a:t>
            </a:r>
            <a:r>
              <a:rPr dirty="0" sz="1450" spc="-10">
                <a:latin typeface="Times New Roman"/>
                <a:cs typeface="Times New Roman"/>
              </a:rPr>
              <a:t>be?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Suddenly it dawned </a:t>
            </a:r>
            <a:r>
              <a:rPr dirty="0" sz="1450" spc="-5">
                <a:latin typeface="Times New Roman"/>
                <a:cs typeface="Times New Roman"/>
              </a:rPr>
              <a:t>on </a:t>
            </a:r>
            <a:r>
              <a:rPr dirty="0" sz="1450" spc="-10">
                <a:latin typeface="Times New Roman"/>
                <a:cs typeface="Times New Roman"/>
              </a:rPr>
              <a:t>me: this, </a:t>
            </a:r>
            <a:r>
              <a:rPr dirty="0" sz="1450" spc="-5">
                <a:latin typeface="Times New Roman"/>
                <a:cs typeface="Times New Roman"/>
              </a:rPr>
              <a:t>too, </a:t>
            </a:r>
            <a:r>
              <a:rPr dirty="0" sz="1450" spc="-10">
                <a:latin typeface="Times New Roman"/>
                <a:cs typeface="Times New Roman"/>
              </a:rPr>
              <a:t>was </a:t>
            </a:r>
            <a:r>
              <a:rPr dirty="0" sz="1450" spc="-5">
                <a:latin typeface="Times New Roman"/>
                <a:cs typeface="Times New Roman"/>
              </a:rPr>
              <a:t>a </a:t>
            </a:r>
            <a:r>
              <a:rPr dirty="0" sz="1450" spc="-15">
                <a:latin typeface="Times New Roman"/>
                <a:cs typeface="Times New Roman"/>
              </a:rPr>
              <a:t>trapdoor, </a:t>
            </a:r>
            <a:r>
              <a:rPr dirty="0" sz="1450" spc="-10">
                <a:latin typeface="Times New Roman"/>
                <a:cs typeface="Times New Roman"/>
              </a:rPr>
              <a:t>with the light seeping  round the edges. A wooden trapdoor in the shape </a:t>
            </a:r>
            <a:r>
              <a:rPr dirty="0" sz="1450" spc="-5">
                <a:latin typeface="Times New Roman"/>
                <a:cs typeface="Times New Roman"/>
              </a:rPr>
              <a:t>of a </a:t>
            </a:r>
            <a:r>
              <a:rPr dirty="0" sz="1450" spc="-25">
                <a:latin typeface="Times New Roman"/>
                <a:cs typeface="Times New Roman"/>
              </a:rPr>
              <a:t>star. </a:t>
            </a:r>
            <a:r>
              <a:rPr dirty="0" sz="1450" spc="-5">
                <a:latin typeface="Times New Roman"/>
                <a:cs typeface="Times New Roman"/>
              </a:rPr>
              <a:t>I put </a:t>
            </a:r>
            <a:r>
              <a:rPr dirty="0" sz="1450" spc="-10">
                <a:latin typeface="Times New Roman"/>
                <a:cs typeface="Times New Roman"/>
              </a:rPr>
              <a:t>my shoulder  against it and heaved; </a:t>
            </a:r>
            <a:r>
              <a:rPr dirty="0" sz="1450" spc="-5">
                <a:latin typeface="Times New Roman"/>
                <a:cs typeface="Times New Roman"/>
              </a:rPr>
              <a:t>one </a:t>
            </a:r>
            <a:r>
              <a:rPr dirty="0" sz="1450" spc="-10">
                <a:latin typeface="Times New Roman"/>
                <a:cs typeface="Times New Roman"/>
              </a:rPr>
              <a:t>second later </a:t>
            </a:r>
            <a:r>
              <a:rPr dirty="0" sz="1450" spc="-5">
                <a:latin typeface="Times New Roman"/>
                <a:cs typeface="Times New Roman"/>
              </a:rPr>
              <a:t>I </a:t>
            </a:r>
            <a:r>
              <a:rPr dirty="0" sz="1450" spc="-10">
                <a:latin typeface="Times New Roman"/>
                <a:cs typeface="Times New Roman"/>
              </a:rPr>
              <a:t>was standing in </a:t>
            </a:r>
            <a:r>
              <a:rPr dirty="0" sz="1450" spc="-5">
                <a:latin typeface="Times New Roman"/>
                <a:cs typeface="Times New Roman"/>
              </a:rPr>
              <a:t>a </a:t>
            </a:r>
            <a:r>
              <a:rPr dirty="0" sz="1450" spc="-10">
                <a:latin typeface="Times New Roman"/>
                <a:cs typeface="Times New Roman"/>
              </a:rPr>
              <a:t>room flooded with  bright moonlight. It was fairly small and completely empty apart from </a:t>
            </a:r>
            <a:r>
              <a:rPr dirty="0" sz="1450" spc="-5">
                <a:latin typeface="Times New Roman"/>
                <a:cs typeface="Times New Roman"/>
              </a:rPr>
              <a:t>a </a:t>
            </a:r>
            <a:r>
              <a:rPr dirty="0" sz="1450" spc="-10">
                <a:latin typeface="Times New Roman"/>
                <a:cs typeface="Times New Roman"/>
              </a:rPr>
              <a:t>pile </a:t>
            </a:r>
            <a:r>
              <a:rPr dirty="0" sz="1450" spc="-5">
                <a:latin typeface="Times New Roman"/>
                <a:cs typeface="Times New Roman"/>
              </a:rPr>
              <a:t>of  </a:t>
            </a:r>
            <a:r>
              <a:rPr dirty="0" sz="1450" spc="-10">
                <a:latin typeface="Times New Roman"/>
                <a:cs typeface="Times New Roman"/>
              </a:rPr>
              <a:t>rubbish in </a:t>
            </a:r>
            <a:r>
              <a:rPr dirty="0" sz="1450" spc="-5">
                <a:latin typeface="Times New Roman"/>
                <a:cs typeface="Times New Roman"/>
              </a:rPr>
              <a:t>one </a:t>
            </a:r>
            <a:r>
              <a:rPr dirty="0" sz="1450" spc="-20">
                <a:latin typeface="Times New Roman"/>
                <a:cs typeface="Times New Roman"/>
              </a:rPr>
              <a:t>corner. </a:t>
            </a:r>
            <a:r>
              <a:rPr dirty="0" sz="1450" spc="-10">
                <a:latin typeface="Times New Roman"/>
                <a:cs typeface="Times New Roman"/>
              </a:rPr>
              <a:t>There was only </a:t>
            </a:r>
            <a:r>
              <a:rPr dirty="0" sz="1450" spc="-5">
                <a:latin typeface="Times New Roman"/>
                <a:cs typeface="Times New Roman"/>
              </a:rPr>
              <a:t>one </a:t>
            </a:r>
            <a:r>
              <a:rPr dirty="0" sz="1450" spc="-20">
                <a:latin typeface="Times New Roman"/>
                <a:cs typeface="Times New Roman"/>
              </a:rPr>
              <a:t>window, </a:t>
            </a:r>
            <a:r>
              <a:rPr dirty="0" sz="1450" spc="-10">
                <a:latin typeface="Times New Roman"/>
                <a:cs typeface="Times New Roman"/>
              </a:rPr>
              <a:t>and that had strong iron  bars. </a:t>
            </a:r>
            <a:r>
              <a:rPr dirty="0" sz="1450" spc="-5">
                <a:latin typeface="Times New Roman"/>
                <a:cs typeface="Times New Roman"/>
              </a:rPr>
              <a:t>I </a:t>
            </a:r>
            <a:r>
              <a:rPr dirty="0" sz="1450" spc="-10">
                <a:latin typeface="Times New Roman"/>
                <a:cs typeface="Times New Roman"/>
              </a:rPr>
              <a:t>checked the walls several times, </a:t>
            </a:r>
            <a:r>
              <a:rPr dirty="0" sz="1450" spc="-5">
                <a:latin typeface="Times New Roman"/>
                <a:cs typeface="Times New Roman"/>
              </a:rPr>
              <a:t>but </a:t>
            </a:r>
            <a:r>
              <a:rPr dirty="0" sz="1450" spc="-10">
                <a:latin typeface="Times New Roman"/>
                <a:cs typeface="Times New Roman"/>
              </a:rPr>
              <a:t>however carefully </a:t>
            </a:r>
            <a:r>
              <a:rPr dirty="0" sz="1450" spc="-5">
                <a:latin typeface="Times New Roman"/>
                <a:cs typeface="Times New Roman"/>
              </a:rPr>
              <a:t>I </a:t>
            </a:r>
            <a:r>
              <a:rPr dirty="0" sz="1450" spc="-10">
                <a:latin typeface="Times New Roman"/>
                <a:cs typeface="Times New Roman"/>
              </a:rPr>
              <a:t>searched </a:t>
            </a:r>
            <a:r>
              <a:rPr dirty="0" sz="1450" spc="-5">
                <a:latin typeface="Times New Roman"/>
                <a:cs typeface="Times New Roman"/>
              </a:rPr>
              <a:t>I  </a:t>
            </a:r>
            <a:r>
              <a:rPr dirty="0" sz="1450" spc="-10">
                <a:latin typeface="Times New Roman"/>
                <a:cs typeface="Times New Roman"/>
              </a:rPr>
              <a:t>could find </a:t>
            </a:r>
            <a:r>
              <a:rPr dirty="0" sz="1450" spc="-5">
                <a:latin typeface="Times New Roman"/>
                <a:cs typeface="Times New Roman"/>
              </a:rPr>
              <a:t>no door or </a:t>
            </a:r>
            <a:r>
              <a:rPr dirty="0" sz="1450" spc="-10">
                <a:latin typeface="Times New Roman"/>
                <a:cs typeface="Times New Roman"/>
              </a:rPr>
              <a:t>other kind </a:t>
            </a:r>
            <a:r>
              <a:rPr dirty="0" sz="1450" spc="-5">
                <a:latin typeface="Times New Roman"/>
                <a:cs typeface="Times New Roman"/>
              </a:rPr>
              <a:t>of </a:t>
            </a:r>
            <a:r>
              <a:rPr dirty="0" sz="1450" spc="-10">
                <a:latin typeface="Times New Roman"/>
                <a:cs typeface="Times New Roman"/>
              </a:rPr>
              <a:t>entrance, apart from the </a:t>
            </a:r>
            <a:r>
              <a:rPr dirty="0" sz="1450" spc="-5">
                <a:latin typeface="Times New Roman"/>
                <a:cs typeface="Times New Roman"/>
              </a:rPr>
              <a:t>one I </a:t>
            </a:r>
            <a:r>
              <a:rPr dirty="0" sz="1450" spc="-10">
                <a:latin typeface="Times New Roman"/>
                <a:cs typeface="Times New Roman"/>
              </a:rPr>
              <a:t>had just  used. The bars over the window were too close for me to </a:t>
            </a:r>
            <a:r>
              <a:rPr dirty="0" sz="1450" spc="-5">
                <a:latin typeface="Times New Roman"/>
                <a:cs typeface="Times New Roman"/>
              </a:rPr>
              <a:t>put </a:t>
            </a:r>
            <a:r>
              <a:rPr dirty="0" sz="1450" spc="-10">
                <a:latin typeface="Times New Roman"/>
                <a:cs typeface="Times New Roman"/>
              </a:rPr>
              <a:t>my head through,  </a:t>
            </a:r>
            <a:r>
              <a:rPr dirty="0" sz="1450" spc="-5">
                <a:latin typeface="Times New Roman"/>
                <a:cs typeface="Times New Roman"/>
              </a:rPr>
              <a:t>but </a:t>
            </a:r>
            <a:r>
              <a:rPr dirty="0" sz="1450" spc="-10">
                <a:latin typeface="Times New Roman"/>
                <a:cs typeface="Times New Roman"/>
              </a:rPr>
              <a:t>from what </a:t>
            </a:r>
            <a:r>
              <a:rPr dirty="0" sz="1450" spc="-5">
                <a:latin typeface="Times New Roman"/>
                <a:cs typeface="Times New Roman"/>
              </a:rPr>
              <a:t>I </a:t>
            </a:r>
            <a:r>
              <a:rPr dirty="0" sz="1450" spc="-10">
                <a:latin typeface="Times New Roman"/>
                <a:cs typeface="Times New Roman"/>
              </a:rPr>
              <a:t>could see </a:t>
            </a:r>
            <a:r>
              <a:rPr dirty="0" sz="1450" spc="-5">
                <a:latin typeface="Times New Roman"/>
                <a:cs typeface="Times New Roman"/>
              </a:rPr>
              <a:t>of </a:t>
            </a:r>
            <a:r>
              <a:rPr dirty="0" sz="1450" spc="-10">
                <a:latin typeface="Times New Roman"/>
                <a:cs typeface="Times New Roman"/>
              </a:rPr>
              <a:t>the street outside, the room must have been  roughly </a:t>
            </a:r>
            <a:r>
              <a:rPr dirty="0" sz="1450" spc="-5">
                <a:latin typeface="Times New Roman"/>
                <a:cs typeface="Times New Roman"/>
              </a:rPr>
              <a:t>on a </a:t>
            </a:r>
            <a:r>
              <a:rPr dirty="0" sz="1450" spc="-10">
                <a:latin typeface="Times New Roman"/>
                <a:cs typeface="Times New Roman"/>
              </a:rPr>
              <a:t>level with the third </a:t>
            </a:r>
            <a:r>
              <a:rPr dirty="0" sz="1450" spc="-15">
                <a:latin typeface="Times New Roman"/>
                <a:cs typeface="Times New Roman"/>
              </a:rPr>
              <a:t>floor, </a:t>
            </a:r>
            <a:r>
              <a:rPr dirty="0" sz="1450" spc="-10">
                <a:latin typeface="Times New Roman"/>
                <a:cs typeface="Times New Roman"/>
              </a:rPr>
              <a:t>as the houses opposite had only two  storeys and were considerably</a:t>
            </a:r>
            <a:r>
              <a:rPr dirty="0" sz="1450" spc="10">
                <a:latin typeface="Times New Roman"/>
                <a:cs typeface="Times New Roman"/>
              </a:rPr>
              <a:t> </a:t>
            </a:r>
            <a:r>
              <a:rPr dirty="0" sz="1450" spc="-25">
                <a:latin typeface="Times New Roman"/>
                <a:cs typeface="Times New Roman"/>
              </a:rPr>
              <a:t>lower.</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The pavement </a:t>
            </a:r>
            <a:r>
              <a:rPr dirty="0" sz="1450" spc="-5">
                <a:latin typeface="Times New Roman"/>
                <a:cs typeface="Times New Roman"/>
              </a:rPr>
              <a:t>on </a:t>
            </a:r>
            <a:r>
              <a:rPr dirty="0" sz="1450" spc="-10">
                <a:latin typeface="Times New Roman"/>
                <a:cs typeface="Times New Roman"/>
              </a:rPr>
              <a:t>the other side </a:t>
            </a:r>
            <a:r>
              <a:rPr dirty="0" sz="1450" spc="-5">
                <a:latin typeface="Times New Roman"/>
                <a:cs typeface="Times New Roman"/>
              </a:rPr>
              <a:t>of </a:t>
            </a:r>
            <a:r>
              <a:rPr dirty="0" sz="1450" spc="-10">
                <a:latin typeface="Times New Roman"/>
                <a:cs typeface="Times New Roman"/>
              </a:rPr>
              <a:t>the street was just in </a:t>
            </a:r>
            <a:r>
              <a:rPr dirty="0" sz="1450" spc="-30">
                <a:latin typeface="Times New Roman"/>
                <a:cs typeface="Times New Roman"/>
              </a:rPr>
              <a:t>view, </a:t>
            </a:r>
            <a:r>
              <a:rPr dirty="0" sz="1450" spc="-5">
                <a:latin typeface="Times New Roman"/>
                <a:cs typeface="Times New Roman"/>
              </a:rPr>
              <a:t>but </a:t>
            </a:r>
            <a:r>
              <a:rPr dirty="0" sz="1450" spc="-10">
                <a:latin typeface="Times New Roman"/>
                <a:cs typeface="Times New Roman"/>
              </a:rPr>
              <a:t>the  dazzling moonlight that was shining full in my face formed deep shadows,  rendering it impossible for me to make </a:t>
            </a:r>
            <a:r>
              <a:rPr dirty="0" sz="1450" spc="-5">
                <a:latin typeface="Times New Roman"/>
                <a:cs typeface="Times New Roman"/>
              </a:rPr>
              <a:t>out </a:t>
            </a:r>
            <a:r>
              <a:rPr dirty="0" sz="1450" spc="-10">
                <a:latin typeface="Times New Roman"/>
                <a:cs typeface="Times New Roman"/>
              </a:rPr>
              <a:t>any details. The street must </a:t>
            </a:r>
            <a:r>
              <a:rPr dirty="0" sz="1450" spc="-5">
                <a:latin typeface="Times New Roman"/>
                <a:cs typeface="Times New Roman"/>
              </a:rPr>
              <a:t>be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the Jewish Ghetto, for all the windows </a:t>
            </a:r>
            <a:r>
              <a:rPr dirty="0" sz="1450" spc="-5">
                <a:latin typeface="Times New Roman"/>
                <a:cs typeface="Times New Roman"/>
              </a:rPr>
              <a:t>of </a:t>
            </a:r>
            <a:r>
              <a:rPr dirty="0" sz="1450" spc="-10">
                <a:latin typeface="Times New Roman"/>
                <a:cs typeface="Times New Roman"/>
              </a:rPr>
              <a:t>the building opposite were  bricked </a:t>
            </a:r>
            <a:r>
              <a:rPr dirty="0" sz="1450" spc="-5">
                <a:latin typeface="Times New Roman"/>
                <a:cs typeface="Times New Roman"/>
              </a:rPr>
              <a:t>up </a:t>
            </a:r>
            <a:r>
              <a:rPr dirty="0" sz="1450" spc="-10">
                <a:latin typeface="Times New Roman"/>
                <a:cs typeface="Times New Roman"/>
              </a:rPr>
              <a:t>and merely indicated </a:t>
            </a:r>
            <a:r>
              <a:rPr dirty="0" sz="1450" spc="-5">
                <a:latin typeface="Times New Roman"/>
                <a:cs typeface="Times New Roman"/>
              </a:rPr>
              <a:t>by </a:t>
            </a:r>
            <a:r>
              <a:rPr dirty="0" sz="1450" spc="-10">
                <a:latin typeface="Times New Roman"/>
                <a:cs typeface="Times New Roman"/>
              </a:rPr>
              <a:t>ledges projecting from the wall; nowhere  else in the city </a:t>
            </a:r>
            <a:r>
              <a:rPr dirty="0" sz="1450" spc="-5">
                <a:latin typeface="Times New Roman"/>
                <a:cs typeface="Times New Roman"/>
              </a:rPr>
              <a:t>do </a:t>
            </a:r>
            <a:r>
              <a:rPr dirty="0" sz="1450" spc="-10">
                <a:latin typeface="Times New Roman"/>
                <a:cs typeface="Times New Roman"/>
              </a:rPr>
              <a:t>the houses turn their backs </a:t>
            </a:r>
            <a:r>
              <a:rPr dirty="0" sz="1450" spc="-5">
                <a:latin typeface="Times New Roman"/>
                <a:cs typeface="Times New Roman"/>
              </a:rPr>
              <a:t>on </a:t>
            </a:r>
            <a:r>
              <a:rPr dirty="0" sz="1450" spc="-10">
                <a:latin typeface="Times New Roman"/>
                <a:cs typeface="Times New Roman"/>
              </a:rPr>
              <a:t>each other in this </a:t>
            </a:r>
            <a:r>
              <a:rPr dirty="0" sz="1450" spc="-5">
                <a:latin typeface="Times New Roman"/>
                <a:cs typeface="Times New Roman"/>
              </a:rPr>
              <a:t>odd</a:t>
            </a:r>
            <a:r>
              <a:rPr dirty="0" sz="1450" spc="254">
                <a:latin typeface="Times New Roman"/>
                <a:cs typeface="Times New Roman"/>
              </a:rPr>
              <a:t> </a:t>
            </a:r>
            <a:r>
              <a:rPr dirty="0" sz="1450" spc="-10">
                <a:latin typeface="Times New Roman"/>
                <a:cs typeface="Times New Roman"/>
              </a:rPr>
              <a:t>fashion.</a:t>
            </a:r>
            <a:endParaRPr sz="145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44965"/>
          </a:xfrm>
          <a:prstGeom prst="rect">
            <a:avLst/>
          </a:prstGeom>
        </p:spPr>
        <p:txBody>
          <a:bodyPr wrap="square" lIns="0" tIns="19685" rIns="0" bIns="0" rtlCol="0" vert="horz">
            <a:spAutoFit/>
          </a:bodyPr>
          <a:lstStyle/>
          <a:p>
            <a:pPr algn="just" marL="12700" marR="6350" indent="255904">
              <a:lnSpc>
                <a:spcPts val="1730"/>
              </a:lnSpc>
              <a:spcBef>
                <a:spcPts val="155"/>
              </a:spcBef>
            </a:pPr>
            <a:r>
              <a:rPr dirty="0" sz="1450" spc="-10">
                <a:latin typeface="Times New Roman"/>
                <a:cs typeface="Times New Roman"/>
              </a:rPr>
              <a:t>In vain </a:t>
            </a:r>
            <a:r>
              <a:rPr dirty="0" sz="1450" spc="-5">
                <a:latin typeface="Times New Roman"/>
                <a:cs typeface="Times New Roman"/>
              </a:rPr>
              <a:t>I </a:t>
            </a:r>
            <a:r>
              <a:rPr dirty="0" sz="1450" spc="-10">
                <a:latin typeface="Times New Roman"/>
                <a:cs typeface="Times New Roman"/>
              </a:rPr>
              <a:t>racked my brains to try to work </a:t>
            </a:r>
            <a:r>
              <a:rPr dirty="0" sz="1450" spc="-5">
                <a:latin typeface="Times New Roman"/>
                <a:cs typeface="Times New Roman"/>
              </a:rPr>
              <a:t>out </a:t>
            </a:r>
            <a:r>
              <a:rPr dirty="0" sz="1450" spc="-10">
                <a:latin typeface="Times New Roman"/>
                <a:cs typeface="Times New Roman"/>
              </a:rPr>
              <a:t>what this singular building in  which </a:t>
            </a:r>
            <a:r>
              <a:rPr dirty="0" sz="1450" spc="-5">
                <a:latin typeface="Times New Roman"/>
                <a:cs typeface="Times New Roman"/>
              </a:rPr>
              <a:t>I </a:t>
            </a:r>
            <a:r>
              <a:rPr dirty="0" sz="1450" spc="-10">
                <a:latin typeface="Times New Roman"/>
                <a:cs typeface="Times New Roman"/>
              </a:rPr>
              <a:t>found myself might be. Could it perhaps </a:t>
            </a:r>
            <a:r>
              <a:rPr dirty="0" sz="1450" spc="-5">
                <a:latin typeface="Times New Roman"/>
                <a:cs typeface="Times New Roman"/>
              </a:rPr>
              <a:t>be one of </a:t>
            </a:r>
            <a:r>
              <a:rPr dirty="0" sz="1450" spc="-10">
                <a:latin typeface="Times New Roman"/>
                <a:cs typeface="Times New Roman"/>
              </a:rPr>
              <a:t>the abandoned  side-towers </a:t>
            </a:r>
            <a:r>
              <a:rPr dirty="0" sz="1450" spc="-5">
                <a:latin typeface="Times New Roman"/>
                <a:cs typeface="Times New Roman"/>
              </a:rPr>
              <a:t>of </a:t>
            </a:r>
            <a:r>
              <a:rPr dirty="0" sz="1450" spc="-10">
                <a:latin typeface="Times New Roman"/>
                <a:cs typeface="Times New Roman"/>
              </a:rPr>
              <a:t>the Greek Church? Or did it somehow form part </a:t>
            </a:r>
            <a:r>
              <a:rPr dirty="0" sz="1450" spc="-5">
                <a:latin typeface="Times New Roman"/>
                <a:cs typeface="Times New Roman"/>
              </a:rPr>
              <a:t>of </a:t>
            </a:r>
            <a:r>
              <a:rPr dirty="0" sz="1450" spc="-10">
                <a:latin typeface="Times New Roman"/>
                <a:cs typeface="Times New Roman"/>
              </a:rPr>
              <a:t>the Old-  New Synagogue?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situation was all wrong for</a:t>
            </a:r>
            <a:r>
              <a:rPr dirty="0" sz="1450" spc="2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Again </a:t>
            </a:r>
            <a:r>
              <a:rPr dirty="0" sz="1450" spc="-5">
                <a:latin typeface="Times New Roman"/>
                <a:cs typeface="Times New Roman"/>
              </a:rPr>
              <a:t>I </a:t>
            </a:r>
            <a:r>
              <a:rPr dirty="0" sz="1450" spc="-10">
                <a:latin typeface="Times New Roman"/>
                <a:cs typeface="Times New Roman"/>
              </a:rPr>
              <a:t>looked round the room: </a:t>
            </a:r>
            <a:r>
              <a:rPr dirty="0" sz="1450" spc="-5">
                <a:latin typeface="Times New Roman"/>
                <a:cs typeface="Times New Roman"/>
              </a:rPr>
              <a:t>not </a:t>
            </a:r>
            <a:r>
              <a:rPr dirty="0" sz="1450" spc="-10">
                <a:latin typeface="Times New Roman"/>
                <a:cs typeface="Times New Roman"/>
              </a:rPr>
              <a:t>the slightest clue. The walls and  ceiling were bare, the whitewash and plaster had long since flaked </a:t>
            </a:r>
            <a:r>
              <a:rPr dirty="0" sz="1450" spc="-15">
                <a:latin typeface="Times New Roman"/>
                <a:cs typeface="Times New Roman"/>
              </a:rPr>
              <a:t>off </a:t>
            </a:r>
            <a:r>
              <a:rPr dirty="0" sz="1450" spc="-10">
                <a:latin typeface="Times New Roman"/>
                <a:cs typeface="Times New Roman"/>
              </a:rPr>
              <a:t>and  there were neither nails </a:t>
            </a:r>
            <a:r>
              <a:rPr dirty="0" sz="1450" spc="-5">
                <a:latin typeface="Times New Roman"/>
                <a:cs typeface="Times New Roman"/>
              </a:rPr>
              <a:t>nor </a:t>
            </a:r>
            <a:r>
              <a:rPr dirty="0" sz="1450" spc="-10">
                <a:latin typeface="Times New Roman"/>
                <a:cs typeface="Times New Roman"/>
              </a:rPr>
              <a:t>holes to suggest the room had ever even been  inhabited. The floor was ankle-deep in dust, as if </a:t>
            </a:r>
            <a:r>
              <a:rPr dirty="0" sz="1450" spc="-5">
                <a:latin typeface="Times New Roman"/>
                <a:cs typeface="Times New Roman"/>
              </a:rPr>
              <a:t>no </a:t>
            </a:r>
            <a:r>
              <a:rPr dirty="0" sz="1450" spc="-10">
                <a:latin typeface="Times New Roman"/>
                <a:cs typeface="Times New Roman"/>
              </a:rPr>
              <a:t>living being had been  here for</a:t>
            </a:r>
            <a:r>
              <a:rPr dirty="0" sz="1450" spc="-5">
                <a:latin typeface="Times New Roman"/>
                <a:cs typeface="Times New Roman"/>
              </a:rPr>
              <a:t> </a:t>
            </a:r>
            <a:r>
              <a:rPr dirty="0" sz="1450" spc="-10">
                <a:latin typeface="Times New Roman"/>
                <a:cs typeface="Times New Roman"/>
              </a:rPr>
              <a:t>decades.</a:t>
            </a:r>
            <a:endParaRPr sz="1450">
              <a:latin typeface="Times New Roman"/>
              <a:cs typeface="Times New Roman"/>
            </a:endParaRPr>
          </a:p>
          <a:p>
            <a:pPr algn="just" marL="12700" marR="8255" indent="255904">
              <a:lnSpc>
                <a:spcPts val="1730"/>
              </a:lnSpc>
              <a:spcBef>
                <a:spcPts val="785"/>
              </a:spcBef>
            </a:pPr>
            <a:r>
              <a:rPr dirty="0" sz="1450" spc="-5">
                <a:latin typeface="Times New Roman"/>
                <a:cs typeface="Times New Roman"/>
              </a:rPr>
              <a:t>I </a:t>
            </a:r>
            <a:r>
              <a:rPr dirty="0" sz="1450" spc="-10">
                <a:latin typeface="Times New Roman"/>
                <a:cs typeface="Times New Roman"/>
              </a:rPr>
              <a:t>shuddered at the idea </a:t>
            </a:r>
            <a:r>
              <a:rPr dirty="0" sz="1450" spc="-5">
                <a:latin typeface="Times New Roman"/>
                <a:cs typeface="Times New Roman"/>
              </a:rPr>
              <a:t>of </a:t>
            </a:r>
            <a:r>
              <a:rPr dirty="0" sz="1450" spc="-10">
                <a:latin typeface="Times New Roman"/>
                <a:cs typeface="Times New Roman"/>
              </a:rPr>
              <a:t>examining the rubbish in the </a:t>
            </a:r>
            <a:r>
              <a:rPr dirty="0" sz="1450" spc="-20">
                <a:latin typeface="Times New Roman"/>
                <a:cs typeface="Times New Roman"/>
              </a:rPr>
              <a:t>corner. </a:t>
            </a:r>
            <a:r>
              <a:rPr dirty="0" sz="1450" spc="-10">
                <a:latin typeface="Times New Roman"/>
                <a:cs typeface="Times New Roman"/>
              </a:rPr>
              <a:t>It was in  deepest darkness and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make </a:t>
            </a:r>
            <a:r>
              <a:rPr dirty="0" sz="1450" spc="-5">
                <a:latin typeface="Times New Roman"/>
                <a:cs typeface="Times New Roman"/>
              </a:rPr>
              <a:t>out </a:t>
            </a:r>
            <a:r>
              <a:rPr dirty="0" sz="1450" spc="-10">
                <a:latin typeface="Times New Roman"/>
                <a:cs typeface="Times New Roman"/>
              </a:rPr>
              <a:t>what it consisted </a:t>
            </a:r>
            <a:r>
              <a:rPr dirty="0" sz="1450" spc="-5">
                <a:latin typeface="Times New Roman"/>
                <a:cs typeface="Times New Roman"/>
              </a:rPr>
              <a:t>of. </a:t>
            </a:r>
            <a:r>
              <a:rPr dirty="0" sz="1450" spc="-10">
                <a:latin typeface="Times New Roman"/>
                <a:cs typeface="Times New Roman"/>
              </a:rPr>
              <a:t>At first glance  it appeared to </a:t>
            </a:r>
            <a:r>
              <a:rPr dirty="0" sz="1450" spc="-5">
                <a:latin typeface="Times New Roman"/>
                <a:cs typeface="Times New Roman"/>
              </a:rPr>
              <a:t>be </a:t>
            </a:r>
            <a:r>
              <a:rPr dirty="0" sz="1450" spc="-10">
                <a:latin typeface="Times New Roman"/>
                <a:cs typeface="Times New Roman"/>
              </a:rPr>
              <a:t>rags tied </a:t>
            </a:r>
            <a:r>
              <a:rPr dirty="0" sz="1450" spc="-5">
                <a:latin typeface="Times New Roman"/>
                <a:cs typeface="Times New Roman"/>
              </a:rPr>
              <a:t>up </a:t>
            </a:r>
            <a:r>
              <a:rPr dirty="0" sz="1450" spc="-10">
                <a:latin typeface="Times New Roman"/>
                <a:cs typeface="Times New Roman"/>
              </a:rPr>
              <a:t>in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bundle.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Or was it </a:t>
            </a:r>
            <a:r>
              <a:rPr dirty="0" sz="1450" spc="-5">
                <a:latin typeface="Times New Roman"/>
                <a:cs typeface="Times New Roman"/>
              </a:rPr>
              <a:t>a </a:t>
            </a:r>
            <a:r>
              <a:rPr dirty="0" sz="1450" spc="-10">
                <a:latin typeface="Times New Roman"/>
                <a:cs typeface="Times New Roman"/>
              </a:rPr>
              <a:t>couple </a:t>
            </a:r>
            <a:r>
              <a:rPr dirty="0" sz="1450" spc="-5">
                <a:latin typeface="Times New Roman"/>
                <a:cs typeface="Times New Roman"/>
              </a:rPr>
              <a:t>of old, </a:t>
            </a:r>
            <a:r>
              <a:rPr dirty="0" sz="1450" spc="-10">
                <a:latin typeface="Times New Roman"/>
                <a:cs typeface="Times New Roman"/>
              </a:rPr>
              <a:t>black suitcases? </a:t>
            </a:r>
            <a:r>
              <a:rPr dirty="0" sz="1450" spc="-5">
                <a:latin typeface="Times New Roman"/>
                <a:cs typeface="Times New Roman"/>
              </a:rPr>
              <a:t>I </a:t>
            </a:r>
            <a:r>
              <a:rPr dirty="0" sz="1450" spc="-10">
                <a:latin typeface="Times New Roman"/>
                <a:cs typeface="Times New Roman"/>
              </a:rPr>
              <a:t>prodded it with my </a:t>
            </a:r>
            <a:r>
              <a:rPr dirty="0" sz="1450" spc="-5">
                <a:latin typeface="Times New Roman"/>
                <a:cs typeface="Times New Roman"/>
              </a:rPr>
              <a:t>foot </a:t>
            </a:r>
            <a:r>
              <a:rPr dirty="0" sz="1450" spc="-10">
                <a:latin typeface="Times New Roman"/>
                <a:cs typeface="Times New Roman"/>
              </a:rPr>
              <a:t>and  managed to use my heel to drag part </a:t>
            </a:r>
            <a:r>
              <a:rPr dirty="0" sz="1450" spc="-5">
                <a:latin typeface="Times New Roman"/>
                <a:cs typeface="Times New Roman"/>
              </a:rPr>
              <a:t>of </a:t>
            </a:r>
            <a:r>
              <a:rPr dirty="0" sz="1450" spc="-10">
                <a:latin typeface="Times New Roman"/>
                <a:cs typeface="Times New Roman"/>
              </a:rPr>
              <a:t>it towards the ray </a:t>
            </a:r>
            <a:r>
              <a:rPr dirty="0" sz="1450" spc="-5">
                <a:latin typeface="Times New Roman"/>
                <a:cs typeface="Times New Roman"/>
              </a:rPr>
              <a:t>of </a:t>
            </a:r>
            <a:r>
              <a:rPr dirty="0" sz="1450" spc="-10">
                <a:latin typeface="Times New Roman"/>
                <a:cs typeface="Times New Roman"/>
              </a:rPr>
              <a:t>light the moon  cast across the room. It looked like </a:t>
            </a:r>
            <a:r>
              <a:rPr dirty="0" sz="1450" spc="-5">
                <a:latin typeface="Times New Roman"/>
                <a:cs typeface="Times New Roman"/>
              </a:rPr>
              <a:t>a </a:t>
            </a:r>
            <a:r>
              <a:rPr dirty="0" sz="1450" spc="-10">
                <a:latin typeface="Times New Roman"/>
                <a:cs typeface="Times New Roman"/>
              </a:rPr>
              <a:t>broad, dark strip </a:t>
            </a:r>
            <a:r>
              <a:rPr dirty="0" sz="1450" spc="-5">
                <a:latin typeface="Times New Roman"/>
                <a:cs typeface="Times New Roman"/>
              </a:rPr>
              <a:t>of </a:t>
            </a:r>
            <a:r>
              <a:rPr dirty="0" sz="1450" spc="-10">
                <a:latin typeface="Times New Roman"/>
                <a:cs typeface="Times New Roman"/>
              </a:rPr>
              <a:t>material that was  slowly unrolling.</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What was that spot, glittering like an eye? A metal button</a:t>
            </a:r>
            <a:r>
              <a:rPr dirty="0" sz="1450">
                <a:latin typeface="Times New Roman"/>
                <a:cs typeface="Times New Roman"/>
              </a:rPr>
              <a:t> </a:t>
            </a:r>
            <a:r>
              <a:rPr dirty="0" sz="1450" spc="-10">
                <a:latin typeface="Times New Roman"/>
                <a:cs typeface="Times New Roman"/>
              </a:rPr>
              <a:t>perhaps?</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It gradually resolved itself into the arm </a:t>
            </a:r>
            <a:r>
              <a:rPr dirty="0" sz="1450" spc="-5">
                <a:latin typeface="Times New Roman"/>
                <a:cs typeface="Times New Roman"/>
              </a:rPr>
              <a:t>of </a:t>
            </a:r>
            <a:r>
              <a:rPr dirty="0" sz="1450" spc="-10">
                <a:latin typeface="Times New Roman"/>
                <a:cs typeface="Times New Roman"/>
              </a:rPr>
              <a:t>some curiously old-fashioned  coat hanging </a:t>
            </a:r>
            <a:r>
              <a:rPr dirty="0" sz="1450" spc="-5">
                <a:latin typeface="Times New Roman"/>
                <a:cs typeface="Times New Roman"/>
              </a:rPr>
              <a:t>out of </a:t>
            </a:r>
            <a:r>
              <a:rPr dirty="0" sz="1450" spc="-10">
                <a:latin typeface="Times New Roman"/>
                <a:cs typeface="Times New Roman"/>
              </a:rPr>
              <a:t>the bundle. And beneath it was </a:t>
            </a:r>
            <a:r>
              <a:rPr dirty="0" sz="1450" spc="-5">
                <a:latin typeface="Times New Roman"/>
                <a:cs typeface="Times New Roman"/>
              </a:rPr>
              <a:t>a </a:t>
            </a:r>
            <a:r>
              <a:rPr dirty="0" sz="1450" spc="-10">
                <a:latin typeface="Times New Roman"/>
                <a:cs typeface="Times New Roman"/>
              </a:rPr>
              <a:t>little white </a:t>
            </a:r>
            <a:r>
              <a:rPr dirty="0" sz="1450" spc="-5">
                <a:latin typeface="Times New Roman"/>
                <a:cs typeface="Times New Roman"/>
              </a:rPr>
              <a:t>box, or  </a:t>
            </a:r>
            <a:r>
              <a:rPr dirty="0" sz="1450" spc="-10">
                <a:latin typeface="Times New Roman"/>
                <a:cs typeface="Times New Roman"/>
              </a:rPr>
              <a:t>something like that; under the pressure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foot </a:t>
            </a:r>
            <a:r>
              <a:rPr dirty="0" sz="1450" spc="-10">
                <a:latin typeface="Times New Roman"/>
                <a:cs typeface="Times New Roman"/>
              </a:rPr>
              <a:t>it gave way and crumbled  into </a:t>
            </a:r>
            <a:r>
              <a:rPr dirty="0" sz="1450" spc="-5">
                <a:latin typeface="Times New Roman"/>
                <a:cs typeface="Times New Roman"/>
              </a:rPr>
              <a:t>a </a:t>
            </a:r>
            <a:r>
              <a:rPr dirty="0" sz="1450" spc="-10">
                <a:latin typeface="Times New Roman"/>
                <a:cs typeface="Times New Roman"/>
              </a:rPr>
              <a:t>mottled, layered heap. </a:t>
            </a:r>
            <a:r>
              <a:rPr dirty="0" sz="1450" spc="-5">
                <a:latin typeface="Times New Roman"/>
                <a:cs typeface="Times New Roman"/>
              </a:rPr>
              <a:t>I </a:t>
            </a:r>
            <a:r>
              <a:rPr dirty="0" sz="1450" spc="-10">
                <a:latin typeface="Times New Roman"/>
                <a:cs typeface="Times New Roman"/>
              </a:rPr>
              <a:t>gave it another </a:t>
            </a:r>
            <a:r>
              <a:rPr dirty="0" sz="1450" spc="-5">
                <a:latin typeface="Times New Roman"/>
                <a:cs typeface="Times New Roman"/>
              </a:rPr>
              <a:t>poke </a:t>
            </a:r>
            <a:r>
              <a:rPr dirty="0" sz="1450" spc="-10">
                <a:latin typeface="Times New Roman"/>
                <a:cs typeface="Times New Roman"/>
              </a:rPr>
              <a:t>with my </a:t>
            </a:r>
            <a:r>
              <a:rPr dirty="0" sz="1450" spc="-5">
                <a:latin typeface="Times New Roman"/>
                <a:cs typeface="Times New Roman"/>
              </a:rPr>
              <a:t>foot </a:t>
            </a:r>
            <a:r>
              <a:rPr dirty="0" sz="1450" spc="-10">
                <a:latin typeface="Times New Roman"/>
                <a:cs typeface="Times New Roman"/>
              </a:rPr>
              <a:t>and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paper fluttered into the</a:t>
            </a:r>
            <a:r>
              <a:rPr dirty="0" sz="1450" spc="5">
                <a:latin typeface="Times New Roman"/>
                <a:cs typeface="Times New Roman"/>
              </a:rPr>
              <a:t> </a:t>
            </a:r>
            <a:r>
              <a:rPr dirty="0" sz="1450" spc="-10">
                <a:latin typeface="Times New Roman"/>
                <a:cs typeface="Times New Roman"/>
              </a:rPr>
              <a:t>light.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A</a:t>
            </a:r>
            <a:r>
              <a:rPr dirty="0" sz="1450" spc="-90">
                <a:latin typeface="Times New Roman"/>
                <a:cs typeface="Times New Roman"/>
              </a:rPr>
              <a:t> </a:t>
            </a:r>
            <a:r>
              <a:rPr dirty="0" sz="1450" spc="-10">
                <a:latin typeface="Times New Roman"/>
                <a:cs typeface="Times New Roman"/>
              </a:rPr>
              <a:t>picture?</a:t>
            </a:r>
            <a:endParaRPr sz="1450">
              <a:latin typeface="Times New Roman"/>
              <a:cs typeface="Times New Roman"/>
            </a:endParaRPr>
          </a:p>
          <a:p>
            <a:pPr algn="just" marL="12700" marR="293370" indent="255904">
              <a:lnSpc>
                <a:spcPts val="1730"/>
              </a:lnSpc>
              <a:spcBef>
                <a:spcPts val="775"/>
              </a:spcBef>
            </a:pPr>
            <a:r>
              <a:rPr dirty="0" sz="1450" spc="-5">
                <a:latin typeface="Times New Roman"/>
                <a:cs typeface="Times New Roman"/>
              </a:rPr>
              <a:t>I </a:t>
            </a:r>
            <a:r>
              <a:rPr dirty="0" sz="1450" spc="-10">
                <a:latin typeface="Times New Roman"/>
                <a:cs typeface="Times New Roman"/>
              </a:rPr>
              <a:t>bent down: </a:t>
            </a:r>
            <a:r>
              <a:rPr dirty="0" sz="1450" spc="-5">
                <a:latin typeface="Times New Roman"/>
                <a:cs typeface="Times New Roman"/>
              </a:rPr>
              <a:t>a </a:t>
            </a:r>
            <a:r>
              <a:rPr dirty="0" sz="1450" spc="-15">
                <a:latin typeface="Times New Roman"/>
                <a:cs typeface="Times New Roman"/>
              </a:rPr>
              <a:t>Juggler, </a:t>
            </a:r>
            <a:r>
              <a:rPr dirty="0" sz="1450" spc="-10">
                <a:latin typeface="Times New Roman"/>
                <a:cs typeface="Times New Roman"/>
              </a:rPr>
              <a:t>the lowest trump in the game </a:t>
            </a:r>
            <a:r>
              <a:rPr dirty="0" sz="1450" spc="-5">
                <a:latin typeface="Times New Roman"/>
                <a:cs typeface="Times New Roman"/>
              </a:rPr>
              <a:t>of </a:t>
            </a:r>
            <a:r>
              <a:rPr dirty="0" sz="1450" spc="-25">
                <a:latin typeface="Times New Roman"/>
                <a:cs typeface="Times New Roman"/>
              </a:rPr>
              <a:t>Tarock.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had taken for </a:t>
            </a:r>
            <a:r>
              <a:rPr dirty="0" sz="1450" spc="-5">
                <a:latin typeface="Times New Roman"/>
                <a:cs typeface="Times New Roman"/>
              </a:rPr>
              <a:t>a </a:t>
            </a:r>
            <a:r>
              <a:rPr dirty="0" sz="1450" spc="-10">
                <a:latin typeface="Times New Roman"/>
                <a:cs typeface="Times New Roman"/>
              </a:rPr>
              <a:t>white </a:t>
            </a:r>
            <a:r>
              <a:rPr dirty="0" sz="1450" spc="-5">
                <a:latin typeface="Times New Roman"/>
                <a:cs typeface="Times New Roman"/>
              </a:rPr>
              <a:t>box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pack </a:t>
            </a:r>
            <a:r>
              <a:rPr dirty="0" sz="1450" spc="-5">
                <a:latin typeface="Times New Roman"/>
                <a:cs typeface="Times New Roman"/>
              </a:rPr>
              <a:t>of</a:t>
            </a:r>
            <a:r>
              <a:rPr dirty="0" sz="1450" spc="20">
                <a:latin typeface="Times New Roman"/>
                <a:cs typeface="Times New Roman"/>
              </a:rPr>
              <a:t> </a:t>
            </a:r>
            <a:r>
              <a:rPr dirty="0" sz="1450" spc="-10">
                <a:latin typeface="Times New Roman"/>
                <a:cs typeface="Times New Roman"/>
              </a:rPr>
              <a:t>cards.</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picked it </a:t>
            </a:r>
            <a:r>
              <a:rPr dirty="0" sz="1450" spc="-5">
                <a:latin typeface="Times New Roman"/>
                <a:cs typeface="Times New Roman"/>
              </a:rPr>
              <a:t>up. </a:t>
            </a:r>
            <a:r>
              <a:rPr dirty="0" sz="1450" spc="-10">
                <a:latin typeface="Times New Roman"/>
                <a:cs typeface="Times New Roman"/>
              </a:rPr>
              <a:t>How grotesque, </a:t>
            </a:r>
            <a:r>
              <a:rPr dirty="0" sz="1450" spc="-5">
                <a:latin typeface="Times New Roman"/>
                <a:cs typeface="Times New Roman"/>
              </a:rPr>
              <a:t>a </a:t>
            </a:r>
            <a:r>
              <a:rPr dirty="0" sz="1450" spc="-10">
                <a:latin typeface="Times New Roman"/>
                <a:cs typeface="Times New Roman"/>
              </a:rPr>
              <a:t>pack </a:t>
            </a:r>
            <a:r>
              <a:rPr dirty="0" sz="1450" spc="-5">
                <a:latin typeface="Times New Roman"/>
                <a:cs typeface="Times New Roman"/>
              </a:rPr>
              <a:t>of </a:t>
            </a:r>
            <a:r>
              <a:rPr dirty="0" sz="1450" spc="-10">
                <a:latin typeface="Times New Roman"/>
                <a:cs typeface="Times New Roman"/>
              </a:rPr>
              <a:t>cards in this eerie place! The  strange thing was, </a:t>
            </a:r>
            <a:r>
              <a:rPr dirty="0" sz="1450" spc="-5">
                <a:latin typeface="Times New Roman"/>
                <a:cs typeface="Times New Roman"/>
              </a:rPr>
              <a:t>I </a:t>
            </a:r>
            <a:r>
              <a:rPr dirty="0" sz="1450" spc="-10">
                <a:latin typeface="Times New Roman"/>
                <a:cs typeface="Times New Roman"/>
              </a:rPr>
              <a:t>had to force myself to smile as </a:t>
            </a:r>
            <a:r>
              <a:rPr dirty="0" sz="1450" spc="-5">
                <a:latin typeface="Times New Roman"/>
                <a:cs typeface="Times New Roman"/>
              </a:rPr>
              <a:t>a </a:t>
            </a:r>
            <a:r>
              <a:rPr dirty="0" sz="1450" spc="-10">
                <a:latin typeface="Times New Roman"/>
                <a:cs typeface="Times New Roman"/>
              </a:rPr>
              <a:t>faint shudder </a:t>
            </a:r>
            <a:r>
              <a:rPr dirty="0" sz="1450" spc="-5">
                <a:latin typeface="Times New Roman"/>
                <a:cs typeface="Times New Roman"/>
              </a:rPr>
              <a:t>of </a:t>
            </a:r>
            <a:r>
              <a:rPr dirty="0" sz="1450" spc="-10">
                <a:latin typeface="Times New Roman"/>
                <a:cs typeface="Times New Roman"/>
              </a:rPr>
              <a:t>horror  crept </a:t>
            </a:r>
            <a:r>
              <a:rPr dirty="0" sz="1450" spc="-5">
                <a:latin typeface="Times New Roman"/>
                <a:cs typeface="Times New Roman"/>
              </a:rPr>
              <a:t>up </a:t>
            </a:r>
            <a:r>
              <a:rPr dirty="0" sz="1450" spc="-10">
                <a:latin typeface="Times New Roman"/>
                <a:cs typeface="Times New Roman"/>
              </a:rPr>
              <a:t>my spine. </a:t>
            </a:r>
            <a:r>
              <a:rPr dirty="0" sz="1450" spc="-5">
                <a:latin typeface="Times New Roman"/>
                <a:cs typeface="Times New Roman"/>
              </a:rPr>
              <a:t>I </a:t>
            </a:r>
            <a:r>
              <a:rPr dirty="0" sz="1450" spc="-10">
                <a:latin typeface="Times New Roman"/>
                <a:cs typeface="Times New Roman"/>
              </a:rPr>
              <a:t>tried to think </a:t>
            </a:r>
            <a:r>
              <a:rPr dirty="0" sz="1450" spc="-5">
                <a:latin typeface="Times New Roman"/>
                <a:cs typeface="Times New Roman"/>
              </a:rPr>
              <a:t>of a </a:t>
            </a:r>
            <a:r>
              <a:rPr dirty="0" sz="1450" spc="-10">
                <a:latin typeface="Times New Roman"/>
                <a:cs typeface="Times New Roman"/>
              </a:rPr>
              <a:t>simple explanation </a:t>
            </a:r>
            <a:r>
              <a:rPr dirty="0" sz="1450" spc="-5">
                <a:latin typeface="Times New Roman"/>
                <a:cs typeface="Times New Roman"/>
              </a:rPr>
              <a:t>of </a:t>
            </a:r>
            <a:r>
              <a:rPr dirty="0" sz="1450" spc="-10">
                <a:latin typeface="Times New Roman"/>
                <a:cs typeface="Times New Roman"/>
              </a:rPr>
              <a:t>how they came to  </a:t>
            </a:r>
            <a:r>
              <a:rPr dirty="0" sz="1450" spc="-5">
                <a:latin typeface="Times New Roman"/>
                <a:cs typeface="Times New Roman"/>
              </a:rPr>
              <a:t>be </a:t>
            </a:r>
            <a:r>
              <a:rPr dirty="0" sz="1450" spc="-10">
                <a:latin typeface="Times New Roman"/>
                <a:cs typeface="Times New Roman"/>
              </a:rPr>
              <a:t>here, mechanically counting the pack as </a:t>
            </a:r>
            <a:r>
              <a:rPr dirty="0" sz="1450" spc="-5">
                <a:latin typeface="Times New Roman"/>
                <a:cs typeface="Times New Roman"/>
              </a:rPr>
              <a:t>I </a:t>
            </a:r>
            <a:r>
              <a:rPr dirty="0" sz="1450" spc="-10">
                <a:latin typeface="Times New Roman"/>
                <a:cs typeface="Times New Roman"/>
              </a:rPr>
              <a:t>did so. Seventy-eight cards, it  was complete. Even as </a:t>
            </a:r>
            <a:r>
              <a:rPr dirty="0" sz="1450" spc="-5">
                <a:latin typeface="Times New Roman"/>
                <a:cs typeface="Times New Roman"/>
              </a:rPr>
              <a:t>I </a:t>
            </a:r>
            <a:r>
              <a:rPr dirty="0" sz="1450" spc="-10">
                <a:latin typeface="Times New Roman"/>
                <a:cs typeface="Times New Roman"/>
              </a:rPr>
              <a:t>was counting them </a:t>
            </a:r>
            <a:r>
              <a:rPr dirty="0" sz="1450" spc="-5">
                <a:latin typeface="Times New Roman"/>
                <a:cs typeface="Times New Roman"/>
              </a:rPr>
              <a:t>I </a:t>
            </a:r>
            <a:r>
              <a:rPr dirty="0" sz="1450" spc="-10">
                <a:latin typeface="Times New Roman"/>
                <a:cs typeface="Times New Roman"/>
              </a:rPr>
              <a:t>was struck </a:t>
            </a:r>
            <a:r>
              <a:rPr dirty="0" sz="1450" spc="-5">
                <a:latin typeface="Times New Roman"/>
                <a:cs typeface="Times New Roman"/>
              </a:rPr>
              <a:t>by </a:t>
            </a:r>
            <a:r>
              <a:rPr dirty="0" sz="1450" spc="-10">
                <a:latin typeface="Times New Roman"/>
                <a:cs typeface="Times New Roman"/>
              </a:rPr>
              <a:t>the fact that the  cards felt like slivers </a:t>
            </a:r>
            <a:r>
              <a:rPr dirty="0" sz="1450" spc="-5">
                <a:latin typeface="Times New Roman"/>
                <a:cs typeface="Times New Roman"/>
              </a:rPr>
              <a:t>of </a:t>
            </a:r>
            <a:r>
              <a:rPr dirty="0" sz="1450" spc="-10">
                <a:latin typeface="Times New Roman"/>
                <a:cs typeface="Times New Roman"/>
              </a:rPr>
              <a:t>ice. They gave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glacial cold, and </a:t>
            </a:r>
            <a:r>
              <a:rPr dirty="0" sz="1450" spc="-5">
                <a:latin typeface="Times New Roman"/>
                <a:cs typeface="Times New Roman"/>
              </a:rPr>
              <a:t>I </a:t>
            </a:r>
            <a:r>
              <a:rPr dirty="0" sz="1450" spc="-10">
                <a:latin typeface="Times New Roman"/>
                <a:cs typeface="Times New Roman"/>
              </a:rPr>
              <a:t>found that my  fingers were so </a:t>
            </a:r>
            <a:r>
              <a:rPr dirty="0" sz="1450" spc="-15">
                <a:latin typeface="Times New Roman"/>
                <a:cs typeface="Times New Roman"/>
              </a:rPr>
              <a:t>stiff </a:t>
            </a:r>
            <a:r>
              <a:rPr dirty="0" sz="1450" spc="-10">
                <a:latin typeface="Times New Roman"/>
                <a:cs typeface="Times New Roman"/>
              </a:rPr>
              <a:t>that it was almost impossible to release the cards from  their grip. Once more </a:t>
            </a:r>
            <a:r>
              <a:rPr dirty="0" sz="1450" spc="-5">
                <a:latin typeface="Times New Roman"/>
                <a:cs typeface="Times New Roman"/>
              </a:rPr>
              <a:t>I </a:t>
            </a:r>
            <a:r>
              <a:rPr dirty="0" sz="1450" spc="-10">
                <a:latin typeface="Times New Roman"/>
                <a:cs typeface="Times New Roman"/>
              </a:rPr>
              <a:t>looked for </a:t>
            </a:r>
            <a:r>
              <a:rPr dirty="0" sz="1450" spc="-5">
                <a:latin typeface="Times New Roman"/>
                <a:cs typeface="Times New Roman"/>
              </a:rPr>
              <a:t>a </a:t>
            </a:r>
            <a:r>
              <a:rPr dirty="0" sz="1450" spc="-10">
                <a:latin typeface="Times New Roman"/>
                <a:cs typeface="Times New Roman"/>
              </a:rPr>
              <a:t>rational explanation. My thin suit and the  long walk without coat </a:t>
            </a:r>
            <a:r>
              <a:rPr dirty="0" sz="1450" spc="-5">
                <a:latin typeface="Times New Roman"/>
                <a:cs typeface="Times New Roman"/>
              </a:rPr>
              <a:t>or </a:t>
            </a:r>
            <a:r>
              <a:rPr dirty="0" sz="1450" spc="-10">
                <a:latin typeface="Times New Roman"/>
                <a:cs typeface="Times New Roman"/>
              </a:rPr>
              <a:t>hat through the underground passages, the bitter  cold </a:t>
            </a:r>
            <a:r>
              <a:rPr dirty="0" sz="1450" spc="-5">
                <a:latin typeface="Times New Roman"/>
                <a:cs typeface="Times New Roman"/>
              </a:rPr>
              <a:t>of </a:t>
            </a:r>
            <a:r>
              <a:rPr dirty="0" sz="1450" spc="-10">
                <a:latin typeface="Times New Roman"/>
                <a:cs typeface="Times New Roman"/>
              </a:rPr>
              <a:t>the winter's night, the stone walls, the severe frost that seemed to flow  in through the window with the moonlight—if there was anything </a:t>
            </a:r>
            <a:r>
              <a:rPr dirty="0" sz="1450" spc="-5">
                <a:latin typeface="Times New Roman"/>
                <a:cs typeface="Times New Roman"/>
              </a:rPr>
              <a:t>odd </a:t>
            </a:r>
            <a:r>
              <a:rPr dirty="0" sz="1450" spc="-10">
                <a:latin typeface="Times New Roman"/>
                <a:cs typeface="Times New Roman"/>
              </a:rPr>
              <a:t>it was  that</a:t>
            </a:r>
            <a:r>
              <a:rPr dirty="0" sz="1450" spc="110">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had</a:t>
            </a:r>
            <a:r>
              <a:rPr dirty="0" sz="1450" spc="114">
                <a:latin typeface="Times New Roman"/>
                <a:cs typeface="Times New Roman"/>
              </a:rPr>
              <a:t> </a:t>
            </a:r>
            <a:r>
              <a:rPr dirty="0" sz="1450" spc="-10">
                <a:latin typeface="Times New Roman"/>
                <a:cs typeface="Times New Roman"/>
              </a:rPr>
              <a:t>only</a:t>
            </a:r>
            <a:r>
              <a:rPr dirty="0" sz="1450" spc="114">
                <a:latin typeface="Times New Roman"/>
                <a:cs typeface="Times New Roman"/>
              </a:rPr>
              <a:t> </a:t>
            </a:r>
            <a:r>
              <a:rPr dirty="0" sz="1450" spc="-10">
                <a:latin typeface="Times New Roman"/>
                <a:cs typeface="Times New Roman"/>
              </a:rPr>
              <a:t>started</a:t>
            </a:r>
            <a:r>
              <a:rPr dirty="0" sz="1450" spc="114">
                <a:latin typeface="Times New Roman"/>
                <a:cs typeface="Times New Roman"/>
              </a:rPr>
              <a:t> </a:t>
            </a:r>
            <a:r>
              <a:rPr dirty="0" sz="1450" spc="-10">
                <a:latin typeface="Times New Roman"/>
                <a:cs typeface="Times New Roman"/>
              </a:rPr>
              <a:t>to</a:t>
            </a:r>
            <a:r>
              <a:rPr dirty="0" sz="1450" spc="114">
                <a:latin typeface="Times New Roman"/>
                <a:cs typeface="Times New Roman"/>
              </a:rPr>
              <a:t> </a:t>
            </a:r>
            <a:r>
              <a:rPr dirty="0" sz="1450" spc="-10">
                <a:latin typeface="Times New Roman"/>
                <a:cs typeface="Times New Roman"/>
              </a:rPr>
              <a:t>feel</a:t>
            </a:r>
            <a:r>
              <a:rPr dirty="0" sz="1450" spc="110">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cold</a:t>
            </a:r>
            <a:r>
              <a:rPr dirty="0" sz="1450" spc="114">
                <a:latin typeface="Times New Roman"/>
                <a:cs typeface="Times New Roman"/>
              </a:rPr>
              <a:t> </a:t>
            </a:r>
            <a:r>
              <a:rPr dirty="0" sz="1450" spc="-30">
                <a:latin typeface="Times New Roman"/>
                <a:cs typeface="Times New Roman"/>
              </a:rPr>
              <a:t>now.</a:t>
            </a:r>
            <a:r>
              <a:rPr dirty="0" sz="1450" spc="114">
                <a:latin typeface="Times New Roman"/>
                <a:cs typeface="Times New Roman"/>
              </a:rPr>
              <a:t> </a:t>
            </a:r>
            <a:r>
              <a:rPr dirty="0" sz="1450" spc="-10">
                <a:latin typeface="Times New Roman"/>
                <a:cs typeface="Times New Roman"/>
              </a:rPr>
              <a:t>The</a:t>
            </a:r>
            <a:r>
              <a:rPr dirty="0" sz="1450" spc="114">
                <a:latin typeface="Times New Roman"/>
                <a:cs typeface="Times New Roman"/>
              </a:rPr>
              <a:t> </a:t>
            </a:r>
            <a:r>
              <a:rPr dirty="0" sz="1450" spc="-10">
                <a:latin typeface="Times New Roman"/>
                <a:cs typeface="Times New Roman"/>
              </a:rPr>
              <a:t>fever</a:t>
            </a:r>
            <a:r>
              <a:rPr dirty="0" sz="1450" spc="114">
                <a:latin typeface="Times New Roman"/>
                <a:cs typeface="Times New Roman"/>
              </a:rPr>
              <a:t> </a:t>
            </a:r>
            <a:r>
              <a:rPr dirty="0" sz="1450" spc="-5">
                <a:latin typeface="Times New Roman"/>
                <a:cs typeface="Times New Roman"/>
              </a:rPr>
              <a:t>of</a:t>
            </a:r>
            <a:r>
              <a:rPr dirty="0" sz="1450" spc="114">
                <a:latin typeface="Times New Roman"/>
                <a:cs typeface="Times New Roman"/>
              </a:rPr>
              <a:t> </a:t>
            </a:r>
            <a:r>
              <a:rPr dirty="0" sz="1450" spc="-10">
                <a:latin typeface="Times New Roman"/>
                <a:cs typeface="Times New Roman"/>
              </a:rPr>
              <a:t>excitement</a:t>
            </a:r>
            <a:r>
              <a:rPr dirty="0" sz="1450" spc="110">
                <a:latin typeface="Times New Roman"/>
                <a:cs typeface="Times New Roman"/>
              </a:rPr>
              <a:t> </a:t>
            </a:r>
            <a:r>
              <a:rPr dirty="0" sz="1450" spc="-5">
                <a:latin typeface="Times New Roman"/>
                <a:cs typeface="Times New Roman"/>
              </a:rPr>
              <a:t>I</a:t>
            </a:r>
            <a:r>
              <a:rPr dirty="0" sz="1450" spc="114">
                <a:latin typeface="Times New Roman"/>
                <a:cs typeface="Times New Roman"/>
              </a:rPr>
              <a:t> </a:t>
            </a:r>
            <a:r>
              <a:rPr dirty="0" sz="1450" spc="-10">
                <a:latin typeface="Times New Roman"/>
                <a:cs typeface="Times New Roman"/>
              </a:rPr>
              <a:t>was</a:t>
            </a:r>
            <a:r>
              <a:rPr dirty="0" sz="1450" spc="114">
                <a:latin typeface="Times New Roman"/>
                <a:cs typeface="Times New Roman"/>
              </a:rPr>
              <a:t> </a:t>
            </a:r>
            <a:r>
              <a:rPr dirty="0" sz="1450" spc="-10">
                <a:latin typeface="Times New Roman"/>
                <a:cs typeface="Times New Roman"/>
              </a:rPr>
              <a:t>in</a:t>
            </a:r>
            <a:endParaRPr sz="14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1206"/>
            <a:ext cx="5807710" cy="9444355"/>
          </a:xfrm>
          <a:prstGeom prst="rect">
            <a:avLst/>
          </a:prstGeom>
        </p:spPr>
        <p:txBody>
          <a:bodyPr wrap="square" lIns="0" tIns="111125" rIns="0" bIns="0" rtlCol="0" vert="horz">
            <a:spAutoFit/>
          </a:bodyPr>
          <a:lstStyle/>
          <a:p>
            <a:pPr algn="just" marL="12700">
              <a:lnSpc>
                <a:spcPct val="100000"/>
              </a:lnSpc>
              <a:spcBef>
                <a:spcPts val="875"/>
              </a:spcBef>
            </a:pPr>
            <a:r>
              <a:rPr dirty="0" sz="1450" spc="-10">
                <a:latin typeface="Times New Roman"/>
                <a:cs typeface="Times New Roman"/>
              </a:rPr>
              <a:t>must have made me insensible to</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40"/>
              </a:spcBef>
            </a:pPr>
            <a:r>
              <a:rPr dirty="0" sz="1450" spc="-10">
                <a:latin typeface="Times New Roman"/>
                <a:cs typeface="Times New Roman"/>
              </a:rPr>
              <a:t>Fits </a:t>
            </a:r>
            <a:r>
              <a:rPr dirty="0" sz="1450" spc="-5">
                <a:latin typeface="Times New Roman"/>
                <a:cs typeface="Times New Roman"/>
              </a:rPr>
              <a:t>of </a:t>
            </a:r>
            <a:r>
              <a:rPr dirty="0" sz="1450" spc="-10">
                <a:latin typeface="Times New Roman"/>
                <a:cs typeface="Times New Roman"/>
              </a:rPr>
              <a:t>shivering rippled across my skin, penetrating deeper and deeper into  my </a:t>
            </a:r>
            <a:r>
              <a:rPr dirty="0" sz="1450" spc="-25">
                <a:latin typeface="Times New Roman"/>
                <a:cs typeface="Times New Roman"/>
              </a:rPr>
              <a:t>body. </a:t>
            </a:r>
            <a:r>
              <a:rPr dirty="0" sz="1450" spc="-10">
                <a:latin typeface="Times New Roman"/>
                <a:cs typeface="Times New Roman"/>
              </a:rPr>
              <a:t>My skeleton seemed to </a:t>
            </a:r>
            <a:r>
              <a:rPr dirty="0" sz="1450" spc="-5">
                <a:latin typeface="Times New Roman"/>
                <a:cs typeface="Times New Roman"/>
              </a:rPr>
              <a:t>be </a:t>
            </a:r>
            <a:r>
              <a:rPr dirty="0" sz="1450" spc="-10">
                <a:latin typeface="Times New Roman"/>
                <a:cs typeface="Times New Roman"/>
              </a:rPr>
              <a:t>turning to ice and </a:t>
            </a:r>
            <a:r>
              <a:rPr dirty="0" sz="1450" spc="-5">
                <a:latin typeface="Times New Roman"/>
                <a:cs typeface="Times New Roman"/>
              </a:rPr>
              <a:t>I </a:t>
            </a:r>
            <a:r>
              <a:rPr dirty="0" sz="1450" spc="-10">
                <a:latin typeface="Times New Roman"/>
                <a:cs typeface="Times New Roman"/>
              </a:rPr>
              <a:t>was aware </a:t>
            </a:r>
            <a:r>
              <a:rPr dirty="0" sz="1450" spc="-5">
                <a:latin typeface="Times New Roman"/>
                <a:cs typeface="Times New Roman"/>
              </a:rPr>
              <a:t>of </a:t>
            </a:r>
            <a:r>
              <a:rPr dirty="0" sz="1450" spc="-10">
                <a:latin typeface="Times New Roman"/>
                <a:cs typeface="Times New Roman"/>
              </a:rPr>
              <a:t>each  individual </a:t>
            </a:r>
            <a:r>
              <a:rPr dirty="0" sz="1450" spc="-5">
                <a:latin typeface="Times New Roman"/>
                <a:cs typeface="Times New Roman"/>
              </a:rPr>
              <a:t>bone </a:t>
            </a:r>
            <a:r>
              <a:rPr dirty="0" sz="1450" spc="-10">
                <a:latin typeface="Times New Roman"/>
                <a:cs typeface="Times New Roman"/>
              </a:rPr>
              <a:t>in my </a:t>
            </a:r>
            <a:r>
              <a:rPr dirty="0" sz="1450" spc="-5">
                <a:latin typeface="Times New Roman"/>
                <a:cs typeface="Times New Roman"/>
              </a:rPr>
              <a:t>body </a:t>
            </a:r>
            <a:r>
              <a:rPr dirty="0" sz="1450" spc="-10">
                <a:latin typeface="Times New Roman"/>
                <a:cs typeface="Times New Roman"/>
              </a:rPr>
              <a:t>as if it were </a:t>
            </a:r>
            <a:r>
              <a:rPr dirty="0" sz="1450" spc="-5">
                <a:latin typeface="Times New Roman"/>
                <a:cs typeface="Times New Roman"/>
              </a:rPr>
              <a:t>a </a:t>
            </a:r>
            <a:r>
              <a:rPr dirty="0" sz="1450" spc="-10">
                <a:latin typeface="Times New Roman"/>
                <a:cs typeface="Times New Roman"/>
              </a:rPr>
              <a:t>cold metal rod onto which my flesh  was freezing fast. </a:t>
            </a:r>
            <a:r>
              <a:rPr dirty="0" sz="1450" spc="-25">
                <a:latin typeface="Times New Roman"/>
                <a:cs typeface="Times New Roman"/>
              </a:rPr>
              <a:t>Walking </a:t>
            </a:r>
            <a:r>
              <a:rPr dirty="0" sz="1450" spc="-10">
                <a:latin typeface="Times New Roman"/>
                <a:cs typeface="Times New Roman"/>
              </a:rPr>
              <a:t>round the room, stamping my feet </a:t>
            </a:r>
            <a:r>
              <a:rPr dirty="0" sz="1450" spc="-5">
                <a:latin typeface="Times New Roman"/>
                <a:cs typeface="Times New Roman"/>
              </a:rPr>
              <a:t>on </a:t>
            </a:r>
            <a:r>
              <a:rPr dirty="0" sz="1450" spc="-10">
                <a:latin typeface="Times New Roman"/>
                <a:cs typeface="Times New Roman"/>
              </a:rPr>
              <a:t>the </a:t>
            </a:r>
            <a:r>
              <a:rPr dirty="0" sz="1450" spc="-5">
                <a:latin typeface="Times New Roman"/>
                <a:cs typeface="Times New Roman"/>
              </a:rPr>
              <a:t>ground,  </a:t>
            </a:r>
            <a:r>
              <a:rPr dirty="0" sz="1450" spc="-10">
                <a:latin typeface="Times New Roman"/>
                <a:cs typeface="Times New Roman"/>
              </a:rPr>
              <a:t>beating my arms against my sides—nothing helped. </a:t>
            </a:r>
            <a:r>
              <a:rPr dirty="0" sz="1450" spc="-5">
                <a:latin typeface="Times New Roman"/>
                <a:cs typeface="Times New Roman"/>
              </a:rPr>
              <a:t>I </a:t>
            </a:r>
            <a:r>
              <a:rPr dirty="0" sz="1450" spc="-10">
                <a:latin typeface="Times New Roman"/>
                <a:cs typeface="Times New Roman"/>
              </a:rPr>
              <a:t>clenched my teeth to  stop them</a:t>
            </a:r>
            <a:r>
              <a:rPr dirty="0" sz="1450" spc="-5">
                <a:latin typeface="Times New Roman"/>
                <a:cs typeface="Times New Roman"/>
              </a:rPr>
              <a:t> </a:t>
            </a:r>
            <a:r>
              <a:rPr dirty="0" sz="1450" spc="-10">
                <a:latin typeface="Times New Roman"/>
                <a:cs typeface="Times New Roman"/>
              </a:rPr>
              <a:t>chattering.</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Death, </a:t>
            </a:r>
            <a:r>
              <a:rPr dirty="0" sz="1450" spc="-5">
                <a:latin typeface="Times New Roman"/>
                <a:cs typeface="Times New Roman"/>
              </a:rPr>
              <a:t>I </a:t>
            </a:r>
            <a:r>
              <a:rPr dirty="0" sz="1450" spc="-10">
                <a:latin typeface="Times New Roman"/>
                <a:cs typeface="Times New Roman"/>
              </a:rPr>
              <a:t>said to myself, laying his chill hand </a:t>
            </a:r>
            <a:r>
              <a:rPr dirty="0" sz="1450" spc="-5">
                <a:latin typeface="Times New Roman"/>
                <a:cs typeface="Times New Roman"/>
              </a:rPr>
              <a:t>on </a:t>
            </a:r>
            <a:r>
              <a:rPr dirty="0" sz="1450" spc="-10">
                <a:latin typeface="Times New Roman"/>
                <a:cs typeface="Times New Roman"/>
              </a:rPr>
              <a:t>my skull. And </a:t>
            </a:r>
            <a:r>
              <a:rPr dirty="0" sz="1450" spc="-5">
                <a:latin typeface="Times New Roman"/>
                <a:cs typeface="Times New Roman"/>
              </a:rPr>
              <a:t>I  fought </a:t>
            </a:r>
            <a:r>
              <a:rPr dirty="0" sz="1450" spc="-10">
                <a:latin typeface="Times New Roman"/>
                <a:cs typeface="Times New Roman"/>
              </a:rPr>
              <a:t>like </a:t>
            </a:r>
            <a:r>
              <a:rPr dirty="0" sz="1450" spc="-5">
                <a:latin typeface="Times New Roman"/>
                <a:cs typeface="Times New Roman"/>
              </a:rPr>
              <a:t>a </a:t>
            </a:r>
            <a:r>
              <a:rPr dirty="0" sz="1450" spc="-10">
                <a:latin typeface="Times New Roman"/>
                <a:cs typeface="Times New Roman"/>
              </a:rPr>
              <a:t>madman against the numbing sleep in which the freezing cold  was enveloping me like </a:t>
            </a:r>
            <a:r>
              <a:rPr dirty="0" sz="1450" spc="-5">
                <a:latin typeface="Times New Roman"/>
                <a:cs typeface="Times New Roman"/>
              </a:rPr>
              <a:t>a </a:t>
            </a:r>
            <a:r>
              <a:rPr dirty="0" sz="1450" spc="-10">
                <a:latin typeface="Times New Roman"/>
                <a:cs typeface="Times New Roman"/>
              </a:rPr>
              <a:t>stifling, soft woollen</a:t>
            </a:r>
            <a:r>
              <a:rPr dirty="0" sz="1450" spc="30">
                <a:latin typeface="Times New Roman"/>
                <a:cs typeface="Times New Roman"/>
              </a:rPr>
              <a:t> </a:t>
            </a:r>
            <a:r>
              <a:rPr dirty="0" sz="1450" spc="-10">
                <a:latin typeface="Times New Roman"/>
                <a:cs typeface="Times New Roman"/>
              </a:rPr>
              <a:t>cloak.</a:t>
            </a:r>
            <a:endParaRPr sz="1450">
              <a:latin typeface="Times New Roman"/>
              <a:cs typeface="Times New Roman"/>
            </a:endParaRPr>
          </a:p>
          <a:p>
            <a:pPr marL="12700" marR="55244" indent="255904">
              <a:lnSpc>
                <a:spcPts val="1730"/>
              </a:lnSpc>
              <a:spcBef>
                <a:spcPts val="785"/>
              </a:spcBef>
            </a:pPr>
            <a:r>
              <a:rPr dirty="0" sz="1450" spc="-10">
                <a:latin typeface="Times New Roman"/>
                <a:cs typeface="Times New Roman"/>
              </a:rPr>
              <a:t>The letters in my room, her letters! The words exploded in my brain like </a:t>
            </a:r>
            <a:r>
              <a:rPr dirty="0" sz="1450" spc="-5">
                <a:latin typeface="Times New Roman"/>
                <a:cs typeface="Times New Roman"/>
              </a:rPr>
              <a:t>a  </a:t>
            </a:r>
            <a:r>
              <a:rPr dirty="0" sz="1450" spc="-10">
                <a:latin typeface="Times New Roman"/>
                <a:cs typeface="Times New Roman"/>
              </a:rPr>
              <a:t>howl </a:t>
            </a:r>
            <a:r>
              <a:rPr dirty="0" sz="1450" spc="-5">
                <a:latin typeface="Times New Roman"/>
                <a:cs typeface="Times New Roman"/>
              </a:rPr>
              <a:t>of </a:t>
            </a:r>
            <a:r>
              <a:rPr dirty="0" sz="1450" spc="-20">
                <a:latin typeface="Times New Roman"/>
                <a:cs typeface="Times New Roman"/>
              </a:rPr>
              <a:t>despair. </a:t>
            </a:r>
            <a:r>
              <a:rPr dirty="0" sz="1450" spc="-10">
                <a:latin typeface="Times New Roman"/>
                <a:cs typeface="Times New Roman"/>
              </a:rPr>
              <a:t>They will </a:t>
            </a:r>
            <a:r>
              <a:rPr dirty="0" sz="1450" spc="-5">
                <a:latin typeface="Times New Roman"/>
                <a:cs typeface="Times New Roman"/>
              </a:rPr>
              <a:t>be </a:t>
            </a:r>
            <a:r>
              <a:rPr dirty="0" sz="1450" spc="-10">
                <a:latin typeface="Times New Roman"/>
                <a:cs typeface="Times New Roman"/>
              </a:rPr>
              <a:t>found if </a:t>
            </a:r>
            <a:r>
              <a:rPr dirty="0" sz="1450" spc="-5">
                <a:latin typeface="Times New Roman"/>
                <a:cs typeface="Times New Roman"/>
              </a:rPr>
              <a:t>I </a:t>
            </a:r>
            <a:r>
              <a:rPr dirty="0" sz="1450" spc="-10">
                <a:latin typeface="Times New Roman"/>
                <a:cs typeface="Times New Roman"/>
              </a:rPr>
              <a:t>die here! And she is relying </a:t>
            </a:r>
            <a:r>
              <a:rPr dirty="0" sz="1450" spc="-5">
                <a:latin typeface="Times New Roman"/>
                <a:cs typeface="Times New Roman"/>
              </a:rPr>
              <a:t>on </a:t>
            </a:r>
            <a:r>
              <a:rPr dirty="0" sz="1450" spc="-10">
                <a:latin typeface="Times New Roman"/>
                <a:cs typeface="Times New Roman"/>
              </a:rPr>
              <a:t>me,  she is looking to me to save her!</a:t>
            </a:r>
            <a:r>
              <a:rPr dirty="0" sz="1450" spc="30">
                <a:latin typeface="Times New Roman"/>
                <a:cs typeface="Times New Roman"/>
              </a:rPr>
              <a:t> </a:t>
            </a:r>
            <a:r>
              <a:rPr dirty="0" sz="1450" spc="-10">
                <a:latin typeface="Times New Roman"/>
                <a:cs typeface="Times New Roman"/>
              </a:rPr>
              <a:t>Help!—</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Help!—Help!</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screamed </a:t>
            </a:r>
            <a:r>
              <a:rPr dirty="0" sz="1450" spc="-5">
                <a:latin typeface="Times New Roman"/>
                <a:cs typeface="Times New Roman"/>
              </a:rPr>
              <a:t>out </a:t>
            </a:r>
            <a:r>
              <a:rPr dirty="0" sz="1450" spc="-10">
                <a:latin typeface="Times New Roman"/>
                <a:cs typeface="Times New Roman"/>
              </a:rPr>
              <a:t>through the bars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window, </a:t>
            </a:r>
            <a:r>
              <a:rPr dirty="0" sz="1450" spc="-10">
                <a:latin typeface="Times New Roman"/>
                <a:cs typeface="Times New Roman"/>
              </a:rPr>
              <a:t>sending my cry  echoing through the deserted street, "Help! Help! Help!" </a:t>
            </a:r>
            <a:r>
              <a:rPr dirty="0" sz="1450" spc="-5">
                <a:latin typeface="Times New Roman"/>
                <a:cs typeface="Times New Roman"/>
              </a:rPr>
              <a:t>I </a:t>
            </a:r>
            <a:r>
              <a:rPr dirty="0" sz="1450" spc="-10">
                <a:latin typeface="Times New Roman"/>
                <a:cs typeface="Times New Roman"/>
              </a:rPr>
              <a:t>threw myself to the  ground and immediately jumped </a:t>
            </a:r>
            <a:r>
              <a:rPr dirty="0" sz="1450" spc="-5">
                <a:latin typeface="Times New Roman"/>
                <a:cs typeface="Times New Roman"/>
              </a:rPr>
              <a:t>up </a:t>
            </a:r>
            <a:r>
              <a:rPr dirty="0" sz="1450" spc="-10">
                <a:latin typeface="Times New Roman"/>
                <a:cs typeface="Times New Roman"/>
              </a:rPr>
              <a:t>again. </a:t>
            </a:r>
            <a:r>
              <a:rPr dirty="0" sz="1450" spc="-5">
                <a:latin typeface="Times New Roman"/>
                <a:cs typeface="Times New Roman"/>
              </a:rPr>
              <a:t>I </a:t>
            </a:r>
            <a:r>
              <a:rPr dirty="0" sz="1450" spc="-10">
                <a:latin typeface="Times New Roman"/>
                <a:cs typeface="Times New Roman"/>
              </a:rPr>
              <a:t>mustn't die, </a:t>
            </a:r>
            <a:r>
              <a:rPr dirty="0" sz="1450" spc="-5">
                <a:latin typeface="Times New Roman"/>
                <a:cs typeface="Times New Roman"/>
              </a:rPr>
              <a:t>I </a:t>
            </a:r>
            <a:r>
              <a:rPr dirty="0" sz="1450" spc="-10">
                <a:latin typeface="Times New Roman"/>
                <a:cs typeface="Times New Roman"/>
              </a:rPr>
              <a:t>mustn't! For her  sake, for her sake alone! </a:t>
            </a:r>
            <a:r>
              <a:rPr dirty="0" sz="1450" spc="-5">
                <a:latin typeface="Times New Roman"/>
                <a:cs typeface="Times New Roman"/>
              </a:rPr>
              <a:t>I </a:t>
            </a:r>
            <a:r>
              <a:rPr dirty="0" sz="1450" spc="-10">
                <a:latin typeface="Times New Roman"/>
                <a:cs typeface="Times New Roman"/>
              </a:rPr>
              <a:t>had to find warmth, even if it meant striking </a:t>
            </a:r>
            <a:r>
              <a:rPr dirty="0" sz="1450" spc="-5">
                <a:latin typeface="Times New Roman"/>
                <a:cs typeface="Times New Roman"/>
              </a:rPr>
              <a:t>a </a:t>
            </a:r>
            <a:r>
              <a:rPr dirty="0" sz="1450" spc="-10">
                <a:latin typeface="Times New Roman"/>
                <a:cs typeface="Times New Roman"/>
              </a:rPr>
              <a:t>spark  from my own bones. Then </a:t>
            </a:r>
            <a:r>
              <a:rPr dirty="0" sz="1450" spc="-5">
                <a:latin typeface="Times New Roman"/>
                <a:cs typeface="Times New Roman"/>
              </a:rPr>
              <a:t>I </a:t>
            </a:r>
            <a:r>
              <a:rPr dirty="0" sz="1450" spc="-10">
                <a:latin typeface="Times New Roman"/>
                <a:cs typeface="Times New Roman"/>
              </a:rPr>
              <a:t>caught sight </a:t>
            </a:r>
            <a:r>
              <a:rPr dirty="0" sz="1450" spc="-5">
                <a:latin typeface="Times New Roman"/>
                <a:cs typeface="Times New Roman"/>
              </a:rPr>
              <a:t>of </a:t>
            </a:r>
            <a:r>
              <a:rPr dirty="0" sz="1450" spc="-10">
                <a:latin typeface="Times New Roman"/>
                <a:cs typeface="Times New Roman"/>
              </a:rPr>
              <a:t>the rags in the </a:t>
            </a:r>
            <a:r>
              <a:rPr dirty="0" sz="1450" spc="-15">
                <a:latin typeface="Times New Roman"/>
                <a:cs typeface="Times New Roman"/>
              </a:rPr>
              <a:t>corner,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rushed  across to them and pulled them </a:t>
            </a:r>
            <a:r>
              <a:rPr dirty="0" sz="1450" spc="-5">
                <a:latin typeface="Times New Roman"/>
                <a:cs typeface="Times New Roman"/>
              </a:rPr>
              <a:t>on </a:t>
            </a:r>
            <a:r>
              <a:rPr dirty="0" sz="1450" spc="-10">
                <a:latin typeface="Times New Roman"/>
                <a:cs typeface="Times New Roman"/>
              </a:rPr>
              <a:t>over my own clothes with shaking hands. It  was </a:t>
            </a:r>
            <a:r>
              <a:rPr dirty="0" sz="1450" spc="-5">
                <a:latin typeface="Times New Roman"/>
                <a:cs typeface="Times New Roman"/>
              </a:rPr>
              <a:t>a </a:t>
            </a:r>
            <a:r>
              <a:rPr dirty="0" sz="1450" spc="-10">
                <a:latin typeface="Times New Roman"/>
                <a:cs typeface="Times New Roman"/>
              </a:rPr>
              <a:t>threadbare suit </a:t>
            </a:r>
            <a:r>
              <a:rPr dirty="0" sz="1450" spc="-5">
                <a:latin typeface="Times New Roman"/>
                <a:cs typeface="Times New Roman"/>
              </a:rPr>
              <a:t>of </a:t>
            </a:r>
            <a:r>
              <a:rPr dirty="0" sz="1450" spc="-10">
                <a:latin typeface="Times New Roman"/>
                <a:cs typeface="Times New Roman"/>
              </a:rPr>
              <a:t>some thick, dark material in an ancient, curious</a:t>
            </a:r>
            <a:r>
              <a:rPr dirty="0" sz="1450" spc="130">
                <a:latin typeface="Times New Roman"/>
                <a:cs typeface="Times New Roman"/>
              </a:rPr>
              <a:t> </a:t>
            </a:r>
            <a:r>
              <a:rPr dirty="0" sz="1450" spc="-10">
                <a:latin typeface="Times New Roman"/>
                <a:cs typeface="Times New Roman"/>
              </a:rPr>
              <a:t>style.</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It gave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smell </a:t>
            </a:r>
            <a:r>
              <a:rPr dirty="0" sz="1450" spc="-5">
                <a:latin typeface="Times New Roman"/>
                <a:cs typeface="Times New Roman"/>
              </a:rPr>
              <a:t>of</a:t>
            </a:r>
            <a:r>
              <a:rPr dirty="0" sz="1450" spc="15">
                <a:latin typeface="Times New Roman"/>
                <a:cs typeface="Times New Roman"/>
              </a:rPr>
              <a:t> </a:t>
            </a:r>
            <a:r>
              <a:rPr dirty="0" sz="1450" spc="-25">
                <a:latin typeface="Times New Roman"/>
                <a:cs typeface="Times New Roman"/>
              </a:rPr>
              <a:t>decay.</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huddled down in the opposite corner and felt my skin </a:t>
            </a:r>
            <a:r>
              <a:rPr dirty="0" sz="1450" spc="-25">
                <a:latin typeface="Times New Roman"/>
                <a:cs typeface="Times New Roman"/>
              </a:rPr>
              <a:t>slowly, </a:t>
            </a:r>
            <a:r>
              <a:rPr dirty="0" sz="1450" spc="-10">
                <a:latin typeface="Times New Roman"/>
                <a:cs typeface="Times New Roman"/>
              </a:rPr>
              <a:t>very  slowly begin to grow </a:t>
            </a:r>
            <a:r>
              <a:rPr dirty="0" sz="1450" spc="-25">
                <a:latin typeface="Times New Roman"/>
                <a:cs typeface="Times New Roman"/>
              </a:rPr>
              <a:t>warmer. </a:t>
            </a:r>
            <a:r>
              <a:rPr dirty="0" sz="1450" spc="-10">
                <a:latin typeface="Times New Roman"/>
                <a:cs typeface="Times New Roman"/>
              </a:rPr>
              <a:t>But the gruesome awareness </a:t>
            </a:r>
            <a:r>
              <a:rPr dirty="0" sz="1450" spc="-5">
                <a:latin typeface="Times New Roman"/>
                <a:cs typeface="Times New Roman"/>
              </a:rPr>
              <a:t>of </a:t>
            </a:r>
            <a:r>
              <a:rPr dirty="0" sz="1450" spc="-10">
                <a:latin typeface="Times New Roman"/>
                <a:cs typeface="Times New Roman"/>
              </a:rPr>
              <a:t>the icy skeleton  inside my </a:t>
            </a:r>
            <a:r>
              <a:rPr dirty="0" sz="1450" spc="-5">
                <a:latin typeface="Times New Roman"/>
                <a:cs typeface="Times New Roman"/>
              </a:rPr>
              <a:t>body </a:t>
            </a:r>
            <a:r>
              <a:rPr dirty="0" sz="1450" spc="-10">
                <a:latin typeface="Times New Roman"/>
                <a:cs typeface="Times New Roman"/>
              </a:rPr>
              <a:t>refused to leave. </a:t>
            </a:r>
            <a:r>
              <a:rPr dirty="0" sz="1450" spc="-5">
                <a:latin typeface="Times New Roman"/>
                <a:cs typeface="Times New Roman"/>
              </a:rPr>
              <a:t>I </a:t>
            </a:r>
            <a:r>
              <a:rPr dirty="0" sz="1450" spc="-10">
                <a:latin typeface="Times New Roman"/>
                <a:cs typeface="Times New Roman"/>
              </a:rPr>
              <a:t>sat there motionless, my eyes wandering  round the room. The playing card </a:t>
            </a:r>
            <a:r>
              <a:rPr dirty="0" sz="1450" spc="-5">
                <a:latin typeface="Times New Roman"/>
                <a:cs typeface="Times New Roman"/>
              </a:rPr>
              <a:t>I </a:t>
            </a:r>
            <a:r>
              <a:rPr dirty="0" sz="1450" spc="-10">
                <a:latin typeface="Times New Roman"/>
                <a:cs typeface="Times New Roman"/>
              </a:rPr>
              <a:t>had noticed first—the Juggler—was still in  the ray </a:t>
            </a:r>
            <a:r>
              <a:rPr dirty="0" sz="1450" spc="-5">
                <a:latin typeface="Times New Roman"/>
                <a:cs typeface="Times New Roman"/>
              </a:rPr>
              <a:t>of </a:t>
            </a:r>
            <a:r>
              <a:rPr dirty="0" sz="1450" spc="-10">
                <a:latin typeface="Times New Roman"/>
                <a:cs typeface="Times New Roman"/>
              </a:rPr>
              <a:t>light that ran across the middle </a:t>
            </a:r>
            <a:r>
              <a:rPr dirty="0" sz="1450" spc="-5">
                <a:latin typeface="Times New Roman"/>
                <a:cs typeface="Times New Roman"/>
              </a:rPr>
              <a:t>of </a:t>
            </a:r>
            <a:r>
              <a:rPr dirty="0" sz="1450" spc="-10">
                <a:latin typeface="Times New Roman"/>
                <a:cs typeface="Times New Roman"/>
              </a:rPr>
              <a:t>the</a:t>
            </a:r>
            <a:r>
              <a:rPr dirty="0" sz="1450" spc="4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268605">
              <a:lnSpc>
                <a:spcPct val="100000"/>
              </a:lnSpc>
              <a:spcBef>
                <a:spcPts val="645"/>
              </a:spcBef>
            </a:pPr>
            <a:r>
              <a:rPr dirty="0" sz="1450" spc="-5">
                <a:latin typeface="Times New Roman"/>
                <a:cs typeface="Times New Roman"/>
              </a:rPr>
              <a:t>I </a:t>
            </a:r>
            <a:r>
              <a:rPr dirty="0" sz="1450" spc="-10">
                <a:latin typeface="Times New Roman"/>
                <a:cs typeface="Times New Roman"/>
              </a:rPr>
              <a:t>stared at it,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tear my eyes</a:t>
            </a:r>
            <a:r>
              <a:rPr dirty="0" sz="1450" spc="25">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As far as </a:t>
            </a:r>
            <a:r>
              <a:rPr dirty="0" sz="1450" spc="-5">
                <a:latin typeface="Times New Roman"/>
                <a:cs typeface="Times New Roman"/>
              </a:rPr>
              <a:t>I </a:t>
            </a:r>
            <a:r>
              <a:rPr dirty="0" sz="1450" spc="-10">
                <a:latin typeface="Times New Roman"/>
                <a:cs typeface="Times New Roman"/>
              </a:rPr>
              <a:t>could tell from that distance, it seemed to </a:t>
            </a:r>
            <a:r>
              <a:rPr dirty="0" sz="1450" spc="-5">
                <a:latin typeface="Times New Roman"/>
                <a:cs typeface="Times New Roman"/>
              </a:rPr>
              <a:t>be a </a:t>
            </a:r>
            <a:r>
              <a:rPr dirty="0" sz="1450" spc="-10">
                <a:latin typeface="Times New Roman"/>
                <a:cs typeface="Times New Roman"/>
              </a:rPr>
              <a:t>crude picture,  painted in watercolours </a:t>
            </a:r>
            <a:r>
              <a:rPr dirty="0" sz="1450" spc="-5">
                <a:latin typeface="Times New Roman"/>
                <a:cs typeface="Times New Roman"/>
              </a:rPr>
              <a:t>by a </a:t>
            </a:r>
            <a:r>
              <a:rPr dirty="0" sz="1450" spc="-10">
                <a:latin typeface="Times New Roman"/>
                <a:cs typeface="Times New Roman"/>
              </a:rPr>
              <a:t>child's hand, representing the Hebrew character  Aleph in the form </a:t>
            </a:r>
            <a:r>
              <a:rPr dirty="0" sz="1450" spc="-5">
                <a:latin typeface="Times New Roman"/>
                <a:cs typeface="Times New Roman"/>
              </a:rPr>
              <a:t>of a </a:t>
            </a:r>
            <a:r>
              <a:rPr dirty="0" sz="1450" spc="-10">
                <a:latin typeface="Times New Roman"/>
                <a:cs typeface="Times New Roman"/>
              </a:rPr>
              <a:t>man in quaint, old-fashioned dress, with </a:t>
            </a:r>
            <a:r>
              <a:rPr dirty="0" sz="1450" spc="-5">
                <a:latin typeface="Times New Roman"/>
                <a:cs typeface="Times New Roman"/>
              </a:rPr>
              <a:t>a </a:t>
            </a:r>
            <a:r>
              <a:rPr dirty="0" sz="1450" spc="-10">
                <a:latin typeface="Times New Roman"/>
                <a:cs typeface="Times New Roman"/>
              </a:rPr>
              <a:t>short,  pointed beard, and </a:t>
            </a:r>
            <a:r>
              <a:rPr dirty="0" sz="1450" spc="-5">
                <a:latin typeface="Times New Roman"/>
                <a:cs typeface="Times New Roman"/>
              </a:rPr>
              <a:t>one </a:t>
            </a:r>
            <a:r>
              <a:rPr dirty="0" sz="1450" spc="-10">
                <a:latin typeface="Times New Roman"/>
                <a:cs typeface="Times New Roman"/>
              </a:rPr>
              <a:t>hand raised whilst the other pointed downwards. </a:t>
            </a:r>
            <a:r>
              <a:rPr dirty="0" sz="1450" spc="-5">
                <a:latin typeface="Times New Roman"/>
                <a:cs typeface="Times New Roman"/>
              </a:rPr>
              <a:t>I  </a:t>
            </a:r>
            <a:r>
              <a:rPr dirty="0" sz="1450" spc="-10">
                <a:latin typeface="Times New Roman"/>
                <a:cs typeface="Times New Roman"/>
              </a:rPr>
              <a:t>could feel </a:t>
            </a:r>
            <a:r>
              <a:rPr dirty="0" sz="1450" spc="-5">
                <a:latin typeface="Times New Roman"/>
                <a:cs typeface="Times New Roman"/>
              </a:rPr>
              <a:t>a </a:t>
            </a:r>
            <a:r>
              <a:rPr dirty="0" sz="1450" spc="-10">
                <a:latin typeface="Times New Roman"/>
                <a:cs typeface="Times New Roman"/>
              </a:rPr>
              <a:t>disturbing </a:t>
            </a:r>
            <a:r>
              <a:rPr dirty="0" sz="1450" spc="-5">
                <a:latin typeface="Times New Roman"/>
                <a:cs typeface="Times New Roman"/>
              </a:rPr>
              <a:t>thought </a:t>
            </a:r>
            <a:r>
              <a:rPr dirty="0" sz="1450" spc="-10">
                <a:latin typeface="Times New Roman"/>
                <a:cs typeface="Times New Roman"/>
              </a:rPr>
              <a:t>seeping its way into my mind: did the man's  face </a:t>
            </a:r>
            <a:r>
              <a:rPr dirty="0" sz="1450" spc="-5">
                <a:latin typeface="Times New Roman"/>
                <a:cs typeface="Times New Roman"/>
              </a:rPr>
              <a:t>not </a:t>
            </a:r>
            <a:r>
              <a:rPr dirty="0" sz="1450" spc="-10">
                <a:latin typeface="Times New Roman"/>
                <a:cs typeface="Times New Roman"/>
              </a:rPr>
              <a:t>bear </a:t>
            </a:r>
            <a:r>
              <a:rPr dirty="0" sz="1450" spc="-5">
                <a:latin typeface="Times New Roman"/>
                <a:cs typeface="Times New Roman"/>
              </a:rPr>
              <a:t>a </a:t>
            </a:r>
            <a:r>
              <a:rPr dirty="0" sz="1450" spc="-10">
                <a:latin typeface="Times New Roman"/>
                <a:cs typeface="Times New Roman"/>
              </a:rPr>
              <a:t>strange resemblance to my own? That beard, it wasn't right for  </a:t>
            </a:r>
            <a:r>
              <a:rPr dirty="0" sz="1450" spc="-5">
                <a:latin typeface="Times New Roman"/>
                <a:cs typeface="Times New Roman"/>
              </a:rPr>
              <a:t>a </a:t>
            </a:r>
            <a:r>
              <a:rPr dirty="0" sz="1450" spc="-20">
                <a:latin typeface="Times New Roman"/>
                <a:cs typeface="Times New Roman"/>
              </a:rPr>
              <a:t>Juggler. </a:t>
            </a:r>
            <a:r>
              <a:rPr dirty="0" sz="1450" spc="-5">
                <a:latin typeface="Times New Roman"/>
                <a:cs typeface="Times New Roman"/>
              </a:rPr>
              <a:t>I </a:t>
            </a:r>
            <a:r>
              <a:rPr dirty="0" sz="1450" spc="-10">
                <a:latin typeface="Times New Roman"/>
                <a:cs typeface="Times New Roman"/>
              </a:rPr>
              <a:t>crawled over to where the card lay and threw it into the corner  with the rest </a:t>
            </a:r>
            <a:r>
              <a:rPr dirty="0" sz="1450" spc="-5">
                <a:latin typeface="Times New Roman"/>
                <a:cs typeface="Times New Roman"/>
              </a:rPr>
              <a:t>of </a:t>
            </a:r>
            <a:r>
              <a:rPr dirty="0" sz="1450" spc="-10">
                <a:latin typeface="Times New Roman"/>
                <a:cs typeface="Times New Roman"/>
              </a:rPr>
              <a:t>the jumble, just to rid myself </a:t>
            </a:r>
            <a:r>
              <a:rPr dirty="0" sz="1450" spc="-5">
                <a:latin typeface="Times New Roman"/>
                <a:cs typeface="Times New Roman"/>
              </a:rPr>
              <a:t>of </a:t>
            </a:r>
            <a:r>
              <a:rPr dirty="0" sz="1450" spc="-10">
                <a:latin typeface="Times New Roman"/>
                <a:cs typeface="Times New Roman"/>
              </a:rPr>
              <a:t>the tormenting</a:t>
            </a:r>
            <a:r>
              <a:rPr dirty="0" sz="1450" spc="80">
                <a:latin typeface="Times New Roman"/>
                <a:cs typeface="Times New Roman"/>
              </a:rPr>
              <a:t> </a:t>
            </a:r>
            <a:r>
              <a:rPr dirty="0" sz="1450" spc="-10">
                <a:latin typeface="Times New Roman"/>
                <a:cs typeface="Times New Roman"/>
              </a:rPr>
              <a:t>sight.</a:t>
            </a:r>
            <a:endParaRPr sz="1450">
              <a:latin typeface="Times New Roman"/>
              <a:cs typeface="Times New Roman"/>
            </a:endParaRPr>
          </a:p>
          <a:p>
            <a:pPr algn="just" marL="12700" marR="7620" indent="255904">
              <a:lnSpc>
                <a:spcPts val="1730"/>
              </a:lnSpc>
              <a:spcBef>
                <a:spcPts val="780"/>
              </a:spcBef>
            </a:pPr>
            <a:r>
              <a:rPr dirty="0" sz="1450" spc="-10">
                <a:latin typeface="Times New Roman"/>
                <a:cs typeface="Times New Roman"/>
              </a:rPr>
              <a:t>There it was </a:t>
            </a:r>
            <a:r>
              <a:rPr dirty="0" sz="1450" spc="-30">
                <a:latin typeface="Times New Roman"/>
                <a:cs typeface="Times New Roman"/>
              </a:rPr>
              <a:t>now, </a:t>
            </a:r>
            <a:r>
              <a:rPr dirty="0" sz="1450" spc="-10">
                <a:latin typeface="Times New Roman"/>
                <a:cs typeface="Times New Roman"/>
              </a:rPr>
              <a:t>lying there and gleaming across at me through the  gloom, </a:t>
            </a:r>
            <a:r>
              <a:rPr dirty="0" sz="1450" spc="-5">
                <a:latin typeface="Times New Roman"/>
                <a:cs typeface="Times New Roman"/>
              </a:rPr>
              <a:t>a </a:t>
            </a:r>
            <a:r>
              <a:rPr dirty="0" sz="1450" spc="-10">
                <a:latin typeface="Times New Roman"/>
                <a:cs typeface="Times New Roman"/>
              </a:rPr>
              <a:t>blurred, greyish-white</a:t>
            </a:r>
            <a:r>
              <a:rPr dirty="0" sz="1450" spc="5">
                <a:latin typeface="Times New Roman"/>
                <a:cs typeface="Times New Roman"/>
              </a:rPr>
              <a:t> </a:t>
            </a:r>
            <a:r>
              <a:rPr dirty="0" sz="1450" spc="-10">
                <a:latin typeface="Times New Roman"/>
                <a:cs typeface="Times New Roman"/>
              </a:rPr>
              <a:t>smudge.</a:t>
            </a:r>
            <a:endParaRPr sz="1450">
              <a:latin typeface="Times New Roman"/>
              <a:cs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10795" indent="255904">
              <a:lnSpc>
                <a:spcPts val="1730"/>
              </a:lnSpc>
              <a:spcBef>
                <a:spcPts val="155"/>
              </a:spcBef>
            </a:pPr>
            <a:r>
              <a:rPr dirty="0" sz="1450" spc="-5">
                <a:latin typeface="Times New Roman"/>
                <a:cs typeface="Times New Roman"/>
              </a:rPr>
              <a:t>I </a:t>
            </a:r>
            <a:r>
              <a:rPr dirty="0" sz="1450" spc="-10">
                <a:latin typeface="Times New Roman"/>
                <a:cs typeface="Times New Roman"/>
              </a:rPr>
              <a:t>forced myself to think about what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to get back to my room.  </a:t>
            </a:r>
            <a:r>
              <a:rPr dirty="0" sz="1450" spc="-40">
                <a:latin typeface="Times New Roman"/>
                <a:cs typeface="Times New Roman"/>
              </a:rPr>
              <a:t>Wait </a:t>
            </a:r>
            <a:r>
              <a:rPr dirty="0" sz="1450" spc="-10">
                <a:latin typeface="Times New Roman"/>
                <a:cs typeface="Times New Roman"/>
              </a:rPr>
              <a:t>for morning, then call </a:t>
            </a:r>
            <a:r>
              <a:rPr dirty="0" sz="1450" spc="-5">
                <a:latin typeface="Times New Roman"/>
                <a:cs typeface="Times New Roman"/>
              </a:rPr>
              <a:t>out </a:t>
            </a:r>
            <a:r>
              <a:rPr dirty="0" sz="1450" spc="-10">
                <a:latin typeface="Times New Roman"/>
                <a:cs typeface="Times New Roman"/>
              </a:rPr>
              <a:t>from the window to passers-by to find </a:t>
            </a:r>
            <a:r>
              <a:rPr dirty="0" sz="1450" spc="-5">
                <a:latin typeface="Times New Roman"/>
                <a:cs typeface="Times New Roman"/>
              </a:rPr>
              <a:t>a </a:t>
            </a:r>
            <a:r>
              <a:rPr dirty="0" sz="1450" spc="-10">
                <a:latin typeface="Times New Roman"/>
                <a:cs typeface="Times New Roman"/>
              </a:rPr>
              <a:t>ladder  and bring me some candles </a:t>
            </a:r>
            <a:r>
              <a:rPr dirty="0" sz="1450" spc="-5">
                <a:latin typeface="Times New Roman"/>
                <a:cs typeface="Times New Roman"/>
              </a:rPr>
              <a:t>or a</a:t>
            </a:r>
            <a:r>
              <a:rPr dirty="0" sz="1450" spc="15">
                <a:latin typeface="Times New Roman"/>
                <a:cs typeface="Times New Roman"/>
              </a:rPr>
              <a:t> </a:t>
            </a:r>
            <a:r>
              <a:rPr dirty="0" sz="1450" spc="-10">
                <a:latin typeface="Times New Roman"/>
                <a:cs typeface="Times New Roman"/>
              </a:rPr>
              <a:t>lantern!</a:t>
            </a:r>
            <a:endParaRPr sz="1450">
              <a:latin typeface="Times New Roman"/>
              <a:cs typeface="Times New Roman"/>
            </a:endParaRPr>
          </a:p>
          <a:p>
            <a:pPr marL="12700" marR="71120" indent="255904">
              <a:lnSpc>
                <a:spcPts val="1730"/>
              </a:lnSpc>
              <a:spcBef>
                <a:spcPts val="785"/>
              </a:spcBef>
            </a:pPr>
            <a:r>
              <a:rPr dirty="0" sz="1450" spc="-15">
                <a:latin typeface="Times New Roman"/>
                <a:cs typeface="Times New Roman"/>
              </a:rPr>
              <a:t>Without </a:t>
            </a:r>
            <a:r>
              <a:rPr dirty="0" sz="1450" spc="-5">
                <a:latin typeface="Times New Roman"/>
                <a:cs typeface="Times New Roman"/>
              </a:rPr>
              <a:t>a </a:t>
            </a:r>
            <a:r>
              <a:rPr dirty="0" sz="1450" spc="-10">
                <a:latin typeface="Times New Roman"/>
                <a:cs typeface="Times New Roman"/>
              </a:rPr>
              <a:t>light </a:t>
            </a:r>
            <a:r>
              <a:rPr dirty="0" sz="1450" spc="-5">
                <a:latin typeface="Times New Roman"/>
                <a:cs typeface="Times New Roman"/>
              </a:rPr>
              <a:t>I </a:t>
            </a:r>
            <a:r>
              <a:rPr dirty="0" sz="1450" spc="-10">
                <a:latin typeface="Times New Roman"/>
                <a:cs typeface="Times New Roman"/>
              </a:rPr>
              <a:t>would never manage to find my way back through the  maze </a:t>
            </a:r>
            <a:r>
              <a:rPr dirty="0" sz="1450" spc="-5">
                <a:latin typeface="Times New Roman"/>
                <a:cs typeface="Times New Roman"/>
              </a:rPr>
              <a:t>of </a:t>
            </a:r>
            <a:r>
              <a:rPr dirty="0" sz="1450" spc="-10">
                <a:latin typeface="Times New Roman"/>
                <a:cs typeface="Times New Roman"/>
              </a:rPr>
              <a:t>tunnels, that was certain, horrifyingly certain. </a:t>
            </a:r>
            <a:r>
              <a:rPr dirty="0" sz="1450" spc="-30">
                <a:latin typeface="Times New Roman"/>
                <a:cs typeface="Times New Roman"/>
              </a:rPr>
              <a:t>Or, </a:t>
            </a:r>
            <a:r>
              <a:rPr dirty="0" sz="1450" spc="-10">
                <a:latin typeface="Times New Roman"/>
                <a:cs typeface="Times New Roman"/>
              </a:rPr>
              <a:t>if the window  should </a:t>
            </a:r>
            <a:r>
              <a:rPr dirty="0" sz="1450" spc="-5">
                <a:latin typeface="Times New Roman"/>
                <a:cs typeface="Times New Roman"/>
              </a:rPr>
              <a:t>be </a:t>
            </a:r>
            <a:r>
              <a:rPr dirty="0" sz="1450" spc="-10">
                <a:latin typeface="Times New Roman"/>
                <a:cs typeface="Times New Roman"/>
              </a:rPr>
              <a:t>too </a:t>
            </a:r>
            <a:r>
              <a:rPr dirty="0" sz="1450" spc="-5">
                <a:latin typeface="Times New Roman"/>
                <a:cs typeface="Times New Roman"/>
              </a:rPr>
              <a:t>high, </a:t>
            </a:r>
            <a:r>
              <a:rPr dirty="0" sz="1450" spc="-10">
                <a:latin typeface="Times New Roman"/>
                <a:cs typeface="Times New Roman"/>
              </a:rPr>
              <a:t>perhaps someone could climb onto the roof and use </a:t>
            </a:r>
            <a:r>
              <a:rPr dirty="0" sz="1450" spc="-5">
                <a:latin typeface="Times New Roman"/>
                <a:cs typeface="Times New Roman"/>
              </a:rPr>
              <a:t>a</a:t>
            </a:r>
            <a:r>
              <a:rPr dirty="0" sz="1450" spc="160">
                <a:latin typeface="Times New Roman"/>
                <a:cs typeface="Times New Roman"/>
              </a:rPr>
              <a:t> </a:t>
            </a:r>
            <a:r>
              <a:rPr dirty="0" sz="1450" spc="-10">
                <a:latin typeface="Times New Roman"/>
                <a:cs typeface="Times New Roman"/>
              </a:rPr>
              <a:t>rope</a:t>
            </a:r>
            <a:endParaRPr sz="1450">
              <a:latin typeface="Times New Roman"/>
              <a:cs typeface="Times New Roman"/>
            </a:endParaRPr>
          </a:p>
          <a:p>
            <a:pPr marL="12700">
              <a:lnSpc>
                <a:spcPts val="1664"/>
              </a:lnSpc>
            </a:pPr>
            <a:r>
              <a:rPr dirty="0" sz="1450" spc="-5">
                <a:latin typeface="Times New Roman"/>
                <a:cs typeface="Times New Roman"/>
              </a:rPr>
              <a:t>. . .? </a:t>
            </a:r>
            <a:r>
              <a:rPr dirty="0" sz="1450" spc="-10">
                <a:latin typeface="Times New Roman"/>
                <a:cs typeface="Times New Roman"/>
              </a:rPr>
              <a:t>My God! It struck me like </a:t>
            </a:r>
            <a:r>
              <a:rPr dirty="0" sz="1450" spc="-5">
                <a:latin typeface="Times New Roman"/>
                <a:cs typeface="Times New Roman"/>
              </a:rPr>
              <a:t>a bolt of </a:t>
            </a:r>
            <a:r>
              <a:rPr dirty="0" sz="1450" spc="-10">
                <a:latin typeface="Times New Roman"/>
                <a:cs typeface="Times New Roman"/>
              </a:rPr>
              <a:t>lightning. Now </a:t>
            </a:r>
            <a:r>
              <a:rPr dirty="0" sz="1450" spc="-5">
                <a:latin typeface="Times New Roman"/>
                <a:cs typeface="Times New Roman"/>
              </a:rPr>
              <a:t>I </a:t>
            </a:r>
            <a:r>
              <a:rPr dirty="0" sz="1450" spc="-10">
                <a:latin typeface="Times New Roman"/>
                <a:cs typeface="Times New Roman"/>
              </a:rPr>
              <a:t>knew where </a:t>
            </a:r>
            <a:r>
              <a:rPr dirty="0" sz="1450" spc="-5">
                <a:latin typeface="Times New Roman"/>
                <a:cs typeface="Times New Roman"/>
              </a:rPr>
              <a:t>I</a:t>
            </a:r>
            <a:r>
              <a:rPr dirty="0" sz="1450" spc="95">
                <a:latin typeface="Times New Roman"/>
                <a:cs typeface="Times New Roman"/>
              </a:rPr>
              <a:t> </a:t>
            </a:r>
            <a:r>
              <a:rPr dirty="0" sz="1450" spc="-10">
                <a:latin typeface="Times New Roman"/>
                <a:cs typeface="Times New Roman"/>
              </a:rPr>
              <a:t>was!</a:t>
            </a:r>
            <a:endParaRPr sz="1450">
              <a:latin typeface="Times New Roman"/>
              <a:cs typeface="Times New Roman"/>
            </a:endParaRPr>
          </a:p>
          <a:p>
            <a:pPr marL="12700" marR="6985">
              <a:lnSpc>
                <a:spcPts val="1730"/>
              </a:lnSpc>
              <a:spcBef>
                <a:spcPts val="65"/>
              </a:spcBef>
            </a:pPr>
            <a:r>
              <a:rPr dirty="0" sz="1450" spc="-10">
                <a:latin typeface="Times New Roman"/>
                <a:cs typeface="Times New Roman"/>
              </a:rPr>
              <a:t>A room without an entrance, with only </a:t>
            </a:r>
            <a:r>
              <a:rPr dirty="0" sz="1450" spc="-5">
                <a:latin typeface="Times New Roman"/>
                <a:cs typeface="Times New Roman"/>
              </a:rPr>
              <a:t>a </a:t>
            </a:r>
            <a:r>
              <a:rPr dirty="0" sz="1450" spc="-10">
                <a:latin typeface="Times New Roman"/>
                <a:cs typeface="Times New Roman"/>
              </a:rPr>
              <a:t>barred </a:t>
            </a:r>
            <a:r>
              <a:rPr dirty="0" sz="1450" spc="-20">
                <a:latin typeface="Times New Roman"/>
                <a:cs typeface="Times New Roman"/>
              </a:rPr>
              <a:t>window, </a:t>
            </a:r>
            <a:r>
              <a:rPr dirty="0" sz="1450" spc="-10">
                <a:latin typeface="Times New Roman"/>
                <a:cs typeface="Times New Roman"/>
              </a:rPr>
              <a:t>the ancient house in  Altschulgasse that everyone avoided! Many years ago someone had let himself  down </a:t>
            </a:r>
            <a:r>
              <a:rPr dirty="0" sz="1450" spc="-5">
                <a:latin typeface="Times New Roman"/>
                <a:cs typeface="Times New Roman"/>
              </a:rPr>
              <a:t>by a </a:t>
            </a:r>
            <a:r>
              <a:rPr dirty="0" sz="1450" spc="-10">
                <a:latin typeface="Times New Roman"/>
                <a:cs typeface="Times New Roman"/>
              </a:rPr>
              <a:t>rope to look in through the window and the rope had broken and </a:t>
            </a:r>
            <a:r>
              <a:rPr dirty="0" sz="1450" spc="-5">
                <a:latin typeface="Times New Roman"/>
                <a:cs typeface="Times New Roman"/>
              </a:rPr>
              <a:t>.</a:t>
            </a:r>
            <a:r>
              <a:rPr dirty="0" sz="1450" spc="180">
                <a:latin typeface="Times New Roman"/>
                <a:cs typeface="Times New Roman"/>
              </a:rPr>
              <a:t> </a:t>
            </a:r>
            <a:r>
              <a:rPr dirty="0" sz="1450" spc="-5">
                <a:latin typeface="Times New Roman"/>
                <a:cs typeface="Times New Roman"/>
              </a:rPr>
              <a:t>.</a:t>
            </a:r>
            <a:endParaRPr sz="1450">
              <a:latin typeface="Times New Roman"/>
              <a:cs typeface="Times New Roman"/>
            </a:endParaRPr>
          </a:p>
          <a:p>
            <a:pPr marL="12700">
              <a:lnSpc>
                <a:spcPts val="1664"/>
              </a:lnSpc>
            </a:pPr>
            <a:r>
              <a:rPr dirty="0" sz="1450" spc="-5">
                <a:latin typeface="Times New Roman"/>
                <a:cs typeface="Times New Roman"/>
              </a:rPr>
              <a:t>. </a:t>
            </a:r>
            <a:r>
              <a:rPr dirty="0" sz="1450" spc="-45">
                <a:latin typeface="Times New Roman"/>
                <a:cs typeface="Times New Roman"/>
              </a:rPr>
              <a:t>Yes! </a:t>
            </a:r>
            <a:r>
              <a:rPr dirty="0" sz="1450" spc="-5">
                <a:latin typeface="Times New Roman"/>
                <a:cs typeface="Times New Roman"/>
              </a:rPr>
              <a:t>I </a:t>
            </a:r>
            <a:r>
              <a:rPr dirty="0" sz="1450" spc="-10">
                <a:latin typeface="Times New Roman"/>
                <a:cs typeface="Times New Roman"/>
              </a:rPr>
              <a:t>was in the house where the ghostly figure </a:t>
            </a:r>
            <a:r>
              <a:rPr dirty="0" sz="1450" spc="-5">
                <a:latin typeface="Times New Roman"/>
                <a:cs typeface="Times New Roman"/>
              </a:rPr>
              <a:t>of </a:t>
            </a:r>
            <a:r>
              <a:rPr dirty="0" sz="1450" spc="-10">
                <a:latin typeface="Times New Roman"/>
                <a:cs typeface="Times New Roman"/>
              </a:rPr>
              <a:t>the Golem</a:t>
            </a:r>
            <a:r>
              <a:rPr dirty="0" sz="1450" spc="140">
                <a:latin typeface="Times New Roman"/>
                <a:cs typeface="Times New Roman"/>
              </a:rPr>
              <a:t> </a:t>
            </a:r>
            <a:r>
              <a:rPr dirty="0" sz="1450" spc="-10">
                <a:latin typeface="Times New Roman"/>
                <a:cs typeface="Times New Roman"/>
              </a:rPr>
              <a:t>disappeared</a:t>
            </a:r>
            <a:endParaRPr sz="1450">
              <a:latin typeface="Times New Roman"/>
              <a:cs typeface="Times New Roman"/>
            </a:endParaRPr>
          </a:p>
          <a:p>
            <a:pPr marL="12700">
              <a:lnSpc>
                <a:spcPts val="1735"/>
              </a:lnSpc>
            </a:pPr>
            <a:r>
              <a:rPr dirty="0" sz="1450" spc="-10">
                <a:latin typeface="Times New Roman"/>
                <a:cs typeface="Times New Roman"/>
              </a:rPr>
              <a:t>each time!</a:t>
            </a:r>
            <a:endParaRPr sz="1450">
              <a:latin typeface="Times New Roman"/>
              <a:cs typeface="Times New Roman"/>
            </a:endParaRPr>
          </a:p>
          <a:p>
            <a:pPr algn="just" marL="12700" marR="6985" indent="255904">
              <a:lnSpc>
                <a:spcPts val="1730"/>
              </a:lnSpc>
              <a:spcBef>
                <a:spcPts val="770"/>
              </a:spcBef>
            </a:pPr>
            <a:r>
              <a:rPr dirty="0" sz="1450" spc="-5">
                <a:latin typeface="Times New Roman"/>
                <a:cs typeface="Times New Roman"/>
              </a:rPr>
              <a:t>I </a:t>
            </a:r>
            <a:r>
              <a:rPr dirty="0" sz="1450" spc="-10">
                <a:latin typeface="Times New Roman"/>
                <a:cs typeface="Times New Roman"/>
              </a:rPr>
              <a:t>was overwhelmed with </a:t>
            </a:r>
            <a:r>
              <a:rPr dirty="0" sz="1450" spc="-20">
                <a:latin typeface="Times New Roman"/>
                <a:cs typeface="Times New Roman"/>
              </a:rPr>
              <a:t>horror. </a:t>
            </a:r>
            <a:r>
              <a:rPr dirty="0" sz="1450" spc="-5">
                <a:latin typeface="Times New Roman"/>
                <a:cs typeface="Times New Roman"/>
              </a:rPr>
              <a:t>I </a:t>
            </a:r>
            <a:r>
              <a:rPr dirty="0" sz="1450" spc="-10">
                <a:latin typeface="Times New Roman"/>
                <a:cs typeface="Times New Roman"/>
              </a:rPr>
              <a:t>tried to resist, </a:t>
            </a:r>
            <a:r>
              <a:rPr dirty="0" sz="1450" spc="-5">
                <a:latin typeface="Times New Roman"/>
                <a:cs typeface="Times New Roman"/>
              </a:rPr>
              <a:t>but </a:t>
            </a:r>
            <a:r>
              <a:rPr dirty="0" sz="1450" spc="-10">
                <a:latin typeface="Times New Roman"/>
                <a:cs typeface="Times New Roman"/>
              </a:rPr>
              <a:t>in vain; even the  memory </a:t>
            </a:r>
            <a:r>
              <a:rPr dirty="0" sz="1450" spc="-5">
                <a:latin typeface="Times New Roman"/>
                <a:cs typeface="Times New Roman"/>
              </a:rPr>
              <a:t>of </a:t>
            </a:r>
            <a:r>
              <a:rPr dirty="0" sz="1450" spc="-10">
                <a:latin typeface="Times New Roman"/>
                <a:cs typeface="Times New Roman"/>
              </a:rPr>
              <a:t>the letters was powerless against it. My mind was paralysed and  my heart started to contract</a:t>
            </a:r>
            <a:r>
              <a:rPr dirty="0" sz="1450" spc="10">
                <a:latin typeface="Times New Roman"/>
                <a:cs typeface="Times New Roman"/>
              </a:rPr>
              <a:t> </a:t>
            </a:r>
            <a:r>
              <a:rPr dirty="0" sz="1450" spc="-15">
                <a:latin typeface="Times New Roman"/>
                <a:cs typeface="Times New Roman"/>
              </a:rPr>
              <a:t>convulsively.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Hastily </a:t>
            </a:r>
            <a:r>
              <a:rPr dirty="0" sz="1450" spc="-5">
                <a:latin typeface="Times New Roman"/>
                <a:cs typeface="Times New Roman"/>
              </a:rPr>
              <a:t>I </a:t>
            </a:r>
            <a:r>
              <a:rPr dirty="0" sz="1450" spc="-10">
                <a:latin typeface="Times New Roman"/>
                <a:cs typeface="Times New Roman"/>
              </a:rPr>
              <a:t>told myself it was only the icy draught blowing from the corner  over there. Lips numb with </a:t>
            </a:r>
            <a:r>
              <a:rPr dirty="0" sz="1450" spc="-20">
                <a:latin typeface="Times New Roman"/>
                <a:cs typeface="Times New Roman"/>
              </a:rPr>
              <a:t>fear, </a:t>
            </a:r>
            <a:r>
              <a:rPr dirty="0" sz="1450" spc="-5">
                <a:latin typeface="Times New Roman"/>
                <a:cs typeface="Times New Roman"/>
              </a:rPr>
              <a:t>I </a:t>
            </a:r>
            <a:r>
              <a:rPr dirty="0" sz="1450" spc="-10">
                <a:latin typeface="Times New Roman"/>
                <a:cs typeface="Times New Roman"/>
              </a:rPr>
              <a:t>repeated it over to myself, faster and </a:t>
            </a:r>
            <a:r>
              <a:rPr dirty="0" sz="1450" spc="-20">
                <a:latin typeface="Times New Roman"/>
                <a:cs typeface="Times New Roman"/>
              </a:rPr>
              <a:t>faster, </a:t>
            </a:r>
            <a:r>
              <a:rPr dirty="0" sz="1450" spc="320">
                <a:latin typeface="Times New Roman"/>
                <a:cs typeface="Times New Roman"/>
              </a:rPr>
              <a:t> </a:t>
            </a:r>
            <a:r>
              <a:rPr dirty="0" sz="1450" spc="-10">
                <a:latin typeface="Times New Roman"/>
                <a:cs typeface="Times New Roman"/>
              </a:rPr>
              <a:t>my breath whistling, </a:t>
            </a:r>
            <a:r>
              <a:rPr dirty="0" sz="1450" spc="-5">
                <a:latin typeface="Times New Roman"/>
                <a:cs typeface="Times New Roman"/>
              </a:rPr>
              <a:t>but </a:t>
            </a:r>
            <a:r>
              <a:rPr dirty="0" sz="1450" spc="-10">
                <a:latin typeface="Times New Roman"/>
                <a:cs typeface="Times New Roman"/>
              </a:rPr>
              <a:t>it was </a:t>
            </a:r>
            <a:r>
              <a:rPr dirty="0" sz="1450" spc="-5">
                <a:latin typeface="Times New Roman"/>
                <a:cs typeface="Times New Roman"/>
              </a:rPr>
              <a:t>no </a:t>
            </a:r>
            <a:r>
              <a:rPr dirty="0" sz="1450" spc="-10">
                <a:latin typeface="Times New Roman"/>
                <a:cs typeface="Times New Roman"/>
              </a:rPr>
              <a:t>use: that smudge </a:t>
            </a:r>
            <a:r>
              <a:rPr dirty="0" sz="1450" spc="-5">
                <a:latin typeface="Times New Roman"/>
                <a:cs typeface="Times New Roman"/>
              </a:rPr>
              <a:t>of </a:t>
            </a:r>
            <a:r>
              <a:rPr dirty="0" sz="1450" spc="-10">
                <a:latin typeface="Times New Roman"/>
                <a:cs typeface="Times New Roman"/>
              </a:rPr>
              <a:t>white over there, the  card, it was swelling into blistered lumps, feeling its way forward to the edge  </a:t>
            </a:r>
            <a:r>
              <a:rPr dirty="0" sz="1450" spc="-5">
                <a:latin typeface="Times New Roman"/>
                <a:cs typeface="Times New Roman"/>
              </a:rPr>
              <a:t>of </a:t>
            </a:r>
            <a:r>
              <a:rPr dirty="0" sz="1450" spc="-10">
                <a:latin typeface="Times New Roman"/>
                <a:cs typeface="Times New Roman"/>
              </a:rPr>
              <a:t>the ray </a:t>
            </a:r>
            <a:r>
              <a:rPr dirty="0" sz="1450" spc="-5">
                <a:latin typeface="Times New Roman"/>
                <a:cs typeface="Times New Roman"/>
              </a:rPr>
              <a:t>of </a:t>
            </a:r>
            <a:r>
              <a:rPr dirty="0" sz="1450" spc="-10">
                <a:latin typeface="Times New Roman"/>
                <a:cs typeface="Times New Roman"/>
              </a:rPr>
              <a:t>moonlight and then creeping back into the darkness. The silence  in the room was punctuated </a:t>
            </a:r>
            <a:r>
              <a:rPr dirty="0" sz="1450" spc="-5">
                <a:latin typeface="Times New Roman"/>
                <a:cs typeface="Times New Roman"/>
              </a:rPr>
              <a:t>by </a:t>
            </a:r>
            <a:r>
              <a:rPr dirty="0" sz="1450" spc="-10">
                <a:latin typeface="Times New Roman"/>
                <a:cs typeface="Times New Roman"/>
              </a:rPr>
              <a:t>dripping sounds, half imagined, half real. </a:t>
            </a:r>
            <a:r>
              <a:rPr dirty="0" sz="1450" spc="-5">
                <a:latin typeface="Times New Roman"/>
                <a:cs typeface="Times New Roman"/>
              </a:rPr>
              <a:t>. .  </a:t>
            </a:r>
            <a:r>
              <a:rPr dirty="0" sz="1450" spc="-10">
                <a:latin typeface="Times New Roman"/>
                <a:cs typeface="Times New Roman"/>
              </a:rPr>
              <a:t>outside me, all around me, and yet somewhere else at the same time </a:t>
            </a:r>
            <a:r>
              <a:rPr dirty="0" sz="1450" spc="-5">
                <a:latin typeface="Times New Roman"/>
                <a:cs typeface="Times New Roman"/>
              </a:rPr>
              <a:t>. . . </a:t>
            </a:r>
            <a:r>
              <a:rPr dirty="0" sz="1450" spc="-10">
                <a:latin typeface="Times New Roman"/>
                <a:cs typeface="Times New Roman"/>
              </a:rPr>
              <a:t>deep  within my heart and then </a:t>
            </a:r>
            <a:r>
              <a:rPr dirty="0" sz="1450" spc="-5">
                <a:latin typeface="Times New Roman"/>
                <a:cs typeface="Times New Roman"/>
              </a:rPr>
              <a:t>out </a:t>
            </a:r>
            <a:r>
              <a:rPr dirty="0" sz="1450" spc="-10">
                <a:latin typeface="Times New Roman"/>
                <a:cs typeface="Times New Roman"/>
              </a:rPr>
              <a:t>in the room once more; it was the sound </a:t>
            </a:r>
            <a:r>
              <a:rPr dirty="0" sz="1450" spc="-5">
                <a:latin typeface="Times New Roman"/>
                <a:cs typeface="Times New Roman"/>
              </a:rPr>
              <a:t>a </a:t>
            </a:r>
            <a:r>
              <a:rPr dirty="0" sz="1450" spc="-10">
                <a:latin typeface="Times New Roman"/>
                <a:cs typeface="Times New Roman"/>
              </a:rPr>
              <a:t>pair </a:t>
            </a:r>
            <a:r>
              <a:rPr dirty="0" sz="1450" spc="-5">
                <a:latin typeface="Times New Roman"/>
                <a:cs typeface="Times New Roman"/>
              </a:rPr>
              <a:t>of  </a:t>
            </a:r>
            <a:r>
              <a:rPr dirty="0" sz="1450" spc="-10">
                <a:latin typeface="Times New Roman"/>
                <a:cs typeface="Times New Roman"/>
              </a:rPr>
              <a:t>compasses makes when it falls and the </a:t>
            </a:r>
            <a:r>
              <a:rPr dirty="0" sz="1450" spc="-5">
                <a:latin typeface="Times New Roman"/>
                <a:cs typeface="Times New Roman"/>
              </a:rPr>
              <a:t>point </a:t>
            </a:r>
            <a:r>
              <a:rPr dirty="0" sz="1450" spc="-10">
                <a:latin typeface="Times New Roman"/>
                <a:cs typeface="Times New Roman"/>
              </a:rPr>
              <a:t>sticks into </a:t>
            </a:r>
            <a:r>
              <a:rPr dirty="0" sz="1450" spc="-5">
                <a:latin typeface="Times New Roman"/>
                <a:cs typeface="Times New Roman"/>
              </a:rPr>
              <a:t>a </a:t>
            </a:r>
            <a:r>
              <a:rPr dirty="0" sz="1450" spc="-10">
                <a:latin typeface="Times New Roman"/>
                <a:cs typeface="Times New Roman"/>
              </a:rPr>
              <a:t>piece </a:t>
            </a:r>
            <a:r>
              <a:rPr dirty="0" sz="1450" spc="-5">
                <a:latin typeface="Times New Roman"/>
                <a:cs typeface="Times New Roman"/>
              </a:rPr>
              <a:t>of</a:t>
            </a:r>
            <a:r>
              <a:rPr dirty="0" sz="1450" spc="80">
                <a:latin typeface="Times New Roman"/>
                <a:cs typeface="Times New Roman"/>
              </a:rPr>
              <a:t> </a:t>
            </a:r>
            <a:r>
              <a:rPr dirty="0" sz="1450" spc="-10">
                <a:latin typeface="Times New Roman"/>
                <a:cs typeface="Times New Roman"/>
              </a:rPr>
              <a:t>wood.</a:t>
            </a:r>
            <a:endParaRPr sz="1450">
              <a:latin typeface="Times New Roman"/>
              <a:cs typeface="Times New Roman"/>
            </a:endParaRPr>
          </a:p>
          <a:p>
            <a:pPr marL="12700" marR="53340" indent="255904">
              <a:lnSpc>
                <a:spcPts val="1730"/>
              </a:lnSpc>
              <a:spcBef>
                <a:spcPts val="780"/>
              </a:spcBef>
            </a:pPr>
            <a:r>
              <a:rPr dirty="0" sz="1450" spc="-10">
                <a:latin typeface="Times New Roman"/>
                <a:cs typeface="Times New Roman"/>
              </a:rPr>
              <a:t>And again and again, that smudge </a:t>
            </a:r>
            <a:r>
              <a:rPr dirty="0" sz="1450" spc="-5">
                <a:latin typeface="Times New Roman"/>
                <a:cs typeface="Times New Roman"/>
              </a:rPr>
              <a:t>of </a:t>
            </a:r>
            <a:r>
              <a:rPr dirty="0" sz="1450" spc="-10">
                <a:latin typeface="Times New Roman"/>
                <a:cs typeface="Times New Roman"/>
              </a:rPr>
              <a:t>white </a:t>
            </a:r>
            <a:r>
              <a:rPr dirty="0" sz="1450" spc="-5">
                <a:latin typeface="Times New Roman"/>
                <a:cs typeface="Times New Roman"/>
              </a:rPr>
              <a:t>.. . </a:t>
            </a:r>
            <a:r>
              <a:rPr dirty="0" sz="1450" spc="-10">
                <a:latin typeface="Times New Roman"/>
                <a:cs typeface="Times New Roman"/>
              </a:rPr>
              <a:t>that smudge </a:t>
            </a:r>
            <a:r>
              <a:rPr dirty="0" sz="1450" spc="-5">
                <a:latin typeface="Times New Roman"/>
                <a:cs typeface="Times New Roman"/>
              </a:rPr>
              <a:t>of </a:t>
            </a:r>
            <a:r>
              <a:rPr dirty="0" sz="1450" spc="-10">
                <a:latin typeface="Times New Roman"/>
                <a:cs typeface="Times New Roman"/>
              </a:rPr>
              <a:t>white! "It's </a:t>
            </a:r>
            <a:r>
              <a:rPr dirty="0" sz="1450" spc="-5">
                <a:latin typeface="Times New Roman"/>
                <a:cs typeface="Times New Roman"/>
              </a:rPr>
              <a:t>a  </a:t>
            </a:r>
            <a:r>
              <a:rPr dirty="0" sz="1450" spc="-10">
                <a:latin typeface="Times New Roman"/>
                <a:cs typeface="Times New Roman"/>
              </a:rPr>
              <a:t>card, </a:t>
            </a:r>
            <a:r>
              <a:rPr dirty="0" sz="1450" spc="-5">
                <a:latin typeface="Times New Roman"/>
                <a:cs typeface="Times New Roman"/>
              </a:rPr>
              <a:t>a </a:t>
            </a:r>
            <a:r>
              <a:rPr dirty="0" sz="1450" spc="-10">
                <a:latin typeface="Times New Roman"/>
                <a:cs typeface="Times New Roman"/>
              </a:rPr>
              <a:t>miserable, stupid little playing card!" </a:t>
            </a:r>
            <a:r>
              <a:rPr dirty="0" sz="1450" spc="-5">
                <a:latin typeface="Times New Roman"/>
                <a:cs typeface="Times New Roman"/>
              </a:rPr>
              <a:t>I </a:t>
            </a:r>
            <a:r>
              <a:rPr dirty="0" sz="1450" spc="-10">
                <a:latin typeface="Times New Roman"/>
                <a:cs typeface="Times New Roman"/>
              </a:rPr>
              <a:t>sent the scream echoing round  my skull, </a:t>
            </a:r>
            <a:r>
              <a:rPr dirty="0" sz="1450" spc="-5">
                <a:latin typeface="Times New Roman"/>
                <a:cs typeface="Times New Roman"/>
              </a:rPr>
              <a:t>but </a:t>
            </a:r>
            <a:r>
              <a:rPr dirty="0" sz="1450" spc="-10">
                <a:latin typeface="Times New Roman"/>
                <a:cs typeface="Times New Roman"/>
              </a:rPr>
              <a:t>in vain </a:t>
            </a:r>
            <a:r>
              <a:rPr dirty="0" sz="1450" spc="-5">
                <a:latin typeface="Times New Roman"/>
                <a:cs typeface="Times New Roman"/>
              </a:rPr>
              <a:t>. . . </a:t>
            </a:r>
            <a:r>
              <a:rPr dirty="0" sz="1450" spc="-10">
                <a:latin typeface="Times New Roman"/>
                <a:cs typeface="Times New Roman"/>
              </a:rPr>
              <a:t>now it was </a:t>
            </a:r>
            <a:r>
              <a:rPr dirty="0" sz="1450" spc="-5">
                <a:latin typeface="Times New Roman"/>
                <a:cs typeface="Times New Roman"/>
              </a:rPr>
              <a:t>. . . </a:t>
            </a:r>
            <a:r>
              <a:rPr dirty="0" sz="1450" spc="-10">
                <a:latin typeface="Times New Roman"/>
                <a:cs typeface="Times New Roman"/>
              </a:rPr>
              <a:t>was taking </a:t>
            </a:r>
            <a:r>
              <a:rPr dirty="0" sz="1450" spc="-5">
                <a:latin typeface="Times New Roman"/>
                <a:cs typeface="Times New Roman"/>
              </a:rPr>
              <a:t>on </a:t>
            </a:r>
            <a:r>
              <a:rPr dirty="0" sz="1450" spc="-10">
                <a:latin typeface="Times New Roman"/>
                <a:cs typeface="Times New Roman"/>
              </a:rPr>
              <a:t>human form </a:t>
            </a:r>
            <a:r>
              <a:rPr dirty="0" sz="1450" spc="-5">
                <a:latin typeface="Times New Roman"/>
                <a:cs typeface="Times New Roman"/>
              </a:rPr>
              <a:t>. . . </a:t>
            </a:r>
            <a:r>
              <a:rPr dirty="0" sz="1450" spc="-10">
                <a:latin typeface="Times New Roman"/>
                <a:cs typeface="Times New Roman"/>
              </a:rPr>
              <a:t>the  Juggler </a:t>
            </a:r>
            <a:r>
              <a:rPr dirty="0" sz="1450" spc="-5">
                <a:latin typeface="Times New Roman"/>
                <a:cs typeface="Times New Roman"/>
              </a:rPr>
              <a:t>. . . </a:t>
            </a:r>
            <a:r>
              <a:rPr dirty="0" sz="1450" spc="-10">
                <a:latin typeface="Times New Roman"/>
                <a:cs typeface="Times New Roman"/>
              </a:rPr>
              <a:t>and was squatting in the corner and staring at me with vacant eyes  </a:t>
            </a:r>
            <a:r>
              <a:rPr dirty="0" sz="1450" spc="-5">
                <a:latin typeface="Times New Roman"/>
                <a:cs typeface="Times New Roman"/>
              </a:rPr>
              <a:t>out of </a:t>
            </a:r>
            <a:r>
              <a:rPr dirty="0" sz="1450" spc="-10">
                <a:latin typeface="Times New Roman"/>
                <a:cs typeface="Times New Roman"/>
              </a:rPr>
              <a:t>my own</a:t>
            </a:r>
            <a:r>
              <a:rPr dirty="0" sz="1450" spc="-5">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12700" marR="9525" indent="255904">
              <a:lnSpc>
                <a:spcPts val="1730"/>
              </a:lnSpc>
              <a:spcBef>
                <a:spcPts val="710"/>
              </a:spcBef>
            </a:pPr>
            <a:r>
              <a:rPr dirty="0" sz="1450" spc="-10">
                <a:latin typeface="Times New Roman"/>
                <a:cs typeface="Times New Roman"/>
              </a:rPr>
              <a:t>For </a:t>
            </a:r>
            <a:r>
              <a:rPr dirty="0" sz="1450" spc="-5">
                <a:latin typeface="Times New Roman"/>
                <a:cs typeface="Times New Roman"/>
              </a:rPr>
              <a:t>hour </a:t>
            </a:r>
            <a:r>
              <a:rPr dirty="0" sz="1450" spc="-10">
                <a:latin typeface="Times New Roman"/>
                <a:cs typeface="Times New Roman"/>
              </a:rPr>
              <a:t>after </a:t>
            </a:r>
            <a:r>
              <a:rPr dirty="0" sz="1450" spc="-5">
                <a:latin typeface="Times New Roman"/>
                <a:cs typeface="Times New Roman"/>
              </a:rPr>
              <a:t>hour I </a:t>
            </a:r>
            <a:r>
              <a:rPr dirty="0" sz="1450" spc="-10">
                <a:latin typeface="Times New Roman"/>
                <a:cs typeface="Times New Roman"/>
              </a:rPr>
              <a:t>sat there without moving, huddled </a:t>
            </a:r>
            <a:r>
              <a:rPr dirty="0" sz="1450" spc="-5">
                <a:latin typeface="Times New Roman"/>
                <a:cs typeface="Times New Roman"/>
              </a:rPr>
              <a:t>up </a:t>
            </a:r>
            <a:r>
              <a:rPr dirty="0" sz="1450" spc="-10">
                <a:latin typeface="Times New Roman"/>
                <a:cs typeface="Times New Roman"/>
              </a:rPr>
              <a:t>in my </a:t>
            </a:r>
            <a:r>
              <a:rPr dirty="0" sz="1450" spc="-15">
                <a:latin typeface="Times New Roman"/>
                <a:cs typeface="Times New Roman"/>
              </a:rPr>
              <a:t>corner, </a:t>
            </a:r>
            <a:r>
              <a:rPr dirty="0" sz="1450" spc="-5">
                <a:latin typeface="Times New Roman"/>
                <a:cs typeface="Times New Roman"/>
              </a:rPr>
              <a:t>a  </a:t>
            </a:r>
            <a:r>
              <a:rPr dirty="0" sz="1450" spc="-10">
                <a:latin typeface="Times New Roman"/>
                <a:cs typeface="Times New Roman"/>
              </a:rPr>
              <a:t>frozen skeleton in mouldy clothes that belonged to </a:t>
            </a:r>
            <a:r>
              <a:rPr dirty="0" sz="1450" spc="-20">
                <a:latin typeface="Times New Roman"/>
                <a:cs typeface="Times New Roman"/>
              </a:rPr>
              <a:t>another. </a:t>
            </a:r>
            <a:r>
              <a:rPr dirty="0" sz="1450" spc="-10">
                <a:latin typeface="Times New Roman"/>
                <a:cs typeface="Times New Roman"/>
              </a:rPr>
              <a:t>And across the  room </a:t>
            </a:r>
            <a:r>
              <a:rPr dirty="0" sz="1450" spc="-5">
                <a:latin typeface="Times New Roman"/>
                <a:cs typeface="Times New Roman"/>
              </a:rPr>
              <a:t>he </a:t>
            </a:r>
            <a:r>
              <a:rPr dirty="0" sz="1450" spc="-10">
                <a:latin typeface="Times New Roman"/>
                <a:cs typeface="Times New Roman"/>
              </a:rPr>
              <a:t>sat, </a:t>
            </a:r>
            <a:r>
              <a:rPr dirty="0" sz="1450" spc="-5">
                <a:latin typeface="Times New Roman"/>
                <a:cs typeface="Times New Roman"/>
              </a:rPr>
              <a:t>he . . . I . . .</a:t>
            </a:r>
            <a:r>
              <a:rPr dirty="0" sz="1450">
                <a:latin typeface="Times New Roman"/>
                <a:cs typeface="Times New Roman"/>
              </a:rPr>
              <a:t> </a:t>
            </a:r>
            <a:r>
              <a:rPr dirty="0" sz="1450" spc="-10">
                <a:latin typeface="Times New Roman"/>
                <a:cs typeface="Times New Roman"/>
              </a:rPr>
              <a:t>myself.</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Mute and motionless, we stared into each other's eyes, the </a:t>
            </a:r>
            <a:r>
              <a:rPr dirty="0" sz="1450" spc="-5">
                <a:latin typeface="Times New Roman"/>
                <a:cs typeface="Times New Roman"/>
              </a:rPr>
              <a:t>one a </a:t>
            </a:r>
            <a:r>
              <a:rPr dirty="0" sz="1450" spc="-10">
                <a:latin typeface="Times New Roman"/>
                <a:cs typeface="Times New Roman"/>
              </a:rPr>
              <a:t>hideous  mirror-image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Can </a:t>
            </a:r>
            <a:r>
              <a:rPr dirty="0" sz="1450" spc="-5">
                <a:latin typeface="Times New Roman"/>
                <a:cs typeface="Times New Roman"/>
              </a:rPr>
              <a:t>he </a:t>
            </a:r>
            <a:r>
              <a:rPr dirty="0" sz="1450" spc="-10">
                <a:latin typeface="Times New Roman"/>
                <a:cs typeface="Times New Roman"/>
              </a:rPr>
              <a:t>see the moonbeam </a:t>
            </a:r>
            <a:r>
              <a:rPr dirty="0" sz="1450" spc="-5">
                <a:latin typeface="Times New Roman"/>
                <a:cs typeface="Times New Roman"/>
              </a:rPr>
              <a:t>too, </a:t>
            </a:r>
            <a:r>
              <a:rPr dirty="0" sz="1450" spc="-10">
                <a:latin typeface="Times New Roman"/>
                <a:cs typeface="Times New Roman"/>
              </a:rPr>
              <a:t>as it sucks its way  across the floor as sluggishly as </a:t>
            </a:r>
            <a:r>
              <a:rPr dirty="0" sz="1450" spc="-5">
                <a:latin typeface="Times New Roman"/>
                <a:cs typeface="Times New Roman"/>
              </a:rPr>
              <a:t>a </a:t>
            </a:r>
            <a:r>
              <a:rPr dirty="0" sz="1450" spc="-10">
                <a:latin typeface="Times New Roman"/>
                <a:cs typeface="Times New Roman"/>
              </a:rPr>
              <a:t>snail, and crawls </a:t>
            </a:r>
            <a:r>
              <a:rPr dirty="0" sz="1450" spc="-5">
                <a:latin typeface="Times New Roman"/>
                <a:cs typeface="Times New Roman"/>
              </a:rPr>
              <a:t>up </a:t>
            </a:r>
            <a:r>
              <a:rPr dirty="0" sz="1450" spc="-10">
                <a:latin typeface="Times New Roman"/>
                <a:cs typeface="Times New Roman"/>
              </a:rPr>
              <a:t>the infinite spaces </a:t>
            </a:r>
            <a:r>
              <a:rPr dirty="0" sz="1450" spc="-5">
                <a:latin typeface="Times New Roman"/>
                <a:cs typeface="Times New Roman"/>
              </a:rPr>
              <a:t>of </a:t>
            </a:r>
            <a:r>
              <a:rPr dirty="0" sz="1450" spc="-10">
                <a:latin typeface="Times New Roman"/>
                <a:cs typeface="Times New Roman"/>
              </a:rPr>
              <a:t>the  wall like the hand </a:t>
            </a:r>
            <a:r>
              <a:rPr dirty="0" sz="1450" spc="-5">
                <a:latin typeface="Times New Roman"/>
                <a:cs typeface="Times New Roman"/>
              </a:rPr>
              <a:t>of </a:t>
            </a:r>
            <a:r>
              <a:rPr dirty="0" sz="1450" spc="-10">
                <a:latin typeface="Times New Roman"/>
                <a:cs typeface="Times New Roman"/>
              </a:rPr>
              <a:t>some invisible clock, growing paler and paler as it</a:t>
            </a:r>
            <a:r>
              <a:rPr dirty="0" sz="1450" spc="160">
                <a:latin typeface="Times New Roman"/>
                <a:cs typeface="Times New Roman"/>
              </a:rPr>
              <a:t> </a:t>
            </a:r>
            <a:r>
              <a:rPr dirty="0" sz="1450" spc="-10">
                <a:latin typeface="Times New Roman"/>
                <a:cs typeface="Times New Roman"/>
              </a:rPr>
              <a:t>rises?</a:t>
            </a:r>
            <a:endParaRPr sz="1450">
              <a:latin typeface="Times New Roman"/>
              <a:cs typeface="Times New Roman"/>
            </a:endParaRPr>
          </a:p>
          <a:p>
            <a:pPr algn="just" marL="12700" marR="10160" indent="255904">
              <a:lnSpc>
                <a:spcPts val="1730"/>
              </a:lnSpc>
              <a:spcBef>
                <a:spcPts val="785"/>
              </a:spcBef>
            </a:pPr>
            <a:r>
              <a:rPr dirty="0" sz="1450" spc="-5">
                <a:latin typeface="Times New Roman"/>
                <a:cs typeface="Times New Roman"/>
              </a:rPr>
              <a:t>I </a:t>
            </a:r>
            <a:r>
              <a:rPr dirty="0" sz="1450" spc="-10">
                <a:latin typeface="Times New Roman"/>
                <a:cs typeface="Times New Roman"/>
              </a:rPr>
              <a:t>fixed him with my gaze, and it was </a:t>
            </a:r>
            <a:r>
              <a:rPr dirty="0" sz="1450" spc="-5">
                <a:latin typeface="Times New Roman"/>
                <a:cs typeface="Times New Roman"/>
              </a:rPr>
              <a:t>no </a:t>
            </a:r>
            <a:r>
              <a:rPr dirty="0" sz="1450" spc="-10">
                <a:latin typeface="Times New Roman"/>
                <a:cs typeface="Times New Roman"/>
              </a:rPr>
              <a:t>use his trying to dissolve in the  half-light </a:t>
            </a:r>
            <a:r>
              <a:rPr dirty="0" sz="1450" spc="-5">
                <a:latin typeface="Times New Roman"/>
                <a:cs typeface="Times New Roman"/>
              </a:rPr>
              <a:t>of </a:t>
            </a:r>
            <a:r>
              <a:rPr dirty="0" sz="1450" spc="-10">
                <a:latin typeface="Times New Roman"/>
                <a:cs typeface="Times New Roman"/>
              </a:rPr>
              <a:t>morning which was coming in through the window to help him. </a:t>
            </a:r>
            <a:r>
              <a:rPr dirty="0" sz="1450" spc="-5">
                <a:latin typeface="Times New Roman"/>
                <a:cs typeface="Times New Roman"/>
              </a:rPr>
              <a:t>I  </a:t>
            </a:r>
            <a:r>
              <a:rPr dirty="0" sz="1450" spc="-10">
                <a:latin typeface="Times New Roman"/>
                <a:cs typeface="Times New Roman"/>
              </a:rPr>
              <a:t>held him</a:t>
            </a:r>
            <a:r>
              <a:rPr dirty="0" sz="1450" spc="-5">
                <a:latin typeface="Times New Roman"/>
                <a:cs typeface="Times New Roman"/>
              </a:rPr>
              <a:t> </a:t>
            </a:r>
            <a:r>
              <a:rPr dirty="0" sz="1450" spc="-10">
                <a:latin typeface="Times New Roman"/>
                <a:cs typeface="Times New Roman"/>
              </a:rPr>
              <a:t>fast.</a:t>
            </a:r>
            <a:endParaRPr sz="145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45930"/>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Step </a:t>
            </a:r>
            <a:r>
              <a:rPr dirty="0" sz="1450" spc="-5">
                <a:latin typeface="Times New Roman"/>
                <a:cs typeface="Times New Roman"/>
              </a:rPr>
              <a:t>by </a:t>
            </a:r>
            <a:r>
              <a:rPr dirty="0" sz="1450" spc="-10">
                <a:latin typeface="Times New Roman"/>
                <a:cs typeface="Times New Roman"/>
              </a:rPr>
              <a:t>step </a:t>
            </a:r>
            <a:r>
              <a:rPr dirty="0" sz="1450" spc="-5">
                <a:latin typeface="Times New Roman"/>
                <a:cs typeface="Times New Roman"/>
              </a:rPr>
              <a:t>I </a:t>
            </a:r>
            <a:r>
              <a:rPr dirty="0" sz="1450" spc="-10">
                <a:latin typeface="Times New Roman"/>
                <a:cs typeface="Times New Roman"/>
              </a:rPr>
              <a:t>wrestled with him for my life, for the life that is mine  because it </a:t>
            </a:r>
            <a:r>
              <a:rPr dirty="0" sz="1450" spc="-5">
                <a:latin typeface="Times New Roman"/>
                <a:cs typeface="Times New Roman"/>
              </a:rPr>
              <a:t>no </a:t>
            </a:r>
            <a:r>
              <a:rPr dirty="0" sz="1450" spc="-10">
                <a:latin typeface="Times New Roman"/>
                <a:cs typeface="Times New Roman"/>
              </a:rPr>
              <a:t>longer belongs to me. He grew smaller and </a:t>
            </a:r>
            <a:r>
              <a:rPr dirty="0" sz="1450" spc="-15">
                <a:latin typeface="Times New Roman"/>
                <a:cs typeface="Times New Roman"/>
              </a:rPr>
              <a:t>smaller, </a:t>
            </a:r>
            <a:r>
              <a:rPr dirty="0" sz="1450" spc="-10">
                <a:latin typeface="Times New Roman"/>
                <a:cs typeface="Times New Roman"/>
              </a:rPr>
              <a:t>and as the  day broke </a:t>
            </a:r>
            <a:r>
              <a:rPr dirty="0" sz="1450" spc="-5">
                <a:latin typeface="Times New Roman"/>
                <a:cs typeface="Times New Roman"/>
              </a:rPr>
              <a:t>he </a:t>
            </a:r>
            <a:r>
              <a:rPr dirty="0" sz="1450" spc="-10">
                <a:latin typeface="Times New Roman"/>
                <a:cs typeface="Times New Roman"/>
              </a:rPr>
              <a:t>crept back into the playing card. </a:t>
            </a:r>
            <a:r>
              <a:rPr dirty="0" sz="1450" spc="-5">
                <a:latin typeface="Times New Roman"/>
                <a:cs typeface="Times New Roman"/>
              </a:rPr>
              <a:t>I </a:t>
            </a:r>
            <a:r>
              <a:rPr dirty="0" sz="1450" spc="-10">
                <a:latin typeface="Times New Roman"/>
                <a:cs typeface="Times New Roman"/>
              </a:rPr>
              <a:t>stood </a:t>
            </a:r>
            <a:r>
              <a:rPr dirty="0" sz="1450" spc="-5">
                <a:latin typeface="Times New Roman"/>
                <a:cs typeface="Times New Roman"/>
              </a:rPr>
              <a:t>up, </a:t>
            </a:r>
            <a:r>
              <a:rPr dirty="0" sz="1450" spc="-10">
                <a:latin typeface="Times New Roman"/>
                <a:cs typeface="Times New Roman"/>
              </a:rPr>
              <a:t>walked across the  room and </a:t>
            </a:r>
            <a:r>
              <a:rPr dirty="0" sz="1450" spc="-5">
                <a:latin typeface="Times New Roman"/>
                <a:cs typeface="Times New Roman"/>
              </a:rPr>
              <a:t>put </a:t>
            </a:r>
            <a:r>
              <a:rPr dirty="0" sz="1450" spc="-10">
                <a:latin typeface="Times New Roman"/>
                <a:cs typeface="Times New Roman"/>
              </a:rPr>
              <a:t>the Juggler in my</a:t>
            </a:r>
            <a:r>
              <a:rPr dirty="0" sz="1450" spc="20">
                <a:latin typeface="Times New Roman"/>
                <a:cs typeface="Times New Roman"/>
              </a:rPr>
              <a:t> </a:t>
            </a:r>
            <a:r>
              <a:rPr dirty="0" sz="1450" spc="-10">
                <a:latin typeface="Times New Roman"/>
                <a:cs typeface="Times New Roman"/>
              </a:rPr>
              <a:t>pocket.</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street below was still completely</a:t>
            </a:r>
            <a:r>
              <a:rPr dirty="0" sz="1450" spc="20">
                <a:latin typeface="Times New Roman"/>
                <a:cs typeface="Times New Roman"/>
              </a:rPr>
              <a:t> </a:t>
            </a:r>
            <a:r>
              <a:rPr dirty="0" sz="1450" spc="-10">
                <a:latin typeface="Times New Roman"/>
                <a:cs typeface="Times New Roman"/>
              </a:rPr>
              <a:t>deserted.</a:t>
            </a:r>
            <a:endParaRPr sz="1450">
              <a:latin typeface="Times New Roman"/>
              <a:cs typeface="Times New Roman"/>
            </a:endParaRPr>
          </a:p>
          <a:p>
            <a:pPr algn="just" marL="12700" marR="6350" indent="255904">
              <a:lnSpc>
                <a:spcPts val="1730"/>
              </a:lnSpc>
              <a:spcBef>
                <a:spcPts val="775"/>
              </a:spcBef>
            </a:pPr>
            <a:r>
              <a:rPr dirty="0" sz="1450" spc="-5">
                <a:latin typeface="Times New Roman"/>
                <a:cs typeface="Times New Roman"/>
              </a:rPr>
              <a:t>I </a:t>
            </a:r>
            <a:r>
              <a:rPr dirty="0" sz="1450" spc="-10">
                <a:latin typeface="Times New Roman"/>
                <a:cs typeface="Times New Roman"/>
              </a:rPr>
              <a:t>rummaged through the things in the corner that were now revealed in the  </a:t>
            </a:r>
            <a:r>
              <a:rPr dirty="0" sz="1450" spc="-5">
                <a:latin typeface="Times New Roman"/>
                <a:cs typeface="Times New Roman"/>
              </a:rPr>
              <a:t>dull </a:t>
            </a:r>
            <a:r>
              <a:rPr dirty="0" sz="1450" spc="-10">
                <a:latin typeface="Times New Roman"/>
                <a:cs typeface="Times New Roman"/>
              </a:rPr>
              <a:t>morning light: some broken </a:t>
            </a:r>
            <a:r>
              <a:rPr dirty="0" sz="1450" spc="-20">
                <a:latin typeface="Times New Roman"/>
                <a:cs typeface="Times New Roman"/>
              </a:rPr>
              <a:t>pottery, </a:t>
            </a:r>
            <a:r>
              <a:rPr dirty="0" sz="1450" spc="-10">
                <a:latin typeface="Times New Roman"/>
                <a:cs typeface="Times New Roman"/>
              </a:rPr>
              <a:t>there </a:t>
            </a:r>
            <a:r>
              <a:rPr dirty="0" sz="1450" spc="-5">
                <a:latin typeface="Times New Roman"/>
                <a:cs typeface="Times New Roman"/>
              </a:rPr>
              <a:t>a </a:t>
            </a:r>
            <a:r>
              <a:rPr dirty="0" sz="1450" spc="-10">
                <a:latin typeface="Times New Roman"/>
                <a:cs typeface="Times New Roman"/>
              </a:rPr>
              <a:t>rusty pan, here scraps </a:t>
            </a:r>
            <a:r>
              <a:rPr dirty="0" sz="1450" spc="-5">
                <a:latin typeface="Times New Roman"/>
                <a:cs typeface="Times New Roman"/>
              </a:rPr>
              <a:t>of  </a:t>
            </a:r>
            <a:r>
              <a:rPr dirty="0" sz="1450" spc="-10">
                <a:latin typeface="Times New Roman"/>
                <a:cs typeface="Times New Roman"/>
              </a:rPr>
              <a:t>mouldy material, the neck </a:t>
            </a:r>
            <a:r>
              <a:rPr dirty="0" sz="1450" spc="-5">
                <a:latin typeface="Times New Roman"/>
                <a:cs typeface="Times New Roman"/>
              </a:rPr>
              <a:t>of a</a:t>
            </a:r>
            <a:r>
              <a:rPr dirty="0" sz="1450" spc="10">
                <a:latin typeface="Times New Roman"/>
                <a:cs typeface="Times New Roman"/>
              </a:rPr>
              <a:t> </a:t>
            </a:r>
            <a:r>
              <a:rPr dirty="0" sz="1450" spc="-10">
                <a:latin typeface="Times New Roman"/>
                <a:cs typeface="Times New Roman"/>
              </a:rPr>
              <a:t>bottle.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Inanimate objects, and yet so remarkably </a:t>
            </a:r>
            <a:r>
              <a:rPr dirty="0" sz="1450" spc="-20">
                <a:latin typeface="Times New Roman"/>
                <a:cs typeface="Times New Roman"/>
              </a:rPr>
              <a:t>familiar. </a:t>
            </a:r>
            <a:r>
              <a:rPr dirty="0" sz="1450" spc="-10">
                <a:latin typeface="Times New Roman"/>
                <a:cs typeface="Times New Roman"/>
              </a:rPr>
              <a:t>And the walls </a:t>
            </a:r>
            <a:r>
              <a:rPr dirty="0" sz="1450" spc="-5">
                <a:latin typeface="Times New Roman"/>
                <a:cs typeface="Times New Roman"/>
              </a:rPr>
              <a:t>too, </a:t>
            </a:r>
            <a:r>
              <a:rPr dirty="0" sz="1450" spc="-10">
                <a:latin typeface="Times New Roman"/>
                <a:cs typeface="Times New Roman"/>
              </a:rPr>
              <a:t>how  clear the lines and cracks were becoming! Now where had </a:t>
            </a:r>
            <a:r>
              <a:rPr dirty="0" sz="1450" spc="-5">
                <a:latin typeface="Times New Roman"/>
                <a:cs typeface="Times New Roman"/>
              </a:rPr>
              <a:t>I </a:t>
            </a:r>
            <a:r>
              <a:rPr dirty="0" sz="1450" spc="-10">
                <a:latin typeface="Times New Roman"/>
                <a:cs typeface="Times New Roman"/>
              </a:rPr>
              <a:t>seen them</a:t>
            </a:r>
            <a:r>
              <a:rPr dirty="0" sz="1450" spc="325">
                <a:latin typeface="Times New Roman"/>
                <a:cs typeface="Times New Roman"/>
              </a:rPr>
              <a:t> </a:t>
            </a:r>
            <a:r>
              <a:rPr dirty="0" sz="1450" spc="-10">
                <a:latin typeface="Times New Roman"/>
                <a:cs typeface="Times New Roman"/>
              </a:rPr>
              <a:t>before?</a:t>
            </a:r>
            <a:endParaRPr sz="1450">
              <a:latin typeface="Times New Roman"/>
              <a:cs typeface="Times New Roman"/>
            </a:endParaRPr>
          </a:p>
          <a:p>
            <a:pPr marL="12700" marR="97790" indent="255904">
              <a:lnSpc>
                <a:spcPts val="1730"/>
              </a:lnSpc>
              <a:spcBef>
                <a:spcPts val="790"/>
              </a:spcBef>
            </a:pP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the pack </a:t>
            </a:r>
            <a:r>
              <a:rPr dirty="0" sz="1450" spc="-5">
                <a:latin typeface="Times New Roman"/>
                <a:cs typeface="Times New Roman"/>
              </a:rPr>
              <a:t>of </a:t>
            </a:r>
            <a:r>
              <a:rPr dirty="0" sz="1450" spc="-10">
                <a:latin typeface="Times New Roman"/>
                <a:cs typeface="Times New Roman"/>
              </a:rPr>
              <a:t>cards and it began to dawn </a:t>
            </a:r>
            <a:r>
              <a:rPr dirty="0" sz="1450" spc="-5">
                <a:latin typeface="Times New Roman"/>
                <a:cs typeface="Times New Roman"/>
              </a:rPr>
              <a:t>on </a:t>
            </a:r>
            <a:r>
              <a:rPr dirty="0" sz="1450" spc="-10">
                <a:latin typeface="Times New Roman"/>
                <a:cs typeface="Times New Roman"/>
              </a:rPr>
              <a:t>me. Had </a:t>
            </a:r>
            <a:r>
              <a:rPr dirty="0" sz="1450" spc="-5">
                <a:latin typeface="Times New Roman"/>
                <a:cs typeface="Times New Roman"/>
              </a:rPr>
              <a:t>I not  </a:t>
            </a:r>
            <a:r>
              <a:rPr dirty="0" sz="1450" spc="-10">
                <a:latin typeface="Times New Roman"/>
                <a:cs typeface="Times New Roman"/>
              </a:rPr>
              <a:t>painted them myself? As </a:t>
            </a:r>
            <a:r>
              <a:rPr dirty="0" sz="1450" spc="-5">
                <a:latin typeface="Times New Roman"/>
                <a:cs typeface="Times New Roman"/>
              </a:rPr>
              <a:t>a </a:t>
            </a:r>
            <a:r>
              <a:rPr dirty="0" sz="1450" spc="-10">
                <a:latin typeface="Times New Roman"/>
                <a:cs typeface="Times New Roman"/>
              </a:rPr>
              <a:t>child? A </a:t>
            </a:r>
            <a:r>
              <a:rPr dirty="0" sz="1450" spc="-5">
                <a:latin typeface="Times New Roman"/>
                <a:cs typeface="Times New Roman"/>
              </a:rPr>
              <a:t>long, </a:t>
            </a:r>
            <a:r>
              <a:rPr dirty="0" sz="1450" spc="-10">
                <a:latin typeface="Times New Roman"/>
                <a:cs typeface="Times New Roman"/>
              </a:rPr>
              <a:t>long time ago? It was an ancient set  </a:t>
            </a:r>
            <a:r>
              <a:rPr dirty="0" sz="1450" spc="-5">
                <a:latin typeface="Times New Roman"/>
                <a:cs typeface="Times New Roman"/>
              </a:rPr>
              <a:t>of </a:t>
            </a:r>
            <a:r>
              <a:rPr dirty="0" sz="1450" spc="-10">
                <a:latin typeface="Times New Roman"/>
                <a:cs typeface="Times New Roman"/>
              </a:rPr>
              <a:t>tarot cards. </a:t>
            </a:r>
            <a:r>
              <a:rPr dirty="0" sz="1450" spc="-25">
                <a:latin typeface="Times New Roman"/>
                <a:cs typeface="Times New Roman"/>
              </a:rPr>
              <a:t>With </a:t>
            </a:r>
            <a:r>
              <a:rPr dirty="0" sz="1450" spc="-10">
                <a:latin typeface="Times New Roman"/>
                <a:cs typeface="Times New Roman"/>
              </a:rPr>
              <a:t>Hebrew signs. Number twelve must </a:t>
            </a:r>
            <a:r>
              <a:rPr dirty="0" sz="1450" spc="-5">
                <a:latin typeface="Times New Roman"/>
                <a:cs typeface="Times New Roman"/>
              </a:rPr>
              <a:t>be </a:t>
            </a:r>
            <a:r>
              <a:rPr dirty="0" sz="1450" spc="-10">
                <a:latin typeface="Times New Roman"/>
                <a:cs typeface="Times New Roman"/>
              </a:rPr>
              <a:t>the Hanged Man,  </a:t>
            </a:r>
            <a:r>
              <a:rPr dirty="0" sz="1450" spc="-5">
                <a:latin typeface="Times New Roman"/>
                <a:cs typeface="Times New Roman"/>
              </a:rPr>
              <a:t>I </a:t>
            </a:r>
            <a:r>
              <a:rPr dirty="0" sz="1450" spc="-10">
                <a:latin typeface="Times New Roman"/>
                <a:cs typeface="Times New Roman"/>
              </a:rPr>
              <a:t>seemed to </a:t>
            </a:r>
            <a:r>
              <a:rPr dirty="0" sz="1450" spc="-15">
                <a:latin typeface="Times New Roman"/>
                <a:cs typeface="Times New Roman"/>
              </a:rPr>
              <a:t>remember, </a:t>
            </a:r>
            <a:r>
              <a:rPr dirty="0" sz="1450" spc="-10">
                <a:latin typeface="Times New Roman"/>
                <a:cs typeface="Times New Roman"/>
              </a:rPr>
              <a:t>hanging head downwards with his arms behind his  back? </a:t>
            </a:r>
            <a:r>
              <a:rPr dirty="0" sz="1450" spc="-5">
                <a:latin typeface="Times New Roman"/>
                <a:cs typeface="Times New Roman"/>
              </a:rPr>
              <a:t>I </a:t>
            </a:r>
            <a:r>
              <a:rPr dirty="0" sz="1450" spc="-10">
                <a:latin typeface="Times New Roman"/>
                <a:cs typeface="Times New Roman"/>
              </a:rPr>
              <a:t>flicked through the pack. There! There </a:t>
            </a:r>
            <a:r>
              <a:rPr dirty="0" sz="1450" spc="-5">
                <a:latin typeface="Times New Roman"/>
                <a:cs typeface="Times New Roman"/>
              </a:rPr>
              <a:t>he</a:t>
            </a:r>
            <a:r>
              <a:rPr dirty="0" sz="1450" spc="35">
                <a:latin typeface="Times New Roman"/>
                <a:cs typeface="Times New Roman"/>
              </a:rPr>
              <a:t> </a:t>
            </a:r>
            <a:r>
              <a:rPr dirty="0" sz="1450" spc="-10">
                <a:latin typeface="Times New Roman"/>
                <a:cs typeface="Times New Roman"/>
              </a:rPr>
              <a:t>was!</a:t>
            </a:r>
            <a:endParaRPr sz="1450">
              <a:latin typeface="Times New Roman"/>
              <a:cs typeface="Times New Roman"/>
            </a:endParaRPr>
          </a:p>
          <a:p>
            <a:pPr marL="12700" marR="174625" indent="255904">
              <a:lnSpc>
                <a:spcPts val="1730"/>
              </a:lnSpc>
              <a:spcBef>
                <a:spcPts val="715"/>
              </a:spcBef>
            </a:pPr>
            <a:r>
              <a:rPr dirty="0" sz="1450" spc="-10">
                <a:latin typeface="Times New Roman"/>
                <a:cs typeface="Times New Roman"/>
              </a:rPr>
              <a:t>Then another image, half dream, half </a:t>
            </a:r>
            <a:r>
              <a:rPr dirty="0" sz="1450" spc="-20">
                <a:latin typeface="Times New Roman"/>
                <a:cs typeface="Times New Roman"/>
              </a:rPr>
              <a:t>certainty, </a:t>
            </a:r>
            <a:r>
              <a:rPr dirty="0" sz="1450" spc="-10">
                <a:latin typeface="Times New Roman"/>
                <a:cs typeface="Times New Roman"/>
              </a:rPr>
              <a:t>appeared before my inner  eye: </a:t>
            </a:r>
            <a:r>
              <a:rPr dirty="0" sz="1450" spc="-5">
                <a:latin typeface="Times New Roman"/>
                <a:cs typeface="Times New Roman"/>
              </a:rPr>
              <a:t>a </a:t>
            </a:r>
            <a:r>
              <a:rPr dirty="0" sz="1450" spc="-10">
                <a:latin typeface="Times New Roman"/>
                <a:cs typeface="Times New Roman"/>
              </a:rPr>
              <a:t>blackened schoolhouse, crooked, hunch-backed, </a:t>
            </a:r>
            <a:r>
              <a:rPr dirty="0" sz="1450" spc="-5">
                <a:latin typeface="Times New Roman"/>
                <a:cs typeface="Times New Roman"/>
              </a:rPr>
              <a:t>a </a:t>
            </a:r>
            <a:r>
              <a:rPr dirty="0" sz="1450" spc="-10">
                <a:latin typeface="Times New Roman"/>
                <a:cs typeface="Times New Roman"/>
              </a:rPr>
              <a:t>sullen witches'  cottage, its left shoulder too </a:t>
            </a:r>
            <a:r>
              <a:rPr dirty="0" sz="1450" spc="-5">
                <a:latin typeface="Times New Roman"/>
                <a:cs typeface="Times New Roman"/>
              </a:rPr>
              <a:t>high, </a:t>
            </a:r>
            <a:r>
              <a:rPr dirty="0" sz="1450" spc="-10">
                <a:latin typeface="Times New Roman"/>
                <a:cs typeface="Times New Roman"/>
              </a:rPr>
              <a:t>the other </a:t>
            </a:r>
            <a:r>
              <a:rPr dirty="0" sz="1450" spc="-15">
                <a:latin typeface="Times New Roman"/>
                <a:cs typeface="Times New Roman"/>
              </a:rPr>
              <a:t>merging </a:t>
            </a:r>
            <a:r>
              <a:rPr dirty="0" sz="1450" spc="-10">
                <a:latin typeface="Times New Roman"/>
                <a:cs typeface="Times New Roman"/>
              </a:rPr>
              <a:t>into </a:t>
            </a:r>
            <a:r>
              <a:rPr dirty="0" sz="1450" spc="-5">
                <a:latin typeface="Times New Roman"/>
                <a:cs typeface="Times New Roman"/>
              </a:rPr>
              <a:t>a </a:t>
            </a:r>
            <a:r>
              <a:rPr dirty="0" sz="1450" spc="-10">
                <a:latin typeface="Times New Roman"/>
                <a:cs typeface="Times New Roman"/>
              </a:rPr>
              <a:t>neighbouring  house. There are several </a:t>
            </a:r>
            <a:r>
              <a:rPr dirty="0" sz="1450" spc="-5">
                <a:latin typeface="Times New Roman"/>
                <a:cs typeface="Times New Roman"/>
              </a:rPr>
              <a:t>of </a:t>
            </a:r>
            <a:r>
              <a:rPr dirty="0" sz="1450" spc="-10">
                <a:latin typeface="Times New Roman"/>
                <a:cs typeface="Times New Roman"/>
              </a:rPr>
              <a:t>us, adolescent </a:t>
            </a:r>
            <a:r>
              <a:rPr dirty="0" sz="1450" spc="-5">
                <a:latin typeface="Times New Roman"/>
                <a:cs typeface="Times New Roman"/>
              </a:rPr>
              <a:t>boys . . . </a:t>
            </a:r>
            <a:r>
              <a:rPr dirty="0" sz="1450" spc="-10">
                <a:latin typeface="Times New Roman"/>
                <a:cs typeface="Times New Roman"/>
              </a:rPr>
              <a:t>somewhere there is an  abandoned cellar </a:t>
            </a:r>
            <a:r>
              <a:rPr dirty="0" sz="1450" spc="-5">
                <a:latin typeface="Times New Roman"/>
                <a:cs typeface="Times New Roman"/>
              </a:rPr>
              <a:t>. .</a:t>
            </a:r>
            <a:r>
              <a:rPr dirty="0" sz="1450">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ts val="1735"/>
              </a:lnSpc>
              <a:spcBef>
                <a:spcPts val="715"/>
              </a:spcBef>
            </a:pPr>
            <a:r>
              <a:rPr dirty="0" sz="1450" spc="-10">
                <a:latin typeface="Times New Roman"/>
                <a:cs typeface="Times New Roman"/>
              </a:rPr>
              <a:t>Then </a:t>
            </a:r>
            <a:r>
              <a:rPr dirty="0" sz="1450" spc="-5">
                <a:latin typeface="Times New Roman"/>
                <a:cs typeface="Times New Roman"/>
              </a:rPr>
              <a:t>I </a:t>
            </a:r>
            <a:r>
              <a:rPr dirty="0" sz="1450" spc="-10">
                <a:latin typeface="Times New Roman"/>
                <a:cs typeface="Times New Roman"/>
              </a:rPr>
              <a:t>looked down at my </a:t>
            </a:r>
            <a:r>
              <a:rPr dirty="0" sz="1450" spc="-5">
                <a:latin typeface="Times New Roman"/>
                <a:cs typeface="Times New Roman"/>
              </a:rPr>
              <a:t>body </a:t>
            </a:r>
            <a:r>
              <a:rPr dirty="0" sz="1450" spc="-10">
                <a:latin typeface="Times New Roman"/>
                <a:cs typeface="Times New Roman"/>
              </a:rPr>
              <a:t>and was thrown into confusion once</a:t>
            </a:r>
            <a:r>
              <a:rPr dirty="0" sz="1450" spc="250">
                <a:latin typeface="Times New Roman"/>
                <a:cs typeface="Times New Roman"/>
              </a:rPr>
              <a:t> </a:t>
            </a:r>
            <a:r>
              <a:rPr dirty="0" sz="1450" spc="-10">
                <a:latin typeface="Times New Roman"/>
                <a:cs typeface="Times New Roman"/>
              </a:rPr>
              <a:t>more.</a:t>
            </a:r>
            <a:endParaRPr sz="1450">
              <a:latin typeface="Times New Roman"/>
              <a:cs typeface="Times New Roman"/>
            </a:endParaRPr>
          </a:p>
          <a:p>
            <a:pPr marL="12700">
              <a:lnSpc>
                <a:spcPts val="1735"/>
              </a:lnSpc>
            </a:pPr>
            <a:r>
              <a:rPr dirty="0" sz="1450" spc="-5">
                <a:latin typeface="Times New Roman"/>
                <a:cs typeface="Times New Roman"/>
              </a:rPr>
              <a:t>I </a:t>
            </a:r>
            <a:r>
              <a:rPr dirty="0" sz="1450" spc="-10">
                <a:latin typeface="Times New Roman"/>
                <a:cs typeface="Times New Roman"/>
              </a:rPr>
              <a:t>did </a:t>
            </a:r>
            <a:r>
              <a:rPr dirty="0" sz="1450" spc="-5">
                <a:latin typeface="Times New Roman"/>
                <a:cs typeface="Times New Roman"/>
              </a:rPr>
              <a:t>not </a:t>
            </a:r>
            <a:r>
              <a:rPr dirty="0" sz="1450" spc="-10">
                <a:latin typeface="Times New Roman"/>
                <a:cs typeface="Times New Roman"/>
              </a:rPr>
              <a:t>recognise the old-fashioned suit at all. </a:t>
            </a:r>
            <a:r>
              <a:rPr dirty="0" sz="1450" spc="-5">
                <a:latin typeface="Times New Roman"/>
                <a:cs typeface="Times New Roman"/>
              </a:rPr>
              <a:t>.</a:t>
            </a:r>
            <a:r>
              <a:rPr dirty="0" sz="1450" spc="3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12065" indent="255904">
              <a:lnSpc>
                <a:spcPts val="1730"/>
              </a:lnSpc>
              <a:spcBef>
                <a:spcPts val="850"/>
              </a:spcBef>
            </a:pPr>
            <a:r>
              <a:rPr dirty="0" sz="1450" spc="-5">
                <a:latin typeface="Times New Roman"/>
                <a:cs typeface="Times New Roman"/>
              </a:rPr>
              <a:t>I </a:t>
            </a:r>
            <a:r>
              <a:rPr dirty="0" sz="1450" spc="-10">
                <a:latin typeface="Times New Roman"/>
                <a:cs typeface="Times New Roman"/>
              </a:rPr>
              <a:t>started at the clatter </a:t>
            </a:r>
            <a:r>
              <a:rPr dirty="0" sz="1450" spc="-5">
                <a:latin typeface="Times New Roman"/>
                <a:cs typeface="Times New Roman"/>
              </a:rPr>
              <a:t>of a </a:t>
            </a:r>
            <a:r>
              <a:rPr dirty="0" sz="1450" spc="-10">
                <a:latin typeface="Times New Roman"/>
                <a:cs typeface="Times New Roman"/>
              </a:rPr>
              <a:t>cart </a:t>
            </a:r>
            <a:r>
              <a:rPr dirty="0" sz="1450" spc="-5">
                <a:latin typeface="Times New Roman"/>
                <a:cs typeface="Times New Roman"/>
              </a:rPr>
              <a:t>on </a:t>
            </a:r>
            <a:r>
              <a:rPr dirty="0" sz="1450" spc="-10">
                <a:latin typeface="Times New Roman"/>
                <a:cs typeface="Times New Roman"/>
              </a:rPr>
              <a:t>the cobbles,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looked down  from the window there was </a:t>
            </a:r>
            <a:r>
              <a:rPr dirty="0" sz="1450" spc="-5">
                <a:latin typeface="Times New Roman"/>
                <a:cs typeface="Times New Roman"/>
              </a:rPr>
              <a:t>not a </a:t>
            </a:r>
            <a:r>
              <a:rPr dirty="0" sz="1450" spc="-10">
                <a:latin typeface="Times New Roman"/>
                <a:cs typeface="Times New Roman"/>
              </a:rPr>
              <a:t>soul to </a:t>
            </a:r>
            <a:r>
              <a:rPr dirty="0" sz="1450" spc="-5">
                <a:latin typeface="Times New Roman"/>
                <a:cs typeface="Times New Roman"/>
              </a:rPr>
              <a:t>be </a:t>
            </a:r>
            <a:r>
              <a:rPr dirty="0" sz="1450" spc="-10">
                <a:latin typeface="Times New Roman"/>
                <a:cs typeface="Times New Roman"/>
              </a:rPr>
              <a:t>seen, just </a:t>
            </a:r>
            <a:r>
              <a:rPr dirty="0" sz="1450" spc="-5">
                <a:latin typeface="Times New Roman"/>
                <a:cs typeface="Times New Roman"/>
              </a:rPr>
              <a:t>a </a:t>
            </a:r>
            <a:r>
              <a:rPr dirty="0" sz="1450" spc="-15">
                <a:latin typeface="Times New Roman"/>
                <a:cs typeface="Times New Roman"/>
              </a:rPr>
              <a:t>mastiff </a:t>
            </a:r>
            <a:r>
              <a:rPr dirty="0" sz="1450" spc="-10">
                <a:latin typeface="Times New Roman"/>
                <a:cs typeface="Times New Roman"/>
              </a:rPr>
              <a:t>standing  pensively </a:t>
            </a:r>
            <a:r>
              <a:rPr dirty="0" sz="1450" spc="-5">
                <a:latin typeface="Times New Roman"/>
                <a:cs typeface="Times New Roman"/>
              </a:rPr>
              <a:t>by </a:t>
            </a:r>
            <a:r>
              <a:rPr dirty="0" sz="1450" spc="-10">
                <a:latin typeface="Times New Roman"/>
                <a:cs typeface="Times New Roman"/>
              </a:rPr>
              <a:t>the corner </a:t>
            </a:r>
            <a:r>
              <a:rPr dirty="0" sz="1450" spc="-5">
                <a:latin typeface="Times New Roman"/>
                <a:cs typeface="Times New Roman"/>
              </a:rPr>
              <a:t>of a</a:t>
            </a:r>
            <a:r>
              <a:rPr dirty="0" sz="1450" spc="5">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7620" indent="255904">
              <a:lnSpc>
                <a:spcPts val="1730"/>
              </a:lnSpc>
              <a:spcBef>
                <a:spcPts val="715"/>
              </a:spcBef>
            </a:pPr>
            <a:r>
              <a:rPr dirty="0" sz="1450" spc="-10">
                <a:latin typeface="Times New Roman"/>
                <a:cs typeface="Times New Roman"/>
              </a:rPr>
              <a:t>There! At last! </a:t>
            </a:r>
            <a:r>
              <a:rPr dirty="0" sz="1450" spc="-35">
                <a:latin typeface="Times New Roman"/>
                <a:cs typeface="Times New Roman"/>
              </a:rPr>
              <a:t>Voices! </a:t>
            </a:r>
            <a:r>
              <a:rPr dirty="0" sz="1450" spc="-10">
                <a:latin typeface="Times New Roman"/>
                <a:cs typeface="Times New Roman"/>
              </a:rPr>
              <a:t>Human voices! </a:t>
            </a:r>
            <a:r>
              <a:rPr dirty="0" sz="1450" spc="-45">
                <a:latin typeface="Times New Roman"/>
                <a:cs typeface="Times New Roman"/>
              </a:rPr>
              <a:t>Two </a:t>
            </a:r>
            <a:r>
              <a:rPr dirty="0" sz="1450" spc="-10">
                <a:latin typeface="Times New Roman"/>
                <a:cs typeface="Times New Roman"/>
              </a:rPr>
              <a:t>old women were trotting  slowly down the street. </a:t>
            </a:r>
            <a:r>
              <a:rPr dirty="0" sz="1450" spc="-5">
                <a:latin typeface="Times New Roman"/>
                <a:cs typeface="Times New Roman"/>
              </a:rPr>
              <a:t>I </a:t>
            </a:r>
            <a:r>
              <a:rPr dirty="0" sz="1450" spc="-10">
                <a:latin typeface="Times New Roman"/>
                <a:cs typeface="Times New Roman"/>
              </a:rPr>
              <a:t>forced my head part-way through the bars and called  </a:t>
            </a:r>
            <a:r>
              <a:rPr dirty="0" sz="1450" spc="-5">
                <a:latin typeface="Times New Roman"/>
                <a:cs typeface="Times New Roman"/>
              </a:rPr>
              <a:t>out </a:t>
            </a:r>
            <a:r>
              <a:rPr dirty="0" sz="1450" spc="-10">
                <a:latin typeface="Times New Roman"/>
                <a:cs typeface="Times New Roman"/>
              </a:rPr>
              <a:t>to them. Open-mouthed, they stared </a:t>
            </a:r>
            <a:r>
              <a:rPr dirty="0" sz="1450" spc="-5">
                <a:latin typeface="Times New Roman"/>
                <a:cs typeface="Times New Roman"/>
              </a:rPr>
              <a:t>up, </a:t>
            </a:r>
            <a:r>
              <a:rPr dirty="0" sz="1450" spc="-10">
                <a:latin typeface="Times New Roman"/>
                <a:cs typeface="Times New Roman"/>
              </a:rPr>
              <a:t>asking each other what it might  be. But when they saw me they let </a:t>
            </a:r>
            <a:r>
              <a:rPr dirty="0" sz="1450" spc="-5">
                <a:latin typeface="Times New Roman"/>
                <a:cs typeface="Times New Roman"/>
              </a:rPr>
              <a:t>out a </a:t>
            </a:r>
            <a:r>
              <a:rPr dirty="0" sz="1450" spc="-10">
                <a:latin typeface="Times New Roman"/>
                <a:cs typeface="Times New Roman"/>
              </a:rPr>
              <a:t>piercing cry and fled. </a:t>
            </a:r>
            <a:r>
              <a:rPr dirty="0" sz="1450" spc="-5">
                <a:latin typeface="Times New Roman"/>
                <a:cs typeface="Times New Roman"/>
              </a:rPr>
              <a:t>I </a:t>
            </a:r>
            <a:r>
              <a:rPr dirty="0" sz="1450" spc="-10">
                <a:latin typeface="Times New Roman"/>
                <a:cs typeface="Times New Roman"/>
              </a:rPr>
              <a:t>realised they  had taken me for the</a:t>
            </a:r>
            <a:r>
              <a:rPr dirty="0" sz="1450" spc="10">
                <a:latin typeface="Times New Roman"/>
                <a:cs typeface="Times New Roman"/>
              </a:rPr>
              <a:t> </a:t>
            </a:r>
            <a:r>
              <a:rPr dirty="0" sz="1450" spc="-10">
                <a:latin typeface="Times New Roman"/>
                <a:cs typeface="Times New Roman"/>
              </a:rPr>
              <a:t>Golem.</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expected </a:t>
            </a:r>
            <a:r>
              <a:rPr dirty="0" sz="1450" spc="-5">
                <a:latin typeface="Times New Roman"/>
                <a:cs typeface="Times New Roman"/>
              </a:rPr>
              <a:t>a </a:t>
            </a:r>
            <a:r>
              <a:rPr dirty="0" sz="1450" spc="-10">
                <a:latin typeface="Times New Roman"/>
                <a:cs typeface="Times New Roman"/>
              </a:rPr>
              <a:t>crowd to gather so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able to explain my situation to  them, </a:t>
            </a:r>
            <a:r>
              <a:rPr dirty="0" sz="1450" spc="-5">
                <a:latin typeface="Times New Roman"/>
                <a:cs typeface="Times New Roman"/>
              </a:rPr>
              <a:t>but a good hour </a:t>
            </a:r>
            <a:r>
              <a:rPr dirty="0" sz="1450" spc="-10">
                <a:latin typeface="Times New Roman"/>
                <a:cs typeface="Times New Roman"/>
              </a:rPr>
              <a:t>passed during which, now and then, </a:t>
            </a:r>
            <a:r>
              <a:rPr dirty="0" sz="1450" spc="-5">
                <a:latin typeface="Times New Roman"/>
                <a:cs typeface="Times New Roman"/>
              </a:rPr>
              <a:t>a </a:t>
            </a:r>
            <a:r>
              <a:rPr dirty="0" sz="1450" spc="-10">
                <a:latin typeface="Times New Roman"/>
                <a:cs typeface="Times New Roman"/>
              </a:rPr>
              <a:t>pale face would  arrive </a:t>
            </a:r>
            <a:r>
              <a:rPr dirty="0" sz="1450" spc="-25">
                <a:latin typeface="Times New Roman"/>
                <a:cs typeface="Times New Roman"/>
              </a:rPr>
              <a:t>below, </a:t>
            </a:r>
            <a:r>
              <a:rPr dirty="0" sz="1450" spc="-10">
                <a:latin typeface="Times New Roman"/>
                <a:cs typeface="Times New Roman"/>
              </a:rPr>
              <a:t>peer </a:t>
            </a:r>
            <a:r>
              <a:rPr dirty="0" sz="1450" spc="-5">
                <a:latin typeface="Times New Roman"/>
                <a:cs typeface="Times New Roman"/>
              </a:rPr>
              <a:t>up </a:t>
            </a:r>
            <a:r>
              <a:rPr dirty="0" sz="1450" spc="-10">
                <a:latin typeface="Times New Roman"/>
                <a:cs typeface="Times New Roman"/>
              </a:rPr>
              <a:t>warily at me and immediately start back in mortal </a:t>
            </a:r>
            <a:r>
              <a:rPr dirty="0" sz="1450" spc="-25">
                <a:latin typeface="Times New Roman"/>
                <a:cs typeface="Times New Roman"/>
              </a:rPr>
              <a:t>fear.  </a:t>
            </a:r>
            <a:r>
              <a:rPr dirty="0" sz="1450" spc="-10">
                <a:latin typeface="Times New Roman"/>
                <a:cs typeface="Times New Roman"/>
              </a:rPr>
              <a:t>Should </a:t>
            </a:r>
            <a:r>
              <a:rPr dirty="0" sz="1450" spc="-5">
                <a:latin typeface="Times New Roman"/>
                <a:cs typeface="Times New Roman"/>
              </a:rPr>
              <a:t>I </a:t>
            </a:r>
            <a:r>
              <a:rPr dirty="0" sz="1450" spc="-10">
                <a:latin typeface="Times New Roman"/>
                <a:cs typeface="Times New Roman"/>
              </a:rPr>
              <a:t>wait—perhaps for hours, perhaps even until tomorrow—for the  police to arrive, those state-licensed crooks, as Zwakh calls</a:t>
            </a:r>
            <a:r>
              <a:rPr dirty="0" sz="1450" spc="5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No, </a:t>
            </a:r>
            <a:r>
              <a:rPr dirty="0" sz="1450" spc="-5">
                <a:latin typeface="Times New Roman"/>
                <a:cs typeface="Times New Roman"/>
              </a:rPr>
              <a:t>I </a:t>
            </a:r>
            <a:r>
              <a:rPr dirty="0" sz="1450" spc="-10">
                <a:latin typeface="Times New Roman"/>
                <a:cs typeface="Times New Roman"/>
              </a:rPr>
              <a:t>would rather try to investigate the underground passages, to follow  them </a:t>
            </a:r>
            <a:r>
              <a:rPr dirty="0" sz="1450" spc="-5">
                <a:latin typeface="Times New Roman"/>
                <a:cs typeface="Times New Roman"/>
              </a:rPr>
              <a:t>a </a:t>
            </a:r>
            <a:r>
              <a:rPr dirty="0" sz="1450" spc="-10">
                <a:latin typeface="Times New Roman"/>
                <a:cs typeface="Times New Roman"/>
              </a:rPr>
              <a:t>little way to see where they led. Perhaps now it was day </a:t>
            </a:r>
            <a:r>
              <a:rPr dirty="0" sz="1450" spc="-5">
                <a:latin typeface="Times New Roman"/>
                <a:cs typeface="Times New Roman"/>
              </a:rPr>
              <a:t>a </a:t>
            </a:r>
            <a:r>
              <a:rPr dirty="0" sz="1450" spc="-10">
                <a:latin typeface="Times New Roman"/>
                <a:cs typeface="Times New Roman"/>
              </a:rPr>
              <a:t>glimmer </a:t>
            </a:r>
            <a:r>
              <a:rPr dirty="0" sz="1450" spc="-5">
                <a:latin typeface="Times New Roman"/>
                <a:cs typeface="Times New Roman"/>
              </a:rPr>
              <a:t>of  </a:t>
            </a:r>
            <a:r>
              <a:rPr dirty="0" sz="1450" spc="-10">
                <a:latin typeface="Times New Roman"/>
                <a:cs typeface="Times New Roman"/>
              </a:rPr>
              <a:t>light might come through cracks in the</a:t>
            </a:r>
            <a:r>
              <a:rPr dirty="0" sz="1450" spc="25">
                <a:latin typeface="Times New Roman"/>
                <a:cs typeface="Times New Roman"/>
              </a:rPr>
              <a:t> </a:t>
            </a:r>
            <a:r>
              <a:rPr dirty="0" sz="1450" spc="-10">
                <a:latin typeface="Times New Roman"/>
                <a:cs typeface="Times New Roman"/>
              </a:rPr>
              <a:t>rock?</a:t>
            </a:r>
            <a:endParaRPr sz="145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marL="12700" marR="6350" indent="255904">
              <a:lnSpc>
                <a:spcPts val="1730"/>
              </a:lnSpc>
              <a:spcBef>
                <a:spcPts val="155"/>
              </a:spcBef>
            </a:pPr>
            <a:r>
              <a:rPr dirty="0" sz="1450" spc="-5">
                <a:latin typeface="Times New Roman"/>
                <a:cs typeface="Times New Roman"/>
              </a:rPr>
              <a:t>I </a:t>
            </a:r>
            <a:r>
              <a:rPr dirty="0" sz="1450" spc="-10">
                <a:latin typeface="Times New Roman"/>
                <a:cs typeface="Times New Roman"/>
              </a:rPr>
              <a:t>clambered back down the spiral stairs and continued </a:t>
            </a:r>
            <a:r>
              <a:rPr dirty="0" sz="1450" spc="-5">
                <a:latin typeface="Times New Roman"/>
                <a:cs typeface="Times New Roman"/>
              </a:rPr>
              <a:t>on </a:t>
            </a:r>
            <a:r>
              <a:rPr dirty="0" sz="1450" spc="-10">
                <a:latin typeface="Times New Roman"/>
                <a:cs typeface="Times New Roman"/>
              </a:rPr>
              <a:t>the way </a:t>
            </a:r>
            <a:r>
              <a:rPr dirty="0" sz="1450" spc="-5">
                <a:latin typeface="Times New Roman"/>
                <a:cs typeface="Times New Roman"/>
              </a:rPr>
              <a:t>I </a:t>
            </a:r>
            <a:r>
              <a:rPr dirty="0" sz="1450" spc="-10">
                <a:latin typeface="Times New Roman"/>
                <a:cs typeface="Times New Roman"/>
              </a:rPr>
              <a:t>had  been following </a:t>
            </a:r>
            <a:r>
              <a:rPr dirty="0" sz="1450" spc="-20">
                <a:latin typeface="Times New Roman"/>
                <a:cs typeface="Times New Roman"/>
              </a:rPr>
              <a:t>yesterday, </a:t>
            </a:r>
            <a:r>
              <a:rPr dirty="0" sz="1450" spc="-10">
                <a:latin typeface="Times New Roman"/>
                <a:cs typeface="Times New Roman"/>
              </a:rPr>
              <a:t>over whole mounds </a:t>
            </a:r>
            <a:r>
              <a:rPr dirty="0" sz="1450" spc="-5">
                <a:latin typeface="Times New Roman"/>
                <a:cs typeface="Times New Roman"/>
              </a:rPr>
              <a:t>of </a:t>
            </a:r>
            <a:r>
              <a:rPr dirty="0" sz="1450" spc="-10">
                <a:latin typeface="Times New Roman"/>
                <a:cs typeface="Times New Roman"/>
              </a:rPr>
              <a:t>broken bricks, through  subterranean cellars, then </a:t>
            </a:r>
            <a:r>
              <a:rPr dirty="0" sz="1450" spc="-5">
                <a:latin typeface="Times New Roman"/>
                <a:cs typeface="Times New Roman"/>
              </a:rPr>
              <a:t>up a </a:t>
            </a:r>
            <a:r>
              <a:rPr dirty="0" sz="1450" spc="-10">
                <a:latin typeface="Times New Roman"/>
                <a:cs typeface="Times New Roman"/>
              </a:rPr>
              <a:t>ruined staircase—to find myself suddenly in the  hallway </a:t>
            </a:r>
            <a:r>
              <a:rPr dirty="0" sz="1450" spc="-5">
                <a:latin typeface="Times New Roman"/>
                <a:cs typeface="Times New Roman"/>
              </a:rPr>
              <a:t>of </a:t>
            </a:r>
            <a:r>
              <a:rPr dirty="0" sz="1450" spc="-10">
                <a:latin typeface="Times New Roman"/>
                <a:cs typeface="Times New Roman"/>
              </a:rPr>
              <a:t>the black schoolhouse </a:t>
            </a:r>
            <a:r>
              <a:rPr dirty="0" sz="1450" spc="-5">
                <a:latin typeface="Times New Roman"/>
                <a:cs typeface="Times New Roman"/>
              </a:rPr>
              <a:t>I </a:t>
            </a:r>
            <a:r>
              <a:rPr dirty="0" sz="1450" spc="-10">
                <a:latin typeface="Times New Roman"/>
                <a:cs typeface="Times New Roman"/>
              </a:rPr>
              <a:t>had seen in my</a:t>
            </a:r>
            <a:r>
              <a:rPr dirty="0" sz="1450" spc="45">
                <a:latin typeface="Times New Roman"/>
                <a:cs typeface="Times New Roman"/>
              </a:rPr>
              <a:t> </a:t>
            </a:r>
            <a:r>
              <a:rPr dirty="0" sz="1450" spc="-10">
                <a:latin typeface="Times New Roman"/>
                <a:cs typeface="Times New Roman"/>
              </a:rPr>
              <a:t>dream.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Immediately </a:t>
            </a:r>
            <a:r>
              <a:rPr dirty="0" sz="1450" spc="-5">
                <a:latin typeface="Times New Roman"/>
                <a:cs typeface="Times New Roman"/>
              </a:rPr>
              <a:t>I </a:t>
            </a:r>
            <a:r>
              <a:rPr dirty="0" sz="1450" spc="-10">
                <a:latin typeface="Times New Roman"/>
                <a:cs typeface="Times New Roman"/>
              </a:rPr>
              <a:t>was engulfed in </a:t>
            </a:r>
            <a:r>
              <a:rPr dirty="0" sz="1450" spc="-5">
                <a:latin typeface="Times New Roman"/>
                <a:cs typeface="Times New Roman"/>
              </a:rPr>
              <a:t>a </a:t>
            </a:r>
            <a:r>
              <a:rPr dirty="0" sz="1450" spc="-10">
                <a:latin typeface="Times New Roman"/>
                <a:cs typeface="Times New Roman"/>
              </a:rPr>
              <a:t>tidal wave </a:t>
            </a:r>
            <a:r>
              <a:rPr dirty="0" sz="1450" spc="-5">
                <a:latin typeface="Times New Roman"/>
                <a:cs typeface="Times New Roman"/>
              </a:rPr>
              <a:t>of </a:t>
            </a:r>
            <a:r>
              <a:rPr dirty="0" sz="1450" spc="-10">
                <a:latin typeface="Times New Roman"/>
                <a:cs typeface="Times New Roman"/>
              </a:rPr>
              <a:t>memories: desks bespattered  from top to bottom with </a:t>
            </a:r>
            <a:r>
              <a:rPr dirty="0" sz="1450" spc="-5">
                <a:latin typeface="Times New Roman"/>
                <a:cs typeface="Times New Roman"/>
              </a:rPr>
              <a:t>ink, </a:t>
            </a:r>
            <a:r>
              <a:rPr dirty="0" sz="1450" spc="-10">
                <a:latin typeface="Times New Roman"/>
                <a:cs typeface="Times New Roman"/>
              </a:rPr>
              <a:t>arithmetic jotters, songs bawled </a:t>
            </a:r>
            <a:r>
              <a:rPr dirty="0" sz="1450" spc="-5">
                <a:latin typeface="Times New Roman"/>
                <a:cs typeface="Times New Roman"/>
              </a:rPr>
              <a:t>out </a:t>
            </a:r>
            <a:r>
              <a:rPr dirty="0" sz="1450" spc="-10">
                <a:latin typeface="Times New Roman"/>
                <a:cs typeface="Times New Roman"/>
              </a:rPr>
              <a:t>at full voice,  </a:t>
            </a:r>
            <a:r>
              <a:rPr dirty="0" sz="1450" spc="-5">
                <a:latin typeface="Times New Roman"/>
                <a:cs typeface="Times New Roman"/>
              </a:rPr>
              <a:t>a boy </a:t>
            </a:r>
            <a:r>
              <a:rPr dirty="0" sz="1450" spc="-10">
                <a:latin typeface="Times New Roman"/>
                <a:cs typeface="Times New Roman"/>
              </a:rPr>
              <a:t>setting </a:t>
            </a:r>
            <a:r>
              <a:rPr dirty="0" sz="1450" spc="-5">
                <a:latin typeface="Times New Roman"/>
                <a:cs typeface="Times New Roman"/>
              </a:rPr>
              <a:t>a </a:t>
            </a:r>
            <a:r>
              <a:rPr dirty="0" sz="1450" spc="-10">
                <a:latin typeface="Times New Roman"/>
                <a:cs typeface="Times New Roman"/>
              </a:rPr>
              <a:t>cockchafer loose in the class, readers with sandwiches  squashed between the pages and smelling </a:t>
            </a:r>
            <a:r>
              <a:rPr dirty="0" sz="1450" spc="-5">
                <a:latin typeface="Times New Roman"/>
                <a:cs typeface="Times New Roman"/>
              </a:rPr>
              <a:t>of </a:t>
            </a:r>
            <a:r>
              <a:rPr dirty="0" sz="1450" spc="-10">
                <a:latin typeface="Times New Roman"/>
                <a:cs typeface="Times New Roman"/>
              </a:rPr>
              <a:t>orange peel. But </a:t>
            </a:r>
            <a:r>
              <a:rPr dirty="0" sz="1450" spc="-5">
                <a:latin typeface="Times New Roman"/>
                <a:cs typeface="Times New Roman"/>
              </a:rPr>
              <a:t>I </a:t>
            </a:r>
            <a:r>
              <a:rPr dirty="0" sz="1450" spc="-10">
                <a:latin typeface="Times New Roman"/>
                <a:cs typeface="Times New Roman"/>
              </a:rPr>
              <a:t>wasted </a:t>
            </a:r>
            <a:r>
              <a:rPr dirty="0" sz="1450" spc="-5">
                <a:latin typeface="Times New Roman"/>
                <a:cs typeface="Times New Roman"/>
              </a:rPr>
              <a:t>no </a:t>
            </a:r>
            <a:r>
              <a:rPr dirty="0" sz="1450" spc="-10">
                <a:latin typeface="Times New Roman"/>
                <a:cs typeface="Times New Roman"/>
              </a:rPr>
              <a:t>time  in reflection and hurried</a:t>
            </a:r>
            <a:r>
              <a:rPr dirty="0" sz="1450" spc="5">
                <a:latin typeface="Times New Roman"/>
                <a:cs typeface="Times New Roman"/>
              </a:rPr>
              <a:t> </a:t>
            </a:r>
            <a:r>
              <a:rPr dirty="0" sz="1450" spc="-10">
                <a:latin typeface="Times New Roman"/>
                <a:cs typeface="Times New Roman"/>
              </a:rPr>
              <a:t>home.</a:t>
            </a:r>
            <a:endParaRPr sz="1450">
              <a:latin typeface="Times New Roman"/>
              <a:cs typeface="Times New Roman"/>
            </a:endParaRPr>
          </a:p>
          <a:p>
            <a:pPr algn="just" marL="12700" marR="13335" indent="255904">
              <a:lnSpc>
                <a:spcPts val="1730"/>
              </a:lnSpc>
              <a:spcBef>
                <a:spcPts val="715"/>
              </a:spcBef>
            </a:pPr>
            <a:r>
              <a:rPr dirty="0" sz="1450" spc="-10">
                <a:latin typeface="Times New Roman"/>
                <a:cs typeface="Times New Roman"/>
              </a:rPr>
              <a:t>The first person </a:t>
            </a:r>
            <a:r>
              <a:rPr dirty="0" sz="1450" spc="-5">
                <a:latin typeface="Times New Roman"/>
                <a:cs typeface="Times New Roman"/>
              </a:rPr>
              <a:t>I </a:t>
            </a:r>
            <a:r>
              <a:rPr dirty="0" sz="1450" spc="-10">
                <a:latin typeface="Times New Roman"/>
                <a:cs typeface="Times New Roman"/>
              </a:rPr>
              <a:t>met—it was in Salnitergasse—was </a:t>
            </a:r>
            <a:r>
              <a:rPr dirty="0" sz="1450" spc="-5">
                <a:latin typeface="Times New Roman"/>
                <a:cs typeface="Times New Roman"/>
              </a:rPr>
              <a:t>a </a:t>
            </a:r>
            <a:r>
              <a:rPr dirty="0" sz="1450" spc="-10">
                <a:latin typeface="Times New Roman"/>
                <a:cs typeface="Times New Roman"/>
              </a:rPr>
              <a:t>misshapen old Jew  with white</a:t>
            </a:r>
            <a:r>
              <a:rPr dirty="0" sz="1450" spc="-5">
                <a:latin typeface="Times New Roman"/>
                <a:cs typeface="Times New Roman"/>
              </a:rPr>
              <a:t> </a:t>
            </a:r>
            <a:r>
              <a:rPr dirty="0" sz="1450" spc="-10">
                <a:latin typeface="Times New Roman"/>
                <a:cs typeface="Times New Roman"/>
              </a:rPr>
              <a:t>side-locks.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Scarcely had </a:t>
            </a:r>
            <a:r>
              <a:rPr dirty="0" sz="1450" spc="-5">
                <a:latin typeface="Times New Roman"/>
                <a:cs typeface="Times New Roman"/>
              </a:rPr>
              <a:t>he </a:t>
            </a:r>
            <a:r>
              <a:rPr dirty="0" sz="1450" spc="-10">
                <a:latin typeface="Times New Roman"/>
                <a:cs typeface="Times New Roman"/>
              </a:rPr>
              <a:t>caught sight </a:t>
            </a:r>
            <a:r>
              <a:rPr dirty="0" sz="1450" spc="-5">
                <a:latin typeface="Times New Roman"/>
                <a:cs typeface="Times New Roman"/>
              </a:rPr>
              <a:t>of </a:t>
            </a:r>
            <a:r>
              <a:rPr dirty="0" sz="1450" spc="-10">
                <a:latin typeface="Times New Roman"/>
                <a:cs typeface="Times New Roman"/>
              </a:rPr>
              <a:t>me than </a:t>
            </a:r>
            <a:r>
              <a:rPr dirty="0" sz="1450" spc="-5">
                <a:latin typeface="Times New Roman"/>
                <a:cs typeface="Times New Roman"/>
              </a:rPr>
              <a:t>he </a:t>
            </a:r>
            <a:r>
              <a:rPr dirty="0" sz="1450" spc="-10">
                <a:latin typeface="Times New Roman"/>
                <a:cs typeface="Times New Roman"/>
              </a:rPr>
              <a:t>covered his face with his hands  and started to reel </a:t>
            </a:r>
            <a:r>
              <a:rPr dirty="0" sz="1450" spc="-15">
                <a:latin typeface="Times New Roman"/>
                <a:cs typeface="Times New Roman"/>
              </a:rPr>
              <a:t>off </a:t>
            </a:r>
            <a:r>
              <a:rPr dirty="0" sz="1450" spc="-10">
                <a:latin typeface="Times New Roman"/>
                <a:cs typeface="Times New Roman"/>
              </a:rPr>
              <a:t>Hebrew prayers in </a:t>
            </a:r>
            <a:r>
              <a:rPr dirty="0" sz="1450" spc="-5">
                <a:latin typeface="Times New Roman"/>
                <a:cs typeface="Times New Roman"/>
              </a:rPr>
              <a:t>a </a:t>
            </a:r>
            <a:r>
              <a:rPr dirty="0" sz="1450" spc="-10">
                <a:latin typeface="Times New Roman"/>
                <a:cs typeface="Times New Roman"/>
              </a:rPr>
              <a:t>loud howl. At the noise, many  people must have rushed </a:t>
            </a:r>
            <a:r>
              <a:rPr dirty="0" sz="1450" spc="-5">
                <a:latin typeface="Times New Roman"/>
                <a:cs typeface="Times New Roman"/>
              </a:rPr>
              <a:t>out of </a:t>
            </a:r>
            <a:r>
              <a:rPr dirty="0" sz="1450" spc="-10">
                <a:latin typeface="Times New Roman"/>
                <a:cs typeface="Times New Roman"/>
              </a:rPr>
              <a:t>their hovels, for an incredible clamour broke  </a:t>
            </a:r>
            <a:r>
              <a:rPr dirty="0" sz="1450" spc="-5">
                <a:latin typeface="Times New Roman"/>
                <a:cs typeface="Times New Roman"/>
              </a:rPr>
              <a:t>out </a:t>
            </a:r>
            <a:r>
              <a:rPr dirty="0" sz="1450" spc="-10">
                <a:latin typeface="Times New Roman"/>
                <a:cs typeface="Times New Roman"/>
              </a:rPr>
              <a:t>behind me. </a:t>
            </a:r>
            <a:r>
              <a:rPr dirty="0" sz="1450" spc="-5">
                <a:latin typeface="Times New Roman"/>
                <a:cs typeface="Times New Roman"/>
              </a:rPr>
              <a:t>I </a:t>
            </a:r>
            <a:r>
              <a:rPr dirty="0" sz="1450" spc="-10">
                <a:latin typeface="Times New Roman"/>
                <a:cs typeface="Times New Roman"/>
              </a:rPr>
              <a:t>turned round and saw </a:t>
            </a:r>
            <a:r>
              <a:rPr dirty="0" sz="1450" spc="-5">
                <a:latin typeface="Times New Roman"/>
                <a:cs typeface="Times New Roman"/>
              </a:rPr>
              <a:t>a </a:t>
            </a:r>
            <a:r>
              <a:rPr dirty="0" sz="1450" spc="-10">
                <a:latin typeface="Times New Roman"/>
                <a:cs typeface="Times New Roman"/>
              </a:rPr>
              <a:t>teeming throng </a:t>
            </a:r>
            <a:r>
              <a:rPr dirty="0" sz="1450" spc="-5">
                <a:latin typeface="Times New Roman"/>
                <a:cs typeface="Times New Roman"/>
              </a:rPr>
              <a:t>of </a:t>
            </a:r>
            <a:r>
              <a:rPr dirty="0" sz="1450" spc="-10">
                <a:latin typeface="Times New Roman"/>
                <a:cs typeface="Times New Roman"/>
              </a:rPr>
              <a:t>pale, terror-struck  faces surging down the alley behind me. </a:t>
            </a:r>
            <a:r>
              <a:rPr dirty="0" sz="1450" spc="-5">
                <a:latin typeface="Times New Roman"/>
                <a:cs typeface="Times New Roman"/>
              </a:rPr>
              <a:t>I </a:t>
            </a:r>
            <a:r>
              <a:rPr dirty="0" sz="1450" spc="-10">
                <a:latin typeface="Times New Roman"/>
                <a:cs typeface="Times New Roman"/>
              </a:rPr>
              <a:t>stood dumbfounded until </a:t>
            </a:r>
            <a:r>
              <a:rPr dirty="0" sz="1450" spc="-5">
                <a:latin typeface="Times New Roman"/>
                <a:cs typeface="Times New Roman"/>
              </a:rPr>
              <a:t>I </a:t>
            </a:r>
            <a:r>
              <a:rPr dirty="0" sz="1450" spc="-10">
                <a:latin typeface="Times New Roman"/>
                <a:cs typeface="Times New Roman"/>
              </a:rPr>
              <a:t>looked  down at myself: </a:t>
            </a:r>
            <a:r>
              <a:rPr dirty="0" sz="1450" spc="-5">
                <a:latin typeface="Times New Roman"/>
                <a:cs typeface="Times New Roman"/>
              </a:rPr>
              <a:t>I </a:t>
            </a:r>
            <a:r>
              <a:rPr dirty="0" sz="1450" spc="-10">
                <a:latin typeface="Times New Roman"/>
                <a:cs typeface="Times New Roman"/>
              </a:rPr>
              <a:t>was still wearing the strange, medieval clothes from the  </a:t>
            </a:r>
            <a:r>
              <a:rPr dirty="0" sz="1450" spc="-5">
                <a:latin typeface="Times New Roman"/>
                <a:cs typeface="Times New Roman"/>
              </a:rPr>
              <a:t>night </a:t>
            </a:r>
            <a:r>
              <a:rPr dirty="0" sz="1450" spc="-10">
                <a:latin typeface="Times New Roman"/>
                <a:cs typeface="Times New Roman"/>
              </a:rPr>
              <a:t>before over my suit; the people must think they were seeing the Golem.  Quickly </a:t>
            </a:r>
            <a:r>
              <a:rPr dirty="0" sz="1450" spc="-5">
                <a:latin typeface="Times New Roman"/>
                <a:cs typeface="Times New Roman"/>
              </a:rPr>
              <a:t>I </a:t>
            </a:r>
            <a:r>
              <a:rPr dirty="0" sz="1450" spc="-10">
                <a:latin typeface="Times New Roman"/>
                <a:cs typeface="Times New Roman"/>
              </a:rPr>
              <a:t>hurried round the corner and hid in an entrance, tearing </a:t>
            </a:r>
            <a:r>
              <a:rPr dirty="0" sz="1450" spc="-15">
                <a:latin typeface="Times New Roman"/>
                <a:cs typeface="Times New Roman"/>
              </a:rPr>
              <a:t>off </a:t>
            </a:r>
            <a:r>
              <a:rPr dirty="0" sz="1450" spc="-10">
                <a:latin typeface="Times New Roman"/>
                <a:cs typeface="Times New Roman"/>
              </a:rPr>
              <a:t>the  mouldy clothes.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A second later the crowd was pouring past me, waving sticks in the air and  shouting abuse.</a:t>
            </a:r>
            <a:endParaRPr sz="1450">
              <a:latin typeface="Times New Roman"/>
              <a:cs typeface="Times New Roman"/>
            </a:endParaRPr>
          </a:p>
          <a:p>
            <a:pPr>
              <a:lnSpc>
                <a:spcPct val="100000"/>
              </a:lnSpc>
              <a:spcBef>
                <a:spcPts val="10"/>
              </a:spcBef>
            </a:pPr>
            <a:endParaRPr sz="2250">
              <a:latin typeface="Times New Roman"/>
              <a:cs typeface="Times New Roman"/>
            </a:endParaRPr>
          </a:p>
          <a:p>
            <a:pPr algn="ctr">
              <a:lnSpc>
                <a:spcPct val="100000"/>
              </a:lnSpc>
            </a:pPr>
            <a:r>
              <a:rPr dirty="0" sz="1450" spc="-15" b="1">
                <a:latin typeface="Times New Roman"/>
                <a:cs typeface="Times New Roman"/>
              </a:rPr>
              <a:t>LIGHT</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6350" indent="255904">
              <a:lnSpc>
                <a:spcPts val="1730"/>
              </a:lnSpc>
            </a:pPr>
            <a:r>
              <a:rPr dirty="0" sz="1450" spc="-10">
                <a:latin typeface="Times New Roman"/>
                <a:cs typeface="Times New Roman"/>
              </a:rPr>
              <a:t>Several times during the course </a:t>
            </a:r>
            <a:r>
              <a:rPr dirty="0" sz="1450" spc="-5">
                <a:latin typeface="Times New Roman"/>
                <a:cs typeface="Times New Roman"/>
              </a:rPr>
              <a:t>of </a:t>
            </a:r>
            <a:r>
              <a:rPr dirty="0" sz="1450" spc="-10">
                <a:latin typeface="Times New Roman"/>
                <a:cs typeface="Times New Roman"/>
              </a:rPr>
              <a:t>the day </a:t>
            </a:r>
            <a:r>
              <a:rPr dirty="0" sz="1450" spc="-5">
                <a:latin typeface="Times New Roman"/>
                <a:cs typeface="Times New Roman"/>
              </a:rPr>
              <a:t>I </a:t>
            </a:r>
            <a:r>
              <a:rPr dirty="0" sz="1450" spc="-10">
                <a:latin typeface="Times New Roman"/>
                <a:cs typeface="Times New Roman"/>
              </a:rPr>
              <a:t>had knocked at Hillel's </a:t>
            </a:r>
            <a:r>
              <a:rPr dirty="0" sz="1450" spc="-25">
                <a:latin typeface="Times New Roman"/>
                <a:cs typeface="Times New Roman"/>
              </a:rPr>
              <a:t>door.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rest until </a:t>
            </a:r>
            <a:r>
              <a:rPr dirty="0" sz="1450" spc="-5">
                <a:latin typeface="Times New Roman"/>
                <a:cs typeface="Times New Roman"/>
              </a:rPr>
              <a:t>I </a:t>
            </a:r>
            <a:r>
              <a:rPr dirty="0" sz="1450" spc="-10">
                <a:latin typeface="Times New Roman"/>
                <a:cs typeface="Times New Roman"/>
              </a:rPr>
              <a:t>had asked him what all the strange events </a:t>
            </a:r>
            <a:r>
              <a:rPr dirty="0" sz="1450" spc="-5">
                <a:latin typeface="Times New Roman"/>
                <a:cs typeface="Times New Roman"/>
              </a:rPr>
              <a:t>I </a:t>
            </a:r>
            <a:r>
              <a:rPr dirty="0" sz="1450" spc="-10">
                <a:latin typeface="Times New Roman"/>
                <a:cs typeface="Times New Roman"/>
              </a:rPr>
              <a:t>had been  through could mean, </a:t>
            </a:r>
            <a:r>
              <a:rPr dirty="0" sz="1450" spc="-5">
                <a:latin typeface="Times New Roman"/>
                <a:cs typeface="Times New Roman"/>
              </a:rPr>
              <a:t>but </a:t>
            </a:r>
            <a:r>
              <a:rPr dirty="0" sz="1450" spc="-10">
                <a:latin typeface="Times New Roman"/>
                <a:cs typeface="Times New Roman"/>
              </a:rPr>
              <a:t>each time </a:t>
            </a:r>
            <a:r>
              <a:rPr dirty="0" sz="1450" spc="-5">
                <a:latin typeface="Times New Roman"/>
                <a:cs typeface="Times New Roman"/>
              </a:rPr>
              <a:t>I </a:t>
            </a:r>
            <a:r>
              <a:rPr dirty="0" sz="1450" spc="-10">
                <a:latin typeface="Times New Roman"/>
                <a:cs typeface="Times New Roman"/>
              </a:rPr>
              <a:t>was told </a:t>
            </a:r>
            <a:r>
              <a:rPr dirty="0" sz="1450" spc="-5">
                <a:latin typeface="Times New Roman"/>
                <a:cs typeface="Times New Roman"/>
              </a:rPr>
              <a:t>he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at home. His  daughter said she would let me know as soon as </a:t>
            </a:r>
            <a:r>
              <a:rPr dirty="0" sz="1450" spc="-5">
                <a:latin typeface="Times New Roman"/>
                <a:cs typeface="Times New Roman"/>
              </a:rPr>
              <a:t>he </a:t>
            </a:r>
            <a:r>
              <a:rPr dirty="0" sz="1450" spc="-10">
                <a:latin typeface="Times New Roman"/>
                <a:cs typeface="Times New Roman"/>
              </a:rPr>
              <a:t>came home from the  Jewish </a:t>
            </a:r>
            <a:r>
              <a:rPr dirty="0" sz="1450" spc="-35">
                <a:latin typeface="Times New Roman"/>
                <a:cs typeface="Times New Roman"/>
              </a:rPr>
              <a:t>Town</a:t>
            </a:r>
            <a:r>
              <a:rPr dirty="0" sz="1450" spc="-5">
                <a:latin typeface="Times New Roman"/>
                <a:cs typeface="Times New Roman"/>
              </a:rPr>
              <a:t> </a:t>
            </a:r>
            <a:r>
              <a:rPr dirty="0" sz="1450" spc="-10">
                <a:latin typeface="Times New Roman"/>
                <a:cs typeface="Times New Roman"/>
              </a:rPr>
              <a:t>Hall.</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What </a:t>
            </a:r>
            <a:r>
              <a:rPr dirty="0" sz="1450" spc="-5">
                <a:latin typeface="Times New Roman"/>
                <a:cs typeface="Times New Roman"/>
              </a:rPr>
              <a:t>a </a:t>
            </a:r>
            <a:r>
              <a:rPr dirty="0" sz="1450" spc="-10">
                <a:latin typeface="Times New Roman"/>
                <a:cs typeface="Times New Roman"/>
              </a:rPr>
              <a:t>strange girl she is, that Miriam. A type </a:t>
            </a:r>
            <a:r>
              <a:rPr dirty="0" sz="1450" spc="-5">
                <a:latin typeface="Times New Roman"/>
                <a:cs typeface="Times New Roman"/>
              </a:rPr>
              <a:t>of </a:t>
            </a:r>
            <a:r>
              <a:rPr dirty="0" sz="1450" spc="-10">
                <a:latin typeface="Times New Roman"/>
                <a:cs typeface="Times New Roman"/>
              </a:rPr>
              <a:t>girl </a:t>
            </a:r>
            <a:r>
              <a:rPr dirty="0" sz="1450" spc="-5">
                <a:latin typeface="Times New Roman"/>
                <a:cs typeface="Times New Roman"/>
              </a:rPr>
              <a:t>I </a:t>
            </a:r>
            <a:r>
              <a:rPr dirty="0" sz="1450" spc="-10">
                <a:latin typeface="Times New Roman"/>
                <a:cs typeface="Times New Roman"/>
              </a:rPr>
              <a:t>have never come  across before. A beautiful girl, </a:t>
            </a:r>
            <a:r>
              <a:rPr dirty="0" sz="1450" spc="-5">
                <a:latin typeface="Times New Roman"/>
                <a:cs typeface="Times New Roman"/>
              </a:rPr>
              <a:t>but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beauty so foreign that at first </a:t>
            </a:r>
            <a:r>
              <a:rPr dirty="0" sz="1450" spc="-5">
                <a:latin typeface="Times New Roman"/>
                <a:cs typeface="Times New Roman"/>
              </a:rPr>
              <a:t>you  </a:t>
            </a:r>
            <a:r>
              <a:rPr dirty="0" sz="1450" spc="-10">
                <a:latin typeface="Times New Roman"/>
                <a:cs typeface="Times New Roman"/>
              </a:rPr>
              <a:t>can't comprehend it, </a:t>
            </a:r>
            <a:r>
              <a:rPr dirty="0" sz="1450" spc="-5">
                <a:latin typeface="Times New Roman"/>
                <a:cs typeface="Times New Roman"/>
              </a:rPr>
              <a:t>a </a:t>
            </a:r>
            <a:r>
              <a:rPr dirty="0" sz="1450" spc="-10">
                <a:latin typeface="Times New Roman"/>
                <a:cs typeface="Times New Roman"/>
              </a:rPr>
              <a:t>beauty that strikes </a:t>
            </a:r>
            <a:r>
              <a:rPr dirty="0" sz="1450" spc="-5">
                <a:latin typeface="Times New Roman"/>
                <a:cs typeface="Times New Roman"/>
              </a:rPr>
              <a:t>you </a:t>
            </a:r>
            <a:r>
              <a:rPr dirty="0" sz="1450" spc="-10">
                <a:latin typeface="Times New Roman"/>
                <a:cs typeface="Times New Roman"/>
              </a:rPr>
              <a:t>dumb when </a:t>
            </a:r>
            <a:r>
              <a:rPr dirty="0" sz="1450" spc="-5">
                <a:latin typeface="Times New Roman"/>
                <a:cs typeface="Times New Roman"/>
              </a:rPr>
              <a:t>you </a:t>
            </a:r>
            <a:r>
              <a:rPr dirty="0" sz="1450" spc="-10">
                <a:latin typeface="Times New Roman"/>
                <a:cs typeface="Times New Roman"/>
              </a:rPr>
              <a:t>look at her and,  in some inexplicable </a:t>
            </a:r>
            <a:r>
              <a:rPr dirty="0" sz="1450" spc="-35">
                <a:latin typeface="Times New Roman"/>
                <a:cs typeface="Times New Roman"/>
              </a:rPr>
              <a:t>way, </a:t>
            </a:r>
            <a:r>
              <a:rPr dirty="0" sz="1450" spc="-10">
                <a:latin typeface="Times New Roman"/>
                <a:cs typeface="Times New Roman"/>
              </a:rPr>
              <a:t>makes </a:t>
            </a:r>
            <a:r>
              <a:rPr dirty="0" sz="1450" spc="-5">
                <a:latin typeface="Times New Roman"/>
                <a:cs typeface="Times New Roman"/>
              </a:rPr>
              <a:t>you </a:t>
            </a:r>
            <a:r>
              <a:rPr dirty="0" sz="1450" spc="-10">
                <a:latin typeface="Times New Roman"/>
                <a:cs typeface="Times New Roman"/>
              </a:rPr>
              <a:t>feel disheartened. As </a:t>
            </a:r>
            <a:r>
              <a:rPr dirty="0" sz="1450" spc="-5">
                <a:latin typeface="Times New Roman"/>
                <a:cs typeface="Times New Roman"/>
              </a:rPr>
              <a:t>1 </a:t>
            </a:r>
            <a:r>
              <a:rPr dirty="0" sz="1450" spc="-10">
                <a:latin typeface="Times New Roman"/>
                <a:cs typeface="Times New Roman"/>
              </a:rPr>
              <a:t>mused </a:t>
            </a:r>
            <a:r>
              <a:rPr dirty="0" sz="1450" spc="-5">
                <a:latin typeface="Times New Roman"/>
                <a:cs typeface="Times New Roman"/>
              </a:rPr>
              <a:t>on </a:t>
            </a:r>
            <a:r>
              <a:rPr dirty="0" sz="1450" spc="-10">
                <a:latin typeface="Times New Roman"/>
                <a:cs typeface="Times New Roman"/>
              </a:rPr>
              <a:t>this,  the only explanation </a:t>
            </a:r>
            <a:r>
              <a:rPr dirty="0" sz="1450" spc="-5">
                <a:latin typeface="Times New Roman"/>
                <a:cs typeface="Times New Roman"/>
              </a:rPr>
              <a:t>I </a:t>
            </a:r>
            <a:r>
              <a:rPr dirty="0" sz="1450" spc="-10">
                <a:latin typeface="Times New Roman"/>
                <a:cs typeface="Times New Roman"/>
              </a:rPr>
              <a:t>could come </a:t>
            </a:r>
            <a:r>
              <a:rPr dirty="0" sz="1450" spc="-5">
                <a:latin typeface="Times New Roman"/>
                <a:cs typeface="Times New Roman"/>
              </a:rPr>
              <a:t>up </a:t>
            </a:r>
            <a:r>
              <a:rPr dirty="0" sz="1450" spc="-10">
                <a:latin typeface="Times New Roman"/>
                <a:cs typeface="Times New Roman"/>
              </a:rPr>
              <a:t>with was that her face must </a:t>
            </a:r>
            <a:r>
              <a:rPr dirty="0" sz="1450" spc="-5">
                <a:latin typeface="Times New Roman"/>
                <a:cs typeface="Times New Roman"/>
              </a:rPr>
              <a:t>be </a:t>
            </a:r>
            <a:r>
              <a:rPr dirty="0" sz="1450" spc="-10">
                <a:latin typeface="Times New Roman"/>
                <a:cs typeface="Times New Roman"/>
              </a:rPr>
              <a:t>formed  according to laws </a:t>
            </a:r>
            <a:r>
              <a:rPr dirty="0" sz="1450" spc="-5">
                <a:latin typeface="Times New Roman"/>
                <a:cs typeface="Times New Roman"/>
              </a:rPr>
              <a:t>of </a:t>
            </a:r>
            <a:r>
              <a:rPr dirty="0" sz="1450" spc="-10">
                <a:latin typeface="Times New Roman"/>
                <a:cs typeface="Times New Roman"/>
              </a:rPr>
              <a:t>proportion that have been lost for thousands </a:t>
            </a:r>
            <a:r>
              <a:rPr dirty="0" sz="1450" spc="-5">
                <a:latin typeface="Times New Roman"/>
                <a:cs typeface="Times New Roman"/>
              </a:rPr>
              <a:t>of </a:t>
            </a:r>
            <a:r>
              <a:rPr dirty="0" sz="1450" spc="-10">
                <a:latin typeface="Times New Roman"/>
                <a:cs typeface="Times New Roman"/>
              </a:rPr>
              <a:t>years. </a:t>
            </a:r>
            <a:r>
              <a:rPr dirty="0" sz="1450" spc="-5">
                <a:latin typeface="Times New Roman"/>
                <a:cs typeface="Times New Roman"/>
              </a:rPr>
              <a:t>I  </a:t>
            </a:r>
            <a:r>
              <a:rPr dirty="0" sz="1450" spc="-10">
                <a:latin typeface="Times New Roman"/>
                <a:cs typeface="Times New Roman"/>
              </a:rPr>
              <a:t>wondered what precious stone </a:t>
            </a:r>
            <a:r>
              <a:rPr dirty="0" sz="1450" spc="-5">
                <a:latin typeface="Times New Roman"/>
                <a:cs typeface="Times New Roman"/>
              </a:rPr>
              <a:t>I </a:t>
            </a:r>
            <a:r>
              <a:rPr dirty="0" sz="1450" spc="-10">
                <a:latin typeface="Times New Roman"/>
                <a:cs typeface="Times New Roman"/>
              </a:rPr>
              <a:t>would have to choose to capture it in </a:t>
            </a:r>
            <a:r>
              <a:rPr dirty="0" sz="1450" spc="-5">
                <a:latin typeface="Times New Roman"/>
                <a:cs typeface="Times New Roman"/>
              </a:rPr>
              <a:t>a </a:t>
            </a:r>
            <a:r>
              <a:rPr dirty="0" sz="1450" spc="-10">
                <a:latin typeface="Times New Roman"/>
                <a:cs typeface="Times New Roman"/>
              </a:rPr>
              <a:t>cameo  while still engraving it according to the rules </a:t>
            </a:r>
            <a:r>
              <a:rPr dirty="0" sz="1450" spc="-5">
                <a:latin typeface="Times New Roman"/>
                <a:cs typeface="Times New Roman"/>
              </a:rPr>
              <a:t>of </a:t>
            </a:r>
            <a:r>
              <a:rPr dirty="0" sz="1450" spc="-10">
                <a:latin typeface="Times New Roman"/>
                <a:cs typeface="Times New Roman"/>
              </a:rPr>
              <a:t>my art. The attempt failed at  the</a:t>
            </a:r>
            <a:r>
              <a:rPr dirty="0" sz="1450" spc="155">
                <a:latin typeface="Times New Roman"/>
                <a:cs typeface="Times New Roman"/>
              </a:rPr>
              <a:t> </a:t>
            </a:r>
            <a:r>
              <a:rPr dirty="0" sz="1450" spc="-10">
                <a:latin typeface="Times New Roman"/>
                <a:cs typeface="Times New Roman"/>
              </a:rPr>
              <a:t>very</a:t>
            </a:r>
            <a:r>
              <a:rPr dirty="0" sz="1450" spc="160">
                <a:latin typeface="Times New Roman"/>
                <a:cs typeface="Times New Roman"/>
              </a:rPr>
              <a:t> </a:t>
            </a:r>
            <a:r>
              <a:rPr dirty="0" sz="1450" spc="-10">
                <a:latin typeface="Times New Roman"/>
                <a:cs typeface="Times New Roman"/>
              </a:rPr>
              <a:t>first</a:t>
            </a:r>
            <a:r>
              <a:rPr dirty="0" sz="1450" spc="160">
                <a:latin typeface="Times New Roman"/>
                <a:cs typeface="Times New Roman"/>
              </a:rPr>
              <a:t> </a:t>
            </a:r>
            <a:r>
              <a:rPr dirty="0" sz="1450" spc="-10">
                <a:latin typeface="Times New Roman"/>
                <a:cs typeface="Times New Roman"/>
              </a:rPr>
              <a:t>hurdle:</a:t>
            </a:r>
            <a:r>
              <a:rPr dirty="0" sz="1450" spc="160">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blue-black</a:t>
            </a:r>
            <a:r>
              <a:rPr dirty="0" sz="1450" spc="155">
                <a:latin typeface="Times New Roman"/>
                <a:cs typeface="Times New Roman"/>
              </a:rPr>
              <a:t> </a:t>
            </a:r>
            <a:r>
              <a:rPr dirty="0" sz="1450" spc="-10">
                <a:latin typeface="Times New Roman"/>
                <a:cs typeface="Times New Roman"/>
              </a:rPr>
              <a:t>sheen</a:t>
            </a:r>
            <a:r>
              <a:rPr dirty="0" sz="1450" spc="160">
                <a:latin typeface="Times New Roman"/>
                <a:cs typeface="Times New Roman"/>
              </a:rPr>
              <a:t> </a:t>
            </a:r>
            <a:r>
              <a:rPr dirty="0" sz="1450" spc="-5">
                <a:latin typeface="Times New Roman"/>
                <a:cs typeface="Times New Roman"/>
              </a:rPr>
              <a:t>of</a:t>
            </a:r>
            <a:r>
              <a:rPr dirty="0" sz="1450" spc="160">
                <a:latin typeface="Times New Roman"/>
                <a:cs typeface="Times New Roman"/>
              </a:rPr>
              <a:t> </a:t>
            </a:r>
            <a:r>
              <a:rPr dirty="0" sz="1450" spc="-10">
                <a:latin typeface="Times New Roman"/>
                <a:cs typeface="Times New Roman"/>
              </a:rPr>
              <a:t>her</a:t>
            </a:r>
            <a:r>
              <a:rPr dirty="0" sz="1450" spc="160">
                <a:latin typeface="Times New Roman"/>
                <a:cs typeface="Times New Roman"/>
              </a:rPr>
              <a:t> </a:t>
            </a:r>
            <a:r>
              <a:rPr dirty="0" sz="1450" spc="-10">
                <a:latin typeface="Times New Roman"/>
                <a:cs typeface="Times New Roman"/>
              </a:rPr>
              <a:t>hair</a:t>
            </a:r>
            <a:r>
              <a:rPr dirty="0" sz="1450" spc="160">
                <a:latin typeface="Times New Roman"/>
                <a:cs typeface="Times New Roman"/>
              </a:rPr>
              <a:t> </a:t>
            </a:r>
            <a:r>
              <a:rPr dirty="0" sz="1450" spc="-10">
                <a:latin typeface="Times New Roman"/>
                <a:cs typeface="Times New Roman"/>
              </a:rPr>
              <a:t>and</a:t>
            </a:r>
            <a:r>
              <a:rPr dirty="0" sz="1450" spc="155">
                <a:latin typeface="Times New Roman"/>
                <a:cs typeface="Times New Roman"/>
              </a:rPr>
              <a:t> </a:t>
            </a:r>
            <a:r>
              <a:rPr dirty="0" sz="1450" spc="-10">
                <a:latin typeface="Times New Roman"/>
                <a:cs typeface="Times New Roman"/>
              </a:rPr>
              <a:t>eyes</a:t>
            </a:r>
            <a:r>
              <a:rPr dirty="0" sz="1450" spc="160">
                <a:latin typeface="Times New Roman"/>
                <a:cs typeface="Times New Roman"/>
              </a:rPr>
              <a:t> </a:t>
            </a:r>
            <a:r>
              <a:rPr dirty="0" sz="1450" spc="-10">
                <a:latin typeface="Times New Roman"/>
                <a:cs typeface="Times New Roman"/>
              </a:rPr>
              <a:t>were</a:t>
            </a:r>
            <a:r>
              <a:rPr dirty="0" sz="1450" spc="160">
                <a:latin typeface="Times New Roman"/>
                <a:cs typeface="Times New Roman"/>
              </a:rPr>
              <a:t> </a:t>
            </a:r>
            <a:r>
              <a:rPr dirty="0" sz="1450" spc="-10">
                <a:latin typeface="Times New Roman"/>
                <a:cs typeface="Times New Roman"/>
              </a:rPr>
              <a:t>beyond</a:t>
            </a:r>
            <a:endParaRPr sz="145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7710" cy="9171305"/>
          </a:xfrm>
          <a:prstGeom prst="rect">
            <a:avLst/>
          </a:prstGeom>
        </p:spPr>
        <p:txBody>
          <a:bodyPr wrap="square" lIns="0" tIns="13335" rIns="0" bIns="0" rtlCol="0" vert="horz">
            <a:spAutoFit/>
          </a:bodyPr>
          <a:lstStyle/>
          <a:p>
            <a:pPr algn="just" marL="12700" marR="5080">
              <a:lnSpc>
                <a:spcPct val="99200"/>
              </a:lnSpc>
              <a:spcBef>
                <a:spcPts val="105"/>
              </a:spcBef>
            </a:pPr>
            <a:r>
              <a:rPr dirty="0" sz="1450" spc="-10">
                <a:latin typeface="Times New Roman"/>
                <a:cs typeface="Times New Roman"/>
              </a:rPr>
              <a:t>any stone </a:t>
            </a:r>
            <a:r>
              <a:rPr dirty="0" sz="1450" spc="-5">
                <a:latin typeface="Times New Roman"/>
                <a:cs typeface="Times New Roman"/>
              </a:rPr>
              <a:t>I </a:t>
            </a:r>
            <a:r>
              <a:rPr dirty="0" sz="1450" spc="-10">
                <a:latin typeface="Times New Roman"/>
                <a:cs typeface="Times New Roman"/>
              </a:rPr>
              <a:t>could think </a:t>
            </a:r>
            <a:r>
              <a:rPr dirty="0" sz="1450" spc="-5">
                <a:latin typeface="Times New Roman"/>
                <a:cs typeface="Times New Roman"/>
              </a:rPr>
              <a:t>of. </a:t>
            </a:r>
            <a:r>
              <a:rPr dirty="0" sz="1450" spc="-10">
                <a:latin typeface="Times New Roman"/>
                <a:cs typeface="Times New Roman"/>
              </a:rPr>
              <a:t>How then could </a:t>
            </a:r>
            <a:r>
              <a:rPr dirty="0" sz="1450" spc="-5">
                <a:latin typeface="Times New Roman"/>
                <a:cs typeface="Times New Roman"/>
              </a:rPr>
              <a:t>I </a:t>
            </a:r>
            <a:r>
              <a:rPr dirty="0" sz="1450" spc="-10">
                <a:latin typeface="Times New Roman"/>
                <a:cs typeface="Times New Roman"/>
              </a:rPr>
              <a:t>even contemplate trying to  capture the vision, the spirit </a:t>
            </a:r>
            <a:r>
              <a:rPr dirty="0" sz="1450" spc="-5">
                <a:latin typeface="Times New Roman"/>
                <a:cs typeface="Times New Roman"/>
              </a:rPr>
              <a:t>of </a:t>
            </a:r>
            <a:r>
              <a:rPr dirty="0" sz="1450" spc="-10">
                <a:latin typeface="Times New Roman"/>
                <a:cs typeface="Times New Roman"/>
              </a:rPr>
              <a:t>the unearthly slimness </a:t>
            </a:r>
            <a:r>
              <a:rPr dirty="0" sz="1450" spc="-5">
                <a:latin typeface="Times New Roman"/>
                <a:cs typeface="Times New Roman"/>
              </a:rPr>
              <a:t>of </a:t>
            </a:r>
            <a:r>
              <a:rPr dirty="0" sz="1450" spc="-10">
                <a:latin typeface="Times New Roman"/>
                <a:cs typeface="Times New Roman"/>
              </a:rPr>
              <a:t>that face in </a:t>
            </a:r>
            <a:r>
              <a:rPr dirty="0" sz="1450" spc="-5">
                <a:latin typeface="Times New Roman"/>
                <a:cs typeface="Times New Roman"/>
              </a:rPr>
              <a:t>a </a:t>
            </a:r>
            <a:r>
              <a:rPr dirty="0" sz="1450" spc="-10">
                <a:latin typeface="Times New Roman"/>
                <a:cs typeface="Times New Roman"/>
              </a:rPr>
              <a:t>cameo?  All that would </a:t>
            </a:r>
            <a:r>
              <a:rPr dirty="0" sz="1450" spc="-15">
                <a:latin typeface="Times New Roman"/>
                <a:cs typeface="Times New Roman"/>
              </a:rPr>
              <a:t>emerge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the tedious similitude </a:t>
            </a:r>
            <a:r>
              <a:rPr dirty="0" sz="1450" spc="-5">
                <a:latin typeface="Times New Roman"/>
                <a:cs typeface="Times New Roman"/>
              </a:rPr>
              <a:t>of </a:t>
            </a:r>
            <a:r>
              <a:rPr dirty="0" sz="1450" spc="-10">
                <a:latin typeface="Times New Roman"/>
                <a:cs typeface="Times New Roman"/>
              </a:rPr>
              <a:t>an academic portrait.  </a:t>
            </a:r>
            <a:r>
              <a:rPr dirty="0" sz="1450" spc="-5">
                <a:latin typeface="Times New Roman"/>
                <a:cs typeface="Times New Roman"/>
              </a:rPr>
              <a:t>I </a:t>
            </a:r>
            <a:r>
              <a:rPr dirty="0" sz="1450" spc="-10">
                <a:latin typeface="Times New Roman"/>
                <a:cs typeface="Times New Roman"/>
              </a:rPr>
              <a:t>came to see that only </a:t>
            </a:r>
            <a:r>
              <a:rPr dirty="0" sz="1450" spc="-5">
                <a:latin typeface="Times New Roman"/>
                <a:cs typeface="Times New Roman"/>
              </a:rPr>
              <a:t>a </a:t>
            </a:r>
            <a:r>
              <a:rPr dirty="0" sz="1450" spc="-10">
                <a:latin typeface="Times New Roman"/>
                <a:cs typeface="Times New Roman"/>
              </a:rPr>
              <a:t>mosaic would </a:t>
            </a:r>
            <a:r>
              <a:rPr dirty="0" sz="1450" spc="-5">
                <a:latin typeface="Times New Roman"/>
                <a:cs typeface="Times New Roman"/>
              </a:rPr>
              <a:t>do, but </a:t>
            </a:r>
            <a:r>
              <a:rPr dirty="0" sz="1450" spc="-10">
                <a:latin typeface="Times New Roman"/>
                <a:cs typeface="Times New Roman"/>
              </a:rPr>
              <a:t>what materials would </a:t>
            </a:r>
            <a:r>
              <a:rPr dirty="0" sz="1450" spc="-5">
                <a:latin typeface="Times New Roman"/>
                <a:cs typeface="Times New Roman"/>
              </a:rPr>
              <a:t>I </a:t>
            </a:r>
            <a:r>
              <a:rPr dirty="0" sz="1450" spc="-10">
                <a:latin typeface="Times New Roman"/>
                <a:cs typeface="Times New Roman"/>
              </a:rPr>
              <a:t>use? It  would take </a:t>
            </a:r>
            <a:r>
              <a:rPr dirty="0" sz="1450" spc="-5">
                <a:latin typeface="Times New Roman"/>
                <a:cs typeface="Times New Roman"/>
              </a:rPr>
              <a:t>a </a:t>
            </a:r>
            <a:r>
              <a:rPr dirty="0" sz="1450" spc="-10">
                <a:latin typeface="Times New Roman"/>
                <a:cs typeface="Times New Roman"/>
              </a:rPr>
              <a:t>lifetime just to assemble </a:t>
            </a:r>
            <a:r>
              <a:rPr dirty="0" sz="1450" spc="-5">
                <a:latin typeface="Times New Roman"/>
                <a:cs typeface="Times New Roman"/>
              </a:rPr>
              <a:t>a </a:t>
            </a:r>
            <a:r>
              <a:rPr dirty="0" sz="1450" spc="-10">
                <a:latin typeface="Times New Roman"/>
                <a:cs typeface="Times New Roman"/>
              </a:rPr>
              <a:t>suitable supply </a:t>
            </a:r>
            <a:r>
              <a:rPr dirty="0" sz="1450" spc="-5">
                <a:latin typeface="Times New Roman"/>
                <a:cs typeface="Times New Roman"/>
              </a:rPr>
              <a:t>of</a:t>
            </a:r>
            <a:r>
              <a:rPr dirty="0" sz="1450" spc="50">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Where </a:t>
            </a:r>
            <a:r>
              <a:rPr dirty="0" sz="1450" spc="-5">
                <a:latin typeface="Times New Roman"/>
                <a:cs typeface="Times New Roman"/>
              </a:rPr>
              <a:t>on </a:t>
            </a:r>
            <a:r>
              <a:rPr dirty="0" sz="1450" spc="-10">
                <a:latin typeface="Times New Roman"/>
                <a:cs typeface="Times New Roman"/>
              </a:rPr>
              <a:t>earth was Hillel? </a:t>
            </a:r>
            <a:r>
              <a:rPr dirty="0" sz="1450" spc="-5">
                <a:latin typeface="Times New Roman"/>
                <a:cs typeface="Times New Roman"/>
              </a:rPr>
              <a:t>I </a:t>
            </a:r>
            <a:r>
              <a:rPr dirty="0" sz="1450" spc="-10">
                <a:latin typeface="Times New Roman"/>
                <a:cs typeface="Times New Roman"/>
              </a:rPr>
              <a:t>found myself longing for him as for </a:t>
            </a:r>
            <a:r>
              <a:rPr dirty="0" sz="1450" spc="-5">
                <a:latin typeface="Times New Roman"/>
                <a:cs typeface="Times New Roman"/>
              </a:rPr>
              <a:t>a </a:t>
            </a:r>
            <a:r>
              <a:rPr dirty="0" sz="1450" spc="-20">
                <a:latin typeface="Times New Roman"/>
                <a:cs typeface="Times New Roman"/>
              </a:rPr>
              <a:t>dear, </a:t>
            </a:r>
            <a:r>
              <a:rPr dirty="0" sz="1450" spc="320">
                <a:latin typeface="Times New Roman"/>
                <a:cs typeface="Times New Roman"/>
              </a:rPr>
              <a:t> </a:t>
            </a:r>
            <a:r>
              <a:rPr dirty="0" sz="1450" spc="-10">
                <a:latin typeface="Times New Roman"/>
                <a:cs typeface="Times New Roman"/>
              </a:rPr>
              <a:t>old friend. It was remarkable how attached to him </a:t>
            </a:r>
            <a:r>
              <a:rPr dirty="0" sz="1450" spc="-5">
                <a:latin typeface="Times New Roman"/>
                <a:cs typeface="Times New Roman"/>
              </a:rPr>
              <a:t>I </a:t>
            </a:r>
            <a:r>
              <a:rPr dirty="0" sz="1450" spc="-10">
                <a:latin typeface="Times New Roman"/>
                <a:cs typeface="Times New Roman"/>
              </a:rPr>
              <a:t>had grown in the last few  days. After all, to </a:t>
            </a:r>
            <a:r>
              <a:rPr dirty="0" sz="1450" spc="-5">
                <a:latin typeface="Times New Roman"/>
                <a:cs typeface="Times New Roman"/>
              </a:rPr>
              <a:t>be </a:t>
            </a:r>
            <a:r>
              <a:rPr dirty="0" sz="1450" spc="-10">
                <a:latin typeface="Times New Roman"/>
                <a:cs typeface="Times New Roman"/>
              </a:rPr>
              <a:t>precise, </a:t>
            </a:r>
            <a:r>
              <a:rPr dirty="0" sz="1450" spc="-5">
                <a:latin typeface="Times New Roman"/>
                <a:cs typeface="Times New Roman"/>
              </a:rPr>
              <a:t>I </a:t>
            </a:r>
            <a:r>
              <a:rPr dirty="0" sz="1450" spc="-10">
                <a:latin typeface="Times New Roman"/>
                <a:cs typeface="Times New Roman"/>
              </a:rPr>
              <a:t>had only spoken to him once in my whole</a:t>
            </a:r>
            <a:r>
              <a:rPr dirty="0" sz="1450" spc="15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Of course! The letters—her letters. </a:t>
            </a:r>
            <a:r>
              <a:rPr dirty="0" sz="1450" spc="-5">
                <a:latin typeface="Times New Roman"/>
                <a:cs typeface="Times New Roman"/>
              </a:rPr>
              <a:t>I </a:t>
            </a:r>
            <a:r>
              <a:rPr dirty="0" sz="1450" spc="-10">
                <a:latin typeface="Times New Roman"/>
                <a:cs typeface="Times New Roman"/>
              </a:rPr>
              <a:t>was going to find </a:t>
            </a:r>
            <a:r>
              <a:rPr dirty="0" sz="1450" spc="-5">
                <a:latin typeface="Times New Roman"/>
                <a:cs typeface="Times New Roman"/>
              </a:rPr>
              <a:t>a </a:t>
            </a:r>
            <a:r>
              <a:rPr dirty="0" sz="1450" spc="-10">
                <a:latin typeface="Times New Roman"/>
                <a:cs typeface="Times New Roman"/>
              </a:rPr>
              <a:t>better hiding place  for them. For my own peace </a:t>
            </a:r>
            <a:r>
              <a:rPr dirty="0" sz="1450" spc="-5">
                <a:latin typeface="Times New Roman"/>
                <a:cs typeface="Times New Roman"/>
              </a:rPr>
              <a:t>of </a:t>
            </a:r>
            <a:r>
              <a:rPr dirty="0" sz="1450" spc="-10">
                <a:latin typeface="Times New Roman"/>
                <a:cs typeface="Times New Roman"/>
              </a:rPr>
              <a:t>mind, in case </a:t>
            </a:r>
            <a:r>
              <a:rPr dirty="0" sz="1450" spc="-5">
                <a:latin typeface="Times New Roman"/>
                <a:cs typeface="Times New Roman"/>
              </a:rPr>
              <a:t>I </a:t>
            </a:r>
            <a:r>
              <a:rPr dirty="0" sz="1450" spc="-10">
                <a:latin typeface="Times New Roman"/>
                <a:cs typeface="Times New Roman"/>
              </a:rPr>
              <a:t>should have to </a:t>
            </a:r>
            <a:r>
              <a:rPr dirty="0" sz="1450" spc="-5">
                <a:latin typeface="Times New Roman"/>
                <a:cs typeface="Times New Roman"/>
              </a:rPr>
              <a:t>be </a:t>
            </a:r>
            <a:r>
              <a:rPr dirty="0" sz="1450" spc="-10">
                <a:latin typeface="Times New Roman"/>
                <a:cs typeface="Times New Roman"/>
              </a:rPr>
              <a:t>away from  home for any length </a:t>
            </a:r>
            <a:r>
              <a:rPr dirty="0" sz="1450" spc="-5">
                <a:latin typeface="Times New Roman"/>
                <a:cs typeface="Times New Roman"/>
              </a:rPr>
              <a:t>of </a:t>
            </a:r>
            <a:r>
              <a:rPr dirty="0" sz="1450" spc="-10">
                <a:latin typeface="Times New Roman"/>
                <a:cs typeface="Times New Roman"/>
              </a:rPr>
              <a:t>time again. </a:t>
            </a:r>
            <a:r>
              <a:rPr dirty="0" sz="1450" spc="-5">
                <a:latin typeface="Times New Roman"/>
                <a:cs typeface="Times New Roman"/>
              </a:rPr>
              <a:t>I </a:t>
            </a:r>
            <a:r>
              <a:rPr dirty="0" sz="1450" spc="-10">
                <a:latin typeface="Times New Roman"/>
                <a:cs typeface="Times New Roman"/>
              </a:rPr>
              <a:t>took them </a:t>
            </a:r>
            <a:r>
              <a:rPr dirty="0" sz="1450" spc="-5">
                <a:latin typeface="Times New Roman"/>
                <a:cs typeface="Times New Roman"/>
              </a:rPr>
              <a:t>out of </a:t>
            </a:r>
            <a:r>
              <a:rPr dirty="0" sz="1450" spc="-10">
                <a:latin typeface="Times New Roman"/>
                <a:cs typeface="Times New Roman"/>
              </a:rPr>
              <a:t>the chest; they would </a:t>
            </a:r>
            <a:r>
              <a:rPr dirty="0" sz="1450" spc="-5">
                <a:latin typeface="Times New Roman"/>
                <a:cs typeface="Times New Roman"/>
              </a:rPr>
              <a:t>be  </a:t>
            </a:r>
            <a:r>
              <a:rPr dirty="0" sz="1450" spc="-10">
                <a:latin typeface="Times New Roman"/>
                <a:cs typeface="Times New Roman"/>
              </a:rPr>
              <a:t>safer kept in the iron</a:t>
            </a:r>
            <a:r>
              <a:rPr dirty="0" sz="1450" spc="10">
                <a:latin typeface="Times New Roman"/>
                <a:cs typeface="Times New Roman"/>
              </a:rPr>
              <a:t> </a:t>
            </a:r>
            <a:r>
              <a:rPr dirty="0" sz="1450" spc="-5">
                <a:latin typeface="Times New Roman"/>
                <a:cs typeface="Times New Roman"/>
              </a:rPr>
              <a:t>box.</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A photograph slipped </a:t>
            </a:r>
            <a:r>
              <a:rPr dirty="0" sz="1450" spc="-5">
                <a:latin typeface="Times New Roman"/>
                <a:cs typeface="Times New Roman"/>
              </a:rPr>
              <a:t>out </a:t>
            </a:r>
            <a:r>
              <a:rPr dirty="0" sz="1450" spc="-10">
                <a:latin typeface="Times New Roman"/>
                <a:cs typeface="Times New Roman"/>
              </a:rPr>
              <a:t>from among the letters. </a:t>
            </a:r>
            <a:r>
              <a:rPr dirty="0" sz="1450" spc="-5">
                <a:latin typeface="Times New Roman"/>
                <a:cs typeface="Times New Roman"/>
              </a:rPr>
              <a:t>I </a:t>
            </a:r>
            <a:r>
              <a:rPr dirty="0" sz="1450" spc="-10">
                <a:latin typeface="Times New Roman"/>
                <a:cs typeface="Times New Roman"/>
              </a:rPr>
              <a:t>tried </a:t>
            </a:r>
            <a:r>
              <a:rPr dirty="0" sz="1450" spc="-5">
                <a:latin typeface="Times New Roman"/>
                <a:cs typeface="Times New Roman"/>
              </a:rPr>
              <a:t>not </a:t>
            </a:r>
            <a:r>
              <a:rPr dirty="0" sz="1450" spc="-10">
                <a:latin typeface="Times New Roman"/>
                <a:cs typeface="Times New Roman"/>
              </a:rPr>
              <a:t>to </a:t>
            </a:r>
            <a:r>
              <a:rPr dirty="0" sz="1450" spc="-5">
                <a:latin typeface="Times New Roman"/>
                <a:cs typeface="Times New Roman"/>
              </a:rPr>
              <a:t>look, but </a:t>
            </a:r>
            <a:r>
              <a:rPr dirty="0" sz="1450" spc="-10">
                <a:latin typeface="Times New Roman"/>
                <a:cs typeface="Times New Roman"/>
              </a:rPr>
              <a:t>it  was too late. 'She' was looking me straight in the eyes, </a:t>
            </a:r>
            <a:r>
              <a:rPr dirty="0" sz="1450" spc="-5">
                <a:latin typeface="Times New Roman"/>
                <a:cs typeface="Times New Roman"/>
              </a:rPr>
              <a:t>a </a:t>
            </a:r>
            <a:r>
              <a:rPr dirty="0" sz="1450" spc="-10">
                <a:latin typeface="Times New Roman"/>
                <a:cs typeface="Times New Roman"/>
              </a:rPr>
              <a:t>brocade gown round  her shoulders, just as </a:t>
            </a:r>
            <a:r>
              <a:rPr dirty="0" sz="1450" spc="-5">
                <a:latin typeface="Times New Roman"/>
                <a:cs typeface="Times New Roman"/>
              </a:rPr>
              <a:t>I </a:t>
            </a:r>
            <a:r>
              <a:rPr dirty="0" sz="1450" spc="-10">
                <a:latin typeface="Times New Roman"/>
                <a:cs typeface="Times New Roman"/>
              </a:rPr>
              <a:t>had seen her the first time, when she had fled from  Savioli's studio and taken refuge in my</a:t>
            </a:r>
            <a:r>
              <a:rPr dirty="0" sz="1450" spc="2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A stabbing pain almost drove me to distraction. </a:t>
            </a:r>
            <a:r>
              <a:rPr dirty="0" sz="1450" spc="-5">
                <a:latin typeface="Times New Roman"/>
                <a:cs typeface="Times New Roman"/>
              </a:rPr>
              <a:t>I </a:t>
            </a:r>
            <a:r>
              <a:rPr dirty="0" sz="1450" spc="-10">
                <a:latin typeface="Times New Roman"/>
                <a:cs typeface="Times New Roman"/>
              </a:rPr>
              <a:t>read the dedication  underneath without taking in the words; then came the</a:t>
            </a:r>
            <a:r>
              <a:rPr dirty="0" sz="1450" spc="50">
                <a:latin typeface="Times New Roman"/>
                <a:cs typeface="Times New Roman"/>
              </a:rPr>
              <a:t> </a:t>
            </a:r>
            <a:r>
              <a:rPr dirty="0" sz="1450" spc="-10">
                <a:latin typeface="Times New Roman"/>
                <a:cs typeface="Times New Roman"/>
              </a:rPr>
              <a:t>name:</a:t>
            </a:r>
            <a:endParaRPr sz="1450">
              <a:latin typeface="Times New Roman"/>
              <a:cs typeface="Times New Roman"/>
            </a:endParaRPr>
          </a:p>
          <a:p>
            <a:pPr algn="just" marL="268605" marR="4410710">
              <a:lnSpc>
                <a:spcPts val="2520"/>
              </a:lnSpc>
              <a:spcBef>
                <a:spcPts val="85"/>
              </a:spcBef>
            </a:pPr>
            <a:r>
              <a:rPr dirty="0" sz="1450" spc="-45">
                <a:latin typeface="Times New Roman"/>
                <a:cs typeface="Times New Roman"/>
              </a:rPr>
              <a:t>Your </a:t>
            </a:r>
            <a:r>
              <a:rPr dirty="0" sz="1450" spc="-10">
                <a:latin typeface="Times New Roman"/>
                <a:cs typeface="Times New Roman"/>
              </a:rPr>
              <a:t>Angelina.  Angelina!!</a:t>
            </a:r>
            <a:endParaRPr sz="1450">
              <a:latin typeface="Times New Roman"/>
              <a:cs typeface="Times New Roman"/>
            </a:endParaRPr>
          </a:p>
          <a:p>
            <a:pPr algn="just" marL="12700" marR="10795" indent="255904">
              <a:lnSpc>
                <a:spcPts val="1730"/>
              </a:lnSpc>
              <a:spcBef>
                <a:spcPts val="635"/>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spoke the name, the veil that had shut </a:t>
            </a:r>
            <a:r>
              <a:rPr dirty="0" sz="1450" spc="-15">
                <a:latin typeface="Times New Roman"/>
                <a:cs typeface="Times New Roman"/>
              </a:rPr>
              <a:t>off </a:t>
            </a:r>
            <a:r>
              <a:rPr dirty="0" sz="1450" spc="-10">
                <a:latin typeface="Times New Roman"/>
                <a:cs typeface="Times New Roman"/>
              </a:rPr>
              <a:t>my youth from me was rent  from top to</a:t>
            </a:r>
            <a:r>
              <a:rPr dirty="0" sz="1450">
                <a:latin typeface="Times New Roman"/>
                <a:cs typeface="Times New Roman"/>
              </a:rPr>
              <a:t> </a:t>
            </a:r>
            <a:r>
              <a:rPr dirty="0" sz="1450" spc="-10">
                <a:latin typeface="Times New Roman"/>
                <a:cs typeface="Times New Roman"/>
              </a:rPr>
              <a:t>bottom.</a:t>
            </a:r>
            <a:endParaRPr sz="1450">
              <a:latin typeface="Times New Roman"/>
              <a:cs typeface="Times New Roman"/>
            </a:endParaRPr>
          </a:p>
          <a:p>
            <a:pPr algn="just" marL="12700" marR="8890" indent="255904">
              <a:lnSpc>
                <a:spcPts val="1730"/>
              </a:lnSpc>
              <a:spcBef>
                <a:spcPts val="715"/>
              </a:spcBef>
            </a:pP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I </a:t>
            </a:r>
            <a:r>
              <a:rPr dirty="0" sz="1450" spc="-10">
                <a:latin typeface="Times New Roman"/>
                <a:cs typeface="Times New Roman"/>
              </a:rPr>
              <a:t>was going to collapse under the weight </a:t>
            </a:r>
            <a:r>
              <a:rPr dirty="0" sz="1450" spc="-5">
                <a:latin typeface="Times New Roman"/>
                <a:cs typeface="Times New Roman"/>
              </a:rPr>
              <a:t>of </a:t>
            </a:r>
            <a:r>
              <a:rPr dirty="0" sz="1450" spc="-25">
                <a:latin typeface="Times New Roman"/>
                <a:cs typeface="Times New Roman"/>
              </a:rPr>
              <a:t>misery. </a:t>
            </a:r>
            <a:r>
              <a:rPr dirty="0" sz="1450" spc="-5">
                <a:latin typeface="Times New Roman"/>
                <a:cs typeface="Times New Roman"/>
              </a:rPr>
              <a:t>I </a:t>
            </a:r>
            <a:r>
              <a:rPr dirty="0" sz="1450" spc="-10">
                <a:latin typeface="Times New Roman"/>
                <a:cs typeface="Times New Roman"/>
              </a:rPr>
              <a:t>clawed the air  and </a:t>
            </a:r>
            <a:r>
              <a:rPr dirty="0" sz="1450" spc="-5">
                <a:latin typeface="Times New Roman"/>
                <a:cs typeface="Times New Roman"/>
              </a:rPr>
              <a:t>bit </a:t>
            </a:r>
            <a:r>
              <a:rPr dirty="0" sz="1450" spc="-10">
                <a:latin typeface="Times New Roman"/>
                <a:cs typeface="Times New Roman"/>
              </a:rPr>
              <a:t>my hand, </a:t>
            </a:r>
            <a:r>
              <a:rPr dirty="0" sz="1450" spc="-5">
                <a:latin typeface="Times New Roman"/>
                <a:cs typeface="Times New Roman"/>
              </a:rPr>
              <a:t>I </a:t>
            </a:r>
            <a:r>
              <a:rPr dirty="0" sz="1450" spc="-10">
                <a:latin typeface="Times New Roman"/>
                <a:cs typeface="Times New Roman"/>
              </a:rPr>
              <a:t>whimpered: O dear God, only let me </a:t>
            </a:r>
            <a:r>
              <a:rPr dirty="0" sz="1450" spc="-5">
                <a:latin typeface="Times New Roman"/>
                <a:cs typeface="Times New Roman"/>
              </a:rPr>
              <a:t>be </a:t>
            </a:r>
            <a:r>
              <a:rPr dirty="0" sz="1450" spc="-10">
                <a:latin typeface="Times New Roman"/>
                <a:cs typeface="Times New Roman"/>
              </a:rPr>
              <a:t>blind once more,  let me continue that life-in-death </a:t>
            </a:r>
            <a:r>
              <a:rPr dirty="0" sz="1450" spc="-5">
                <a:latin typeface="Times New Roman"/>
                <a:cs typeface="Times New Roman"/>
              </a:rPr>
              <a:t>I </a:t>
            </a:r>
            <a:r>
              <a:rPr dirty="0" sz="1450" spc="-10">
                <a:latin typeface="Times New Roman"/>
                <a:cs typeface="Times New Roman"/>
              </a:rPr>
              <a:t>have lived until</a:t>
            </a:r>
            <a:r>
              <a:rPr dirty="0" sz="1450" spc="40">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The agony welled </a:t>
            </a:r>
            <a:r>
              <a:rPr dirty="0" sz="1450" spc="-5">
                <a:latin typeface="Times New Roman"/>
                <a:cs typeface="Times New Roman"/>
              </a:rPr>
              <a:t>up </a:t>
            </a:r>
            <a:r>
              <a:rPr dirty="0" sz="1450" spc="-10">
                <a:latin typeface="Times New Roman"/>
                <a:cs typeface="Times New Roman"/>
              </a:rPr>
              <a:t>inside me, rose to my lips and poured forth. It tasted  strangely sweet, like blood </a:t>
            </a:r>
            <a:r>
              <a:rPr dirty="0" sz="1450" spc="-5">
                <a:latin typeface="Times New Roman"/>
                <a:cs typeface="Times New Roman"/>
              </a:rPr>
              <a:t>. .</a:t>
            </a:r>
            <a:r>
              <a:rPr dirty="0" sz="1450" spc="10">
                <a:latin typeface="Times New Roman"/>
                <a:cs typeface="Times New Roman"/>
              </a:rPr>
              <a:t> </a:t>
            </a:r>
            <a:r>
              <a:rPr dirty="0" sz="1450" spc="-5">
                <a:latin typeface="Times New Roman"/>
                <a:cs typeface="Times New Roman"/>
              </a:rPr>
              <a:t>.</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Angelina!!</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The name throbbed through my veins; it was an unbearable, ghostly</a:t>
            </a:r>
            <a:r>
              <a:rPr dirty="0" sz="1450" spc="200">
                <a:latin typeface="Times New Roman"/>
                <a:cs typeface="Times New Roman"/>
              </a:rPr>
              <a:t> </a:t>
            </a:r>
            <a:r>
              <a:rPr dirty="0" sz="1450" spc="-10">
                <a:latin typeface="Times New Roman"/>
                <a:cs typeface="Times New Roman"/>
              </a:rPr>
              <a:t>caress.</a:t>
            </a:r>
            <a:endParaRPr sz="1450">
              <a:latin typeface="Times New Roman"/>
              <a:cs typeface="Times New Roman"/>
            </a:endParaRPr>
          </a:p>
          <a:p>
            <a:pPr algn="just" marL="12700" marR="10795" indent="255904">
              <a:lnSpc>
                <a:spcPts val="1730"/>
              </a:lnSpc>
              <a:spcBef>
                <a:spcPts val="850"/>
              </a:spcBef>
            </a:pPr>
            <a:r>
              <a:rPr dirty="0" sz="1450" spc="-25">
                <a:latin typeface="Times New Roman"/>
                <a:cs typeface="Times New Roman"/>
              </a:rPr>
              <a:t>With </a:t>
            </a:r>
            <a:r>
              <a:rPr dirty="0" sz="1450" spc="-5">
                <a:latin typeface="Times New Roman"/>
                <a:cs typeface="Times New Roman"/>
              </a:rPr>
              <a:t>a </a:t>
            </a:r>
            <a:r>
              <a:rPr dirty="0" sz="1450" spc="-10">
                <a:latin typeface="Times New Roman"/>
                <a:cs typeface="Times New Roman"/>
              </a:rPr>
              <a:t>violent shudder </a:t>
            </a:r>
            <a:r>
              <a:rPr dirty="0" sz="1450" spc="-5">
                <a:latin typeface="Times New Roman"/>
                <a:cs typeface="Times New Roman"/>
              </a:rPr>
              <a:t>I </a:t>
            </a:r>
            <a:r>
              <a:rPr dirty="0" sz="1450" spc="-10">
                <a:latin typeface="Times New Roman"/>
                <a:cs typeface="Times New Roman"/>
              </a:rPr>
              <a:t>pulled myself together and forced myself, my  clenched teeth grinding </a:t>
            </a:r>
            <a:r>
              <a:rPr dirty="0" sz="1450" spc="-15">
                <a:latin typeface="Times New Roman"/>
                <a:cs typeface="Times New Roman"/>
              </a:rPr>
              <a:t>together, </a:t>
            </a:r>
            <a:r>
              <a:rPr dirty="0" sz="1450" spc="-10">
                <a:latin typeface="Times New Roman"/>
                <a:cs typeface="Times New Roman"/>
              </a:rPr>
              <a:t>to stare at the photograph until </a:t>
            </a:r>
            <a:r>
              <a:rPr dirty="0" sz="1450" spc="-5">
                <a:latin typeface="Times New Roman"/>
                <a:cs typeface="Times New Roman"/>
              </a:rPr>
              <a:t>I </a:t>
            </a:r>
            <a:r>
              <a:rPr dirty="0" sz="1450" spc="-10">
                <a:latin typeface="Times New Roman"/>
                <a:cs typeface="Times New Roman"/>
              </a:rPr>
              <a:t>slowly  mastered it.</a:t>
            </a:r>
            <a:endParaRPr sz="1450">
              <a:latin typeface="Times New Roman"/>
              <a:cs typeface="Times New Roman"/>
            </a:endParaRPr>
          </a:p>
          <a:p>
            <a:pPr marL="268605" marR="4849495">
              <a:lnSpc>
                <a:spcPct val="140700"/>
              </a:lnSpc>
              <a:spcBef>
                <a:spcPts val="10"/>
              </a:spcBef>
            </a:pPr>
            <a:r>
              <a:rPr dirty="0" sz="1450" spc="-10">
                <a:latin typeface="Times New Roman"/>
                <a:cs typeface="Times New Roman"/>
              </a:rPr>
              <a:t>Mastere</a:t>
            </a:r>
            <a:r>
              <a:rPr dirty="0" sz="1450" spc="-5">
                <a:latin typeface="Times New Roman"/>
                <a:cs typeface="Times New Roman"/>
              </a:rPr>
              <a:t>d  </a:t>
            </a:r>
            <a:r>
              <a:rPr dirty="0" sz="1450" spc="-10">
                <a:latin typeface="Times New Roman"/>
                <a:cs typeface="Times New Roman"/>
              </a:rPr>
              <a:t>it!</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had mastered the playing card during the</a:t>
            </a:r>
            <a:r>
              <a:rPr dirty="0" sz="1450" spc="35">
                <a:latin typeface="Times New Roman"/>
                <a:cs typeface="Times New Roman"/>
              </a:rPr>
              <a:t> </a:t>
            </a:r>
            <a:r>
              <a:rPr dirty="0" sz="1450" spc="-10">
                <a:latin typeface="Times New Roman"/>
                <a:cs typeface="Times New Roman"/>
              </a:rPr>
              <a:t>night.</a:t>
            </a:r>
            <a:endParaRPr sz="145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363075"/>
          </a:xfrm>
          <a:prstGeom prst="rect">
            <a:avLst/>
          </a:prstGeom>
        </p:spPr>
        <p:txBody>
          <a:bodyPr wrap="square" lIns="0" tIns="13335" rIns="0" bIns="0" rtlCol="0" vert="horz">
            <a:spAutoFit/>
          </a:bodyPr>
          <a:lstStyle/>
          <a:p>
            <a:pPr algn="just" marL="12700" marR="5715">
              <a:lnSpc>
                <a:spcPct val="99100"/>
              </a:lnSpc>
              <a:spcBef>
                <a:spcPts val="105"/>
              </a:spcBef>
            </a:pPr>
            <a:r>
              <a:rPr dirty="0" sz="1450" spc="-10">
                <a:latin typeface="Times New Roman"/>
                <a:cs typeface="Times New Roman"/>
              </a:rPr>
              <a:t>Sometimes his search is fruitless, and if </a:t>
            </a:r>
            <a:r>
              <a:rPr dirty="0" sz="1450" spc="-5">
                <a:latin typeface="Times New Roman"/>
                <a:cs typeface="Times New Roman"/>
              </a:rPr>
              <a:t>he </a:t>
            </a:r>
            <a:r>
              <a:rPr dirty="0" sz="1450" spc="-10">
                <a:latin typeface="Times New Roman"/>
                <a:cs typeface="Times New Roman"/>
              </a:rPr>
              <a:t>can't find her anywhere </a:t>
            </a:r>
            <a:r>
              <a:rPr dirty="0" sz="1450" spc="-5">
                <a:latin typeface="Times New Roman"/>
                <a:cs typeface="Times New Roman"/>
              </a:rPr>
              <a:t>he </a:t>
            </a:r>
            <a:r>
              <a:rPr dirty="0" sz="1450" spc="-10">
                <a:latin typeface="Times New Roman"/>
                <a:cs typeface="Times New Roman"/>
              </a:rPr>
              <a:t>creeps  </a:t>
            </a:r>
            <a:r>
              <a:rPr dirty="0" sz="1450" spc="-5">
                <a:latin typeface="Times New Roman"/>
                <a:cs typeface="Times New Roman"/>
              </a:rPr>
              <a:t>up </a:t>
            </a:r>
            <a:r>
              <a:rPr dirty="0" sz="1450" spc="-10">
                <a:latin typeface="Times New Roman"/>
                <a:cs typeface="Times New Roman"/>
              </a:rPr>
              <a:t>to my </a:t>
            </a:r>
            <a:r>
              <a:rPr dirty="0" sz="1450" spc="-5">
                <a:latin typeface="Times New Roman"/>
                <a:cs typeface="Times New Roman"/>
              </a:rPr>
              <a:t>door </a:t>
            </a:r>
            <a:r>
              <a:rPr dirty="0" sz="1450" spc="-10">
                <a:latin typeface="Times New Roman"/>
                <a:cs typeface="Times New Roman"/>
              </a:rPr>
              <a:t>and waits, </a:t>
            </a:r>
            <a:r>
              <a:rPr dirty="0" sz="1450" spc="-5">
                <a:latin typeface="Times New Roman"/>
                <a:cs typeface="Times New Roman"/>
              </a:rPr>
              <a:t>a </a:t>
            </a:r>
            <a:r>
              <a:rPr dirty="0" sz="1450" spc="-10">
                <a:latin typeface="Times New Roman"/>
                <a:cs typeface="Times New Roman"/>
              </a:rPr>
              <a:t>grimace </a:t>
            </a:r>
            <a:r>
              <a:rPr dirty="0" sz="1450" spc="-5">
                <a:latin typeface="Times New Roman"/>
                <a:cs typeface="Times New Roman"/>
              </a:rPr>
              <a:t>on </a:t>
            </a:r>
            <a:r>
              <a:rPr dirty="0" sz="1450" spc="-10">
                <a:latin typeface="Times New Roman"/>
                <a:cs typeface="Times New Roman"/>
              </a:rPr>
              <a:t>his face, for her to make her  surreptitious way </a:t>
            </a:r>
            <a:r>
              <a:rPr dirty="0" sz="1450" spc="-5">
                <a:latin typeface="Times New Roman"/>
                <a:cs typeface="Times New Roman"/>
              </a:rPr>
              <a:t>up </a:t>
            </a:r>
            <a:r>
              <a:rPr dirty="0" sz="1450" spc="-10">
                <a:latin typeface="Times New Roman"/>
                <a:cs typeface="Times New Roman"/>
              </a:rPr>
              <a:t>here. At such times, as </a:t>
            </a:r>
            <a:r>
              <a:rPr dirty="0" sz="1450" spc="-5">
                <a:latin typeface="Times New Roman"/>
                <a:cs typeface="Times New Roman"/>
              </a:rPr>
              <a:t>I </a:t>
            </a:r>
            <a:r>
              <a:rPr dirty="0" sz="1450" spc="-10">
                <a:latin typeface="Times New Roman"/>
                <a:cs typeface="Times New Roman"/>
              </a:rPr>
              <a:t>sit at my work, </a:t>
            </a:r>
            <a:r>
              <a:rPr dirty="0" sz="1450" spc="-5">
                <a:latin typeface="Times New Roman"/>
                <a:cs typeface="Times New Roman"/>
              </a:rPr>
              <a:t>I </a:t>
            </a:r>
            <a:r>
              <a:rPr dirty="0" sz="1450" spc="-10">
                <a:latin typeface="Times New Roman"/>
                <a:cs typeface="Times New Roman"/>
              </a:rPr>
              <a:t>can</a:t>
            </a:r>
            <a:r>
              <a:rPr dirty="0" sz="1450" spc="80">
                <a:latin typeface="Times New Roman"/>
                <a:cs typeface="Times New Roman"/>
              </a:rPr>
              <a:t> </a:t>
            </a:r>
            <a:r>
              <a:rPr dirty="0" sz="1450" spc="-10">
                <a:latin typeface="Times New Roman"/>
                <a:cs typeface="Times New Roman"/>
              </a:rPr>
              <a:t>see</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him in my mind's eye, lurking outside in the crooked </a:t>
            </a:r>
            <a:r>
              <a:rPr dirty="0" sz="1450" spc="-15">
                <a:latin typeface="Times New Roman"/>
                <a:cs typeface="Times New Roman"/>
              </a:rPr>
              <a:t>corridor, </a:t>
            </a:r>
            <a:r>
              <a:rPr dirty="0" sz="1450" spc="-10">
                <a:latin typeface="Times New Roman"/>
                <a:cs typeface="Times New Roman"/>
              </a:rPr>
              <a:t>listening  with his head bent forward </a:t>
            </a:r>
            <a:r>
              <a:rPr dirty="0" sz="1450" spc="-5">
                <a:latin typeface="Times New Roman"/>
                <a:cs typeface="Times New Roman"/>
              </a:rPr>
              <a:t>on </a:t>
            </a:r>
            <a:r>
              <a:rPr dirty="0" sz="1450" spc="-10">
                <a:latin typeface="Times New Roman"/>
                <a:cs typeface="Times New Roman"/>
              </a:rPr>
              <a:t>his gaunt</a:t>
            </a:r>
            <a:r>
              <a:rPr dirty="0" sz="1450" spc="25">
                <a:latin typeface="Times New Roman"/>
                <a:cs typeface="Times New Roman"/>
              </a:rPr>
              <a:t> </a:t>
            </a:r>
            <a:r>
              <a:rPr dirty="0" sz="1450" spc="-10">
                <a:latin typeface="Times New Roman"/>
                <a:cs typeface="Times New Roman"/>
              </a:rPr>
              <a:t>neck.</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Sometimes the silence is broken </a:t>
            </a:r>
            <a:r>
              <a:rPr dirty="0" sz="1450" spc="-5">
                <a:latin typeface="Times New Roman"/>
                <a:cs typeface="Times New Roman"/>
              </a:rPr>
              <a:t>by a </a:t>
            </a:r>
            <a:r>
              <a:rPr dirty="0" sz="1450" spc="-10">
                <a:latin typeface="Times New Roman"/>
                <a:cs typeface="Times New Roman"/>
              </a:rPr>
              <a:t>furious outburst </a:t>
            </a:r>
            <a:r>
              <a:rPr dirty="0" sz="1450" spc="-5">
                <a:latin typeface="Times New Roman"/>
                <a:cs typeface="Times New Roman"/>
              </a:rPr>
              <a:t>of </a:t>
            </a:r>
            <a:r>
              <a:rPr dirty="0" sz="1450" spc="-10">
                <a:latin typeface="Times New Roman"/>
                <a:cs typeface="Times New Roman"/>
              </a:rPr>
              <a:t>noise: </a:t>
            </a:r>
            <a:r>
              <a:rPr dirty="0" sz="1450" spc="-15">
                <a:latin typeface="Times New Roman"/>
                <a:cs typeface="Times New Roman"/>
              </a:rPr>
              <a:t>Jaromir,  </a:t>
            </a:r>
            <a:r>
              <a:rPr dirty="0" sz="1450" spc="-10">
                <a:latin typeface="Times New Roman"/>
                <a:cs typeface="Times New Roman"/>
              </a:rPr>
              <a:t>who is deaf and dumb, and whose head is permanently filled with </a:t>
            </a:r>
            <a:r>
              <a:rPr dirty="0" sz="1450" spc="-5">
                <a:latin typeface="Times New Roman"/>
                <a:cs typeface="Times New Roman"/>
              </a:rPr>
              <a:t>a </a:t>
            </a:r>
            <a:r>
              <a:rPr dirty="0" sz="1450" spc="-10">
                <a:latin typeface="Times New Roman"/>
                <a:cs typeface="Times New Roman"/>
              </a:rPr>
              <a:t>crazed lust  for Rosina, roams the house like </a:t>
            </a:r>
            <a:r>
              <a:rPr dirty="0" sz="1450" spc="-5">
                <a:latin typeface="Times New Roman"/>
                <a:cs typeface="Times New Roman"/>
              </a:rPr>
              <a:t>a </a:t>
            </a:r>
            <a:r>
              <a:rPr dirty="0" sz="1450" spc="-10">
                <a:latin typeface="Times New Roman"/>
                <a:cs typeface="Times New Roman"/>
              </a:rPr>
              <a:t>wild animal, and the unarticulated howling  </a:t>
            </a:r>
            <a:r>
              <a:rPr dirty="0" sz="1450" spc="-5">
                <a:latin typeface="Times New Roman"/>
                <a:cs typeface="Times New Roman"/>
              </a:rPr>
              <a:t>he </a:t>
            </a:r>
            <a:r>
              <a:rPr dirty="0" sz="1450" spc="-10">
                <a:latin typeface="Times New Roman"/>
                <a:cs typeface="Times New Roman"/>
              </a:rPr>
              <a:t>emits, half </a:t>
            </a:r>
            <a:r>
              <a:rPr dirty="0" sz="1450" spc="-5">
                <a:latin typeface="Times New Roman"/>
                <a:cs typeface="Times New Roman"/>
              </a:rPr>
              <a:t>out of </a:t>
            </a:r>
            <a:r>
              <a:rPr dirty="0" sz="1450" spc="-10">
                <a:latin typeface="Times New Roman"/>
                <a:cs typeface="Times New Roman"/>
              </a:rPr>
              <a:t>his mind with jealousy and suspicion, is so eerie that it  freezes the blood in </a:t>
            </a:r>
            <a:r>
              <a:rPr dirty="0" sz="1450" spc="-5">
                <a:latin typeface="Times New Roman"/>
                <a:cs typeface="Times New Roman"/>
              </a:rPr>
              <a:t>your</a:t>
            </a:r>
            <a:r>
              <a:rPr dirty="0" sz="1450" spc="10">
                <a:latin typeface="Times New Roman"/>
                <a:cs typeface="Times New Roman"/>
              </a:rPr>
              <a:t> </a:t>
            </a:r>
            <a:r>
              <a:rPr dirty="0" sz="1450" spc="-10">
                <a:latin typeface="Times New Roman"/>
                <a:cs typeface="Times New Roman"/>
              </a:rPr>
              <a:t>veins.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is looking for the pair </a:t>
            </a:r>
            <a:r>
              <a:rPr dirty="0" sz="1450" spc="-5">
                <a:latin typeface="Times New Roman"/>
                <a:cs typeface="Times New Roman"/>
              </a:rPr>
              <a:t>of </a:t>
            </a:r>
            <a:r>
              <a:rPr dirty="0" sz="1450" spc="-10">
                <a:latin typeface="Times New Roman"/>
                <a:cs typeface="Times New Roman"/>
              </a:rPr>
              <a:t>them. He always assumes they are together  somewhere, hiding in </a:t>
            </a:r>
            <a:r>
              <a:rPr dirty="0" sz="1450" spc="-5">
                <a:latin typeface="Times New Roman"/>
                <a:cs typeface="Times New Roman"/>
              </a:rPr>
              <a:t>one of </a:t>
            </a:r>
            <a:r>
              <a:rPr dirty="0" sz="1450" spc="-10">
                <a:latin typeface="Times New Roman"/>
                <a:cs typeface="Times New Roman"/>
              </a:rPr>
              <a:t>the thousand filthy </a:t>
            </a:r>
            <a:r>
              <a:rPr dirty="0" sz="1450" spc="-5">
                <a:latin typeface="Times New Roman"/>
                <a:cs typeface="Times New Roman"/>
              </a:rPr>
              <a:t>nooks </a:t>
            </a:r>
            <a:r>
              <a:rPr dirty="0" sz="1450" spc="-10">
                <a:latin typeface="Times New Roman"/>
                <a:cs typeface="Times New Roman"/>
              </a:rPr>
              <a:t>and crannies, and </a:t>
            </a:r>
            <a:r>
              <a:rPr dirty="0" sz="1450" spc="-5">
                <a:latin typeface="Times New Roman"/>
                <a:cs typeface="Times New Roman"/>
              </a:rPr>
              <a:t>he  </a:t>
            </a:r>
            <a:r>
              <a:rPr dirty="0" sz="1450" spc="-10">
                <a:latin typeface="Times New Roman"/>
                <a:cs typeface="Times New Roman"/>
              </a:rPr>
              <a:t>rushes about in </a:t>
            </a:r>
            <a:r>
              <a:rPr dirty="0" sz="1450" spc="-5">
                <a:latin typeface="Times New Roman"/>
                <a:cs typeface="Times New Roman"/>
              </a:rPr>
              <a:t>a </a:t>
            </a:r>
            <a:r>
              <a:rPr dirty="0" sz="1450" spc="-10">
                <a:latin typeface="Times New Roman"/>
                <a:cs typeface="Times New Roman"/>
              </a:rPr>
              <a:t>blind </a:t>
            </a:r>
            <a:r>
              <a:rPr dirty="0" sz="1450" spc="-25">
                <a:latin typeface="Times New Roman"/>
                <a:cs typeface="Times New Roman"/>
              </a:rPr>
              <a:t>frenzy, </a:t>
            </a:r>
            <a:r>
              <a:rPr dirty="0" sz="1450" spc="-10">
                <a:latin typeface="Times New Roman"/>
                <a:cs typeface="Times New Roman"/>
              </a:rPr>
              <a:t>goaded </a:t>
            </a:r>
            <a:r>
              <a:rPr dirty="0" sz="1450" spc="-5">
                <a:latin typeface="Times New Roman"/>
                <a:cs typeface="Times New Roman"/>
              </a:rPr>
              <a:t>on by </a:t>
            </a:r>
            <a:r>
              <a:rPr dirty="0" sz="1450" spc="-10">
                <a:latin typeface="Times New Roman"/>
                <a:cs typeface="Times New Roman"/>
              </a:rPr>
              <a:t>the idea that </a:t>
            </a:r>
            <a:r>
              <a:rPr dirty="0" sz="1450" spc="-5">
                <a:latin typeface="Times New Roman"/>
                <a:cs typeface="Times New Roman"/>
              </a:rPr>
              <a:t>he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at his  brother's heels, to make sure there is nothing going </a:t>
            </a:r>
            <a:r>
              <a:rPr dirty="0" sz="1450" spc="-5">
                <a:latin typeface="Times New Roman"/>
                <a:cs typeface="Times New Roman"/>
              </a:rPr>
              <a:t>on </a:t>
            </a:r>
            <a:r>
              <a:rPr dirty="0" sz="1450" spc="-10">
                <a:latin typeface="Times New Roman"/>
                <a:cs typeface="Times New Roman"/>
              </a:rPr>
              <a:t>with Rosina that </a:t>
            </a:r>
            <a:r>
              <a:rPr dirty="0" sz="1450" spc="-5">
                <a:latin typeface="Times New Roman"/>
                <a:cs typeface="Times New Roman"/>
              </a:rPr>
              <a:t>he  </a:t>
            </a:r>
            <a:r>
              <a:rPr dirty="0" sz="1450" spc="-10">
                <a:latin typeface="Times New Roman"/>
                <a:cs typeface="Times New Roman"/>
              </a:rPr>
              <a:t>doesn't know</a:t>
            </a:r>
            <a:r>
              <a:rPr dirty="0" sz="1450" spc="-5">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And it is precisely this unceasing torment </a:t>
            </a:r>
            <a:r>
              <a:rPr dirty="0" sz="1450" spc="-5">
                <a:latin typeface="Times New Roman"/>
                <a:cs typeface="Times New Roman"/>
              </a:rPr>
              <a:t>of </a:t>
            </a:r>
            <a:r>
              <a:rPr dirty="0" sz="1450" spc="-10">
                <a:latin typeface="Times New Roman"/>
                <a:cs typeface="Times New Roman"/>
              </a:rPr>
              <a:t>the deaf-mute which, </a:t>
            </a:r>
            <a:r>
              <a:rPr dirty="0" sz="1450" spc="-5">
                <a:latin typeface="Times New Roman"/>
                <a:cs typeface="Times New Roman"/>
              </a:rPr>
              <a:t>I  </a:t>
            </a:r>
            <a:r>
              <a:rPr dirty="0" sz="1450" spc="-10">
                <a:latin typeface="Times New Roman"/>
                <a:cs typeface="Times New Roman"/>
              </a:rPr>
              <a:t>suspect, keeps provoking Rosina into carrying </a:t>
            </a:r>
            <a:r>
              <a:rPr dirty="0" sz="1450" spc="-5">
                <a:latin typeface="Times New Roman"/>
                <a:cs typeface="Times New Roman"/>
              </a:rPr>
              <a:t>on </a:t>
            </a:r>
            <a:r>
              <a:rPr dirty="0" sz="1450" spc="-10">
                <a:latin typeface="Times New Roman"/>
                <a:cs typeface="Times New Roman"/>
              </a:rPr>
              <a:t>with his </a:t>
            </a:r>
            <a:r>
              <a:rPr dirty="0" sz="1450" spc="-20">
                <a:latin typeface="Times New Roman"/>
                <a:cs typeface="Times New Roman"/>
              </a:rPr>
              <a:t>brother. </a:t>
            </a:r>
            <a:r>
              <a:rPr dirty="0" sz="1450" spc="-10">
                <a:latin typeface="Times New Roman"/>
                <a:cs typeface="Times New Roman"/>
              </a:rPr>
              <a:t>Whenever  her ardour </a:t>
            </a:r>
            <a:r>
              <a:rPr dirty="0" sz="1450" spc="-5">
                <a:latin typeface="Times New Roman"/>
                <a:cs typeface="Times New Roman"/>
              </a:rPr>
              <a:t>or </a:t>
            </a:r>
            <a:r>
              <a:rPr dirty="0" sz="1450" spc="-10">
                <a:latin typeface="Times New Roman"/>
                <a:cs typeface="Times New Roman"/>
              </a:rPr>
              <a:t>her willingness abate, Loisa always thinks </a:t>
            </a:r>
            <a:r>
              <a:rPr dirty="0" sz="1450" spc="-5">
                <a:latin typeface="Times New Roman"/>
                <a:cs typeface="Times New Roman"/>
              </a:rPr>
              <a:t>up </a:t>
            </a:r>
            <a:r>
              <a:rPr dirty="0" sz="1450" spc="-10">
                <a:latin typeface="Times New Roman"/>
                <a:cs typeface="Times New Roman"/>
              </a:rPr>
              <a:t>some new piece </a:t>
            </a:r>
            <a:r>
              <a:rPr dirty="0" sz="1450" spc="-5">
                <a:latin typeface="Times New Roman"/>
                <a:cs typeface="Times New Roman"/>
              </a:rPr>
              <a:t>of  </a:t>
            </a:r>
            <a:r>
              <a:rPr dirty="0" sz="1450" spc="-10">
                <a:latin typeface="Times New Roman"/>
                <a:cs typeface="Times New Roman"/>
              </a:rPr>
              <a:t>nastiness to arouse her lust once more. For example, they let Jaromir catch  them in the act, apparently </a:t>
            </a:r>
            <a:r>
              <a:rPr dirty="0" sz="1450" spc="-5">
                <a:latin typeface="Times New Roman"/>
                <a:cs typeface="Times New Roman"/>
              </a:rPr>
              <a:t>or </a:t>
            </a:r>
            <a:r>
              <a:rPr dirty="0" sz="1450" spc="-25">
                <a:latin typeface="Times New Roman"/>
                <a:cs typeface="Times New Roman"/>
              </a:rPr>
              <a:t>really, </a:t>
            </a:r>
            <a:r>
              <a:rPr dirty="0" sz="1450" spc="-10">
                <a:latin typeface="Times New Roman"/>
                <a:cs typeface="Times New Roman"/>
              </a:rPr>
              <a:t>and then, when </a:t>
            </a:r>
            <a:r>
              <a:rPr dirty="0" sz="1450" spc="-5">
                <a:latin typeface="Times New Roman"/>
                <a:cs typeface="Times New Roman"/>
              </a:rPr>
              <a:t>he </a:t>
            </a:r>
            <a:r>
              <a:rPr dirty="0" sz="1450" spc="-10">
                <a:latin typeface="Times New Roman"/>
                <a:cs typeface="Times New Roman"/>
              </a:rPr>
              <a:t>is beside himself with  </a:t>
            </a:r>
            <a:r>
              <a:rPr dirty="0" sz="1450" spc="-25">
                <a:latin typeface="Times New Roman"/>
                <a:cs typeface="Times New Roman"/>
              </a:rPr>
              <a:t>fury, </a:t>
            </a:r>
            <a:r>
              <a:rPr dirty="0" sz="1450" spc="-10">
                <a:latin typeface="Times New Roman"/>
                <a:cs typeface="Times New Roman"/>
              </a:rPr>
              <a:t>slyly lure him into dark corridors where they have set </a:t>
            </a:r>
            <a:r>
              <a:rPr dirty="0" sz="1450" spc="-5">
                <a:latin typeface="Times New Roman"/>
                <a:cs typeface="Times New Roman"/>
              </a:rPr>
              <a:t>up </a:t>
            </a:r>
            <a:r>
              <a:rPr dirty="0" sz="1450" spc="-10">
                <a:latin typeface="Times New Roman"/>
                <a:cs typeface="Times New Roman"/>
              </a:rPr>
              <a:t>vicious traps—  rusty barrel-hoops that </a:t>
            </a:r>
            <a:r>
              <a:rPr dirty="0" sz="1450" spc="-5">
                <a:latin typeface="Times New Roman"/>
                <a:cs typeface="Times New Roman"/>
              </a:rPr>
              <a:t>shoot up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treads </a:t>
            </a:r>
            <a:r>
              <a:rPr dirty="0" sz="1450" spc="-5">
                <a:latin typeface="Times New Roman"/>
                <a:cs typeface="Times New Roman"/>
              </a:rPr>
              <a:t>on </a:t>
            </a:r>
            <a:r>
              <a:rPr dirty="0" sz="1450" spc="-10">
                <a:latin typeface="Times New Roman"/>
                <a:cs typeface="Times New Roman"/>
              </a:rPr>
              <a:t>them and iron rakes with  the points sticking up—which </a:t>
            </a:r>
            <a:r>
              <a:rPr dirty="0" sz="1450" spc="-5">
                <a:latin typeface="Times New Roman"/>
                <a:cs typeface="Times New Roman"/>
              </a:rPr>
              <a:t>he </a:t>
            </a:r>
            <a:r>
              <a:rPr dirty="0" sz="1450" spc="-10">
                <a:latin typeface="Times New Roman"/>
                <a:cs typeface="Times New Roman"/>
              </a:rPr>
              <a:t>trips </a:t>
            </a:r>
            <a:r>
              <a:rPr dirty="0" sz="1450" spc="-20">
                <a:latin typeface="Times New Roman"/>
                <a:cs typeface="Times New Roman"/>
              </a:rPr>
              <a:t>over, </a:t>
            </a:r>
            <a:r>
              <a:rPr dirty="0" sz="1450" spc="-10">
                <a:latin typeface="Times New Roman"/>
                <a:cs typeface="Times New Roman"/>
              </a:rPr>
              <a:t>bloodying his hands and</a:t>
            </a:r>
            <a:r>
              <a:rPr dirty="0" sz="1450" spc="140">
                <a:latin typeface="Times New Roman"/>
                <a:cs typeface="Times New Roman"/>
              </a:rPr>
              <a:t> </a:t>
            </a:r>
            <a:r>
              <a:rPr dirty="0" sz="1450" spc="-10">
                <a:latin typeface="Times New Roman"/>
                <a:cs typeface="Times New Roman"/>
              </a:rPr>
              <a:t>knees.</a:t>
            </a:r>
            <a:endParaRPr sz="1450">
              <a:latin typeface="Times New Roman"/>
              <a:cs typeface="Times New Roman"/>
            </a:endParaRPr>
          </a:p>
          <a:p>
            <a:pPr algn="just" marL="12700" marR="9525" indent="255904">
              <a:lnSpc>
                <a:spcPts val="1730"/>
              </a:lnSpc>
              <a:spcBef>
                <a:spcPts val="710"/>
              </a:spcBef>
            </a:pPr>
            <a:r>
              <a:rPr dirty="0" sz="1450" spc="-10">
                <a:latin typeface="Times New Roman"/>
                <a:cs typeface="Times New Roman"/>
              </a:rPr>
              <a:t>From time to time, just to tighten the </a:t>
            </a:r>
            <a:r>
              <a:rPr dirty="0" sz="1450" spc="-25">
                <a:latin typeface="Times New Roman"/>
                <a:cs typeface="Times New Roman"/>
              </a:rPr>
              <a:t>screw, </a:t>
            </a:r>
            <a:r>
              <a:rPr dirty="0" sz="1450" spc="-10">
                <a:latin typeface="Times New Roman"/>
                <a:cs typeface="Times New Roman"/>
              </a:rPr>
              <a:t>Rosina will think </a:t>
            </a:r>
            <a:r>
              <a:rPr dirty="0" sz="1450" spc="-5">
                <a:latin typeface="Times New Roman"/>
                <a:cs typeface="Times New Roman"/>
              </a:rPr>
              <a:t>up </a:t>
            </a:r>
            <a:r>
              <a:rPr dirty="0" sz="1450" spc="-10">
                <a:latin typeface="Times New Roman"/>
                <a:cs typeface="Times New Roman"/>
              </a:rPr>
              <a:t>some  devilish trick </a:t>
            </a:r>
            <a:r>
              <a:rPr dirty="0" sz="1450" spc="-5">
                <a:latin typeface="Times New Roman"/>
                <a:cs typeface="Times New Roman"/>
              </a:rPr>
              <a:t>of </a:t>
            </a:r>
            <a:r>
              <a:rPr dirty="0" sz="1450" spc="-10">
                <a:latin typeface="Times New Roman"/>
                <a:cs typeface="Times New Roman"/>
              </a:rPr>
              <a:t>her</a:t>
            </a:r>
            <a:r>
              <a:rPr dirty="0" sz="145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All at once she will change her behaviour towards </a:t>
            </a:r>
            <a:r>
              <a:rPr dirty="0" sz="1450" spc="-15">
                <a:latin typeface="Times New Roman"/>
                <a:cs typeface="Times New Roman"/>
              </a:rPr>
              <a:t>Jaromir, </a:t>
            </a:r>
            <a:r>
              <a:rPr dirty="0" sz="1450" spc="-10">
                <a:latin typeface="Times New Roman"/>
                <a:cs typeface="Times New Roman"/>
              </a:rPr>
              <a:t>acting as if she  has suddenly taken </a:t>
            </a:r>
            <a:r>
              <a:rPr dirty="0" sz="1450" spc="-5">
                <a:latin typeface="Times New Roman"/>
                <a:cs typeface="Times New Roman"/>
              </a:rPr>
              <a:t>a </a:t>
            </a:r>
            <a:r>
              <a:rPr dirty="0" sz="1450" spc="-10">
                <a:latin typeface="Times New Roman"/>
                <a:cs typeface="Times New Roman"/>
              </a:rPr>
              <a:t>liking to him. </a:t>
            </a:r>
            <a:r>
              <a:rPr dirty="0" sz="1450" spc="-25">
                <a:latin typeface="Times New Roman"/>
                <a:cs typeface="Times New Roman"/>
              </a:rPr>
              <a:t>With </a:t>
            </a:r>
            <a:r>
              <a:rPr dirty="0" sz="1450" spc="-10">
                <a:latin typeface="Times New Roman"/>
                <a:cs typeface="Times New Roman"/>
              </a:rPr>
              <a:t>the smile that is permanently fixed </a:t>
            </a:r>
            <a:r>
              <a:rPr dirty="0" sz="1450" spc="-5">
                <a:latin typeface="Times New Roman"/>
                <a:cs typeface="Times New Roman"/>
              </a:rPr>
              <a:t>on  </a:t>
            </a:r>
            <a:r>
              <a:rPr dirty="0" sz="1450" spc="-10">
                <a:latin typeface="Times New Roman"/>
                <a:cs typeface="Times New Roman"/>
              </a:rPr>
              <a:t>her face, she hurriedly tells the </a:t>
            </a:r>
            <a:r>
              <a:rPr dirty="0" sz="1450" spc="-5">
                <a:latin typeface="Times New Roman"/>
                <a:cs typeface="Times New Roman"/>
              </a:rPr>
              <a:t>poor </a:t>
            </a:r>
            <a:r>
              <a:rPr dirty="0" sz="1450" spc="-10">
                <a:latin typeface="Times New Roman"/>
                <a:cs typeface="Times New Roman"/>
              </a:rPr>
              <a:t>deaf-mute things that drive him almost  insane with arousal; to communicate with him she has invented </a:t>
            </a:r>
            <a:r>
              <a:rPr dirty="0" sz="1450" spc="-5">
                <a:latin typeface="Times New Roman"/>
                <a:cs typeface="Times New Roman"/>
              </a:rPr>
              <a:t>a </a:t>
            </a:r>
            <a:r>
              <a:rPr dirty="0" sz="1450" spc="-10">
                <a:latin typeface="Times New Roman"/>
                <a:cs typeface="Times New Roman"/>
              </a:rPr>
              <a:t>mysterious,  only half-comprehensible sign-language which never fails to entangle him in </a:t>
            </a:r>
            <a:r>
              <a:rPr dirty="0" sz="1450" spc="-5">
                <a:latin typeface="Times New Roman"/>
                <a:cs typeface="Times New Roman"/>
              </a:rPr>
              <a:t>a  </a:t>
            </a:r>
            <a:r>
              <a:rPr dirty="0" sz="1450" spc="-10">
                <a:latin typeface="Times New Roman"/>
                <a:cs typeface="Times New Roman"/>
              </a:rPr>
              <a:t>net </a:t>
            </a:r>
            <a:r>
              <a:rPr dirty="0" sz="1450" spc="-5">
                <a:latin typeface="Times New Roman"/>
                <a:cs typeface="Times New Roman"/>
              </a:rPr>
              <a:t>of </a:t>
            </a:r>
            <a:r>
              <a:rPr dirty="0" sz="1450" spc="-10">
                <a:latin typeface="Times New Roman"/>
                <a:cs typeface="Times New Roman"/>
              </a:rPr>
              <a:t>uncertainty and </a:t>
            </a:r>
            <a:r>
              <a:rPr dirty="0" sz="1450" spc="-5">
                <a:latin typeface="Times New Roman"/>
                <a:cs typeface="Times New Roman"/>
              </a:rPr>
              <a:t>hope </a:t>
            </a:r>
            <a:r>
              <a:rPr dirty="0" sz="1450" spc="-10">
                <a:latin typeface="Times New Roman"/>
                <a:cs typeface="Times New Roman"/>
              </a:rPr>
              <a:t>that drains all the strength from</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Once </a:t>
            </a:r>
            <a:r>
              <a:rPr dirty="0" sz="1450" spc="-5">
                <a:latin typeface="Times New Roman"/>
                <a:cs typeface="Times New Roman"/>
              </a:rPr>
              <a:t>I </a:t>
            </a:r>
            <a:r>
              <a:rPr dirty="0" sz="1450" spc="-10">
                <a:latin typeface="Times New Roman"/>
                <a:cs typeface="Times New Roman"/>
              </a:rPr>
              <a:t>saw him standing in front </a:t>
            </a:r>
            <a:r>
              <a:rPr dirty="0" sz="1450" spc="-5">
                <a:latin typeface="Times New Roman"/>
                <a:cs typeface="Times New Roman"/>
              </a:rPr>
              <a:t>of </a:t>
            </a:r>
            <a:r>
              <a:rPr dirty="0" sz="1450" spc="-10">
                <a:latin typeface="Times New Roman"/>
                <a:cs typeface="Times New Roman"/>
              </a:rPr>
              <a:t>her in the courtyard, and she was  talking to him so </a:t>
            </a:r>
            <a:r>
              <a:rPr dirty="0" sz="1450" spc="-15">
                <a:latin typeface="Times New Roman"/>
                <a:cs typeface="Times New Roman"/>
              </a:rPr>
              <a:t>insistently, </a:t>
            </a:r>
            <a:r>
              <a:rPr dirty="0" sz="1450" spc="-10">
                <a:latin typeface="Times New Roman"/>
                <a:cs typeface="Times New Roman"/>
              </a:rPr>
              <a:t>and with such vigorous gestures and lip  movements that </a:t>
            </a:r>
            <a:r>
              <a:rPr dirty="0" sz="1450" spc="-5">
                <a:latin typeface="Times New Roman"/>
                <a:cs typeface="Times New Roman"/>
              </a:rPr>
              <a:t>I thought he </a:t>
            </a:r>
            <a:r>
              <a:rPr dirty="0" sz="1450" spc="-10">
                <a:latin typeface="Times New Roman"/>
                <a:cs typeface="Times New Roman"/>
              </a:rPr>
              <a:t>would collapse with nervous strain at any  moment. The sweat was pouring down his face with the superhuman </a:t>
            </a:r>
            <a:r>
              <a:rPr dirty="0" sz="1450" spc="-15">
                <a:latin typeface="Times New Roman"/>
                <a:cs typeface="Times New Roman"/>
              </a:rPr>
              <a:t>effort </a:t>
            </a:r>
            <a:r>
              <a:rPr dirty="0" sz="1450" spc="-10">
                <a:latin typeface="Times New Roman"/>
                <a:cs typeface="Times New Roman"/>
              </a:rPr>
              <a:t>it  required </a:t>
            </a:r>
            <a:r>
              <a:rPr dirty="0" sz="1450" spc="-5">
                <a:latin typeface="Times New Roman"/>
                <a:cs typeface="Times New Roman"/>
              </a:rPr>
              <a:t>of </a:t>
            </a:r>
            <a:r>
              <a:rPr dirty="0" sz="1450" spc="-10">
                <a:latin typeface="Times New Roman"/>
                <a:cs typeface="Times New Roman"/>
              </a:rPr>
              <a:t>him to grasp the meaning </a:t>
            </a:r>
            <a:r>
              <a:rPr dirty="0" sz="1450" spc="-5">
                <a:latin typeface="Times New Roman"/>
                <a:cs typeface="Times New Roman"/>
              </a:rPr>
              <a:t>of a </a:t>
            </a:r>
            <a:r>
              <a:rPr dirty="0" sz="1450" spc="-10">
                <a:latin typeface="Times New Roman"/>
                <a:cs typeface="Times New Roman"/>
              </a:rPr>
              <a:t>message which was deliberately  hurried, deliberately</a:t>
            </a:r>
            <a:r>
              <a:rPr dirty="0" sz="1450" spc="-5">
                <a:latin typeface="Times New Roman"/>
                <a:cs typeface="Times New Roman"/>
              </a:rPr>
              <a:t> </a:t>
            </a:r>
            <a:r>
              <a:rPr dirty="0" sz="1450" spc="-20">
                <a:latin typeface="Times New Roman"/>
                <a:cs typeface="Times New Roman"/>
              </a:rPr>
              <a:t>unclear.</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He spent the whole </a:t>
            </a:r>
            <a:r>
              <a:rPr dirty="0" sz="1450" spc="-5">
                <a:latin typeface="Times New Roman"/>
                <a:cs typeface="Times New Roman"/>
              </a:rPr>
              <a:t>of </a:t>
            </a:r>
            <a:r>
              <a:rPr dirty="0" sz="1450" spc="-10">
                <a:latin typeface="Times New Roman"/>
                <a:cs typeface="Times New Roman"/>
              </a:rPr>
              <a:t>the following day in </a:t>
            </a:r>
            <a:r>
              <a:rPr dirty="0" sz="1450" spc="-5">
                <a:latin typeface="Times New Roman"/>
                <a:cs typeface="Times New Roman"/>
              </a:rPr>
              <a:t>a </a:t>
            </a:r>
            <a:r>
              <a:rPr dirty="0" sz="1450" spc="-10">
                <a:latin typeface="Times New Roman"/>
                <a:cs typeface="Times New Roman"/>
              </a:rPr>
              <a:t>fever </a:t>
            </a:r>
            <a:r>
              <a:rPr dirty="0" sz="1450" spc="-5">
                <a:latin typeface="Times New Roman"/>
                <a:cs typeface="Times New Roman"/>
              </a:rPr>
              <a:t>of </a:t>
            </a:r>
            <a:r>
              <a:rPr dirty="0" sz="1450" spc="-10">
                <a:latin typeface="Times New Roman"/>
                <a:cs typeface="Times New Roman"/>
              </a:rPr>
              <a:t>expectation </a:t>
            </a:r>
            <a:r>
              <a:rPr dirty="0" sz="1450" spc="-5">
                <a:latin typeface="Times New Roman"/>
                <a:cs typeface="Times New Roman"/>
              </a:rPr>
              <a:t>on </a:t>
            </a:r>
            <a:r>
              <a:rPr dirty="0" sz="1450" spc="-10">
                <a:latin typeface="Times New Roman"/>
                <a:cs typeface="Times New Roman"/>
              </a:rPr>
              <a:t>the  steps</a:t>
            </a:r>
            <a:r>
              <a:rPr dirty="0" sz="1450" spc="210">
                <a:latin typeface="Times New Roman"/>
                <a:cs typeface="Times New Roman"/>
              </a:rPr>
              <a:t> </a:t>
            </a:r>
            <a:r>
              <a:rPr dirty="0" sz="1450" spc="-5">
                <a:latin typeface="Times New Roman"/>
                <a:cs typeface="Times New Roman"/>
              </a:rPr>
              <a:t>of</a:t>
            </a:r>
            <a:r>
              <a:rPr dirty="0" sz="1450" spc="210">
                <a:latin typeface="Times New Roman"/>
                <a:cs typeface="Times New Roman"/>
              </a:rPr>
              <a:t> </a:t>
            </a:r>
            <a:r>
              <a:rPr dirty="0" sz="1450" spc="-5">
                <a:latin typeface="Times New Roman"/>
                <a:cs typeface="Times New Roman"/>
              </a:rPr>
              <a:t>a</a:t>
            </a:r>
            <a:r>
              <a:rPr dirty="0" sz="1450" spc="210">
                <a:latin typeface="Times New Roman"/>
                <a:cs typeface="Times New Roman"/>
              </a:rPr>
              <a:t> </a:t>
            </a:r>
            <a:r>
              <a:rPr dirty="0" sz="1450" spc="-10">
                <a:latin typeface="Times New Roman"/>
                <a:cs typeface="Times New Roman"/>
              </a:rPr>
              <a:t>half-ruined</a:t>
            </a:r>
            <a:r>
              <a:rPr dirty="0" sz="1450" spc="215">
                <a:latin typeface="Times New Roman"/>
                <a:cs typeface="Times New Roman"/>
              </a:rPr>
              <a:t> </a:t>
            </a:r>
            <a:r>
              <a:rPr dirty="0" sz="1450" spc="-10">
                <a:latin typeface="Times New Roman"/>
                <a:cs typeface="Times New Roman"/>
              </a:rPr>
              <a:t>house</a:t>
            </a:r>
            <a:r>
              <a:rPr dirty="0" sz="1450" spc="210">
                <a:latin typeface="Times New Roman"/>
                <a:cs typeface="Times New Roman"/>
              </a:rPr>
              <a:t> </a:t>
            </a:r>
            <a:r>
              <a:rPr dirty="0" sz="1450" spc="-10">
                <a:latin typeface="Times New Roman"/>
                <a:cs typeface="Times New Roman"/>
              </a:rPr>
              <a:t>farther</a:t>
            </a:r>
            <a:r>
              <a:rPr dirty="0" sz="1450" spc="210">
                <a:latin typeface="Times New Roman"/>
                <a:cs typeface="Times New Roman"/>
              </a:rPr>
              <a:t> </a:t>
            </a:r>
            <a:r>
              <a:rPr dirty="0" sz="1450" spc="-10">
                <a:latin typeface="Times New Roman"/>
                <a:cs typeface="Times New Roman"/>
              </a:rPr>
              <a:t>along</a:t>
            </a:r>
            <a:r>
              <a:rPr dirty="0" sz="1450" spc="215">
                <a:latin typeface="Times New Roman"/>
                <a:cs typeface="Times New Roman"/>
              </a:rPr>
              <a:t> </a:t>
            </a:r>
            <a:r>
              <a:rPr dirty="0" sz="1450" spc="-10">
                <a:latin typeface="Times New Roman"/>
                <a:cs typeface="Times New Roman"/>
              </a:rPr>
              <a:t>the</a:t>
            </a:r>
            <a:r>
              <a:rPr dirty="0" sz="1450" spc="210">
                <a:latin typeface="Times New Roman"/>
                <a:cs typeface="Times New Roman"/>
              </a:rPr>
              <a:t> </a:t>
            </a:r>
            <a:r>
              <a:rPr dirty="0" sz="1450" spc="-20">
                <a:latin typeface="Times New Roman"/>
                <a:cs typeface="Times New Roman"/>
              </a:rPr>
              <a:t>narrow,</a:t>
            </a:r>
            <a:r>
              <a:rPr dirty="0" sz="1450" spc="210">
                <a:latin typeface="Times New Roman"/>
                <a:cs typeface="Times New Roman"/>
              </a:rPr>
              <a:t> </a:t>
            </a:r>
            <a:r>
              <a:rPr dirty="0" sz="1450" spc="-10">
                <a:latin typeface="Times New Roman"/>
                <a:cs typeface="Times New Roman"/>
              </a:rPr>
              <a:t>filthy</a:t>
            </a:r>
            <a:r>
              <a:rPr dirty="0" sz="1450" spc="215">
                <a:latin typeface="Times New Roman"/>
                <a:cs typeface="Times New Roman"/>
              </a:rPr>
              <a:t> </a:t>
            </a:r>
            <a:r>
              <a:rPr dirty="0" sz="1450" spc="-10">
                <a:latin typeface="Times New Roman"/>
                <a:cs typeface="Times New Roman"/>
              </a:rPr>
              <a:t>Hahnpassgasse,</a:t>
            </a:r>
            <a:endParaRPr sz="145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391650"/>
          </a:xfrm>
          <a:prstGeom prst="rect">
            <a:avLst/>
          </a:prstGeom>
        </p:spPr>
        <p:txBody>
          <a:bodyPr wrap="square" lIns="0" tIns="12700" rIns="0" bIns="0" rtlCol="0" vert="horz">
            <a:spAutoFit/>
          </a:bodyPr>
          <a:lstStyle/>
          <a:p>
            <a:pPr marL="268605" marR="3506470">
              <a:lnSpc>
                <a:spcPct val="144900"/>
              </a:lnSpc>
              <a:spcBef>
                <a:spcPts val="100"/>
              </a:spcBef>
            </a:pPr>
            <a:r>
              <a:rPr dirty="0" sz="1450" spc="-10">
                <a:latin typeface="Times New Roman"/>
                <a:cs typeface="Times New Roman"/>
              </a:rPr>
              <a:t>Steps at last! A man's tread.  He was here!</a:t>
            </a:r>
            <a:endParaRPr sz="1450">
              <a:latin typeface="Times New Roman"/>
              <a:cs typeface="Times New Roman"/>
            </a:endParaRPr>
          </a:p>
          <a:p>
            <a:pPr marL="268605">
              <a:lnSpc>
                <a:spcPct val="100000"/>
              </a:lnSpc>
              <a:spcBef>
                <a:spcPts val="710"/>
              </a:spcBef>
            </a:pPr>
            <a:r>
              <a:rPr dirty="0" sz="1450" spc="-10">
                <a:latin typeface="Times New Roman"/>
                <a:cs typeface="Times New Roman"/>
              </a:rPr>
              <a:t>Joyfully </a:t>
            </a:r>
            <a:r>
              <a:rPr dirty="0" sz="1450" spc="-5">
                <a:latin typeface="Times New Roman"/>
                <a:cs typeface="Times New Roman"/>
              </a:rPr>
              <a:t>I </a:t>
            </a:r>
            <a:r>
              <a:rPr dirty="0" sz="1450" spc="-10">
                <a:latin typeface="Times New Roman"/>
                <a:cs typeface="Times New Roman"/>
              </a:rPr>
              <a:t>rushed to the </a:t>
            </a:r>
            <a:r>
              <a:rPr dirty="0" sz="1450" spc="-5">
                <a:latin typeface="Times New Roman"/>
                <a:cs typeface="Times New Roman"/>
              </a:rPr>
              <a:t>door </a:t>
            </a:r>
            <a:r>
              <a:rPr dirty="0" sz="1450" spc="-10">
                <a:latin typeface="Times New Roman"/>
                <a:cs typeface="Times New Roman"/>
              </a:rPr>
              <a:t>and threw it</a:t>
            </a:r>
            <a:r>
              <a:rPr dirty="0" sz="1450" spc="30">
                <a:latin typeface="Times New Roman"/>
                <a:cs typeface="Times New Roman"/>
              </a:rPr>
              <a:t> </a:t>
            </a:r>
            <a:r>
              <a:rPr dirty="0" sz="1450" spc="-10">
                <a:latin typeface="Times New Roman"/>
                <a:cs typeface="Times New Roman"/>
              </a:rPr>
              <a:t>open.</a:t>
            </a:r>
            <a:endParaRPr sz="1450">
              <a:latin typeface="Times New Roman"/>
              <a:cs typeface="Times New Roman"/>
            </a:endParaRPr>
          </a:p>
          <a:p>
            <a:pPr algn="just" marL="12700" marR="10160" indent="255904">
              <a:lnSpc>
                <a:spcPts val="1730"/>
              </a:lnSpc>
              <a:spcBef>
                <a:spcPts val="844"/>
              </a:spcBef>
            </a:pPr>
            <a:r>
              <a:rPr dirty="0" sz="1450" spc="-10">
                <a:latin typeface="Times New Roman"/>
                <a:cs typeface="Times New Roman"/>
              </a:rPr>
              <a:t>Outside stood Shemaiah Hillel and behind him—I reproached myself for  the feeling </a:t>
            </a:r>
            <a:r>
              <a:rPr dirty="0" sz="1450" spc="-5">
                <a:latin typeface="Times New Roman"/>
                <a:cs typeface="Times New Roman"/>
              </a:rPr>
              <a:t>of </a:t>
            </a:r>
            <a:r>
              <a:rPr dirty="0" sz="1450" spc="-10">
                <a:latin typeface="Times New Roman"/>
                <a:cs typeface="Times New Roman"/>
              </a:rPr>
              <a:t>disappointment it caused me—with his red cheeks and </a:t>
            </a:r>
            <a:r>
              <a:rPr dirty="0" sz="1450" spc="-5">
                <a:latin typeface="Times New Roman"/>
                <a:cs typeface="Times New Roman"/>
              </a:rPr>
              <a:t>round,  </a:t>
            </a:r>
            <a:r>
              <a:rPr dirty="0" sz="1450" spc="-10">
                <a:latin typeface="Times New Roman"/>
                <a:cs typeface="Times New Roman"/>
              </a:rPr>
              <a:t>child's eyes, was old Zwakh the</a:t>
            </a:r>
            <a:r>
              <a:rPr dirty="0" sz="1450" spc="15">
                <a:latin typeface="Times New Roman"/>
                <a:cs typeface="Times New Roman"/>
              </a:rPr>
              <a:t> </a:t>
            </a:r>
            <a:r>
              <a:rPr dirty="0" sz="1450" spc="-15">
                <a:latin typeface="Times New Roman"/>
                <a:cs typeface="Times New Roman"/>
              </a:rPr>
              <a:t>puppeteer.</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"It gives me great pleasure, Herr Pernath, to see </a:t>
            </a:r>
            <a:r>
              <a:rPr dirty="0" sz="1450" spc="-5">
                <a:latin typeface="Times New Roman"/>
                <a:cs typeface="Times New Roman"/>
              </a:rPr>
              <a:t>you </a:t>
            </a:r>
            <a:r>
              <a:rPr dirty="0" sz="1450" spc="-10">
                <a:latin typeface="Times New Roman"/>
                <a:cs typeface="Times New Roman"/>
              </a:rPr>
              <a:t>in such </a:t>
            </a:r>
            <a:r>
              <a:rPr dirty="0" sz="1450" spc="-5">
                <a:latin typeface="Times New Roman"/>
                <a:cs typeface="Times New Roman"/>
              </a:rPr>
              <a:t>good </a:t>
            </a:r>
            <a:r>
              <a:rPr dirty="0" sz="1450" spc="-10">
                <a:latin typeface="Times New Roman"/>
                <a:cs typeface="Times New Roman"/>
              </a:rPr>
              <a:t>health",  said Hillel.</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cold</a:t>
            </a:r>
            <a:r>
              <a:rPr dirty="0" sz="1450" spc="-5">
                <a:latin typeface="Times New Roman"/>
                <a:cs typeface="Times New Roman"/>
              </a:rPr>
              <a:t> </a:t>
            </a:r>
            <a:r>
              <a:rPr dirty="0" sz="1450" spc="-10">
                <a:latin typeface="Times New Roman"/>
                <a:cs typeface="Times New Roman"/>
              </a:rPr>
              <a:t>tone?</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Ice. Suddenly the room was full </a:t>
            </a:r>
            <a:r>
              <a:rPr dirty="0" sz="1450" spc="-5">
                <a:latin typeface="Times New Roman"/>
                <a:cs typeface="Times New Roman"/>
              </a:rPr>
              <a:t>of </a:t>
            </a:r>
            <a:r>
              <a:rPr dirty="0" sz="1450" spc="-10">
                <a:latin typeface="Times New Roman"/>
                <a:cs typeface="Times New Roman"/>
              </a:rPr>
              <a:t>ice, searing, numbing</a:t>
            </a:r>
            <a:r>
              <a:rPr dirty="0" sz="1450" spc="55">
                <a:latin typeface="Times New Roman"/>
                <a:cs typeface="Times New Roman"/>
              </a:rPr>
              <a:t> </a:t>
            </a:r>
            <a:r>
              <a:rPr dirty="0" sz="1450" spc="-10">
                <a:latin typeface="Times New Roman"/>
                <a:cs typeface="Times New Roman"/>
              </a:rPr>
              <a:t>ice.</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daze, </a:t>
            </a:r>
            <a:r>
              <a:rPr dirty="0" sz="1450" spc="-5">
                <a:latin typeface="Times New Roman"/>
                <a:cs typeface="Times New Roman"/>
              </a:rPr>
              <a:t>I </a:t>
            </a:r>
            <a:r>
              <a:rPr dirty="0" sz="1450" spc="-10">
                <a:latin typeface="Times New Roman"/>
                <a:cs typeface="Times New Roman"/>
              </a:rPr>
              <a:t>only half listened to what Zwakh, breathless with excitement,  was prattling </a:t>
            </a:r>
            <a:r>
              <a:rPr dirty="0" sz="1450" spc="-5">
                <a:latin typeface="Times New Roman"/>
                <a:cs typeface="Times New Roman"/>
              </a:rPr>
              <a:t>on </a:t>
            </a:r>
            <a:r>
              <a:rPr dirty="0" sz="1450" spc="-10">
                <a:latin typeface="Times New Roman"/>
                <a:cs typeface="Times New Roman"/>
              </a:rPr>
              <a:t>to me</a:t>
            </a:r>
            <a:r>
              <a:rPr dirty="0" sz="1450" spc="5">
                <a:latin typeface="Times New Roman"/>
                <a:cs typeface="Times New Roman"/>
              </a:rPr>
              <a:t> </a:t>
            </a:r>
            <a:r>
              <a:rPr dirty="0" sz="1450" spc="-10">
                <a:latin typeface="Times New Roman"/>
                <a:cs typeface="Times New Roman"/>
              </a:rPr>
              <a:t>about.</a:t>
            </a:r>
            <a:endParaRPr sz="1450">
              <a:latin typeface="Times New Roman"/>
              <a:cs typeface="Times New Roman"/>
            </a:endParaRPr>
          </a:p>
          <a:p>
            <a:pPr algn="just" marL="12700" marR="6350" indent="255904">
              <a:lnSpc>
                <a:spcPts val="1730"/>
              </a:lnSpc>
              <a:spcBef>
                <a:spcPts val="720"/>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heard? The Golem is haunting the Ghetto again!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were  talking about it </a:t>
            </a:r>
            <a:r>
              <a:rPr dirty="0" sz="1450" spc="-5">
                <a:latin typeface="Times New Roman"/>
                <a:cs typeface="Times New Roman"/>
              </a:rPr>
              <a:t>not </a:t>
            </a:r>
            <a:r>
              <a:rPr dirty="0" sz="1450" spc="-10">
                <a:latin typeface="Times New Roman"/>
                <a:cs typeface="Times New Roman"/>
              </a:rPr>
              <a:t>that long </a:t>
            </a:r>
            <a:r>
              <a:rPr dirty="0" sz="1450" spc="-5">
                <a:latin typeface="Times New Roman"/>
                <a:cs typeface="Times New Roman"/>
              </a:rPr>
              <a:t>ago. </a:t>
            </a:r>
            <a:r>
              <a:rPr dirty="0" sz="1450" spc="-60">
                <a:latin typeface="Times New Roman"/>
                <a:cs typeface="Times New Roman"/>
              </a:rPr>
              <a:t>You </a:t>
            </a:r>
            <a:r>
              <a:rPr dirty="0" sz="1450" spc="-15">
                <a:latin typeface="Times New Roman"/>
                <a:cs typeface="Times New Roman"/>
              </a:rPr>
              <a:t>remember, </a:t>
            </a:r>
            <a:r>
              <a:rPr dirty="0" sz="1450" spc="-5">
                <a:latin typeface="Times New Roman"/>
                <a:cs typeface="Times New Roman"/>
              </a:rPr>
              <a:t>don't you, </a:t>
            </a:r>
            <a:r>
              <a:rPr dirty="0" sz="1450" spc="-10">
                <a:latin typeface="Times New Roman"/>
                <a:cs typeface="Times New Roman"/>
              </a:rPr>
              <a:t>Pernath? The  whole </a:t>
            </a:r>
            <a:r>
              <a:rPr dirty="0" sz="1450" spc="-5">
                <a:latin typeface="Times New Roman"/>
                <a:cs typeface="Times New Roman"/>
              </a:rPr>
              <a:t>of </a:t>
            </a:r>
            <a:r>
              <a:rPr dirty="0" sz="1450" spc="-10">
                <a:latin typeface="Times New Roman"/>
                <a:cs typeface="Times New Roman"/>
              </a:rPr>
              <a:t>the Ghetto is in </a:t>
            </a:r>
            <a:r>
              <a:rPr dirty="0" sz="1450" spc="-20">
                <a:latin typeface="Times New Roman"/>
                <a:cs typeface="Times New Roman"/>
              </a:rPr>
              <a:t>uproar. Vrieslander </a:t>
            </a:r>
            <a:r>
              <a:rPr dirty="0" sz="1450" spc="-10">
                <a:latin typeface="Times New Roman"/>
                <a:cs typeface="Times New Roman"/>
              </a:rPr>
              <a:t>saw it with his own eyes. And  this time again it started with </a:t>
            </a:r>
            <a:r>
              <a:rPr dirty="0" sz="1450" spc="-5">
                <a:latin typeface="Times New Roman"/>
                <a:cs typeface="Times New Roman"/>
              </a:rPr>
              <a:t>a </a:t>
            </a:r>
            <a:r>
              <a:rPr dirty="0" sz="1450" spc="-10">
                <a:latin typeface="Times New Roman"/>
                <a:cs typeface="Times New Roman"/>
              </a:rPr>
              <a:t>murder!"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 </a:t>
            </a:r>
            <a:r>
              <a:rPr dirty="0" sz="1450" spc="-10">
                <a:latin typeface="Times New Roman"/>
                <a:cs typeface="Times New Roman"/>
              </a:rPr>
              <a:t>in astonishment: </a:t>
            </a:r>
            <a:r>
              <a:rPr dirty="0" sz="1450" spc="-5">
                <a:latin typeface="Times New Roman"/>
                <a:cs typeface="Times New Roman"/>
              </a:rPr>
              <a:t>a  </a:t>
            </a:r>
            <a:r>
              <a:rPr dirty="0" sz="1450" spc="-10">
                <a:latin typeface="Times New Roman"/>
                <a:cs typeface="Times New Roman"/>
              </a:rPr>
              <a:t>murder?</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Zwakh shook me. </a:t>
            </a:r>
            <a:r>
              <a:rPr dirty="0" sz="1450" spc="-40">
                <a:latin typeface="Times New Roman"/>
                <a:cs typeface="Times New Roman"/>
              </a:rPr>
              <a:t>"Yes. </a:t>
            </a:r>
            <a:r>
              <a:rPr dirty="0" sz="1450" spc="-10">
                <a:latin typeface="Times New Roman"/>
                <a:cs typeface="Times New Roman"/>
              </a:rPr>
              <a:t>Don't </a:t>
            </a:r>
            <a:r>
              <a:rPr dirty="0" sz="1450" spc="-5">
                <a:latin typeface="Times New Roman"/>
                <a:cs typeface="Times New Roman"/>
              </a:rPr>
              <a:t>you </a:t>
            </a:r>
            <a:r>
              <a:rPr dirty="0" sz="1450" spc="-10">
                <a:latin typeface="Times New Roman"/>
                <a:cs typeface="Times New Roman"/>
              </a:rPr>
              <a:t>ever hear anything, Pernath? There's </a:t>
            </a:r>
            <a:r>
              <a:rPr dirty="0" sz="1450" spc="-5">
                <a:latin typeface="Times New Roman"/>
                <a:cs typeface="Times New Roman"/>
              </a:rPr>
              <a:t>a  huge </a:t>
            </a:r>
            <a:r>
              <a:rPr dirty="0" sz="1450" spc="-10">
                <a:latin typeface="Times New Roman"/>
                <a:cs typeface="Times New Roman"/>
              </a:rPr>
              <a:t>police notice appealing for witnesses at every corner: fat old Zottmann,  the 'Freemason'—I mean Zottmann the managing director </a:t>
            </a:r>
            <a:r>
              <a:rPr dirty="0" sz="1450" spc="-5">
                <a:latin typeface="Times New Roman"/>
                <a:cs typeface="Times New Roman"/>
              </a:rPr>
              <a:t>of </a:t>
            </a:r>
            <a:r>
              <a:rPr dirty="0" sz="1450" spc="-10">
                <a:latin typeface="Times New Roman"/>
                <a:cs typeface="Times New Roman"/>
              </a:rPr>
              <a:t>the Life  Assurance Company—has been murdered, so they </a:t>
            </a:r>
            <a:r>
              <a:rPr dirty="0" sz="1450" spc="-30">
                <a:latin typeface="Times New Roman"/>
                <a:cs typeface="Times New Roman"/>
              </a:rPr>
              <a:t>say. </a:t>
            </a:r>
            <a:r>
              <a:rPr dirty="0" sz="1450" spc="-10">
                <a:latin typeface="Times New Roman"/>
                <a:cs typeface="Times New Roman"/>
              </a:rPr>
              <a:t>Loisa—the </a:t>
            </a:r>
            <a:r>
              <a:rPr dirty="0" sz="1450" spc="-5">
                <a:latin typeface="Times New Roman"/>
                <a:cs typeface="Times New Roman"/>
              </a:rPr>
              <a:t>one </a:t>
            </a:r>
            <a:r>
              <a:rPr dirty="0" sz="1450" spc="-10">
                <a:latin typeface="Times New Roman"/>
                <a:cs typeface="Times New Roman"/>
              </a:rPr>
              <a:t>who  lives in this house—has already been arrested. And Rosina has disappeared  without trace. The Golem </a:t>
            </a:r>
            <a:r>
              <a:rPr dirty="0" sz="1450" spc="-5">
                <a:latin typeface="Times New Roman"/>
                <a:cs typeface="Times New Roman"/>
              </a:rPr>
              <a:t>. . . </a:t>
            </a:r>
            <a:r>
              <a:rPr dirty="0" sz="1450" spc="-10">
                <a:latin typeface="Times New Roman"/>
                <a:cs typeface="Times New Roman"/>
              </a:rPr>
              <a:t>the Golem </a:t>
            </a:r>
            <a:r>
              <a:rPr dirty="0" sz="1450" spc="-5">
                <a:latin typeface="Times New Roman"/>
                <a:cs typeface="Times New Roman"/>
              </a:rPr>
              <a:t>. . . </a:t>
            </a:r>
            <a:r>
              <a:rPr dirty="0" sz="1450" spc="-10">
                <a:latin typeface="Times New Roman"/>
                <a:cs typeface="Times New Roman"/>
              </a:rPr>
              <a:t>it's enough to make </a:t>
            </a:r>
            <a:r>
              <a:rPr dirty="0" sz="1450" spc="-5">
                <a:latin typeface="Times New Roman"/>
                <a:cs typeface="Times New Roman"/>
              </a:rPr>
              <a:t>your </a:t>
            </a:r>
            <a:r>
              <a:rPr dirty="0" sz="1450" spc="-10">
                <a:latin typeface="Times New Roman"/>
                <a:cs typeface="Times New Roman"/>
              </a:rPr>
              <a:t>hair  stand </a:t>
            </a:r>
            <a:r>
              <a:rPr dirty="0" sz="1450" spc="-5">
                <a:latin typeface="Times New Roman"/>
                <a:cs typeface="Times New Roman"/>
              </a:rPr>
              <a:t>on end."</a:t>
            </a:r>
            <a:endParaRPr sz="1450">
              <a:latin typeface="Times New Roman"/>
              <a:cs typeface="Times New Roman"/>
            </a:endParaRPr>
          </a:p>
          <a:p>
            <a:pPr algn="just" marL="12700" marR="6350" indent="255904">
              <a:lnSpc>
                <a:spcPts val="1730"/>
              </a:lnSpc>
              <a:spcBef>
                <a:spcPts val="785"/>
              </a:spcBef>
            </a:pP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no </a:t>
            </a:r>
            <a:r>
              <a:rPr dirty="0" sz="1450" spc="-20">
                <a:latin typeface="Times New Roman"/>
                <a:cs typeface="Times New Roman"/>
              </a:rPr>
              <a:t>answer, </a:t>
            </a:r>
            <a:r>
              <a:rPr dirty="0" sz="1450" spc="-5">
                <a:latin typeface="Times New Roman"/>
                <a:cs typeface="Times New Roman"/>
              </a:rPr>
              <a:t>but </a:t>
            </a:r>
            <a:r>
              <a:rPr dirty="0" sz="1450" spc="-10">
                <a:latin typeface="Times New Roman"/>
                <a:cs typeface="Times New Roman"/>
              </a:rPr>
              <a:t>searched Hillel's eyes. Why was </a:t>
            </a:r>
            <a:r>
              <a:rPr dirty="0" sz="1450" spc="-5">
                <a:latin typeface="Times New Roman"/>
                <a:cs typeface="Times New Roman"/>
              </a:rPr>
              <a:t>he </a:t>
            </a:r>
            <a:r>
              <a:rPr dirty="0" sz="1450" spc="-10">
                <a:latin typeface="Times New Roman"/>
                <a:cs typeface="Times New Roman"/>
              </a:rPr>
              <a:t>staring at me so  fixedly? All at once the corners </a:t>
            </a:r>
            <a:r>
              <a:rPr dirty="0" sz="1450" spc="-5">
                <a:latin typeface="Times New Roman"/>
                <a:cs typeface="Times New Roman"/>
              </a:rPr>
              <a:t>of </a:t>
            </a:r>
            <a:r>
              <a:rPr dirty="0" sz="1450" spc="-10">
                <a:latin typeface="Times New Roman"/>
                <a:cs typeface="Times New Roman"/>
              </a:rPr>
              <a:t>his mouth twitched with </a:t>
            </a:r>
            <a:r>
              <a:rPr dirty="0" sz="1450" spc="-5">
                <a:latin typeface="Times New Roman"/>
                <a:cs typeface="Times New Roman"/>
              </a:rPr>
              <a:t>a </a:t>
            </a:r>
            <a:r>
              <a:rPr dirty="0" sz="1450" spc="-10">
                <a:latin typeface="Times New Roman"/>
                <a:cs typeface="Times New Roman"/>
              </a:rPr>
              <a:t>suppressed smile.  </a:t>
            </a:r>
            <a:r>
              <a:rPr dirty="0" sz="1450" spc="-5">
                <a:latin typeface="Times New Roman"/>
                <a:cs typeface="Times New Roman"/>
              </a:rPr>
              <a:t>I </a:t>
            </a:r>
            <a:r>
              <a:rPr dirty="0" sz="1450" spc="-10">
                <a:latin typeface="Times New Roman"/>
                <a:cs typeface="Times New Roman"/>
              </a:rPr>
              <a:t>realised it was meant for</a:t>
            </a:r>
            <a:r>
              <a:rPr dirty="0" sz="1450" spc="1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was so beside myself with joy </a:t>
            </a:r>
            <a:r>
              <a:rPr dirty="0" sz="1450" spc="-5">
                <a:latin typeface="Times New Roman"/>
                <a:cs typeface="Times New Roman"/>
              </a:rPr>
              <a:t>I </a:t>
            </a:r>
            <a:r>
              <a:rPr dirty="0" sz="1450" spc="-10">
                <a:latin typeface="Times New Roman"/>
                <a:cs typeface="Times New Roman"/>
              </a:rPr>
              <a:t>could have flung my arms around his  neck. In my ecstasy </a:t>
            </a:r>
            <a:r>
              <a:rPr dirty="0" sz="1450" spc="-5">
                <a:latin typeface="Times New Roman"/>
                <a:cs typeface="Times New Roman"/>
              </a:rPr>
              <a:t>I </a:t>
            </a:r>
            <a:r>
              <a:rPr dirty="0" sz="1450" spc="-10">
                <a:latin typeface="Times New Roman"/>
                <a:cs typeface="Times New Roman"/>
              </a:rPr>
              <a:t>rushed aimlessly round the room. What should </a:t>
            </a:r>
            <a:r>
              <a:rPr dirty="0" sz="1450" spc="-5">
                <a:latin typeface="Times New Roman"/>
                <a:cs typeface="Times New Roman"/>
              </a:rPr>
              <a:t>I </a:t>
            </a:r>
            <a:r>
              <a:rPr dirty="0" sz="1450" spc="-10">
                <a:latin typeface="Times New Roman"/>
                <a:cs typeface="Times New Roman"/>
              </a:rPr>
              <a:t>bring  first? Glasses? A bottle </a:t>
            </a:r>
            <a:r>
              <a:rPr dirty="0" sz="1450" spc="-5">
                <a:latin typeface="Times New Roman"/>
                <a:cs typeface="Times New Roman"/>
              </a:rPr>
              <a:t>of </a:t>
            </a:r>
            <a:r>
              <a:rPr dirty="0" sz="1450" spc="-10">
                <a:latin typeface="Times New Roman"/>
                <a:cs typeface="Times New Roman"/>
              </a:rPr>
              <a:t>burgundy? (I only had the </a:t>
            </a:r>
            <a:r>
              <a:rPr dirty="0" sz="1450" spc="-5">
                <a:latin typeface="Times New Roman"/>
                <a:cs typeface="Times New Roman"/>
              </a:rPr>
              <a:t>one.) </a:t>
            </a:r>
            <a:r>
              <a:rPr dirty="0" sz="1450" spc="-10">
                <a:latin typeface="Times New Roman"/>
                <a:cs typeface="Times New Roman"/>
              </a:rPr>
              <a:t>Cigarettes? Finally  </a:t>
            </a:r>
            <a:r>
              <a:rPr dirty="0" sz="1450" spc="-5">
                <a:latin typeface="Times New Roman"/>
                <a:cs typeface="Times New Roman"/>
              </a:rPr>
              <a:t>I </a:t>
            </a:r>
            <a:r>
              <a:rPr dirty="0" sz="1450" spc="-10">
                <a:latin typeface="Times New Roman"/>
                <a:cs typeface="Times New Roman"/>
              </a:rPr>
              <a:t>managed to speak. "But why </a:t>
            </a:r>
            <a:r>
              <a:rPr dirty="0" sz="1450" spc="-5">
                <a:latin typeface="Times New Roman"/>
                <a:cs typeface="Times New Roman"/>
              </a:rPr>
              <a:t>don't you </a:t>
            </a:r>
            <a:r>
              <a:rPr dirty="0" sz="1450" spc="-10">
                <a:latin typeface="Times New Roman"/>
                <a:cs typeface="Times New Roman"/>
              </a:rPr>
              <a:t>sit</a:t>
            </a:r>
            <a:r>
              <a:rPr dirty="0" sz="1450" spc="20">
                <a:latin typeface="Times New Roman"/>
                <a:cs typeface="Times New Roman"/>
              </a:rPr>
              <a:t> </a:t>
            </a:r>
            <a:r>
              <a:rPr dirty="0" sz="1450" spc="-10">
                <a:latin typeface="Times New Roman"/>
                <a:cs typeface="Times New Roman"/>
              </a:rPr>
              <a:t>down?"</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Quickly </a:t>
            </a:r>
            <a:r>
              <a:rPr dirty="0" sz="1450" spc="-5">
                <a:latin typeface="Times New Roman"/>
                <a:cs typeface="Times New Roman"/>
              </a:rPr>
              <a:t>I </a:t>
            </a:r>
            <a:r>
              <a:rPr dirty="0" sz="1450" spc="-10">
                <a:latin typeface="Times New Roman"/>
                <a:cs typeface="Times New Roman"/>
              </a:rPr>
              <a:t>pushed chairs across for my</a:t>
            </a:r>
            <a:r>
              <a:rPr dirty="0" sz="1450" spc="20">
                <a:latin typeface="Times New Roman"/>
                <a:cs typeface="Times New Roman"/>
              </a:rPr>
              <a:t> </a:t>
            </a:r>
            <a:r>
              <a:rPr dirty="0" sz="1450" spc="-10">
                <a:latin typeface="Times New Roman"/>
                <a:cs typeface="Times New Roman"/>
              </a:rPr>
              <a:t>friends.</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Zwakh was beginning to get irritated. "Why </a:t>
            </a:r>
            <a:r>
              <a:rPr dirty="0" sz="1450" spc="-5">
                <a:latin typeface="Times New Roman"/>
                <a:cs typeface="Times New Roman"/>
              </a:rPr>
              <a:t>do you </a:t>
            </a:r>
            <a:r>
              <a:rPr dirty="0" sz="1450" spc="-10">
                <a:latin typeface="Times New Roman"/>
                <a:cs typeface="Times New Roman"/>
              </a:rPr>
              <a:t>keep smiling like that,  Hillel? Perhaps </a:t>
            </a:r>
            <a:r>
              <a:rPr dirty="0" sz="1450" spc="-5">
                <a:latin typeface="Times New Roman"/>
                <a:cs typeface="Times New Roman"/>
              </a:rPr>
              <a:t>you don't </a:t>
            </a:r>
            <a:r>
              <a:rPr dirty="0" sz="1450" spc="-10">
                <a:latin typeface="Times New Roman"/>
                <a:cs typeface="Times New Roman"/>
              </a:rPr>
              <a:t>believe the Golem is haunting the Ghetto? It seems  to me </a:t>
            </a:r>
            <a:r>
              <a:rPr dirty="0" sz="1450" spc="-5">
                <a:latin typeface="Times New Roman"/>
                <a:cs typeface="Times New Roman"/>
              </a:rPr>
              <a:t>you don't </a:t>
            </a:r>
            <a:r>
              <a:rPr dirty="0" sz="1450" spc="-10">
                <a:latin typeface="Times New Roman"/>
                <a:cs typeface="Times New Roman"/>
              </a:rPr>
              <a:t>believe in the Golem at</a:t>
            </a:r>
            <a:r>
              <a:rPr dirty="0" sz="1450" spc="2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"I</a:t>
            </a:r>
            <a:r>
              <a:rPr dirty="0" sz="1450" spc="35">
                <a:latin typeface="Times New Roman"/>
                <a:cs typeface="Times New Roman"/>
              </a:rPr>
              <a:t> </a:t>
            </a:r>
            <a:r>
              <a:rPr dirty="0" sz="1450" spc="-10">
                <a:latin typeface="Times New Roman"/>
                <a:cs typeface="Times New Roman"/>
              </a:rPr>
              <a:t>would</a:t>
            </a:r>
            <a:r>
              <a:rPr dirty="0" sz="1450" spc="40">
                <a:latin typeface="Times New Roman"/>
                <a:cs typeface="Times New Roman"/>
              </a:rPr>
              <a:t> </a:t>
            </a:r>
            <a:r>
              <a:rPr dirty="0" sz="1450" spc="-5">
                <a:latin typeface="Times New Roman"/>
                <a:cs typeface="Times New Roman"/>
              </a:rPr>
              <a:t>not</a:t>
            </a:r>
            <a:r>
              <a:rPr dirty="0" sz="1450" spc="40">
                <a:latin typeface="Times New Roman"/>
                <a:cs typeface="Times New Roman"/>
              </a:rPr>
              <a:t> </a:t>
            </a:r>
            <a:r>
              <a:rPr dirty="0" sz="1450" spc="-10">
                <a:latin typeface="Times New Roman"/>
                <a:cs typeface="Times New Roman"/>
              </a:rPr>
              <a:t>believe</a:t>
            </a:r>
            <a:r>
              <a:rPr dirty="0" sz="1450" spc="40">
                <a:latin typeface="Times New Roman"/>
                <a:cs typeface="Times New Roman"/>
              </a:rPr>
              <a:t> </a:t>
            </a:r>
            <a:r>
              <a:rPr dirty="0" sz="1450" spc="-10">
                <a:latin typeface="Times New Roman"/>
                <a:cs typeface="Times New Roman"/>
              </a:rPr>
              <a:t>in</a:t>
            </a:r>
            <a:r>
              <a:rPr dirty="0" sz="1450" spc="40">
                <a:latin typeface="Times New Roman"/>
                <a:cs typeface="Times New Roman"/>
              </a:rPr>
              <a:t> </a:t>
            </a:r>
            <a:r>
              <a:rPr dirty="0" sz="1450" spc="-10">
                <a:latin typeface="Times New Roman"/>
                <a:cs typeface="Times New Roman"/>
              </a:rPr>
              <a:t>it</a:t>
            </a:r>
            <a:r>
              <a:rPr dirty="0" sz="1450" spc="45">
                <a:latin typeface="Times New Roman"/>
                <a:cs typeface="Times New Roman"/>
              </a:rPr>
              <a:t> </a:t>
            </a:r>
            <a:r>
              <a:rPr dirty="0" sz="1450" spc="-10">
                <a:latin typeface="Times New Roman"/>
                <a:cs typeface="Times New Roman"/>
              </a:rPr>
              <a:t>even</a:t>
            </a:r>
            <a:r>
              <a:rPr dirty="0" sz="1450" spc="40">
                <a:latin typeface="Times New Roman"/>
                <a:cs typeface="Times New Roman"/>
              </a:rPr>
              <a:t> </a:t>
            </a:r>
            <a:r>
              <a:rPr dirty="0" sz="1450" spc="-10">
                <a:latin typeface="Times New Roman"/>
                <a:cs typeface="Times New Roman"/>
              </a:rPr>
              <a:t>if</a:t>
            </a:r>
            <a:r>
              <a:rPr dirty="0" sz="1450" spc="40">
                <a:latin typeface="Times New Roman"/>
                <a:cs typeface="Times New Roman"/>
              </a:rPr>
              <a:t>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were</a:t>
            </a:r>
            <a:r>
              <a:rPr dirty="0" sz="1450" spc="40">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see</a:t>
            </a:r>
            <a:r>
              <a:rPr dirty="0" sz="1450" spc="45">
                <a:latin typeface="Times New Roman"/>
                <a:cs typeface="Times New Roman"/>
              </a:rPr>
              <a:t> </a:t>
            </a:r>
            <a:r>
              <a:rPr dirty="0" sz="1450" spc="-10">
                <a:latin typeface="Times New Roman"/>
                <a:cs typeface="Times New Roman"/>
              </a:rPr>
              <a:t>it</a:t>
            </a:r>
            <a:r>
              <a:rPr dirty="0" sz="1450" spc="40">
                <a:latin typeface="Times New Roman"/>
                <a:cs typeface="Times New Roman"/>
              </a:rPr>
              <a:t> </a:t>
            </a:r>
            <a:r>
              <a:rPr dirty="0" sz="1450" spc="-10">
                <a:latin typeface="Times New Roman"/>
                <a:cs typeface="Times New Roman"/>
              </a:rPr>
              <a:t>standing</a:t>
            </a:r>
            <a:r>
              <a:rPr dirty="0" sz="1450" spc="40">
                <a:latin typeface="Times New Roman"/>
                <a:cs typeface="Times New Roman"/>
              </a:rPr>
              <a:t> </a:t>
            </a:r>
            <a:r>
              <a:rPr dirty="0" sz="1450" spc="-10">
                <a:latin typeface="Times New Roman"/>
                <a:cs typeface="Times New Roman"/>
              </a:rPr>
              <a:t>before</a:t>
            </a:r>
            <a:r>
              <a:rPr dirty="0" sz="1450" spc="40">
                <a:latin typeface="Times New Roman"/>
                <a:cs typeface="Times New Roman"/>
              </a:rPr>
              <a:t> </a:t>
            </a:r>
            <a:r>
              <a:rPr dirty="0" sz="1450" spc="-10">
                <a:latin typeface="Times New Roman"/>
                <a:cs typeface="Times New Roman"/>
              </a:rPr>
              <a:t>me</a:t>
            </a:r>
            <a:r>
              <a:rPr dirty="0" sz="1450" spc="40">
                <a:latin typeface="Times New Roman"/>
                <a:cs typeface="Times New Roman"/>
              </a:rPr>
              <a:t> </a:t>
            </a:r>
            <a:r>
              <a:rPr dirty="0" sz="1450" spc="-10">
                <a:latin typeface="Times New Roman"/>
                <a:cs typeface="Times New Roman"/>
              </a:rPr>
              <a:t>in</a:t>
            </a:r>
            <a:r>
              <a:rPr dirty="0" sz="1450" spc="45">
                <a:latin typeface="Times New Roman"/>
                <a:cs typeface="Times New Roman"/>
              </a:rPr>
              <a:t> </a:t>
            </a:r>
            <a:r>
              <a:rPr dirty="0" sz="1450" spc="-10">
                <a:latin typeface="Times New Roman"/>
                <a:cs typeface="Times New Roman"/>
              </a:rPr>
              <a:t>this</a:t>
            </a:r>
            <a:endParaRPr sz="145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8384"/>
            <a:ext cx="5807710" cy="9201150"/>
          </a:xfrm>
          <a:prstGeom prst="rect">
            <a:avLst/>
          </a:prstGeom>
        </p:spPr>
        <p:txBody>
          <a:bodyPr wrap="square" lIns="0" tIns="11430" rIns="0" bIns="0" rtlCol="0" vert="horz">
            <a:spAutoFit/>
          </a:bodyPr>
          <a:lstStyle/>
          <a:p>
            <a:pPr algn="just" marL="12700" marR="7620">
              <a:lnSpc>
                <a:spcPct val="100000"/>
              </a:lnSpc>
              <a:spcBef>
                <a:spcPts val="90"/>
              </a:spcBef>
            </a:pPr>
            <a:r>
              <a:rPr dirty="0" sz="1450" spc="-10">
                <a:latin typeface="Times New Roman"/>
                <a:cs typeface="Times New Roman"/>
              </a:rPr>
              <a:t>very room", Hillel calmly answered, with </a:t>
            </a:r>
            <a:r>
              <a:rPr dirty="0" sz="1450" spc="-5">
                <a:latin typeface="Times New Roman"/>
                <a:cs typeface="Times New Roman"/>
              </a:rPr>
              <a:t>a </a:t>
            </a:r>
            <a:r>
              <a:rPr dirty="0" sz="1450" spc="-10">
                <a:latin typeface="Times New Roman"/>
                <a:cs typeface="Times New Roman"/>
              </a:rPr>
              <a:t>glance at me. </a:t>
            </a:r>
            <a:r>
              <a:rPr dirty="0" sz="1450" spc="-5">
                <a:latin typeface="Times New Roman"/>
                <a:cs typeface="Times New Roman"/>
              </a:rPr>
              <a:t>I </a:t>
            </a:r>
            <a:r>
              <a:rPr dirty="0" sz="1450" spc="-10">
                <a:latin typeface="Times New Roman"/>
                <a:cs typeface="Times New Roman"/>
              </a:rPr>
              <a:t>understood the  </a:t>
            </a:r>
            <a:r>
              <a:rPr dirty="0" sz="1450" spc="-5">
                <a:latin typeface="Times New Roman"/>
                <a:cs typeface="Times New Roman"/>
              </a:rPr>
              <a:t>double </a:t>
            </a:r>
            <a:r>
              <a:rPr dirty="0" sz="1450" spc="-10">
                <a:latin typeface="Times New Roman"/>
                <a:cs typeface="Times New Roman"/>
              </a:rPr>
              <a:t>meaning his words</a:t>
            </a:r>
            <a:r>
              <a:rPr dirty="0" sz="1450">
                <a:latin typeface="Times New Roman"/>
                <a:cs typeface="Times New Roman"/>
              </a:rPr>
              <a:t> </a:t>
            </a:r>
            <a:r>
              <a:rPr dirty="0" sz="1450" spc="-10">
                <a:latin typeface="Times New Roman"/>
                <a:cs typeface="Times New Roman"/>
              </a:rPr>
              <a:t>contained.</a:t>
            </a:r>
            <a:endParaRPr sz="1450">
              <a:latin typeface="Times New Roman"/>
              <a:cs typeface="Times New Roman"/>
            </a:endParaRPr>
          </a:p>
          <a:p>
            <a:pPr algn="just" marL="12700" marR="8890" indent="255904">
              <a:lnSpc>
                <a:spcPts val="1730"/>
              </a:lnSpc>
              <a:spcBef>
                <a:spcPts val="844"/>
              </a:spcBef>
            </a:pPr>
            <a:r>
              <a:rPr dirty="0" sz="1450" spc="-10">
                <a:latin typeface="Times New Roman"/>
                <a:cs typeface="Times New Roman"/>
              </a:rPr>
              <a:t>In astonishment, Zwakh took his glass from his lips without drinking.  "And the evidence </a:t>
            </a:r>
            <a:r>
              <a:rPr dirty="0" sz="1450" spc="-5">
                <a:latin typeface="Times New Roman"/>
                <a:cs typeface="Times New Roman"/>
              </a:rPr>
              <a:t>of </a:t>
            </a:r>
            <a:r>
              <a:rPr dirty="0" sz="1450" spc="-10">
                <a:latin typeface="Times New Roman"/>
                <a:cs typeface="Times New Roman"/>
              </a:rPr>
              <a:t>hundreds </a:t>
            </a:r>
            <a:r>
              <a:rPr dirty="0" sz="1450" spc="-5">
                <a:latin typeface="Times New Roman"/>
                <a:cs typeface="Times New Roman"/>
              </a:rPr>
              <a:t>of </a:t>
            </a:r>
            <a:r>
              <a:rPr dirty="0" sz="1450" spc="-10">
                <a:latin typeface="Times New Roman"/>
                <a:cs typeface="Times New Roman"/>
              </a:rPr>
              <a:t>people counts for nothing to </a:t>
            </a:r>
            <a:r>
              <a:rPr dirty="0" sz="1450" spc="-5">
                <a:latin typeface="Times New Roman"/>
                <a:cs typeface="Times New Roman"/>
              </a:rPr>
              <a:t>you, </a:t>
            </a:r>
            <a:r>
              <a:rPr dirty="0" sz="1450" spc="-10">
                <a:latin typeface="Times New Roman"/>
                <a:cs typeface="Times New Roman"/>
              </a:rPr>
              <a:t>Hillel?  But just </a:t>
            </a:r>
            <a:r>
              <a:rPr dirty="0" sz="1450" spc="-5">
                <a:latin typeface="Times New Roman"/>
                <a:cs typeface="Times New Roman"/>
              </a:rPr>
              <a:t>you </a:t>
            </a:r>
            <a:r>
              <a:rPr dirty="0" sz="1450" spc="-10">
                <a:latin typeface="Times New Roman"/>
                <a:cs typeface="Times New Roman"/>
              </a:rPr>
              <a:t>wait and mark my words: now there will </a:t>
            </a:r>
            <a:r>
              <a:rPr dirty="0" sz="1450" spc="-5">
                <a:latin typeface="Times New Roman"/>
                <a:cs typeface="Times New Roman"/>
              </a:rPr>
              <a:t>be </a:t>
            </a:r>
            <a:r>
              <a:rPr dirty="0" sz="1450" spc="-10">
                <a:latin typeface="Times New Roman"/>
                <a:cs typeface="Times New Roman"/>
              </a:rPr>
              <a:t>murder after murder  in the Jewish </a:t>
            </a:r>
            <a:r>
              <a:rPr dirty="0" sz="1450" spc="-20">
                <a:latin typeface="Times New Roman"/>
                <a:cs typeface="Times New Roman"/>
              </a:rPr>
              <a:t>quarter. </a:t>
            </a:r>
            <a:r>
              <a:rPr dirty="0" sz="1450" spc="-5">
                <a:latin typeface="Times New Roman"/>
                <a:cs typeface="Times New Roman"/>
              </a:rPr>
              <a:t>I </a:t>
            </a:r>
            <a:r>
              <a:rPr dirty="0" sz="1450" spc="-10">
                <a:latin typeface="Times New Roman"/>
                <a:cs typeface="Times New Roman"/>
              </a:rPr>
              <a:t>know about these things. The Golem brings some  macabre things in its</a:t>
            </a:r>
            <a:r>
              <a:rPr dirty="0" sz="1450" spc="5">
                <a:latin typeface="Times New Roman"/>
                <a:cs typeface="Times New Roman"/>
              </a:rPr>
              <a:t> </a:t>
            </a:r>
            <a:r>
              <a:rPr dirty="0" sz="1450" spc="-10">
                <a:latin typeface="Times New Roman"/>
                <a:cs typeface="Times New Roman"/>
              </a:rPr>
              <a:t>wake."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"There is nothing miraculous about </a:t>
            </a:r>
            <a:r>
              <a:rPr dirty="0" sz="1450" spc="-5">
                <a:latin typeface="Times New Roman"/>
                <a:cs typeface="Times New Roman"/>
              </a:rPr>
              <a:t>a </a:t>
            </a:r>
            <a:r>
              <a:rPr dirty="0" sz="1450" spc="-10">
                <a:latin typeface="Times New Roman"/>
                <a:cs typeface="Times New Roman"/>
              </a:rPr>
              <a:t>proliferation </a:t>
            </a:r>
            <a:r>
              <a:rPr dirty="0" sz="1450" spc="-5">
                <a:latin typeface="Times New Roman"/>
                <a:cs typeface="Times New Roman"/>
              </a:rPr>
              <a:t>of </a:t>
            </a:r>
            <a:r>
              <a:rPr dirty="0" sz="1450" spc="-10">
                <a:latin typeface="Times New Roman"/>
                <a:cs typeface="Times New Roman"/>
              </a:rPr>
              <a:t>similar events",  replied Hillel. He stood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spoke, went over to the window and looked  down at the junk </a:t>
            </a:r>
            <a:r>
              <a:rPr dirty="0" sz="1450" spc="-5">
                <a:latin typeface="Times New Roman"/>
                <a:cs typeface="Times New Roman"/>
              </a:rPr>
              <a:t>shop. </a:t>
            </a:r>
            <a:r>
              <a:rPr dirty="0" sz="1450" spc="-10">
                <a:latin typeface="Times New Roman"/>
                <a:cs typeface="Times New Roman"/>
              </a:rPr>
              <a:t>"When the thaw comes, the roots begin to </a:t>
            </a:r>
            <a:r>
              <a:rPr dirty="0" sz="1450" spc="-20">
                <a:latin typeface="Times New Roman"/>
                <a:cs typeface="Times New Roman"/>
              </a:rPr>
              <a:t>stir, </a:t>
            </a:r>
            <a:r>
              <a:rPr dirty="0" sz="1450" spc="-10">
                <a:latin typeface="Times New Roman"/>
                <a:cs typeface="Times New Roman"/>
              </a:rPr>
              <a:t>the  poisonous ones as well as the wholesome</a:t>
            </a:r>
            <a:r>
              <a:rPr dirty="0" sz="1450" spc="30">
                <a:latin typeface="Times New Roman"/>
                <a:cs typeface="Times New Roman"/>
              </a:rPr>
              <a:t> </a:t>
            </a:r>
            <a:r>
              <a:rPr dirty="0" sz="1450" spc="-10">
                <a:latin typeface="Times New Roman"/>
                <a:cs typeface="Times New Roman"/>
              </a:rPr>
              <a:t>ones."</a:t>
            </a:r>
            <a:endParaRPr sz="1450">
              <a:latin typeface="Times New Roman"/>
              <a:cs typeface="Times New Roman"/>
            </a:endParaRPr>
          </a:p>
          <a:p>
            <a:pPr algn="just" marL="12700" marR="10795" indent="255904">
              <a:lnSpc>
                <a:spcPts val="1730"/>
              </a:lnSpc>
              <a:spcBef>
                <a:spcPts val="785"/>
              </a:spcBef>
            </a:pPr>
            <a:r>
              <a:rPr dirty="0" sz="1450" spc="-10">
                <a:latin typeface="Times New Roman"/>
                <a:cs typeface="Times New Roman"/>
              </a:rPr>
              <a:t>Zwakh gave me </a:t>
            </a:r>
            <a:r>
              <a:rPr dirty="0" sz="1450" spc="-5">
                <a:latin typeface="Times New Roman"/>
                <a:cs typeface="Times New Roman"/>
              </a:rPr>
              <a:t>a </a:t>
            </a:r>
            <a:r>
              <a:rPr dirty="0" sz="1450" spc="-10">
                <a:latin typeface="Times New Roman"/>
                <a:cs typeface="Times New Roman"/>
              </a:rPr>
              <a:t>merry wink, jerking his head in Hillel's direction. "If the  Rabbi wanted, </a:t>
            </a:r>
            <a:r>
              <a:rPr dirty="0" sz="1450" spc="-5">
                <a:latin typeface="Times New Roman"/>
                <a:cs typeface="Times New Roman"/>
              </a:rPr>
              <a:t>he </a:t>
            </a:r>
            <a:r>
              <a:rPr dirty="0" sz="1450" spc="-10">
                <a:latin typeface="Times New Roman"/>
                <a:cs typeface="Times New Roman"/>
              </a:rPr>
              <a:t>could tell </a:t>
            </a:r>
            <a:r>
              <a:rPr dirty="0" sz="1450" spc="-5">
                <a:latin typeface="Times New Roman"/>
                <a:cs typeface="Times New Roman"/>
              </a:rPr>
              <a:t>us </a:t>
            </a:r>
            <a:r>
              <a:rPr dirty="0" sz="1450" spc="-10">
                <a:latin typeface="Times New Roman"/>
                <a:cs typeface="Times New Roman"/>
              </a:rPr>
              <a:t>things that would make </a:t>
            </a:r>
            <a:r>
              <a:rPr dirty="0" sz="1450" spc="-5">
                <a:latin typeface="Times New Roman"/>
                <a:cs typeface="Times New Roman"/>
              </a:rPr>
              <a:t>your </a:t>
            </a:r>
            <a:r>
              <a:rPr dirty="0" sz="1450" spc="-10">
                <a:latin typeface="Times New Roman"/>
                <a:cs typeface="Times New Roman"/>
              </a:rPr>
              <a:t>hair stand </a:t>
            </a:r>
            <a:r>
              <a:rPr dirty="0" sz="1450" spc="-5">
                <a:latin typeface="Times New Roman"/>
                <a:cs typeface="Times New Roman"/>
              </a:rPr>
              <a:t>on </a:t>
            </a:r>
            <a:r>
              <a:rPr dirty="0" sz="1450" spc="-10">
                <a:latin typeface="Times New Roman"/>
                <a:cs typeface="Times New Roman"/>
              </a:rPr>
              <a:t>end",  </a:t>
            </a:r>
            <a:r>
              <a:rPr dirty="0" sz="1450" spc="-5">
                <a:latin typeface="Times New Roman"/>
                <a:cs typeface="Times New Roman"/>
              </a:rPr>
              <a:t>he </a:t>
            </a:r>
            <a:r>
              <a:rPr dirty="0" sz="1450" spc="-10">
                <a:latin typeface="Times New Roman"/>
                <a:cs typeface="Times New Roman"/>
              </a:rPr>
              <a:t>said in </a:t>
            </a:r>
            <a:r>
              <a:rPr dirty="0" sz="1450" spc="-5">
                <a:latin typeface="Times New Roman"/>
                <a:cs typeface="Times New Roman"/>
              </a:rPr>
              <a:t>a </a:t>
            </a:r>
            <a:r>
              <a:rPr dirty="0" sz="1450" spc="-15">
                <a:latin typeface="Times New Roman"/>
                <a:cs typeface="Times New Roman"/>
              </a:rPr>
              <a:t>half-whisper. </a:t>
            </a:r>
            <a:r>
              <a:rPr dirty="0" sz="1450" spc="-10">
                <a:latin typeface="Times New Roman"/>
                <a:cs typeface="Times New Roman"/>
              </a:rPr>
              <a:t>Shemaiah turned</a:t>
            </a:r>
            <a:r>
              <a:rPr dirty="0" sz="1450" spc="15">
                <a:latin typeface="Times New Roman"/>
                <a:cs typeface="Times New Roman"/>
              </a:rPr>
              <a:t> </a:t>
            </a:r>
            <a:r>
              <a:rPr dirty="0" sz="1450" spc="-5">
                <a:latin typeface="Times New Roman"/>
                <a:cs typeface="Times New Roman"/>
              </a:rPr>
              <a:t>round.</a:t>
            </a:r>
            <a:endParaRPr sz="1450">
              <a:latin typeface="Times New Roman"/>
              <a:cs typeface="Times New Roman"/>
            </a:endParaRPr>
          </a:p>
          <a:p>
            <a:pPr marL="12700" marR="117475" indent="255904">
              <a:lnSpc>
                <a:spcPts val="1730"/>
              </a:lnSpc>
              <a:spcBef>
                <a:spcPts val="790"/>
              </a:spcBef>
            </a:pPr>
            <a:r>
              <a:rPr dirty="0" sz="1450" spc="-10">
                <a:latin typeface="Times New Roman"/>
                <a:cs typeface="Times New Roman"/>
              </a:rPr>
              <a:t>"I am </a:t>
            </a:r>
            <a:r>
              <a:rPr dirty="0" sz="1450" spc="-5">
                <a:latin typeface="Times New Roman"/>
                <a:cs typeface="Times New Roman"/>
              </a:rPr>
              <a:t>not a </a:t>
            </a:r>
            <a:r>
              <a:rPr dirty="0" sz="1450" spc="-10">
                <a:latin typeface="Times New Roman"/>
                <a:cs typeface="Times New Roman"/>
              </a:rPr>
              <a:t>Rabbi, even if </a:t>
            </a:r>
            <a:r>
              <a:rPr dirty="0" sz="1450" spc="-5">
                <a:latin typeface="Times New Roman"/>
                <a:cs typeface="Times New Roman"/>
              </a:rPr>
              <a:t>I </a:t>
            </a:r>
            <a:r>
              <a:rPr dirty="0" sz="1450" spc="-10">
                <a:latin typeface="Times New Roman"/>
                <a:cs typeface="Times New Roman"/>
              </a:rPr>
              <a:t>have the right to use that title. </a:t>
            </a:r>
            <a:r>
              <a:rPr dirty="0" sz="1450" spc="-5">
                <a:latin typeface="Times New Roman"/>
                <a:cs typeface="Times New Roman"/>
              </a:rPr>
              <a:t>I </a:t>
            </a:r>
            <a:r>
              <a:rPr dirty="0" sz="1450" spc="-10">
                <a:latin typeface="Times New Roman"/>
                <a:cs typeface="Times New Roman"/>
              </a:rPr>
              <a:t>am just </a:t>
            </a:r>
            <a:r>
              <a:rPr dirty="0" sz="1450" spc="-5">
                <a:latin typeface="Times New Roman"/>
                <a:cs typeface="Times New Roman"/>
              </a:rPr>
              <a:t>a poor  </a:t>
            </a:r>
            <a:r>
              <a:rPr dirty="0" sz="1450" spc="-10">
                <a:latin typeface="Times New Roman"/>
                <a:cs typeface="Times New Roman"/>
              </a:rPr>
              <a:t>archivist at the Jewish </a:t>
            </a:r>
            <a:r>
              <a:rPr dirty="0" sz="1450" spc="-35">
                <a:latin typeface="Times New Roman"/>
                <a:cs typeface="Times New Roman"/>
              </a:rPr>
              <a:t>Town </a:t>
            </a:r>
            <a:r>
              <a:rPr dirty="0" sz="1450" spc="-10">
                <a:latin typeface="Times New Roman"/>
                <a:cs typeface="Times New Roman"/>
              </a:rPr>
              <a:t>Hall and keep the register </a:t>
            </a:r>
            <a:r>
              <a:rPr dirty="0" sz="1450" spc="-5">
                <a:latin typeface="Times New Roman"/>
                <a:cs typeface="Times New Roman"/>
              </a:rPr>
              <a:t>of </a:t>
            </a:r>
            <a:r>
              <a:rPr dirty="0" sz="1450" spc="-10">
                <a:latin typeface="Times New Roman"/>
                <a:cs typeface="Times New Roman"/>
              </a:rPr>
              <a:t>the living and the  dead."</a:t>
            </a:r>
            <a:endParaRPr sz="1450">
              <a:latin typeface="Times New Roman"/>
              <a:cs typeface="Times New Roman"/>
            </a:endParaRPr>
          </a:p>
          <a:p>
            <a:pPr algn="just" marL="12700" marR="5080" indent="255904">
              <a:lnSpc>
                <a:spcPts val="1730"/>
              </a:lnSpc>
              <a:spcBef>
                <a:spcPts val="715"/>
              </a:spcBef>
            </a:pPr>
            <a:r>
              <a:rPr dirty="0" sz="1450" spc="-5">
                <a:latin typeface="Times New Roman"/>
                <a:cs typeface="Times New Roman"/>
              </a:rPr>
              <a:t>I </a:t>
            </a:r>
            <a:r>
              <a:rPr dirty="0" sz="1450" spc="-10">
                <a:latin typeface="Times New Roman"/>
                <a:cs typeface="Times New Roman"/>
              </a:rPr>
              <a:t>felt there was some hidden significance in his words. The old puppeteer  seemed unconsciously aware </a:t>
            </a:r>
            <a:r>
              <a:rPr dirty="0" sz="1450" spc="-5">
                <a:latin typeface="Times New Roman"/>
                <a:cs typeface="Times New Roman"/>
              </a:rPr>
              <a:t>of </a:t>
            </a:r>
            <a:r>
              <a:rPr dirty="0" sz="1450" spc="-10">
                <a:latin typeface="Times New Roman"/>
                <a:cs typeface="Times New Roman"/>
              </a:rPr>
              <a:t>it as well. He fell quiet, and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none of us</a:t>
            </a:r>
            <a:r>
              <a:rPr dirty="0" sz="1450" spc="-10">
                <a:latin typeface="Times New Roman"/>
                <a:cs typeface="Times New Roman"/>
              </a:rPr>
              <a:t> spoke.</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It was Zwakh who broke the silence, and his voice sounded unusually  grave. "By the </a:t>
            </a:r>
            <a:r>
              <a:rPr dirty="0" sz="1450" spc="-35">
                <a:latin typeface="Times New Roman"/>
                <a:cs typeface="Times New Roman"/>
              </a:rPr>
              <a:t>way, </a:t>
            </a:r>
            <a:r>
              <a:rPr dirty="0" sz="1450" spc="-10">
                <a:latin typeface="Times New Roman"/>
                <a:cs typeface="Times New Roman"/>
              </a:rPr>
              <a:t>Rabbi—I'm </a:t>
            </a:r>
            <a:r>
              <a:rPr dirty="0" sz="1450" spc="-25">
                <a:latin typeface="Times New Roman"/>
                <a:cs typeface="Times New Roman"/>
              </a:rPr>
              <a:t>sorry, </a:t>
            </a:r>
            <a:r>
              <a:rPr dirty="0" sz="1450" spc="-5">
                <a:latin typeface="Times New Roman"/>
                <a:cs typeface="Times New Roman"/>
              </a:rPr>
              <a:t>I </a:t>
            </a:r>
            <a:r>
              <a:rPr dirty="0" sz="1450" spc="-10">
                <a:latin typeface="Times New Roman"/>
                <a:cs typeface="Times New Roman"/>
              </a:rPr>
              <a:t>mean Herr Hillel, there's something </a:t>
            </a:r>
            <a:r>
              <a:rPr dirty="0" sz="1450" spc="-5">
                <a:latin typeface="Times New Roman"/>
                <a:cs typeface="Times New Roman"/>
              </a:rPr>
              <a:t>I  </a:t>
            </a:r>
            <a:r>
              <a:rPr dirty="0" sz="1450" spc="-10">
                <a:latin typeface="Times New Roman"/>
                <a:cs typeface="Times New Roman"/>
              </a:rPr>
              <a:t>have been meaning to ask </a:t>
            </a:r>
            <a:r>
              <a:rPr dirty="0" sz="1450" spc="-5">
                <a:latin typeface="Times New Roman"/>
                <a:cs typeface="Times New Roman"/>
              </a:rPr>
              <a:t>you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a:t>
            </a:r>
            <a:r>
              <a:rPr dirty="0" sz="1450" spc="-60">
                <a:latin typeface="Times New Roman"/>
                <a:cs typeface="Times New Roman"/>
              </a:rPr>
              <a:t>You </a:t>
            </a:r>
            <a:r>
              <a:rPr dirty="0" sz="1450" spc="-5">
                <a:latin typeface="Times New Roman"/>
                <a:cs typeface="Times New Roman"/>
              </a:rPr>
              <a:t>don't </a:t>
            </a:r>
            <a:r>
              <a:rPr dirty="0" sz="1450" spc="-10">
                <a:latin typeface="Times New Roman"/>
                <a:cs typeface="Times New Roman"/>
              </a:rPr>
              <a:t>have to answer if  </a:t>
            </a:r>
            <a:r>
              <a:rPr dirty="0" sz="1450" spc="-5">
                <a:latin typeface="Times New Roman"/>
                <a:cs typeface="Times New Roman"/>
              </a:rPr>
              <a:t>you'd </a:t>
            </a:r>
            <a:r>
              <a:rPr dirty="0" sz="1450" spc="-10">
                <a:latin typeface="Times New Roman"/>
                <a:cs typeface="Times New Roman"/>
              </a:rPr>
              <a:t>rather </a:t>
            </a:r>
            <a:r>
              <a:rPr dirty="0" sz="1450" spc="-5">
                <a:latin typeface="Times New Roman"/>
                <a:cs typeface="Times New Roman"/>
              </a:rPr>
              <a:t>not, or </a:t>
            </a:r>
            <a:r>
              <a:rPr dirty="0" sz="1450" spc="-10">
                <a:latin typeface="Times New Roman"/>
                <a:cs typeface="Times New Roman"/>
              </a:rPr>
              <a:t>if you're </a:t>
            </a:r>
            <a:r>
              <a:rPr dirty="0" sz="1450" spc="-5">
                <a:latin typeface="Times New Roman"/>
                <a:cs typeface="Times New Roman"/>
              </a:rPr>
              <a:t>not </a:t>
            </a:r>
            <a:r>
              <a:rPr dirty="0" sz="1450" spc="-10">
                <a:latin typeface="Times New Roman"/>
                <a:cs typeface="Times New Roman"/>
              </a:rPr>
              <a:t>allowed to </a:t>
            </a:r>
            <a:r>
              <a:rPr dirty="0" sz="1450" spc="-5">
                <a:latin typeface="Times New Roman"/>
                <a:cs typeface="Times New Roman"/>
              </a:rPr>
              <a:t>. .</a:t>
            </a:r>
            <a:r>
              <a:rPr dirty="0" sz="1450" spc="1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Shemaiah came over to the table and idly fingered the wine-glass. He did  </a:t>
            </a:r>
            <a:r>
              <a:rPr dirty="0" sz="1450" spc="-5">
                <a:latin typeface="Times New Roman"/>
                <a:cs typeface="Times New Roman"/>
              </a:rPr>
              <a:t>not </a:t>
            </a:r>
            <a:r>
              <a:rPr dirty="0" sz="1450" spc="-10">
                <a:latin typeface="Times New Roman"/>
                <a:cs typeface="Times New Roman"/>
              </a:rPr>
              <a:t>drink, perhaps there were Jewish rituals forbidding</a:t>
            </a:r>
            <a:r>
              <a:rPr dirty="0" sz="1450" spc="3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268605">
              <a:lnSpc>
                <a:spcPct val="100000"/>
              </a:lnSpc>
              <a:spcBef>
                <a:spcPts val="655"/>
              </a:spcBef>
            </a:pPr>
            <a:r>
              <a:rPr dirty="0" sz="1450" spc="-10">
                <a:latin typeface="Times New Roman"/>
                <a:cs typeface="Times New Roman"/>
              </a:rPr>
              <a:t>"Ask </a:t>
            </a:r>
            <a:r>
              <a:rPr dirty="0" sz="1450" spc="-30">
                <a:latin typeface="Times New Roman"/>
                <a:cs typeface="Times New Roman"/>
              </a:rPr>
              <a:t>away, </a:t>
            </a:r>
            <a:r>
              <a:rPr dirty="0" sz="1450" spc="-10">
                <a:latin typeface="Times New Roman"/>
                <a:cs typeface="Times New Roman"/>
              </a:rPr>
              <a:t>Herr</a:t>
            </a:r>
            <a:r>
              <a:rPr dirty="0" sz="1450" spc="20">
                <a:latin typeface="Times New Roman"/>
                <a:cs typeface="Times New Roman"/>
              </a:rPr>
              <a:t> </a:t>
            </a:r>
            <a:r>
              <a:rPr dirty="0" sz="1450" spc="-10">
                <a:latin typeface="Times New Roman"/>
                <a:cs typeface="Times New Roman"/>
              </a:rPr>
              <a:t>Zwakh."</a:t>
            </a:r>
            <a:endParaRPr sz="1450">
              <a:latin typeface="Times New Roman"/>
              <a:cs typeface="Times New Roman"/>
            </a:endParaRPr>
          </a:p>
          <a:p>
            <a:pPr algn="just" marL="12700" marR="12700" indent="255904">
              <a:lnSpc>
                <a:spcPts val="1730"/>
              </a:lnSpc>
              <a:spcBef>
                <a:spcPts val="844"/>
              </a:spcBef>
            </a:pPr>
            <a:r>
              <a:rPr dirty="0" sz="1450" spc="-45">
                <a:latin typeface="Times New Roman"/>
                <a:cs typeface="Times New Roman"/>
              </a:rPr>
              <a:t>"You </a:t>
            </a:r>
            <a:r>
              <a:rPr dirty="0" sz="1450" spc="-10">
                <a:latin typeface="Times New Roman"/>
                <a:cs typeface="Times New Roman"/>
              </a:rPr>
              <a:t>know something </a:t>
            </a:r>
            <a:r>
              <a:rPr dirty="0" sz="1450" spc="-5">
                <a:latin typeface="Times New Roman"/>
                <a:cs typeface="Times New Roman"/>
              </a:rPr>
              <a:t>of </a:t>
            </a:r>
            <a:r>
              <a:rPr dirty="0" sz="1450" spc="-10">
                <a:latin typeface="Times New Roman"/>
                <a:cs typeface="Times New Roman"/>
              </a:rPr>
              <a:t>the Jewish esoteric doctrine called the Cabbala,  Hillel?"</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"Only </a:t>
            </a:r>
            <a:r>
              <a:rPr dirty="0" sz="1450" spc="-5">
                <a:latin typeface="Times New Roman"/>
                <a:cs typeface="Times New Roman"/>
              </a:rPr>
              <a:t>a </a:t>
            </a:r>
            <a:r>
              <a:rPr dirty="0" sz="1450" spc="-10">
                <a:latin typeface="Times New Roman"/>
                <a:cs typeface="Times New Roman"/>
              </a:rPr>
              <a:t>little."</a:t>
            </a:r>
            <a:endParaRPr sz="1450">
              <a:latin typeface="Times New Roman"/>
              <a:cs typeface="Times New Roman"/>
            </a:endParaRPr>
          </a:p>
          <a:p>
            <a:pPr algn="just" marL="12700" marR="36195" indent="255904">
              <a:lnSpc>
                <a:spcPts val="1730"/>
              </a:lnSpc>
              <a:spcBef>
                <a:spcPts val="770"/>
              </a:spcBef>
            </a:pPr>
            <a:r>
              <a:rPr dirty="0" sz="1450" spc="-10">
                <a:latin typeface="Times New Roman"/>
                <a:cs typeface="Times New Roman"/>
              </a:rPr>
              <a:t>"I have heard there is supposed to </a:t>
            </a:r>
            <a:r>
              <a:rPr dirty="0" sz="1450" spc="-5">
                <a:latin typeface="Times New Roman"/>
                <a:cs typeface="Times New Roman"/>
              </a:rPr>
              <a:t>be a </a:t>
            </a:r>
            <a:r>
              <a:rPr dirty="0" sz="1450" spc="-10">
                <a:latin typeface="Times New Roman"/>
                <a:cs typeface="Times New Roman"/>
              </a:rPr>
              <a:t>collection </a:t>
            </a:r>
            <a:r>
              <a:rPr dirty="0" sz="1450" spc="-5">
                <a:latin typeface="Times New Roman"/>
                <a:cs typeface="Times New Roman"/>
              </a:rPr>
              <a:t>of </a:t>
            </a:r>
            <a:r>
              <a:rPr dirty="0" sz="1450" spc="-10">
                <a:latin typeface="Times New Roman"/>
                <a:cs typeface="Times New Roman"/>
              </a:rPr>
              <a:t>mystical writings from  which </a:t>
            </a:r>
            <a:r>
              <a:rPr dirty="0" sz="1450" spc="-5">
                <a:latin typeface="Times New Roman"/>
                <a:cs typeface="Times New Roman"/>
              </a:rPr>
              <a:t>one </a:t>
            </a:r>
            <a:r>
              <a:rPr dirty="0" sz="1450" spc="-10">
                <a:latin typeface="Times New Roman"/>
                <a:cs typeface="Times New Roman"/>
              </a:rPr>
              <a:t>can learn the Cabbala: the Sohar </a:t>
            </a:r>
            <a:r>
              <a:rPr dirty="0" sz="1450" spc="-5">
                <a:latin typeface="Times New Roman"/>
                <a:cs typeface="Times New Roman"/>
              </a:rPr>
              <a:t>. .</a:t>
            </a:r>
            <a:r>
              <a:rPr dirty="0" sz="1450" spc="3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268605">
              <a:lnSpc>
                <a:spcPct val="100000"/>
              </a:lnSpc>
              <a:spcBef>
                <a:spcPts val="725"/>
              </a:spcBef>
            </a:pPr>
            <a:r>
              <a:rPr dirty="0" sz="1450" spc="-40">
                <a:latin typeface="Times New Roman"/>
                <a:cs typeface="Times New Roman"/>
              </a:rPr>
              <a:t>"Yes, </a:t>
            </a:r>
            <a:r>
              <a:rPr dirty="0" sz="1450" spc="-10">
                <a:latin typeface="Times New Roman"/>
                <a:cs typeface="Times New Roman"/>
              </a:rPr>
              <a:t>the </a:t>
            </a:r>
            <a:r>
              <a:rPr dirty="0" sz="1450" spc="-20">
                <a:latin typeface="Times New Roman"/>
                <a:cs typeface="Times New Roman"/>
              </a:rPr>
              <a:t>Sohar, </a:t>
            </a:r>
            <a:r>
              <a:rPr dirty="0" sz="1450" spc="-10">
                <a:latin typeface="Times New Roman"/>
                <a:cs typeface="Times New Roman"/>
              </a:rPr>
              <a:t>the Book </a:t>
            </a:r>
            <a:r>
              <a:rPr dirty="0" sz="1450" spc="-5">
                <a:latin typeface="Times New Roman"/>
                <a:cs typeface="Times New Roman"/>
              </a:rPr>
              <a:t>of</a:t>
            </a:r>
            <a:r>
              <a:rPr dirty="0" sz="1450" spc="80">
                <a:latin typeface="Times New Roman"/>
                <a:cs typeface="Times New Roman"/>
              </a:rPr>
              <a:t> </a:t>
            </a:r>
            <a:r>
              <a:rPr dirty="0" sz="1450" spc="-15">
                <a:latin typeface="Times New Roman"/>
                <a:cs typeface="Times New Roman"/>
              </a:rPr>
              <a:t>Splendour."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"There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you </a:t>
            </a:r>
            <a:r>
              <a:rPr dirty="0" sz="1450" spc="-10">
                <a:latin typeface="Times New Roman"/>
                <a:cs typeface="Times New Roman"/>
              </a:rPr>
              <a:t>see!" Zwakh said </a:t>
            </a:r>
            <a:r>
              <a:rPr dirty="0" sz="1450" spc="-20">
                <a:latin typeface="Times New Roman"/>
                <a:cs typeface="Times New Roman"/>
              </a:rPr>
              <a:t>angrily. </a:t>
            </a:r>
            <a:r>
              <a:rPr dirty="0" sz="1450" spc="-10">
                <a:latin typeface="Times New Roman"/>
                <a:cs typeface="Times New Roman"/>
              </a:rPr>
              <a:t>"Isn't it scandalous that </a:t>
            </a:r>
            <a:r>
              <a:rPr dirty="0" sz="1450" spc="-5">
                <a:latin typeface="Times New Roman"/>
                <a:cs typeface="Times New Roman"/>
              </a:rPr>
              <a:t>a  book </a:t>
            </a:r>
            <a:r>
              <a:rPr dirty="0" sz="1450" spc="-10">
                <a:latin typeface="Times New Roman"/>
                <a:cs typeface="Times New Roman"/>
              </a:rPr>
              <a:t>that is supposed to contain the keys to the understanding </a:t>
            </a:r>
            <a:r>
              <a:rPr dirty="0" sz="1450" spc="-5">
                <a:latin typeface="Times New Roman"/>
                <a:cs typeface="Times New Roman"/>
              </a:rPr>
              <a:t>of </a:t>
            </a:r>
            <a:r>
              <a:rPr dirty="0" sz="1450" spc="-10">
                <a:latin typeface="Times New Roman"/>
                <a:cs typeface="Times New Roman"/>
              </a:rPr>
              <a:t>the Bible and  to eternal</a:t>
            </a:r>
            <a:r>
              <a:rPr dirty="0" sz="1450" spc="-5">
                <a:latin typeface="Times New Roman"/>
                <a:cs typeface="Times New Roman"/>
              </a:rPr>
              <a:t> </a:t>
            </a:r>
            <a:r>
              <a:rPr dirty="0" sz="1450" spc="-10">
                <a:latin typeface="Times New Roman"/>
                <a:cs typeface="Times New Roman"/>
              </a:rPr>
              <a:t>bliss—-"</a:t>
            </a:r>
            <a:endParaRPr sz="145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075" cy="9537700"/>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Hillel interrupted him. "Only some</a:t>
            </a:r>
            <a:r>
              <a:rPr dirty="0" sz="1450" spc="15">
                <a:latin typeface="Times New Roman"/>
                <a:cs typeface="Times New Roman"/>
              </a:rPr>
              <a:t> </a:t>
            </a:r>
            <a:r>
              <a:rPr dirty="0" sz="1450" spc="-10">
                <a:latin typeface="Times New Roman"/>
                <a:cs typeface="Times New Roman"/>
              </a:rPr>
              <a:t>keys."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"All right! But some keys at least! And isn't it scandalous that this work,  because </a:t>
            </a:r>
            <a:r>
              <a:rPr dirty="0" sz="1450" spc="-5">
                <a:latin typeface="Times New Roman"/>
                <a:cs typeface="Times New Roman"/>
              </a:rPr>
              <a:t>of </a:t>
            </a:r>
            <a:r>
              <a:rPr dirty="0" sz="1450" spc="-10">
                <a:latin typeface="Times New Roman"/>
                <a:cs typeface="Times New Roman"/>
              </a:rPr>
              <a:t>its great value and extreme </a:t>
            </a:r>
            <a:r>
              <a:rPr dirty="0" sz="1450" spc="-25">
                <a:latin typeface="Times New Roman"/>
                <a:cs typeface="Times New Roman"/>
              </a:rPr>
              <a:t>rarity, </a:t>
            </a:r>
            <a:r>
              <a:rPr dirty="0" sz="1450" spc="-10">
                <a:latin typeface="Times New Roman"/>
                <a:cs typeface="Times New Roman"/>
              </a:rPr>
              <a:t>is only available to the rich? In  fact </a:t>
            </a:r>
            <a:r>
              <a:rPr dirty="0" sz="1450" spc="-5">
                <a:latin typeface="Times New Roman"/>
                <a:cs typeface="Times New Roman"/>
              </a:rPr>
              <a:t>I </a:t>
            </a:r>
            <a:r>
              <a:rPr dirty="0" sz="1450" spc="-10">
                <a:latin typeface="Times New Roman"/>
                <a:cs typeface="Times New Roman"/>
              </a:rPr>
              <a:t>believe I'm right in saying there is only </a:t>
            </a:r>
            <a:r>
              <a:rPr dirty="0" sz="1450" spc="-5">
                <a:latin typeface="Times New Roman"/>
                <a:cs typeface="Times New Roman"/>
              </a:rPr>
              <a:t>one </a:t>
            </a:r>
            <a:r>
              <a:rPr dirty="0" sz="1450" spc="-25">
                <a:latin typeface="Times New Roman"/>
                <a:cs typeface="Times New Roman"/>
              </a:rPr>
              <a:t>copy, </a:t>
            </a:r>
            <a:r>
              <a:rPr dirty="0" sz="1450" spc="-10">
                <a:latin typeface="Times New Roman"/>
                <a:cs typeface="Times New Roman"/>
              </a:rPr>
              <a:t>and that in the British  Museum in London and written, what's more, in Chaldaean, Aramaic, Hebrew  </a:t>
            </a:r>
            <a:r>
              <a:rPr dirty="0" sz="1450" spc="-5">
                <a:latin typeface="Times New Roman"/>
                <a:cs typeface="Times New Roman"/>
              </a:rPr>
              <a:t>or </a:t>
            </a:r>
            <a:r>
              <a:rPr dirty="0" sz="1450" spc="-20">
                <a:latin typeface="Times New Roman"/>
                <a:cs typeface="Times New Roman"/>
              </a:rPr>
              <a:t>whatever. </a:t>
            </a:r>
            <a:r>
              <a:rPr dirty="0" sz="1450" spc="-10">
                <a:latin typeface="Times New Roman"/>
                <a:cs typeface="Times New Roman"/>
              </a:rPr>
              <a:t>Have I, for example, in my whole life ever had the opportunity to  learn those languages </a:t>
            </a:r>
            <a:r>
              <a:rPr dirty="0" sz="1450" spc="-5">
                <a:latin typeface="Times New Roman"/>
                <a:cs typeface="Times New Roman"/>
              </a:rPr>
              <a:t>or </a:t>
            </a:r>
            <a:r>
              <a:rPr dirty="0" sz="1450" spc="-10">
                <a:latin typeface="Times New Roman"/>
                <a:cs typeface="Times New Roman"/>
              </a:rPr>
              <a:t>to </a:t>
            </a:r>
            <a:r>
              <a:rPr dirty="0" sz="1450" spc="-5">
                <a:latin typeface="Times New Roman"/>
                <a:cs typeface="Times New Roman"/>
              </a:rPr>
              <a:t>go </a:t>
            </a:r>
            <a:r>
              <a:rPr dirty="0" sz="1450" spc="-10">
                <a:latin typeface="Times New Roman"/>
                <a:cs typeface="Times New Roman"/>
              </a:rPr>
              <a:t>to</a:t>
            </a:r>
            <a:r>
              <a:rPr dirty="0" sz="1450" spc="15">
                <a:latin typeface="Times New Roman"/>
                <a:cs typeface="Times New Roman"/>
              </a:rPr>
              <a:t> </a:t>
            </a:r>
            <a:r>
              <a:rPr dirty="0" sz="1450" spc="-10">
                <a:latin typeface="Times New Roman"/>
                <a:cs typeface="Times New Roman"/>
              </a:rPr>
              <a:t>London?"</a:t>
            </a:r>
            <a:endParaRPr sz="1450">
              <a:latin typeface="Times New Roman"/>
              <a:cs typeface="Times New Roman"/>
            </a:endParaRPr>
          </a:p>
          <a:p>
            <a:pPr algn="just" marL="12700" marR="7620" indent="255904">
              <a:lnSpc>
                <a:spcPts val="1730"/>
              </a:lnSpc>
              <a:spcBef>
                <a:spcPts val="710"/>
              </a:spcBef>
            </a:pPr>
            <a:r>
              <a:rPr dirty="0" sz="1450" spc="-10">
                <a:latin typeface="Times New Roman"/>
                <a:cs typeface="Times New Roman"/>
              </a:rPr>
              <a:t>"Are all </a:t>
            </a:r>
            <a:r>
              <a:rPr dirty="0" sz="1450" spc="-5">
                <a:latin typeface="Times New Roman"/>
                <a:cs typeface="Times New Roman"/>
              </a:rPr>
              <a:t>your </a:t>
            </a:r>
            <a:r>
              <a:rPr dirty="0" sz="1450" spc="-10">
                <a:latin typeface="Times New Roman"/>
                <a:cs typeface="Times New Roman"/>
              </a:rPr>
              <a:t>desires set so passionately </a:t>
            </a:r>
            <a:r>
              <a:rPr dirty="0" sz="1450" spc="-5">
                <a:latin typeface="Times New Roman"/>
                <a:cs typeface="Times New Roman"/>
              </a:rPr>
              <a:t>on </a:t>
            </a:r>
            <a:r>
              <a:rPr dirty="0" sz="1450" spc="-10">
                <a:latin typeface="Times New Roman"/>
                <a:cs typeface="Times New Roman"/>
              </a:rPr>
              <a:t>that goal", asked Hillel, gently  mocking.</a:t>
            </a:r>
            <a:endParaRPr sz="1450">
              <a:latin typeface="Times New Roman"/>
              <a:cs typeface="Times New Roman"/>
            </a:endParaRPr>
          </a:p>
          <a:p>
            <a:pPr algn="just" marL="268605">
              <a:lnSpc>
                <a:spcPct val="100000"/>
              </a:lnSpc>
              <a:spcBef>
                <a:spcPts val="720"/>
              </a:spcBef>
            </a:pPr>
            <a:r>
              <a:rPr dirty="0" sz="1450" spc="-30">
                <a:latin typeface="Times New Roman"/>
                <a:cs typeface="Times New Roman"/>
              </a:rPr>
              <a:t>"Well, </a:t>
            </a:r>
            <a:r>
              <a:rPr dirty="0" sz="1450" spc="-10">
                <a:latin typeface="Times New Roman"/>
                <a:cs typeface="Times New Roman"/>
              </a:rPr>
              <a:t>to </a:t>
            </a:r>
            <a:r>
              <a:rPr dirty="0" sz="1450" spc="-5">
                <a:latin typeface="Times New Roman"/>
                <a:cs typeface="Times New Roman"/>
              </a:rPr>
              <a:t>be </a:t>
            </a:r>
            <a:r>
              <a:rPr dirty="0" sz="1450" spc="-10">
                <a:latin typeface="Times New Roman"/>
                <a:cs typeface="Times New Roman"/>
              </a:rPr>
              <a:t>honest.. </a:t>
            </a:r>
            <a:r>
              <a:rPr dirty="0" sz="1450" spc="-5">
                <a:latin typeface="Times New Roman"/>
                <a:cs typeface="Times New Roman"/>
              </a:rPr>
              <a:t>. </a:t>
            </a:r>
            <a:r>
              <a:rPr dirty="0" sz="1450" spc="-10">
                <a:latin typeface="Times New Roman"/>
                <a:cs typeface="Times New Roman"/>
              </a:rPr>
              <a:t>no", Zwakh admitted, somewhat</a:t>
            </a:r>
            <a:r>
              <a:rPr dirty="0" sz="1450" spc="65">
                <a:latin typeface="Times New Roman"/>
                <a:cs typeface="Times New Roman"/>
              </a:rPr>
              <a:t> </a:t>
            </a:r>
            <a:r>
              <a:rPr dirty="0" sz="1450" spc="-10">
                <a:latin typeface="Times New Roman"/>
                <a:cs typeface="Times New Roman"/>
              </a:rPr>
              <a:t>deflated.</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can have </a:t>
            </a:r>
            <a:r>
              <a:rPr dirty="0" sz="1450" spc="-5">
                <a:latin typeface="Times New Roman"/>
                <a:cs typeface="Times New Roman"/>
              </a:rPr>
              <a:t>no </a:t>
            </a:r>
            <a:r>
              <a:rPr dirty="0" sz="1450" spc="-10">
                <a:latin typeface="Times New Roman"/>
                <a:cs typeface="Times New Roman"/>
              </a:rPr>
              <a:t>cause for complaint", Hillel said </a:t>
            </a:r>
            <a:r>
              <a:rPr dirty="0" sz="1450" spc="-25">
                <a:latin typeface="Times New Roman"/>
                <a:cs typeface="Times New Roman"/>
              </a:rPr>
              <a:t>drily. </a:t>
            </a:r>
            <a:r>
              <a:rPr dirty="0" sz="1450" spc="-10">
                <a:latin typeface="Times New Roman"/>
                <a:cs typeface="Times New Roman"/>
              </a:rPr>
              <a:t>"Unless </a:t>
            </a:r>
            <a:r>
              <a:rPr dirty="0" sz="1450" spc="-5">
                <a:latin typeface="Times New Roman"/>
                <a:cs typeface="Times New Roman"/>
              </a:rPr>
              <a:t>you  </a:t>
            </a:r>
            <a:r>
              <a:rPr dirty="0" sz="1450" spc="-10">
                <a:latin typeface="Times New Roman"/>
                <a:cs typeface="Times New Roman"/>
              </a:rPr>
              <a:t>cry </a:t>
            </a:r>
            <a:r>
              <a:rPr dirty="0" sz="1450" spc="-5">
                <a:latin typeface="Times New Roman"/>
                <a:cs typeface="Times New Roman"/>
              </a:rPr>
              <a:t>out </a:t>
            </a:r>
            <a:r>
              <a:rPr dirty="0" sz="1450" spc="-10">
                <a:latin typeface="Times New Roman"/>
                <a:cs typeface="Times New Roman"/>
              </a:rPr>
              <a:t>for the spirit with every atom in </a:t>
            </a:r>
            <a:r>
              <a:rPr dirty="0" sz="1450" spc="-5">
                <a:latin typeface="Times New Roman"/>
                <a:cs typeface="Times New Roman"/>
              </a:rPr>
              <a:t>your </a:t>
            </a:r>
            <a:r>
              <a:rPr dirty="0" sz="1450" spc="-25">
                <a:latin typeface="Times New Roman"/>
                <a:cs typeface="Times New Roman"/>
              </a:rPr>
              <a:t>body,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man who is  suffocating gasps for </a:t>
            </a:r>
            <a:r>
              <a:rPr dirty="0" sz="1450" spc="-25">
                <a:latin typeface="Times New Roman"/>
                <a:cs typeface="Times New Roman"/>
              </a:rPr>
              <a:t>air, </a:t>
            </a:r>
            <a:r>
              <a:rPr dirty="0" sz="1450" spc="-5">
                <a:latin typeface="Times New Roman"/>
                <a:cs typeface="Times New Roman"/>
              </a:rPr>
              <a:t>you </a:t>
            </a:r>
            <a:r>
              <a:rPr dirty="0" sz="1450" spc="-10">
                <a:latin typeface="Times New Roman"/>
                <a:cs typeface="Times New Roman"/>
              </a:rPr>
              <a:t>cannot see the mysteries </a:t>
            </a:r>
            <a:r>
              <a:rPr dirty="0" sz="1450" spc="-5">
                <a:latin typeface="Times New Roman"/>
                <a:cs typeface="Times New Roman"/>
              </a:rPr>
              <a:t>of</a:t>
            </a:r>
            <a:r>
              <a:rPr dirty="0" sz="1450" spc="60">
                <a:latin typeface="Times New Roman"/>
                <a:cs typeface="Times New Roman"/>
              </a:rPr>
              <a:t> </a:t>
            </a:r>
            <a:r>
              <a:rPr dirty="0" sz="1450" spc="-10">
                <a:latin typeface="Times New Roman"/>
                <a:cs typeface="Times New Roman"/>
              </a:rPr>
              <a:t>God."</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'Despite that, there is said to </a:t>
            </a:r>
            <a:r>
              <a:rPr dirty="0" sz="1450" spc="-5">
                <a:latin typeface="Times New Roman"/>
                <a:cs typeface="Times New Roman"/>
              </a:rPr>
              <a:t>be a book </a:t>
            </a:r>
            <a:r>
              <a:rPr dirty="0" sz="1450" spc="-10">
                <a:latin typeface="Times New Roman"/>
                <a:cs typeface="Times New Roman"/>
              </a:rPr>
              <a:t>which contains all the keys to the  puzzles </a:t>
            </a:r>
            <a:r>
              <a:rPr dirty="0" sz="1450" spc="-5">
                <a:latin typeface="Times New Roman"/>
                <a:cs typeface="Times New Roman"/>
              </a:rPr>
              <a:t>of </a:t>
            </a:r>
            <a:r>
              <a:rPr dirty="0" sz="1450" spc="-10">
                <a:latin typeface="Times New Roman"/>
                <a:cs typeface="Times New Roman"/>
              </a:rPr>
              <a:t>the other world, </a:t>
            </a:r>
            <a:r>
              <a:rPr dirty="0" sz="1450" spc="-5">
                <a:latin typeface="Times New Roman"/>
                <a:cs typeface="Times New Roman"/>
              </a:rPr>
              <a:t>not </a:t>
            </a:r>
            <a:r>
              <a:rPr dirty="0" sz="1450" spc="-10">
                <a:latin typeface="Times New Roman"/>
                <a:cs typeface="Times New Roman"/>
              </a:rPr>
              <a:t>just some.' As the </a:t>
            </a:r>
            <a:r>
              <a:rPr dirty="0" sz="1450" spc="-5">
                <a:latin typeface="Times New Roman"/>
                <a:cs typeface="Times New Roman"/>
              </a:rPr>
              <a:t>thought </a:t>
            </a:r>
            <a:r>
              <a:rPr dirty="0" sz="1450" spc="-10">
                <a:latin typeface="Times New Roman"/>
                <a:cs typeface="Times New Roman"/>
              </a:rPr>
              <a:t>flashed through my  mind, my hand automatically fingered the </a:t>
            </a:r>
            <a:r>
              <a:rPr dirty="0" sz="1450" spc="-15">
                <a:latin typeface="Times New Roman"/>
                <a:cs typeface="Times New Roman"/>
              </a:rPr>
              <a:t>Juggler,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still had in my  pocket, </a:t>
            </a:r>
            <a:r>
              <a:rPr dirty="0" sz="1450" spc="-5">
                <a:latin typeface="Times New Roman"/>
                <a:cs typeface="Times New Roman"/>
              </a:rPr>
              <a:t>but </a:t>
            </a: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could formulate the question, Zwakh had spoken it </a:t>
            </a:r>
            <a:r>
              <a:rPr dirty="0" sz="1450" spc="-5">
                <a:latin typeface="Times New Roman"/>
                <a:cs typeface="Times New Roman"/>
              </a:rPr>
              <a:t>out  loud.</a:t>
            </a:r>
            <a:endParaRPr sz="1450">
              <a:latin typeface="Times New Roman"/>
              <a:cs typeface="Times New Roman"/>
            </a:endParaRPr>
          </a:p>
          <a:p>
            <a:pPr algn="just" marL="12700" marR="12065" indent="255904">
              <a:lnSpc>
                <a:spcPts val="1730"/>
              </a:lnSpc>
              <a:spcBef>
                <a:spcPts val="785"/>
              </a:spcBef>
            </a:pPr>
            <a:r>
              <a:rPr dirty="0" sz="1450" spc="-10">
                <a:latin typeface="Times New Roman"/>
                <a:cs typeface="Times New Roman"/>
              </a:rPr>
              <a:t>Once again Hillel smiled his sphinx-like smile. "Every question that can </a:t>
            </a:r>
            <a:r>
              <a:rPr dirty="0" sz="1450" spc="-5">
                <a:latin typeface="Times New Roman"/>
                <a:cs typeface="Times New Roman"/>
              </a:rPr>
              <a:t>be  </a:t>
            </a:r>
            <a:r>
              <a:rPr dirty="0" sz="1450" spc="-10">
                <a:latin typeface="Times New Roman"/>
                <a:cs typeface="Times New Roman"/>
              </a:rPr>
              <a:t>asked </a:t>
            </a:r>
            <a:r>
              <a:rPr dirty="0" sz="1450" spc="-5">
                <a:latin typeface="Times New Roman"/>
                <a:cs typeface="Times New Roman"/>
              </a:rPr>
              <a:t>by </a:t>
            </a:r>
            <a:r>
              <a:rPr dirty="0" sz="1450" spc="-10">
                <a:latin typeface="Times New Roman"/>
                <a:cs typeface="Times New Roman"/>
              </a:rPr>
              <a:t>man is answered the moment it is asked in the</a:t>
            </a:r>
            <a:r>
              <a:rPr dirty="0" sz="1450" spc="60">
                <a:latin typeface="Times New Roman"/>
                <a:cs typeface="Times New Roman"/>
              </a:rPr>
              <a:t> </a:t>
            </a:r>
            <a:r>
              <a:rPr dirty="0" sz="1450" spc="-10">
                <a:latin typeface="Times New Roman"/>
                <a:cs typeface="Times New Roman"/>
              </a:rPr>
              <a:t>spirit."</a:t>
            </a:r>
            <a:endParaRPr sz="1450">
              <a:latin typeface="Times New Roman"/>
              <a:cs typeface="Times New Roman"/>
            </a:endParaRPr>
          </a:p>
          <a:p>
            <a:pPr marL="12700" marR="219710" indent="255904">
              <a:lnSpc>
                <a:spcPts val="1730"/>
              </a:lnSpc>
              <a:spcBef>
                <a:spcPts val="785"/>
              </a:spcBef>
            </a:pPr>
            <a:r>
              <a:rPr dirty="0" sz="1450" spc="-10">
                <a:latin typeface="Times New Roman"/>
                <a:cs typeface="Times New Roman"/>
              </a:rPr>
              <a:t>Zwakh turned to me, "Have </a:t>
            </a:r>
            <a:r>
              <a:rPr dirty="0" sz="1450" spc="-5">
                <a:latin typeface="Times New Roman"/>
                <a:cs typeface="Times New Roman"/>
              </a:rPr>
              <a:t>you </a:t>
            </a:r>
            <a:r>
              <a:rPr dirty="0" sz="1450" spc="-10">
                <a:latin typeface="Times New Roman"/>
                <a:cs typeface="Times New Roman"/>
              </a:rPr>
              <a:t>any idea what </a:t>
            </a:r>
            <a:r>
              <a:rPr dirty="0" sz="1450" spc="-5">
                <a:latin typeface="Times New Roman"/>
                <a:cs typeface="Times New Roman"/>
              </a:rPr>
              <a:t>he </a:t>
            </a:r>
            <a:r>
              <a:rPr dirty="0" sz="1450" spc="-10">
                <a:latin typeface="Times New Roman"/>
                <a:cs typeface="Times New Roman"/>
              </a:rPr>
              <a:t>means </a:t>
            </a:r>
            <a:r>
              <a:rPr dirty="0" sz="1450" spc="-5">
                <a:latin typeface="Times New Roman"/>
                <a:cs typeface="Times New Roman"/>
              </a:rPr>
              <a:t>by </a:t>
            </a:r>
            <a:r>
              <a:rPr dirty="0" sz="1450" spc="-10">
                <a:latin typeface="Times New Roman"/>
                <a:cs typeface="Times New Roman"/>
              </a:rPr>
              <a:t>that?" But </a:t>
            </a:r>
            <a:r>
              <a:rPr dirty="0" sz="1450" spc="-5">
                <a:latin typeface="Times New Roman"/>
                <a:cs typeface="Times New Roman"/>
              </a:rPr>
              <a:t>I  </a:t>
            </a:r>
            <a:r>
              <a:rPr dirty="0" sz="1450" spc="-10">
                <a:latin typeface="Times New Roman"/>
                <a:cs typeface="Times New Roman"/>
              </a:rPr>
              <a:t>gave </a:t>
            </a:r>
            <a:r>
              <a:rPr dirty="0" sz="1450" spc="-5">
                <a:latin typeface="Times New Roman"/>
                <a:cs typeface="Times New Roman"/>
              </a:rPr>
              <a:t>no </a:t>
            </a:r>
            <a:r>
              <a:rPr dirty="0" sz="1450" spc="-20">
                <a:latin typeface="Times New Roman"/>
                <a:cs typeface="Times New Roman"/>
              </a:rPr>
              <a:t>answer, </a:t>
            </a:r>
            <a:r>
              <a:rPr dirty="0" sz="1450" spc="-5">
                <a:latin typeface="Times New Roman"/>
                <a:cs typeface="Times New Roman"/>
              </a:rPr>
              <a:t>I </a:t>
            </a:r>
            <a:r>
              <a:rPr dirty="0" sz="1450" spc="-10">
                <a:latin typeface="Times New Roman"/>
                <a:cs typeface="Times New Roman"/>
              </a:rPr>
              <a:t>was holding my breath so as </a:t>
            </a:r>
            <a:r>
              <a:rPr dirty="0" sz="1450" spc="-5">
                <a:latin typeface="Times New Roman"/>
                <a:cs typeface="Times New Roman"/>
              </a:rPr>
              <a:t>not </a:t>
            </a:r>
            <a:r>
              <a:rPr dirty="0" sz="1450" spc="-10">
                <a:latin typeface="Times New Roman"/>
                <a:cs typeface="Times New Roman"/>
              </a:rPr>
              <a:t>to miss </a:t>
            </a:r>
            <a:r>
              <a:rPr dirty="0" sz="1450" spc="-5">
                <a:latin typeface="Times New Roman"/>
                <a:cs typeface="Times New Roman"/>
              </a:rPr>
              <a:t>a </a:t>
            </a:r>
            <a:r>
              <a:rPr dirty="0" sz="1450" spc="-10">
                <a:latin typeface="Times New Roman"/>
                <a:cs typeface="Times New Roman"/>
              </a:rPr>
              <a:t>single word </a:t>
            </a:r>
            <a:r>
              <a:rPr dirty="0" sz="1450" spc="-5">
                <a:latin typeface="Times New Roman"/>
                <a:cs typeface="Times New Roman"/>
              </a:rPr>
              <a:t>of  </a:t>
            </a:r>
            <a:r>
              <a:rPr dirty="0" sz="1450" spc="-10">
                <a:latin typeface="Times New Roman"/>
                <a:cs typeface="Times New Roman"/>
              </a:rPr>
              <a:t>what Hillel was</a:t>
            </a:r>
            <a:r>
              <a:rPr dirty="0" sz="1450">
                <a:latin typeface="Times New Roman"/>
                <a:cs typeface="Times New Roman"/>
              </a:rPr>
              <a:t> </a:t>
            </a:r>
            <a:r>
              <a:rPr dirty="0" sz="1450" spc="-10">
                <a:latin typeface="Times New Roman"/>
                <a:cs typeface="Times New Roman"/>
              </a:rPr>
              <a:t>saying.</a:t>
            </a:r>
            <a:endParaRPr sz="1450">
              <a:latin typeface="Times New Roman"/>
              <a:cs typeface="Times New Roman"/>
            </a:endParaRPr>
          </a:p>
          <a:p>
            <a:pPr algn="just" marL="12700" marR="8890" indent="255904">
              <a:lnSpc>
                <a:spcPts val="1730"/>
              </a:lnSpc>
              <a:spcBef>
                <a:spcPts val="715"/>
              </a:spcBef>
            </a:pPr>
            <a:r>
              <a:rPr dirty="0" sz="1450" spc="-10">
                <a:latin typeface="Times New Roman"/>
                <a:cs typeface="Times New Roman"/>
              </a:rPr>
              <a:t>Shemaiah went </a:t>
            </a:r>
            <a:r>
              <a:rPr dirty="0" sz="1450" spc="-5">
                <a:latin typeface="Times New Roman"/>
                <a:cs typeface="Times New Roman"/>
              </a:rPr>
              <a:t>on, </a:t>
            </a:r>
            <a:r>
              <a:rPr dirty="0" sz="1450" spc="-10">
                <a:latin typeface="Times New Roman"/>
                <a:cs typeface="Times New Roman"/>
              </a:rPr>
              <a:t>"The whole </a:t>
            </a:r>
            <a:r>
              <a:rPr dirty="0" sz="1450" spc="-5">
                <a:latin typeface="Times New Roman"/>
                <a:cs typeface="Times New Roman"/>
              </a:rPr>
              <a:t>of </a:t>
            </a:r>
            <a:r>
              <a:rPr dirty="0" sz="1450" spc="-10">
                <a:latin typeface="Times New Roman"/>
                <a:cs typeface="Times New Roman"/>
              </a:rPr>
              <a:t>life consists </a:t>
            </a:r>
            <a:r>
              <a:rPr dirty="0" sz="1450" spc="-5">
                <a:latin typeface="Times New Roman"/>
                <a:cs typeface="Times New Roman"/>
              </a:rPr>
              <a:t>of </a:t>
            </a:r>
            <a:r>
              <a:rPr dirty="0" sz="1450" spc="-10">
                <a:latin typeface="Times New Roman"/>
                <a:cs typeface="Times New Roman"/>
              </a:rPr>
              <a:t>nothing </a:t>
            </a:r>
            <a:r>
              <a:rPr dirty="0" sz="1450" spc="-5">
                <a:latin typeface="Times New Roman"/>
                <a:cs typeface="Times New Roman"/>
              </a:rPr>
              <a:t>but </a:t>
            </a:r>
            <a:r>
              <a:rPr dirty="0" sz="1450" spc="-10">
                <a:latin typeface="Times New Roman"/>
                <a:cs typeface="Times New Roman"/>
              </a:rPr>
              <a:t>questions  which have taken </a:t>
            </a:r>
            <a:r>
              <a:rPr dirty="0" sz="1450" spc="-5">
                <a:latin typeface="Times New Roman"/>
                <a:cs typeface="Times New Roman"/>
              </a:rPr>
              <a:t>on </a:t>
            </a:r>
            <a:r>
              <a:rPr dirty="0" sz="1450" spc="-10">
                <a:latin typeface="Times New Roman"/>
                <a:cs typeface="Times New Roman"/>
              </a:rPr>
              <a:t>physical form and which bear the seed </a:t>
            </a:r>
            <a:r>
              <a:rPr dirty="0" sz="1450" spc="-5">
                <a:latin typeface="Times New Roman"/>
                <a:cs typeface="Times New Roman"/>
              </a:rPr>
              <a:t>of </a:t>
            </a:r>
            <a:r>
              <a:rPr dirty="0" sz="1450" spc="-10">
                <a:latin typeface="Times New Roman"/>
                <a:cs typeface="Times New Roman"/>
              </a:rPr>
              <a:t>their answer  within them, and </a:t>
            </a:r>
            <a:r>
              <a:rPr dirty="0" sz="1450" spc="-5">
                <a:latin typeface="Times New Roman"/>
                <a:cs typeface="Times New Roman"/>
              </a:rPr>
              <a:t>of </a:t>
            </a:r>
            <a:r>
              <a:rPr dirty="0" sz="1450" spc="-10">
                <a:latin typeface="Times New Roman"/>
                <a:cs typeface="Times New Roman"/>
              </a:rPr>
              <a:t>answers which are pregnant with questions. A man who  sees anything else in it is </a:t>
            </a:r>
            <a:r>
              <a:rPr dirty="0" sz="1450" spc="-5">
                <a:latin typeface="Times New Roman"/>
                <a:cs typeface="Times New Roman"/>
              </a:rPr>
              <a:t>a</a:t>
            </a:r>
            <a:r>
              <a:rPr dirty="0" sz="1450" spc="25">
                <a:latin typeface="Times New Roman"/>
                <a:cs typeface="Times New Roman"/>
              </a:rPr>
              <a:t> </a:t>
            </a:r>
            <a:r>
              <a:rPr dirty="0" sz="1450" spc="-10">
                <a:latin typeface="Times New Roman"/>
                <a:cs typeface="Times New Roman"/>
              </a:rPr>
              <a:t>fool."</a:t>
            </a:r>
            <a:endParaRPr sz="1450">
              <a:latin typeface="Times New Roman"/>
              <a:cs typeface="Times New Roman"/>
            </a:endParaRPr>
          </a:p>
          <a:p>
            <a:pPr algn="just" marL="12700" marR="6985" indent="255904">
              <a:lnSpc>
                <a:spcPts val="1730"/>
              </a:lnSpc>
              <a:spcBef>
                <a:spcPts val="790"/>
              </a:spcBef>
            </a:pPr>
            <a:r>
              <a:rPr dirty="0" sz="1450" spc="-10">
                <a:latin typeface="Times New Roman"/>
                <a:cs typeface="Times New Roman"/>
              </a:rPr>
              <a:t>Zwakh thumped the table. </a:t>
            </a:r>
            <a:r>
              <a:rPr dirty="0" sz="1450" spc="-40">
                <a:latin typeface="Times New Roman"/>
                <a:cs typeface="Times New Roman"/>
              </a:rPr>
              <a:t>"Yes: </a:t>
            </a:r>
            <a:r>
              <a:rPr dirty="0" sz="1450" spc="-10">
                <a:latin typeface="Times New Roman"/>
                <a:cs typeface="Times New Roman"/>
              </a:rPr>
              <a:t>questions that are different every time and  answers that mean different things to different</a:t>
            </a:r>
            <a:r>
              <a:rPr dirty="0" sz="1450" spc="25">
                <a:latin typeface="Times New Roman"/>
                <a:cs typeface="Times New Roman"/>
              </a:rPr>
              <a:t> </a:t>
            </a:r>
            <a:r>
              <a:rPr dirty="0" sz="1450" spc="-10">
                <a:latin typeface="Times New Roman"/>
                <a:cs typeface="Times New Roman"/>
              </a:rPr>
              <a:t>people."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"That is the whole point", said Hillel </a:t>
            </a:r>
            <a:r>
              <a:rPr dirty="0" sz="1450" spc="-20">
                <a:latin typeface="Times New Roman"/>
                <a:cs typeface="Times New Roman"/>
              </a:rPr>
              <a:t>amicably. </a:t>
            </a:r>
            <a:r>
              <a:rPr dirty="0" sz="1450" spc="-10">
                <a:latin typeface="Times New Roman"/>
                <a:cs typeface="Times New Roman"/>
              </a:rPr>
              <a:t>"It is, </a:t>
            </a:r>
            <a:r>
              <a:rPr dirty="0" sz="1450" spc="-5">
                <a:latin typeface="Times New Roman"/>
                <a:cs typeface="Times New Roman"/>
              </a:rPr>
              <a:t>I </a:t>
            </a:r>
            <a:r>
              <a:rPr dirty="0" sz="1450" spc="-10">
                <a:latin typeface="Times New Roman"/>
                <a:cs typeface="Times New Roman"/>
              </a:rPr>
              <a:t>believe, solely the  doctor's privilege to have </a:t>
            </a:r>
            <a:r>
              <a:rPr dirty="0" sz="1450" spc="-5">
                <a:latin typeface="Times New Roman"/>
                <a:cs typeface="Times New Roman"/>
              </a:rPr>
              <a:t>'one </a:t>
            </a:r>
            <a:r>
              <a:rPr dirty="0" sz="1450" spc="-10">
                <a:latin typeface="Times New Roman"/>
                <a:cs typeface="Times New Roman"/>
              </a:rPr>
              <a:t>pill for every ill". Each questioner is given the  answer best suited to his needs; otherwise humanity would </a:t>
            </a:r>
            <a:r>
              <a:rPr dirty="0" sz="1450" spc="-5">
                <a:latin typeface="Times New Roman"/>
                <a:cs typeface="Times New Roman"/>
              </a:rPr>
              <a:t>not </a:t>
            </a:r>
            <a:r>
              <a:rPr dirty="0" sz="1450" spc="-10">
                <a:latin typeface="Times New Roman"/>
                <a:cs typeface="Times New Roman"/>
              </a:rPr>
              <a:t>follow the path  </a:t>
            </a:r>
            <a:r>
              <a:rPr dirty="0" sz="1450" spc="-5">
                <a:latin typeface="Times New Roman"/>
                <a:cs typeface="Times New Roman"/>
              </a:rPr>
              <a:t>of </a:t>
            </a:r>
            <a:r>
              <a:rPr dirty="0" sz="1450" spc="-10">
                <a:latin typeface="Times New Roman"/>
                <a:cs typeface="Times New Roman"/>
              </a:rPr>
              <a:t>their longings. Do </a:t>
            </a:r>
            <a:r>
              <a:rPr dirty="0" sz="1450" spc="-5">
                <a:latin typeface="Times New Roman"/>
                <a:cs typeface="Times New Roman"/>
              </a:rPr>
              <a:t>you </a:t>
            </a:r>
            <a:r>
              <a:rPr dirty="0" sz="1450" spc="-10">
                <a:latin typeface="Times New Roman"/>
                <a:cs typeface="Times New Roman"/>
              </a:rPr>
              <a:t>think there is </a:t>
            </a:r>
            <a:r>
              <a:rPr dirty="0" sz="1450" spc="-5">
                <a:latin typeface="Times New Roman"/>
                <a:cs typeface="Times New Roman"/>
              </a:rPr>
              <a:t>no </a:t>
            </a:r>
            <a:r>
              <a:rPr dirty="0" sz="1450" spc="-10">
                <a:latin typeface="Times New Roman"/>
                <a:cs typeface="Times New Roman"/>
              </a:rPr>
              <a:t>rhyme </a:t>
            </a:r>
            <a:r>
              <a:rPr dirty="0" sz="1450" spc="-5">
                <a:latin typeface="Times New Roman"/>
                <a:cs typeface="Times New Roman"/>
              </a:rPr>
              <a:t>or </a:t>
            </a:r>
            <a:r>
              <a:rPr dirty="0" sz="1450" spc="-10">
                <a:latin typeface="Times New Roman"/>
                <a:cs typeface="Times New Roman"/>
              </a:rPr>
              <a:t>reason why </a:t>
            </a:r>
            <a:r>
              <a:rPr dirty="0" sz="1450" spc="-5">
                <a:latin typeface="Times New Roman"/>
                <a:cs typeface="Times New Roman"/>
              </a:rPr>
              <a:t>our </a:t>
            </a:r>
            <a:r>
              <a:rPr dirty="0" sz="1450" spc="-10">
                <a:latin typeface="Times New Roman"/>
                <a:cs typeface="Times New Roman"/>
              </a:rPr>
              <a:t>Jewish  </a:t>
            </a:r>
            <a:r>
              <a:rPr dirty="0" sz="1450" spc="-5">
                <a:latin typeface="Times New Roman"/>
                <a:cs typeface="Times New Roman"/>
              </a:rPr>
              <a:t>books </a:t>
            </a:r>
            <a:r>
              <a:rPr dirty="0" sz="1450" spc="-10">
                <a:latin typeface="Times New Roman"/>
                <a:cs typeface="Times New Roman"/>
              </a:rPr>
              <a:t>are written in consonants alone? Each reader has to find for himself the  secret vowels that </a:t>
            </a:r>
            <a:r>
              <a:rPr dirty="0" sz="1450" spc="-5">
                <a:latin typeface="Times New Roman"/>
                <a:cs typeface="Times New Roman"/>
              </a:rPr>
              <a:t>go </a:t>
            </a:r>
            <a:r>
              <a:rPr dirty="0" sz="1450" spc="-10">
                <a:latin typeface="Times New Roman"/>
                <a:cs typeface="Times New Roman"/>
              </a:rPr>
              <a:t>with them and which reveal </a:t>
            </a:r>
            <a:r>
              <a:rPr dirty="0" sz="1450" spc="-5">
                <a:latin typeface="Times New Roman"/>
                <a:cs typeface="Times New Roman"/>
              </a:rPr>
              <a:t>a </a:t>
            </a:r>
            <a:r>
              <a:rPr dirty="0" sz="1450" spc="-10">
                <a:latin typeface="Times New Roman"/>
                <a:cs typeface="Times New Roman"/>
              </a:rPr>
              <a:t>meaning that is for him  alone; the living word should </a:t>
            </a:r>
            <a:r>
              <a:rPr dirty="0" sz="1450" spc="-5">
                <a:latin typeface="Times New Roman"/>
                <a:cs typeface="Times New Roman"/>
              </a:rPr>
              <a:t>not </a:t>
            </a:r>
            <a:r>
              <a:rPr dirty="0" sz="1450" spc="-10">
                <a:latin typeface="Times New Roman"/>
                <a:cs typeface="Times New Roman"/>
              </a:rPr>
              <a:t>wither into dead</a:t>
            </a:r>
            <a:r>
              <a:rPr dirty="0" sz="1450" spc="45">
                <a:latin typeface="Times New Roman"/>
                <a:cs typeface="Times New Roman"/>
              </a:rPr>
              <a:t> </a:t>
            </a:r>
            <a:r>
              <a:rPr dirty="0" sz="1450" spc="-10">
                <a:latin typeface="Times New Roman"/>
                <a:cs typeface="Times New Roman"/>
              </a:rPr>
              <a:t>dogma."</a:t>
            </a:r>
            <a:endParaRPr sz="1450">
              <a:latin typeface="Times New Roman"/>
              <a:cs typeface="Times New Roman"/>
            </a:endParaRPr>
          </a:p>
          <a:p>
            <a:pPr algn="just" marL="12700" marR="212090" indent="255904">
              <a:lnSpc>
                <a:spcPts val="1730"/>
              </a:lnSpc>
              <a:spcBef>
                <a:spcPts val="710"/>
              </a:spcBef>
            </a:pPr>
            <a:r>
              <a:rPr dirty="0" sz="1450" spc="-10">
                <a:latin typeface="Times New Roman"/>
                <a:cs typeface="Times New Roman"/>
              </a:rPr>
              <a:t>The old puppeteer disagreed </a:t>
            </a:r>
            <a:r>
              <a:rPr dirty="0" sz="1450" spc="-20">
                <a:latin typeface="Times New Roman"/>
                <a:cs typeface="Times New Roman"/>
              </a:rPr>
              <a:t>violently. </a:t>
            </a:r>
            <a:r>
              <a:rPr dirty="0" sz="1450" spc="-10">
                <a:latin typeface="Times New Roman"/>
                <a:cs typeface="Times New Roman"/>
              </a:rPr>
              <a:t>"That's nothing </a:t>
            </a:r>
            <a:r>
              <a:rPr dirty="0" sz="1450" spc="-5">
                <a:latin typeface="Times New Roman"/>
                <a:cs typeface="Times New Roman"/>
              </a:rPr>
              <a:t>but </a:t>
            </a:r>
            <a:r>
              <a:rPr dirty="0" sz="1450" spc="-10">
                <a:latin typeface="Times New Roman"/>
                <a:cs typeface="Times New Roman"/>
              </a:rPr>
              <a:t>words, Rabbi,  words! Call me </a:t>
            </a:r>
            <a:r>
              <a:rPr dirty="0" sz="1450" spc="-5">
                <a:latin typeface="Times New Roman"/>
                <a:cs typeface="Times New Roman"/>
              </a:rPr>
              <a:t>a </a:t>
            </a:r>
            <a:r>
              <a:rPr dirty="0" sz="1450" spc="-10">
                <a:latin typeface="Times New Roman"/>
                <a:cs typeface="Times New Roman"/>
              </a:rPr>
              <a:t>fairground juggler if </a:t>
            </a:r>
            <a:r>
              <a:rPr dirty="0" sz="1450" spc="-5">
                <a:latin typeface="Times New Roman"/>
                <a:cs typeface="Times New Roman"/>
              </a:rPr>
              <a:t>I </a:t>
            </a:r>
            <a:r>
              <a:rPr dirty="0" sz="1450" spc="-10">
                <a:latin typeface="Times New Roman"/>
                <a:cs typeface="Times New Roman"/>
              </a:rPr>
              <a:t>can make head </a:t>
            </a:r>
            <a:r>
              <a:rPr dirty="0" sz="1450" spc="-5">
                <a:latin typeface="Times New Roman"/>
                <a:cs typeface="Times New Roman"/>
              </a:rPr>
              <a:t>or </a:t>
            </a:r>
            <a:r>
              <a:rPr dirty="0" sz="1450" spc="-10">
                <a:latin typeface="Times New Roman"/>
                <a:cs typeface="Times New Roman"/>
              </a:rPr>
              <a:t>tail </a:t>
            </a:r>
            <a:r>
              <a:rPr dirty="0" sz="1450" spc="-5">
                <a:latin typeface="Times New Roman"/>
                <a:cs typeface="Times New Roman"/>
              </a:rPr>
              <a:t>of</a:t>
            </a:r>
            <a:r>
              <a:rPr dirty="0" sz="1450" spc="7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3900" cy="9391650"/>
          </a:xfrm>
          <a:prstGeom prst="rect">
            <a:avLst/>
          </a:prstGeom>
        </p:spPr>
        <p:txBody>
          <a:bodyPr wrap="square" lIns="0" tIns="19685" rIns="0" bIns="0" rtlCol="0" vert="horz">
            <a:spAutoFit/>
          </a:bodyPr>
          <a:lstStyle/>
          <a:p>
            <a:pPr marL="12700" marR="144145" indent="255904">
              <a:lnSpc>
                <a:spcPts val="1730"/>
              </a:lnSpc>
              <a:spcBef>
                <a:spcPts val="155"/>
              </a:spcBef>
            </a:pPr>
            <a:r>
              <a:rPr dirty="0" sz="1450" spc="-10">
                <a:latin typeface="Times New Roman"/>
                <a:cs typeface="Times New Roman"/>
              </a:rPr>
              <a:t>A fairground juggler! Like </a:t>
            </a:r>
            <a:r>
              <a:rPr dirty="0" sz="1450" spc="-5">
                <a:latin typeface="Times New Roman"/>
                <a:cs typeface="Times New Roman"/>
              </a:rPr>
              <a:t>a bolt </a:t>
            </a:r>
            <a:r>
              <a:rPr dirty="0" sz="1450" spc="-10">
                <a:latin typeface="Times New Roman"/>
                <a:cs typeface="Times New Roman"/>
              </a:rPr>
              <a:t>from the blue, Zwakh's words  immediately </a:t>
            </a:r>
            <a:r>
              <a:rPr dirty="0" sz="1450" spc="-5">
                <a:latin typeface="Times New Roman"/>
                <a:cs typeface="Times New Roman"/>
              </a:rPr>
              <a:t>brought </a:t>
            </a:r>
            <a:r>
              <a:rPr dirty="0" sz="1450" spc="-10">
                <a:latin typeface="Times New Roman"/>
                <a:cs typeface="Times New Roman"/>
              </a:rPr>
              <a:t>back to mind the Juggler </a:t>
            </a:r>
            <a:r>
              <a:rPr dirty="0" sz="1450" spc="-5">
                <a:latin typeface="Times New Roman"/>
                <a:cs typeface="Times New Roman"/>
              </a:rPr>
              <a:t>I </a:t>
            </a:r>
            <a:r>
              <a:rPr dirty="0" sz="1450" spc="-10">
                <a:latin typeface="Times New Roman"/>
                <a:cs typeface="Times New Roman"/>
              </a:rPr>
              <a:t>had found during the night. </a:t>
            </a:r>
            <a:r>
              <a:rPr dirty="0" sz="1450" spc="-5">
                <a:latin typeface="Times New Roman"/>
                <a:cs typeface="Times New Roman"/>
              </a:rPr>
              <a:t>I  </a:t>
            </a:r>
            <a:r>
              <a:rPr dirty="0" sz="1450" spc="-10">
                <a:latin typeface="Times New Roman"/>
                <a:cs typeface="Times New Roman"/>
              </a:rPr>
              <a:t>almost fell </a:t>
            </a:r>
            <a:r>
              <a:rPr dirty="0" sz="1450" spc="-15">
                <a:latin typeface="Times New Roman"/>
                <a:cs typeface="Times New Roman"/>
              </a:rPr>
              <a:t>off </a:t>
            </a:r>
            <a:r>
              <a:rPr dirty="0" sz="1450" spc="-10">
                <a:latin typeface="Times New Roman"/>
                <a:cs typeface="Times New Roman"/>
              </a:rPr>
              <a:t>my chair in horrified</a:t>
            </a:r>
            <a:r>
              <a:rPr dirty="0" sz="1450" spc="30">
                <a:latin typeface="Times New Roman"/>
                <a:cs typeface="Times New Roman"/>
              </a:rPr>
              <a:t> </a:t>
            </a:r>
            <a:r>
              <a:rPr dirty="0" sz="1450" spc="-10">
                <a:latin typeface="Times New Roman"/>
                <a:cs typeface="Times New Roman"/>
              </a:rPr>
              <a:t>surprise.</a:t>
            </a:r>
            <a:endParaRPr sz="1450">
              <a:latin typeface="Times New Roman"/>
              <a:cs typeface="Times New Roman"/>
            </a:endParaRPr>
          </a:p>
          <a:p>
            <a:pPr marL="12700" marR="33020" indent="255904">
              <a:lnSpc>
                <a:spcPts val="1730"/>
              </a:lnSpc>
              <a:spcBef>
                <a:spcPts val="785"/>
              </a:spcBef>
            </a:pPr>
            <a:r>
              <a:rPr dirty="0" sz="1450" spc="-10">
                <a:latin typeface="Times New Roman"/>
                <a:cs typeface="Times New Roman"/>
              </a:rPr>
              <a:t>Hillel avoided my eye. </a:t>
            </a:r>
            <a:r>
              <a:rPr dirty="0" sz="1450" spc="-5">
                <a:latin typeface="Times New Roman"/>
                <a:cs typeface="Times New Roman"/>
              </a:rPr>
              <a:t>I </a:t>
            </a:r>
            <a:r>
              <a:rPr dirty="0" sz="1450" spc="-10">
                <a:latin typeface="Times New Roman"/>
                <a:cs typeface="Times New Roman"/>
              </a:rPr>
              <a:t>heard his voice as from </a:t>
            </a:r>
            <a:r>
              <a:rPr dirty="0" sz="1450" spc="-5">
                <a:latin typeface="Times New Roman"/>
                <a:cs typeface="Times New Roman"/>
              </a:rPr>
              <a:t>a </a:t>
            </a:r>
            <a:r>
              <a:rPr dirty="0" sz="1450" spc="-10">
                <a:latin typeface="Times New Roman"/>
                <a:cs typeface="Times New Roman"/>
              </a:rPr>
              <a:t>great distance. "A  juggler? Perhaps that is what </a:t>
            </a:r>
            <a:r>
              <a:rPr dirty="0" sz="1450" spc="-5">
                <a:latin typeface="Times New Roman"/>
                <a:cs typeface="Times New Roman"/>
              </a:rPr>
              <a:t>you </a:t>
            </a:r>
            <a:r>
              <a:rPr dirty="0" sz="1450" spc="-10">
                <a:latin typeface="Times New Roman"/>
                <a:cs typeface="Times New Roman"/>
              </a:rPr>
              <a:t>are. One should never </a:t>
            </a:r>
            <a:r>
              <a:rPr dirty="0" sz="1450" spc="-5">
                <a:latin typeface="Times New Roman"/>
                <a:cs typeface="Times New Roman"/>
              </a:rPr>
              <a:t>be </a:t>
            </a:r>
            <a:r>
              <a:rPr dirty="0" sz="1450" spc="-10">
                <a:latin typeface="Times New Roman"/>
                <a:cs typeface="Times New Roman"/>
              </a:rPr>
              <a:t>too sure </a:t>
            </a:r>
            <a:r>
              <a:rPr dirty="0" sz="1450" spc="-5">
                <a:latin typeface="Times New Roman"/>
                <a:cs typeface="Times New Roman"/>
              </a:rPr>
              <a:t>of </a:t>
            </a:r>
            <a:r>
              <a:rPr dirty="0" sz="1450" spc="-10">
                <a:latin typeface="Times New Roman"/>
                <a:cs typeface="Times New Roman"/>
              </a:rPr>
              <a:t>oneself.  By the way Herr Zwakh, talking </a:t>
            </a:r>
            <a:r>
              <a:rPr dirty="0" sz="1450" spc="-5">
                <a:latin typeface="Times New Roman"/>
                <a:cs typeface="Times New Roman"/>
              </a:rPr>
              <a:t>of </a:t>
            </a:r>
            <a:r>
              <a:rPr dirty="0" sz="1450" spc="-10">
                <a:latin typeface="Times New Roman"/>
                <a:cs typeface="Times New Roman"/>
              </a:rPr>
              <a:t>jugglers, </a:t>
            </a:r>
            <a:r>
              <a:rPr dirty="0" sz="1450" spc="-5">
                <a:latin typeface="Times New Roman"/>
                <a:cs typeface="Times New Roman"/>
              </a:rPr>
              <a:t>do you </a:t>
            </a:r>
            <a:r>
              <a:rPr dirty="0" sz="1450" spc="-10">
                <a:latin typeface="Times New Roman"/>
                <a:cs typeface="Times New Roman"/>
              </a:rPr>
              <a:t>play</a:t>
            </a:r>
            <a:r>
              <a:rPr dirty="0" sz="1450" spc="35">
                <a:latin typeface="Times New Roman"/>
                <a:cs typeface="Times New Roman"/>
              </a:rPr>
              <a:t> </a:t>
            </a:r>
            <a:r>
              <a:rPr dirty="0" sz="1450" spc="-20">
                <a:latin typeface="Times New Roman"/>
                <a:cs typeface="Times New Roman"/>
              </a:rPr>
              <a:t>Tarock?"</a:t>
            </a:r>
            <a:endParaRPr sz="1450">
              <a:latin typeface="Times New Roman"/>
              <a:cs typeface="Times New Roman"/>
            </a:endParaRPr>
          </a:p>
          <a:p>
            <a:pPr marL="268605">
              <a:lnSpc>
                <a:spcPct val="100000"/>
              </a:lnSpc>
              <a:spcBef>
                <a:spcPts val="650"/>
              </a:spcBef>
            </a:pPr>
            <a:r>
              <a:rPr dirty="0" sz="1450" spc="-20">
                <a:latin typeface="Times New Roman"/>
                <a:cs typeface="Times New Roman"/>
              </a:rPr>
              <a:t>"Tarock? </a:t>
            </a:r>
            <a:r>
              <a:rPr dirty="0" sz="1450" spc="-10">
                <a:latin typeface="Times New Roman"/>
                <a:cs typeface="Times New Roman"/>
              </a:rPr>
              <a:t>Of course. Since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a:t>
            </a:r>
            <a:r>
              <a:rPr dirty="0" sz="1450" spc="25">
                <a:latin typeface="Times New Roman"/>
                <a:cs typeface="Times New Roman"/>
              </a:rPr>
              <a:t> </a:t>
            </a:r>
            <a:r>
              <a:rPr dirty="0" sz="1450" spc="-25">
                <a:latin typeface="Times New Roman"/>
                <a:cs typeface="Times New Roman"/>
              </a:rPr>
              <a:t>boy."</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"Then I'm astonished </a:t>
            </a:r>
            <a:r>
              <a:rPr dirty="0" sz="1450" spc="-5">
                <a:latin typeface="Times New Roman"/>
                <a:cs typeface="Times New Roman"/>
              </a:rPr>
              <a:t>you </a:t>
            </a:r>
            <a:r>
              <a:rPr dirty="0" sz="1450" spc="-10">
                <a:latin typeface="Times New Roman"/>
                <a:cs typeface="Times New Roman"/>
              </a:rPr>
              <a:t>can ask me about </a:t>
            </a:r>
            <a:r>
              <a:rPr dirty="0" sz="1450" spc="-5">
                <a:latin typeface="Times New Roman"/>
                <a:cs typeface="Times New Roman"/>
              </a:rPr>
              <a:t>a book </a:t>
            </a:r>
            <a:r>
              <a:rPr dirty="0" sz="1450" spc="-10">
                <a:latin typeface="Times New Roman"/>
                <a:cs typeface="Times New Roman"/>
              </a:rPr>
              <a:t>which contains the  whole </a:t>
            </a:r>
            <a:r>
              <a:rPr dirty="0" sz="1450" spc="-5">
                <a:latin typeface="Times New Roman"/>
                <a:cs typeface="Times New Roman"/>
              </a:rPr>
              <a:t>of </a:t>
            </a:r>
            <a:r>
              <a:rPr dirty="0" sz="1450" spc="-10">
                <a:latin typeface="Times New Roman"/>
                <a:cs typeface="Times New Roman"/>
              </a:rPr>
              <a:t>the Cabbala when </a:t>
            </a:r>
            <a:r>
              <a:rPr dirty="0" sz="1450" spc="-5">
                <a:latin typeface="Times New Roman"/>
                <a:cs typeface="Times New Roman"/>
              </a:rPr>
              <a:t>you </a:t>
            </a:r>
            <a:r>
              <a:rPr dirty="0" sz="1450" spc="-10">
                <a:latin typeface="Times New Roman"/>
                <a:cs typeface="Times New Roman"/>
              </a:rPr>
              <a:t>must have held it in </a:t>
            </a:r>
            <a:r>
              <a:rPr dirty="0" sz="1450" spc="-5">
                <a:latin typeface="Times New Roman"/>
                <a:cs typeface="Times New Roman"/>
              </a:rPr>
              <a:t>your </a:t>
            </a:r>
            <a:r>
              <a:rPr dirty="0" sz="1450" spc="-10">
                <a:latin typeface="Times New Roman"/>
                <a:cs typeface="Times New Roman"/>
              </a:rPr>
              <a:t>hand thousands </a:t>
            </a:r>
            <a:r>
              <a:rPr dirty="0" sz="1450" spc="-5">
                <a:latin typeface="Times New Roman"/>
                <a:cs typeface="Times New Roman"/>
              </a:rPr>
              <a:t>of  </a:t>
            </a:r>
            <a:r>
              <a:rPr dirty="0" sz="1450" spc="-10">
                <a:latin typeface="Times New Roman"/>
                <a:cs typeface="Times New Roman"/>
              </a:rPr>
              <a:t>times."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"Me? In my hand? My own hand?" Zwakh scratched his head in  bewilderment.</a:t>
            </a:r>
            <a:endParaRPr sz="1450">
              <a:latin typeface="Times New Roman"/>
              <a:cs typeface="Times New Roman"/>
            </a:endParaRPr>
          </a:p>
          <a:p>
            <a:pPr marL="12700" marR="13335" indent="255904">
              <a:lnSpc>
                <a:spcPts val="1730"/>
              </a:lnSpc>
              <a:spcBef>
                <a:spcPts val="720"/>
              </a:spcBef>
            </a:pPr>
            <a:r>
              <a:rPr dirty="0" sz="1450" spc="-40">
                <a:latin typeface="Times New Roman"/>
                <a:cs typeface="Times New Roman"/>
              </a:rPr>
              <a:t>"Yes, </a:t>
            </a:r>
            <a:r>
              <a:rPr dirty="0" sz="1450" spc="-5">
                <a:latin typeface="Times New Roman"/>
                <a:cs typeface="Times New Roman"/>
              </a:rPr>
              <a:t>you! </a:t>
            </a:r>
            <a:r>
              <a:rPr dirty="0" sz="1450" spc="-10">
                <a:latin typeface="Times New Roman"/>
                <a:cs typeface="Times New Roman"/>
              </a:rPr>
              <a:t>Has it never struck </a:t>
            </a:r>
            <a:r>
              <a:rPr dirty="0" sz="1450" spc="-5">
                <a:latin typeface="Times New Roman"/>
                <a:cs typeface="Times New Roman"/>
              </a:rPr>
              <a:t>you </a:t>
            </a:r>
            <a:r>
              <a:rPr dirty="0" sz="1450" spc="-10">
                <a:latin typeface="Times New Roman"/>
                <a:cs typeface="Times New Roman"/>
              </a:rPr>
              <a:t>that the </a:t>
            </a:r>
            <a:r>
              <a:rPr dirty="0" sz="1450" spc="-25">
                <a:latin typeface="Times New Roman"/>
                <a:cs typeface="Times New Roman"/>
              </a:rPr>
              <a:t>Tarock </a:t>
            </a:r>
            <a:r>
              <a:rPr dirty="0" sz="1450" spc="-10">
                <a:latin typeface="Times New Roman"/>
                <a:cs typeface="Times New Roman"/>
              </a:rPr>
              <a:t>pack has twenty-two  trumps—precisely the same number as the letters </a:t>
            </a:r>
            <a:r>
              <a:rPr dirty="0" sz="1450" spc="-5">
                <a:latin typeface="Times New Roman"/>
                <a:cs typeface="Times New Roman"/>
              </a:rPr>
              <a:t>of </a:t>
            </a:r>
            <a:r>
              <a:rPr dirty="0" sz="1450" spc="-10">
                <a:latin typeface="Times New Roman"/>
                <a:cs typeface="Times New Roman"/>
              </a:rPr>
              <a:t>the Hebrew alphabet?  And, what is more, </a:t>
            </a:r>
            <a:r>
              <a:rPr dirty="0" sz="1450" spc="-5">
                <a:latin typeface="Times New Roman"/>
                <a:cs typeface="Times New Roman"/>
              </a:rPr>
              <a:t>do not our </a:t>
            </a:r>
            <a:r>
              <a:rPr dirty="0" sz="1450" spc="-10">
                <a:latin typeface="Times New Roman"/>
                <a:cs typeface="Times New Roman"/>
              </a:rPr>
              <a:t>Bohemian cards have pictures which are  obviously symbols? The Fool, Death, the Devil, the Last Judgment? How  </a:t>
            </a:r>
            <a:r>
              <a:rPr dirty="0" sz="1450" spc="-5">
                <a:latin typeface="Times New Roman"/>
                <a:cs typeface="Times New Roman"/>
              </a:rPr>
              <a:t>loud, </a:t>
            </a:r>
            <a:r>
              <a:rPr dirty="0" sz="1450" spc="-10">
                <a:latin typeface="Times New Roman"/>
                <a:cs typeface="Times New Roman"/>
              </a:rPr>
              <a:t>my friend, </a:t>
            </a:r>
            <a:r>
              <a:rPr dirty="0" sz="1450" spc="-5">
                <a:latin typeface="Times New Roman"/>
                <a:cs typeface="Times New Roman"/>
              </a:rPr>
              <a:t>do you </a:t>
            </a:r>
            <a:r>
              <a:rPr dirty="0" sz="1450" spc="-10">
                <a:latin typeface="Times New Roman"/>
                <a:cs typeface="Times New Roman"/>
              </a:rPr>
              <a:t>want life to </a:t>
            </a:r>
            <a:r>
              <a:rPr dirty="0" sz="1450" spc="-5">
                <a:latin typeface="Times New Roman"/>
                <a:cs typeface="Times New Roman"/>
              </a:rPr>
              <a:t>shout </a:t>
            </a:r>
            <a:r>
              <a:rPr dirty="0" sz="1450" spc="-10">
                <a:latin typeface="Times New Roman"/>
                <a:cs typeface="Times New Roman"/>
              </a:rPr>
              <a:t>its answers to </a:t>
            </a:r>
            <a:r>
              <a:rPr dirty="0" sz="1450" spc="-5">
                <a:latin typeface="Times New Roman"/>
                <a:cs typeface="Times New Roman"/>
              </a:rPr>
              <a:t>you? </a:t>
            </a:r>
            <a:r>
              <a:rPr dirty="0" sz="1450" spc="-10">
                <a:latin typeface="Times New Roman"/>
                <a:cs typeface="Times New Roman"/>
              </a:rPr>
              <a:t>It's </a:t>
            </a:r>
            <a:r>
              <a:rPr dirty="0" sz="1450" spc="-5">
                <a:latin typeface="Times New Roman"/>
                <a:cs typeface="Times New Roman"/>
              </a:rPr>
              <a:t>not  </a:t>
            </a:r>
            <a:r>
              <a:rPr dirty="0" sz="1450" spc="-20">
                <a:latin typeface="Times New Roman"/>
                <a:cs typeface="Times New Roman"/>
              </a:rPr>
              <a:t>necessary, </a:t>
            </a:r>
            <a:r>
              <a:rPr dirty="0" sz="1450" spc="-5">
                <a:latin typeface="Times New Roman"/>
                <a:cs typeface="Times New Roman"/>
              </a:rPr>
              <a:t>of </a:t>
            </a:r>
            <a:r>
              <a:rPr dirty="0" sz="1450" spc="-10">
                <a:latin typeface="Times New Roman"/>
                <a:cs typeface="Times New Roman"/>
              </a:rPr>
              <a:t>course, for </a:t>
            </a:r>
            <a:r>
              <a:rPr dirty="0" sz="1450" spc="-5">
                <a:latin typeface="Times New Roman"/>
                <a:cs typeface="Times New Roman"/>
              </a:rPr>
              <a:t>you </a:t>
            </a:r>
            <a:r>
              <a:rPr dirty="0" sz="1450" spc="-10">
                <a:latin typeface="Times New Roman"/>
                <a:cs typeface="Times New Roman"/>
              </a:rPr>
              <a:t>to know that </a:t>
            </a:r>
            <a:r>
              <a:rPr dirty="0" sz="1450" spc="-25">
                <a:latin typeface="Times New Roman"/>
                <a:cs typeface="Times New Roman"/>
              </a:rPr>
              <a:t>Tarock, </a:t>
            </a:r>
            <a:r>
              <a:rPr dirty="0" sz="1450" spc="-5">
                <a:latin typeface="Times New Roman"/>
                <a:cs typeface="Times New Roman"/>
              </a:rPr>
              <a:t>or </a:t>
            </a:r>
            <a:r>
              <a:rPr dirty="0" sz="1450" spc="-25">
                <a:latin typeface="Times New Roman"/>
                <a:cs typeface="Times New Roman"/>
              </a:rPr>
              <a:t>Tarot, </a:t>
            </a:r>
            <a:r>
              <a:rPr dirty="0" sz="1450" spc="-10">
                <a:latin typeface="Times New Roman"/>
                <a:cs typeface="Times New Roman"/>
              </a:rPr>
              <a:t>is the same as the  Jewish word </a:t>
            </a:r>
            <a:r>
              <a:rPr dirty="0" sz="1450" spc="-30">
                <a:latin typeface="Times New Roman"/>
                <a:cs typeface="Times New Roman"/>
              </a:rPr>
              <a:t>Tora, </a:t>
            </a:r>
            <a:r>
              <a:rPr dirty="0" sz="1450" spc="-10">
                <a:latin typeface="Times New Roman"/>
                <a:cs typeface="Times New Roman"/>
              </a:rPr>
              <a:t>'the Law', </a:t>
            </a:r>
            <a:r>
              <a:rPr dirty="0" sz="1450" spc="-5">
                <a:latin typeface="Times New Roman"/>
                <a:cs typeface="Times New Roman"/>
              </a:rPr>
              <a:t>or </a:t>
            </a:r>
            <a:r>
              <a:rPr dirty="0" sz="1450" spc="-10">
                <a:latin typeface="Times New Roman"/>
                <a:cs typeface="Times New Roman"/>
              </a:rPr>
              <a:t>the old Egyptian tarut, which means 'One who  is asked', and the ancient Zend word tarisk, which means </a:t>
            </a:r>
            <a:r>
              <a:rPr dirty="0" sz="1450" spc="-5">
                <a:latin typeface="Times New Roman"/>
                <a:cs typeface="Times New Roman"/>
              </a:rPr>
              <a:t>'I </a:t>
            </a:r>
            <a:r>
              <a:rPr dirty="0" sz="1450" spc="-10">
                <a:latin typeface="Times New Roman"/>
                <a:cs typeface="Times New Roman"/>
              </a:rPr>
              <a:t>demand the  answer'. But scholars should know these facts before they assert that the  </a:t>
            </a:r>
            <a:r>
              <a:rPr dirty="0" sz="1450" spc="-25">
                <a:latin typeface="Times New Roman"/>
                <a:cs typeface="Times New Roman"/>
              </a:rPr>
              <a:t>Tarock </a:t>
            </a:r>
            <a:r>
              <a:rPr dirty="0" sz="1450" spc="-10">
                <a:latin typeface="Times New Roman"/>
                <a:cs typeface="Times New Roman"/>
              </a:rPr>
              <a:t>pack originated during the time </a:t>
            </a:r>
            <a:r>
              <a:rPr dirty="0" sz="1450" spc="-5">
                <a:latin typeface="Times New Roman"/>
                <a:cs typeface="Times New Roman"/>
              </a:rPr>
              <a:t>of </a:t>
            </a:r>
            <a:r>
              <a:rPr dirty="0" sz="1450" spc="-10">
                <a:latin typeface="Times New Roman"/>
                <a:cs typeface="Times New Roman"/>
              </a:rPr>
              <a:t>Charles the Sixth. And just as the  </a:t>
            </a:r>
            <a:r>
              <a:rPr dirty="0" sz="1450" spc="-15">
                <a:latin typeface="Times New Roman"/>
                <a:cs typeface="Times New Roman"/>
              </a:rPr>
              <a:t>Juggler, </a:t>
            </a:r>
            <a:r>
              <a:rPr dirty="0" sz="1450" spc="-10">
                <a:latin typeface="Times New Roman"/>
                <a:cs typeface="Times New Roman"/>
              </a:rPr>
              <a:t>the lowest trump, is the first card in the pack, so man is the first figure  in his own picture </a:t>
            </a:r>
            <a:r>
              <a:rPr dirty="0" sz="1450" spc="-5">
                <a:latin typeface="Times New Roman"/>
                <a:cs typeface="Times New Roman"/>
              </a:rPr>
              <a:t>book, </a:t>
            </a:r>
            <a:r>
              <a:rPr dirty="0" sz="1450" spc="-10">
                <a:latin typeface="Times New Roman"/>
                <a:cs typeface="Times New Roman"/>
              </a:rPr>
              <a:t>his own double: the Hebrew character Aleph, which  is formed after the shape </a:t>
            </a:r>
            <a:r>
              <a:rPr dirty="0" sz="1450" spc="-5">
                <a:latin typeface="Times New Roman"/>
                <a:cs typeface="Times New Roman"/>
              </a:rPr>
              <a:t>of a </a:t>
            </a:r>
            <a:r>
              <a:rPr dirty="0" sz="1450" spc="-10">
                <a:latin typeface="Times New Roman"/>
                <a:cs typeface="Times New Roman"/>
              </a:rPr>
              <a:t>man, with </a:t>
            </a:r>
            <a:r>
              <a:rPr dirty="0" sz="1450" spc="-5">
                <a:latin typeface="Times New Roman"/>
                <a:cs typeface="Times New Roman"/>
              </a:rPr>
              <a:t>one </a:t>
            </a:r>
            <a:r>
              <a:rPr dirty="0" sz="1450" spc="-10">
                <a:latin typeface="Times New Roman"/>
                <a:cs typeface="Times New Roman"/>
              </a:rPr>
              <a:t>hand pointing </a:t>
            </a:r>
            <a:r>
              <a:rPr dirty="0" sz="1450" spc="-5">
                <a:latin typeface="Times New Roman"/>
                <a:cs typeface="Times New Roman"/>
              </a:rPr>
              <a:t>up </a:t>
            </a:r>
            <a:r>
              <a:rPr dirty="0" sz="1450" spc="-10">
                <a:latin typeface="Times New Roman"/>
                <a:cs typeface="Times New Roman"/>
              </a:rPr>
              <a:t>at the sky and  the other downwards, saying, therefore, 'As it is above, so it is below; as it is  </a:t>
            </a:r>
            <a:r>
              <a:rPr dirty="0" sz="1450" spc="-25">
                <a:latin typeface="Times New Roman"/>
                <a:cs typeface="Times New Roman"/>
              </a:rPr>
              <a:t>below, </a:t>
            </a:r>
            <a:r>
              <a:rPr dirty="0" sz="1450" spc="-10">
                <a:latin typeface="Times New Roman"/>
                <a:cs typeface="Times New Roman"/>
              </a:rPr>
              <a:t>so it is above.' That is why </a:t>
            </a:r>
            <a:r>
              <a:rPr dirty="0" sz="1450" spc="-5">
                <a:latin typeface="Times New Roman"/>
                <a:cs typeface="Times New Roman"/>
              </a:rPr>
              <a:t>I </a:t>
            </a:r>
            <a:r>
              <a:rPr dirty="0" sz="1450" spc="-10">
                <a:latin typeface="Times New Roman"/>
                <a:cs typeface="Times New Roman"/>
              </a:rPr>
              <a:t>said before, who knows whether </a:t>
            </a:r>
            <a:r>
              <a:rPr dirty="0" sz="1450" spc="-5">
                <a:latin typeface="Times New Roman"/>
                <a:cs typeface="Times New Roman"/>
              </a:rPr>
              <a:t>you </a:t>
            </a:r>
            <a:r>
              <a:rPr dirty="0" sz="1450" spc="-10">
                <a:latin typeface="Times New Roman"/>
                <a:cs typeface="Times New Roman"/>
              </a:rPr>
              <a:t>are  really Zwakh the puppeteer and </a:t>
            </a:r>
            <a:r>
              <a:rPr dirty="0" sz="1450" spc="-5">
                <a:latin typeface="Times New Roman"/>
                <a:cs typeface="Times New Roman"/>
              </a:rPr>
              <a:t>not </a:t>
            </a:r>
            <a:r>
              <a:rPr dirty="0" sz="1450" spc="-10">
                <a:latin typeface="Times New Roman"/>
                <a:cs typeface="Times New Roman"/>
              </a:rPr>
              <a:t>the 'Juggler'? Do </a:t>
            </a:r>
            <a:r>
              <a:rPr dirty="0" sz="1450" spc="-5">
                <a:latin typeface="Times New Roman"/>
                <a:cs typeface="Times New Roman"/>
              </a:rPr>
              <a:t>not </a:t>
            </a:r>
            <a:r>
              <a:rPr dirty="0" sz="1450" spc="-10">
                <a:latin typeface="Times New Roman"/>
                <a:cs typeface="Times New Roman"/>
              </a:rPr>
              <a:t>tempt</a:t>
            </a:r>
            <a:r>
              <a:rPr dirty="0" sz="1450" spc="65">
                <a:latin typeface="Times New Roman"/>
                <a:cs typeface="Times New Roman"/>
              </a:rPr>
              <a:t> </a:t>
            </a:r>
            <a:r>
              <a:rPr dirty="0" sz="1450" spc="-10">
                <a:latin typeface="Times New Roman"/>
                <a:cs typeface="Times New Roman"/>
              </a:rPr>
              <a:t>fate."</a:t>
            </a:r>
            <a:endParaRPr sz="1450">
              <a:latin typeface="Times New Roman"/>
              <a:cs typeface="Times New Roman"/>
            </a:endParaRPr>
          </a:p>
          <a:p>
            <a:pPr marL="12700" marR="12700" indent="255904">
              <a:lnSpc>
                <a:spcPts val="1730"/>
              </a:lnSpc>
              <a:spcBef>
                <a:spcPts val="765"/>
              </a:spcBef>
            </a:pPr>
            <a:r>
              <a:rPr dirty="0" sz="1450" spc="-10">
                <a:latin typeface="Times New Roman"/>
                <a:cs typeface="Times New Roman"/>
              </a:rPr>
              <a:t>As </a:t>
            </a:r>
            <a:r>
              <a:rPr dirty="0" sz="1450" spc="-5">
                <a:latin typeface="Times New Roman"/>
                <a:cs typeface="Times New Roman"/>
              </a:rPr>
              <a:t>he </a:t>
            </a:r>
            <a:r>
              <a:rPr dirty="0" sz="1450" spc="-10">
                <a:latin typeface="Times New Roman"/>
                <a:cs typeface="Times New Roman"/>
              </a:rPr>
              <a:t>spoke, Hillel fixed his gaze </a:t>
            </a:r>
            <a:r>
              <a:rPr dirty="0" sz="1450" spc="-5">
                <a:latin typeface="Times New Roman"/>
                <a:cs typeface="Times New Roman"/>
              </a:rPr>
              <a:t>on </a:t>
            </a:r>
            <a:r>
              <a:rPr dirty="0" sz="1450" spc="-10">
                <a:latin typeface="Times New Roman"/>
                <a:cs typeface="Times New Roman"/>
              </a:rPr>
              <a:t>me, and </a:t>
            </a:r>
            <a:r>
              <a:rPr dirty="0" sz="1450" spc="-5">
                <a:latin typeface="Times New Roman"/>
                <a:cs typeface="Times New Roman"/>
              </a:rPr>
              <a:t>I </a:t>
            </a:r>
            <a:r>
              <a:rPr dirty="0" sz="1450" spc="-10">
                <a:latin typeface="Times New Roman"/>
                <a:cs typeface="Times New Roman"/>
              </a:rPr>
              <a:t>gradually felt greater and  greater depths </a:t>
            </a:r>
            <a:r>
              <a:rPr dirty="0" sz="1450" spc="-5">
                <a:latin typeface="Times New Roman"/>
                <a:cs typeface="Times New Roman"/>
              </a:rPr>
              <a:t>of </a:t>
            </a:r>
            <a:r>
              <a:rPr dirty="0" sz="1450" spc="-10">
                <a:latin typeface="Times New Roman"/>
                <a:cs typeface="Times New Roman"/>
              </a:rPr>
              <a:t>new meaning open </a:t>
            </a:r>
            <a:r>
              <a:rPr dirty="0" sz="1450" spc="-5">
                <a:latin typeface="Times New Roman"/>
                <a:cs typeface="Times New Roman"/>
              </a:rPr>
              <a:t>up </a:t>
            </a:r>
            <a:r>
              <a:rPr dirty="0" sz="1450" spc="-10">
                <a:latin typeface="Times New Roman"/>
                <a:cs typeface="Times New Roman"/>
              </a:rPr>
              <a:t>at his words. "Do </a:t>
            </a:r>
            <a:r>
              <a:rPr dirty="0" sz="1450" spc="-5">
                <a:latin typeface="Times New Roman"/>
                <a:cs typeface="Times New Roman"/>
              </a:rPr>
              <a:t>not </a:t>
            </a:r>
            <a:r>
              <a:rPr dirty="0" sz="1450" spc="-10">
                <a:latin typeface="Times New Roman"/>
                <a:cs typeface="Times New Roman"/>
              </a:rPr>
              <a:t>tempt fate, Herr  Zwakh. If </a:t>
            </a:r>
            <a:r>
              <a:rPr dirty="0" sz="1450" spc="-5">
                <a:latin typeface="Times New Roman"/>
                <a:cs typeface="Times New Roman"/>
              </a:rPr>
              <a:t>you do, you </a:t>
            </a:r>
            <a:r>
              <a:rPr dirty="0" sz="1450" spc="-10">
                <a:latin typeface="Times New Roman"/>
                <a:cs typeface="Times New Roman"/>
              </a:rPr>
              <a:t>can find yourself straying into dark passages from  which </a:t>
            </a:r>
            <a:r>
              <a:rPr dirty="0" sz="1450" spc="-5">
                <a:latin typeface="Times New Roman"/>
                <a:cs typeface="Times New Roman"/>
              </a:rPr>
              <a:t>no one </a:t>
            </a:r>
            <a:r>
              <a:rPr dirty="0" sz="1450" spc="-10">
                <a:latin typeface="Times New Roman"/>
                <a:cs typeface="Times New Roman"/>
              </a:rPr>
              <a:t>has ever returned unless </a:t>
            </a:r>
            <a:r>
              <a:rPr dirty="0" sz="1450" spc="-5">
                <a:latin typeface="Times New Roman"/>
                <a:cs typeface="Times New Roman"/>
              </a:rPr>
              <a:t>he </a:t>
            </a:r>
            <a:r>
              <a:rPr dirty="0" sz="1450" spc="-10">
                <a:latin typeface="Times New Roman"/>
                <a:cs typeface="Times New Roman"/>
              </a:rPr>
              <a:t>bore </a:t>
            </a:r>
            <a:r>
              <a:rPr dirty="0" sz="1450" spc="-5">
                <a:latin typeface="Times New Roman"/>
                <a:cs typeface="Times New Roman"/>
              </a:rPr>
              <a:t>a </a:t>
            </a:r>
            <a:r>
              <a:rPr dirty="0" sz="1450" spc="-10">
                <a:latin typeface="Times New Roman"/>
                <a:cs typeface="Times New Roman"/>
              </a:rPr>
              <a:t>talisman with him. There is </a:t>
            </a:r>
            <a:r>
              <a:rPr dirty="0" sz="1450" spc="-5">
                <a:latin typeface="Times New Roman"/>
                <a:cs typeface="Times New Roman"/>
              </a:rPr>
              <a:t>a  </a:t>
            </a:r>
            <a:r>
              <a:rPr dirty="0" sz="1450" spc="-10">
                <a:latin typeface="Times New Roman"/>
                <a:cs typeface="Times New Roman"/>
              </a:rPr>
              <a:t>legend that once three men descended into the realm </a:t>
            </a:r>
            <a:r>
              <a:rPr dirty="0" sz="1450" spc="-5">
                <a:latin typeface="Times New Roman"/>
                <a:cs typeface="Times New Roman"/>
              </a:rPr>
              <a:t>of </a:t>
            </a:r>
            <a:r>
              <a:rPr dirty="0" sz="1450" spc="-10">
                <a:latin typeface="Times New Roman"/>
                <a:cs typeface="Times New Roman"/>
              </a:rPr>
              <a:t>darkness; </a:t>
            </a:r>
            <a:r>
              <a:rPr dirty="0" sz="1450" spc="-5">
                <a:latin typeface="Times New Roman"/>
                <a:cs typeface="Times New Roman"/>
              </a:rPr>
              <a:t>one </a:t>
            </a:r>
            <a:r>
              <a:rPr dirty="0" sz="1450" spc="-10">
                <a:latin typeface="Times New Roman"/>
                <a:cs typeface="Times New Roman"/>
              </a:rPr>
              <a:t>went  mad, the other blind, and only the third, Rabbi ben Akiba, returned safely  home and said </a:t>
            </a:r>
            <a:r>
              <a:rPr dirty="0" sz="1450" spc="-5">
                <a:latin typeface="Times New Roman"/>
                <a:cs typeface="Times New Roman"/>
              </a:rPr>
              <a:t>he </a:t>
            </a:r>
            <a:r>
              <a:rPr dirty="0" sz="1450" spc="-10">
                <a:latin typeface="Times New Roman"/>
                <a:cs typeface="Times New Roman"/>
              </a:rPr>
              <a:t>had met himself. </a:t>
            </a:r>
            <a:r>
              <a:rPr dirty="0" sz="1450" spc="-60">
                <a:latin typeface="Times New Roman"/>
                <a:cs typeface="Times New Roman"/>
              </a:rPr>
              <a:t>You </a:t>
            </a:r>
            <a:r>
              <a:rPr dirty="0" sz="1450" spc="-10">
                <a:latin typeface="Times New Roman"/>
                <a:cs typeface="Times New Roman"/>
              </a:rPr>
              <a:t>may object that there are </a:t>
            </a:r>
            <a:r>
              <a:rPr dirty="0" sz="1450" spc="-5">
                <a:latin typeface="Times New Roman"/>
                <a:cs typeface="Times New Roman"/>
              </a:rPr>
              <a:t>a </a:t>
            </a:r>
            <a:r>
              <a:rPr dirty="0" sz="1450" spc="-10">
                <a:latin typeface="Times New Roman"/>
                <a:cs typeface="Times New Roman"/>
              </a:rPr>
              <a:t>number </a:t>
            </a:r>
            <a:r>
              <a:rPr dirty="0" sz="1450" spc="-5">
                <a:latin typeface="Times New Roman"/>
                <a:cs typeface="Times New Roman"/>
              </a:rPr>
              <a:t>of  </a:t>
            </a:r>
            <a:r>
              <a:rPr dirty="0" sz="1450" spc="-10">
                <a:latin typeface="Times New Roman"/>
                <a:cs typeface="Times New Roman"/>
              </a:rPr>
              <a:t>people—Goethe, for example,—who have met themselves, usually </a:t>
            </a:r>
            <a:r>
              <a:rPr dirty="0" sz="1450" spc="-5">
                <a:latin typeface="Times New Roman"/>
                <a:cs typeface="Times New Roman"/>
              </a:rPr>
              <a:t>on a </a:t>
            </a:r>
            <a:r>
              <a:rPr dirty="0" sz="1450" spc="-10">
                <a:latin typeface="Times New Roman"/>
                <a:cs typeface="Times New Roman"/>
              </a:rPr>
              <a:t>bridge  </a:t>
            </a:r>
            <a:r>
              <a:rPr dirty="0" sz="1450" spc="-5">
                <a:latin typeface="Times New Roman"/>
                <a:cs typeface="Times New Roman"/>
              </a:rPr>
              <a:t>or </a:t>
            </a:r>
            <a:r>
              <a:rPr dirty="0" sz="1450" spc="-10">
                <a:latin typeface="Times New Roman"/>
                <a:cs typeface="Times New Roman"/>
              </a:rPr>
              <a:t>some other footway leading from </a:t>
            </a:r>
            <a:r>
              <a:rPr dirty="0" sz="1450" spc="-5">
                <a:latin typeface="Times New Roman"/>
                <a:cs typeface="Times New Roman"/>
              </a:rPr>
              <a:t>one </a:t>
            </a:r>
            <a:r>
              <a:rPr dirty="0" sz="1450" spc="-10">
                <a:latin typeface="Times New Roman"/>
                <a:cs typeface="Times New Roman"/>
              </a:rPr>
              <a:t>bank </a:t>
            </a:r>
            <a:r>
              <a:rPr dirty="0" sz="1450" spc="-5">
                <a:latin typeface="Times New Roman"/>
                <a:cs typeface="Times New Roman"/>
              </a:rPr>
              <a:t>of a </a:t>
            </a:r>
            <a:r>
              <a:rPr dirty="0" sz="1450" spc="-10">
                <a:latin typeface="Times New Roman"/>
                <a:cs typeface="Times New Roman"/>
              </a:rPr>
              <a:t>river to the </a:t>
            </a:r>
            <a:r>
              <a:rPr dirty="0" sz="1450" spc="-20">
                <a:latin typeface="Times New Roman"/>
                <a:cs typeface="Times New Roman"/>
              </a:rPr>
              <a:t>other, </a:t>
            </a:r>
            <a:r>
              <a:rPr dirty="0" sz="1450" spc="-10">
                <a:latin typeface="Times New Roman"/>
                <a:cs typeface="Times New Roman"/>
              </a:rPr>
              <a:t>have  looked themselves in the eye and </a:t>
            </a:r>
            <a:r>
              <a:rPr dirty="0" sz="1450" spc="-5">
                <a:latin typeface="Times New Roman"/>
                <a:cs typeface="Times New Roman"/>
              </a:rPr>
              <a:t>not gone </a:t>
            </a:r>
            <a:r>
              <a:rPr dirty="0" sz="1450" spc="-10">
                <a:latin typeface="Times New Roman"/>
                <a:cs typeface="Times New Roman"/>
              </a:rPr>
              <a:t>mad. But that was just </a:t>
            </a:r>
            <a:r>
              <a:rPr dirty="0" sz="1450" spc="-5">
                <a:latin typeface="Times New Roman"/>
                <a:cs typeface="Times New Roman"/>
              </a:rPr>
              <a:t>a </a:t>
            </a:r>
            <a:r>
              <a:rPr dirty="0" sz="1450" spc="-10">
                <a:latin typeface="Times New Roman"/>
                <a:cs typeface="Times New Roman"/>
              </a:rPr>
              <a:t>reflection  </a:t>
            </a:r>
            <a:r>
              <a:rPr dirty="0" sz="1450" spc="-5">
                <a:latin typeface="Times New Roman"/>
                <a:cs typeface="Times New Roman"/>
              </a:rPr>
              <a:t>of </a:t>
            </a:r>
            <a:r>
              <a:rPr dirty="0" sz="1450" spc="-10">
                <a:latin typeface="Times New Roman"/>
                <a:cs typeface="Times New Roman"/>
              </a:rPr>
              <a:t>their own consciousness and </a:t>
            </a:r>
            <a:r>
              <a:rPr dirty="0" sz="1450" spc="-5">
                <a:latin typeface="Times New Roman"/>
                <a:cs typeface="Times New Roman"/>
              </a:rPr>
              <a:t>not a </a:t>
            </a:r>
            <a:r>
              <a:rPr dirty="0" sz="1450" spc="-10">
                <a:latin typeface="Times New Roman"/>
                <a:cs typeface="Times New Roman"/>
              </a:rPr>
              <a:t>true double, </a:t>
            </a:r>
            <a:r>
              <a:rPr dirty="0" sz="1450" spc="-5">
                <a:latin typeface="Times New Roman"/>
                <a:cs typeface="Times New Roman"/>
              </a:rPr>
              <a:t>not </a:t>
            </a:r>
            <a:r>
              <a:rPr dirty="0" sz="1450" spc="-10">
                <a:latin typeface="Times New Roman"/>
                <a:cs typeface="Times New Roman"/>
              </a:rPr>
              <a:t>what is called Habal  Garmin, 'the breath </a:t>
            </a:r>
            <a:r>
              <a:rPr dirty="0" sz="1450" spc="-5">
                <a:latin typeface="Times New Roman"/>
                <a:cs typeface="Times New Roman"/>
              </a:rPr>
              <a:t>of </a:t>
            </a:r>
            <a:r>
              <a:rPr dirty="0" sz="1450" spc="-10">
                <a:latin typeface="Times New Roman"/>
                <a:cs typeface="Times New Roman"/>
              </a:rPr>
              <a:t>the bones', </a:t>
            </a:r>
            <a:r>
              <a:rPr dirty="0" sz="1450" spc="-5">
                <a:latin typeface="Times New Roman"/>
                <a:cs typeface="Times New Roman"/>
              </a:rPr>
              <a:t>of </a:t>
            </a:r>
            <a:r>
              <a:rPr dirty="0" sz="1450" spc="-10">
                <a:latin typeface="Times New Roman"/>
                <a:cs typeface="Times New Roman"/>
              </a:rPr>
              <a:t>which it is said, 'As it went down into</a:t>
            </a:r>
            <a:r>
              <a:rPr dirty="0" sz="1450" spc="16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710" cy="9317990"/>
          </a:xfrm>
          <a:prstGeom prst="rect">
            <a:avLst/>
          </a:prstGeom>
        </p:spPr>
        <p:txBody>
          <a:bodyPr wrap="square" lIns="0" tIns="20955" rIns="0" bIns="0" rtlCol="0" vert="horz">
            <a:spAutoFit/>
          </a:bodyPr>
          <a:lstStyle/>
          <a:p>
            <a:pPr marL="12700" marR="848994">
              <a:lnSpc>
                <a:spcPts val="1720"/>
              </a:lnSpc>
              <a:spcBef>
                <a:spcPts val="165"/>
              </a:spcBef>
            </a:pPr>
            <a:r>
              <a:rPr dirty="0" sz="1450" spc="-10">
                <a:latin typeface="Times New Roman"/>
                <a:cs typeface="Times New Roman"/>
              </a:rPr>
              <a:t>grave, in </a:t>
            </a:r>
            <a:r>
              <a:rPr dirty="0" sz="1450" spc="-5">
                <a:latin typeface="Times New Roman"/>
                <a:cs typeface="Times New Roman"/>
              </a:rPr>
              <a:t>bone </a:t>
            </a:r>
            <a:r>
              <a:rPr dirty="0" sz="1450" spc="-10">
                <a:latin typeface="Times New Roman"/>
                <a:cs typeface="Times New Roman"/>
              </a:rPr>
              <a:t>incorruptible, so will it rise </a:t>
            </a:r>
            <a:r>
              <a:rPr dirty="0" sz="1450" spc="-5">
                <a:latin typeface="Times New Roman"/>
                <a:cs typeface="Times New Roman"/>
              </a:rPr>
              <a:t>up on </a:t>
            </a:r>
            <a:r>
              <a:rPr dirty="0" sz="1450" spc="-10">
                <a:latin typeface="Times New Roman"/>
                <a:cs typeface="Times New Roman"/>
              </a:rPr>
              <a:t>the day </a:t>
            </a:r>
            <a:r>
              <a:rPr dirty="0" sz="1450" spc="-5">
                <a:latin typeface="Times New Roman"/>
                <a:cs typeface="Times New Roman"/>
              </a:rPr>
              <a:t>of </a:t>
            </a:r>
            <a:r>
              <a:rPr dirty="0" sz="1450" spc="-10">
                <a:latin typeface="Times New Roman"/>
                <a:cs typeface="Times New Roman"/>
              </a:rPr>
              <a:t>the Last  Judgment'." Hillel's gaze pierced deeper and deeper into</a:t>
            </a:r>
            <a:r>
              <a:rPr dirty="0" sz="1450" spc="60">
                <a:latin typeface="Times New Roman"/>
                <a:cs typeface="Times New Roman"/>
              </a:rPr>
              <a:t> </a:t>
            </a:r>
            <a:r>
              <a:rPr dirty="0" sz="1450" spc="-10">
                <a:latin typeface="Times New Roman"/>
                <a:cs typeface="Times New Roman"/>
              </a:rPr>
              <a:t>mine.</a:t>
            </a:r>
            <a:endParaRPr sz="1450">
              <a:latin typeface="Times New Roman"/>
              <a:cs typeface="Times New Roman"/>
            </a:endParaRPr>
          </a:p>
          <a:p>
            <a:pPr marL="12700" marR="11430" indent="255904">
              <a:lnSpc>
                <a:spcPts val="1730"/>
              </a:lnSpc>
              <a:spcBef>
                <a:spcPts val="795"/>
              </a:spcBef>
            </a:pPr>
            <a:r>
              <a:rPr dirty="0" sz="1450" spc="-10">
                <a:latin typeface="Times New Roman"/>
                <a:cs typeface="Times New Roman"/>
              </a:rPr>
              <a:t>"Our grandmothers say </a:t>
            </a:r>
            <a:r>
              <a:rPr dirty="0" sz="1450" spc="-5">
                <a:latin typeface="Times New Roman"/>
                <a:cs typeface="Times New Roman"/>
              </a:rPr>
              <a:t>of </a:t>
            </a:r>
            <a:r>
              <a:rPr dirty="0" sz="1450" spc="-10">
                <a:latin typeface="Times New Roman"/>
                <a:cs typeface="Times New Roman"/>
              </a:rPr>
              <a:t>him, 'He lives high above the ground in </a:t>
            </a:r>
            <a:r>
              <a:rPr dirty="0" sz="1450" spc="-5">
                <a:latin typeface="Times New Roman"/>
                <a:cs typeface="Times New Roman"/>
              </a:rPr>
              <a:t>a </a:t>
            </a:r>
            <a:r>
              <a:rPr dirty="0" sz="1450" spc="-10">
                <a:latin typeface="Times New Roman"/>
                <a:cs typeface="Times New Roman"/>
              </a:rPr>
              <a:t>room  without </a:t>
            </a:r>
            <a:r>
              <a:rPr dirty="0" sz="1450" spc="-5">
                <a:latin typeface="Times New Roman"/>
                <a:cs typeface="Times New Roman"/>
              </a:rPr>
              <a:t>a </a:t>
            </a:r>
            <a:r>
              <a:rPr dirty="0" sz="1450" spc="-20">
                <a:latin typeface="Times New Roman"/>
                <a:cs typeface="Times New Roman"/>
              </a:rPr>
              <a:t>door,</a:t>
            </a:r>
            <a:r>
              <a:rPr dirty="0" sz="1450" spc="-5">
                <a:latin typeface="Times New Roman"/>
                <a:cs typeface="Times New Roman"/>
              </a:rPr>
              <a:t> </a:t>
            </a:r>
            <a:r>
              <a:rPr dirty="0" sz="1450" spc="-10">
                <a:latin typeface="Times New Roman"/>
                <a:cs typeface="Times New Roman"/>
              </a:rPr>
              <a:t>with</a:t>
            </a:r>
            <a:endParaRPr sz="1450">
              <a:latin typeface="Times New Roman"/>
              <a:cs typeface="Times New Roman"/>
            </a:endParaRPr>
          </a:p>
          <a:p>
            <a:pPr marL="12700" marR="67945" indent="255904">
              <a:lnSpc>
                <a:spcPts val="1730"/>
              </a:lnSpc>
              <a:spcBef>
                <a:spcPts val="715"/>
              </a:spcBef>
            </a:pPr>
            <a:r>
              <a:rPr dirty="0" sz="1450" spc="-10">
                <a:latin typeface="Times New Roman"/>
                <a:cs typeface="Times New Roman"/>
              </a:rPr>
              <a:t>only </a:t>
            </a:r>
            <a:r>
              <a:rPr dirty="0" sz="1450" spc="-5">
                <a:latin typeface="Times New Roman"/>
                <a:cs typeface="Times New Roman"/>
              </a:rPr>
              <a:t>one </a:t>
            </a:r>
            <a:r>
              <a:rPr dirty="0" sz="1450" spc="-20">
                <a:latin typeface="Times New Roman"/>
                <a:cs typeface="Times New Roman"/>
              </a:rPr>
              <a:t>window, </a:t>
            </a:r>
            <a:r>
              <a:rPr dirty="0" sz="1450" spc="-10">
                <a:latin typeface="Times New Roman"/>
                <a:cs typeface="Times New Roman"/>
              </a:rPr>
              <a:t>from which it is impossible to communicate with  mankind. Anyone who manages to bind him and to refine him, will </a:t>
            </a:r>
            <a:r>
              <a:rPr dirty="0" sz="1450" spc="-5">
                <a:latin typeface="Times New Roman"/>
                <a:cs typeface="Times New Roman"/>
              </a:rPr>
              <a:t>be  </a:t>
            </a:r>
            <a:r>
              <a:rPr dirty="0" sz="1450" spc="-10">
                <a:latin typeface="Times New Roman"/>
                <a:cs typeface="Times New Roman"/>
              </a:rPr>
              <a:t>reconciled with himself </a:t>
            </a:r>
            <a:r>
              <a:rPr dirty="0" sz="1450" spc="-5">
                <a:latin typeface="Times New Roman"/>
                <a:cs typeface="Times New Roman"/>
              </a:rPr>
              <a:t>. . . </a:t>
            </a:r>
            <a:r>
              <a:rPr dirty="0" sz="1450" spc="-10">
                <a:latin typeface="Times New Roman"/>
                <a:cs typeface="Times New Roman"/>
              </a:rPr>
              <a:t>to get back M to </a:t>
            </a:r>
            <a:r>
              <a:rPr dirty="0" sz="1450" spc="-25">
                <a:latin typeface="Times New Roman"/>
                <a:cs typeface="Times New Roman"/>
              </a:rPr>
              <a:t>Tarock, </a:t>
            </a:r>
            <a:r>
              <a:rPr dirty="0" sz="1450" spc="-15">
                <a:latin typeface="Times New Roman"/>
                <a:cs typeface="Times New Roman"/>
              </a:rPr>
              <a:t>however, </a:t>
            </a:r>
            <a:r>
              <a:rPr dirty="0" sz="1450" spc="-5">
                <a:latin typeface="Times New Roman"/>
                <a:cs typeface="Times New Roman"/>
              </a:rPr>
              <a:t>you </a:t>
            </a:r>
            <a:r>
              <a:rPr dirty="0" sz="1450" spc="-10">
                <a:latin typeface="Times New Roman"/>
                <a:cs typeface="Times New Roman"/>
              </a:rPr>
              <a:t>know as  well as </a:t>
            </a:r>
            <a:r>
              <a:rPr dirty="0" sz="1450" spc="-5">
                <a:latin typeface="Times New Roman"/>
                <a:cs typeface="Times New Roman"/>
              </a:rPr>
              <a:t>I do </a:t>
            </a:r>
            <a:r>
              <a:rPr dirty="0" sz="1450" spc="-10">
                <a:latin typeface="Times New Roman"/>
                <a:cs typeface="Times New Roman"/>
              </a:rPr>
              <a:t>that each person is dealt </a:t>
            </a:r>
            <a:r>
              <a:rPr dirty="0" sz="1450" spc="-5">
                <a:latin typeface="Times New Roman"/>
                <a:cs typeface="Times New Roman"/>
              </a:rPr>
              <a:t>a </a:t>
            </a:r>
            <a:r>
              <a:rPr dirty="0" sz="1450" spc="-10">
                <a:latin typeface="Times New Roman"/>
                <a:cs typeface="Times New Roman"/>
              </a:rPr>
              <a:t>different hand, </a:t>
            </a:r>
            <a:r>
              <a:rPr dirty="0" sz="1450" spc="-5">
                <a:latin typeface="Times New Roman"/>
                <a:cs typeface="Times New Roman"/>
              </a:rPr>
              <a:t>but </a:t>
            </a:r>
            <a:r>
              <a:rPr dirty="0" sz="1450" spc="-10">
                <a:latin typeface="Times New Roman"/>
                <a:cs typeface="Times New Roman"/>
              </a:rPr>
              <a:t>it is the </a:t>
            </a:r>
            <a:r>
              <a:rPr dirty="0" sz="1450" spc="-5">
                <a:latin typeface="Times New Roman"/>
                <a:cs typeface="Times New Roman"/>
              </a:rPr>
              <a:t>one </a:t>
            </a:r>
            <a:r>
              <a:rPr dirty="0" sz="1450" spc="-10">
                <a:latin typeface="Times New Roman"/>
                <a:cs typeface="Times New Roman"/>
              </a:rPr>
              <a:t>who  knows how to use the trumps aright who wins the game. But come along </a:t>
            </a:r>
            <a:r>
              <a:rPr dirty="0" sz="1450" spc="-30">
                <a:latin typeface="Times New Roman"/>
                <a:cs typeface="Times New Roman"/>
              </a:rPr>
              <a:t>now,  </a:t>
            </a:r>
            <a:r>
              <a:rPr dirty="0" sz="1450" spc="-10">
                <a:latin typeface="Times New Roman"/>
                <a:cs typeface="Times New Roman"/>
              </a:rPr>
              <a:t>Herr Zwakh, it's time to </a:t>
            </a:r>
            <a:r>
              <a:rPr dirty="0" sz="1450" spc="-5">
                <a:latin typeface="Times New Roman"/>
                <a:cs typeface="Times New Roman"/>
              </a:rPr>
              <a:t>go, </a:t>
            </a:r>
            <a:r>
              <a:rPr dirty="0" sz="1450" spc="-10">
                <a:latin typeface="Times New Roman"/>
                <a:cs typeface="Times New Roman"/>
              </a:rPr>
              <a:t>otherwise you'll drink all </a:t>
            </a:r>
            <a:r>
              <a:rPr dirty="0" sz="1450" spc="-5">
                <a:latin typeface="Times New Roman"/>
                <a:cs typeface="Times New Roman"/>
              </a:rPr>
              <a:t>of </a:t>
            </a:r>
            <a:r>
              <a:rPr dirty="0" sz="1450" spc="-10">
                <a:latin typeface="Times New Roman"/>
                <a:cs typeface="Times New Roman"/>
              </a:rPr>
              <a:t>Herr Pernath's wine  and there'll </a:t>
            </a:r>
            <a:r>
              <a:rPr dirty="0" sz="1450" spc="-5">
                <a:latin typeface="Times New Roman"/>
                <a:cs typeface="Times New Roman"/>
              </a:rPr>
              <a:t>be none </a:t>
            </a:r>
            <a:r>
              <a:rPr dirty="0" sz="1450" spc="-10">
                <a:latin typeface="Times New Roman"/>
                <a:cs typeface="Times New Roman"/>
              </a:rPr>
              <a:t>left for</a:t>
            </a:r>
            <a:r>
              <a:rPr dirty="0" sz="1450" spc="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nSpc>
                <a:spcPct val="100000"/>
              </a:lnSpc>
              <a:spcBef>
                <a:spcPts val="15"/>
              </a:spcBef>
            </a:pPr>
            <a:endParaRPr sz="2300">
              <a:latin typeface="Times New Roman"/>
              <a:cs typeface="Times New Roman"/>
            </a:endParaRPr>
          </a:p>
          <a:p>
            <a:pPr algn="ctr">
              <a:lnSpc>
                <a:spcPct val="100000"/>
              </a:lnSpc>
            </a:pPr>
            <a:r>
              <a:rPr dirty="0" sz="1450" spc="-15" b="1">
                <a:latin typeface="Times New Roman"/>
                <a:cs typeface="Times New Roman"/>
              </a:rPr>
              <a:t>CARE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715" indent="255904">
              <a:lnSpc>
                <a:spcPts val="1730"/>
              </a:lnSpc>
              <a:spcBef>
                <a:spcPts val="5"/>
              </a:spcBef>
            </a:pPr>
            <a:r>
              <a:rPr dirty="0" sz="1450" spc="-10">
                <a:latin typeface="Times New Roman"/>
                <a:cs typeface="Times New Roman"/>
              </a:rPr>
              <a:t>A snow-battle was raging outside my </a:t>
            </a:r>
            <a:r>
              <a:rPr dirty="0" sz="1450" spc="-20">
                <a:latin typeface="Times New Roman"/>
                <a:cs typeface="Times New Roman"/>
              </a:rPr>
              <a:t>window. </a:t>
            </a:r>
            <a:r>
              <a:rPr dirty="0" sz="1450" spc="-10">
                <a:latin typeface="Times New Roman"/>
                <a:cs typeface="Times New Roman"/>
              </a:rPr>
              <a:t>One snow-flake regiment  after the </a:t>
            </a:r>
            <a:r>
              <a:rPr dirty="0" sz="1450" spc="-20">
                <a:latin typeface="Times New Roman"/>
                <a:cs typeface="Times New Roman"/>
              </a:rPr>
              <a:t>other, </a:t>
            </a:r>
            <a:r>
              <a:rPr dirty="0" sz="1450" spc="-10">
                <a:latin typeface="Times New Roman"/>
                <a:cs typeface="Times New Roman"/>
              </a:rPr>
              <a:t>tiny soldiers in </a:t>
            </a:r>
            <a:r>
              <a:rPr dirty="0" sz="1450" spc="-20">
                <a:latin typeface="Times New Roman"/>
                <a:cs typeface="Times New Roman"/>
              </a:rPr>
              <a:t>shaggy, </a:t>
            </a:r>
            <a:r>
              <a:rPr dirty="0" sz="1450" spc="-10">
                <a:latin typeface="Times New Roman"/>
                <a:cs typeface="Times New Roman"/>
              </a:rPr>
              <a:t>white coats, rushed across the window-  panes for minutes </a:t>
            </a:r>
            <a:r>
              <a:rPr dirty="0" sz="1450" spc="-5">
                <a:latin typeface="Times New Roman"/>
                <a:cs typeface="Times New Roman"/>
              </a:rPr>
              <a:t>on </a:t>
            </a:r>
            <a:r>
              <a:rPr dirty="0" sz="1450" spc="-10">
                <a:latin typeface="Times New Roman"/>
                <a:cs typeface="Times New Roman"/>
              </a:rPr>
              <a:t>end, always in the same direction, as if they were all  fleeing from some particularly vicious </a:t>
            </a:r>
            <a:r>
              <a:rPr dirty="0" sz="1450" spc="-25">
                <a:latin typeface="Times New Roman"/>
                <a:cs typeface="Times New Roman"/>
              </a:rPr>
              <a:t>enemy. </a:t>
            </a:r>
            <a:r>
              <a:rPr dirty="0" sz="1450" spc="-10">
                <a:latin typeface="Times New Roman"/>
                <a:cs typeface="Times New Roman"/>
              </a:rPr>
              <a:t>Then all </a:t>
            </a:r>
            <a:r>
              <a:rPr dirty="0" sz="1450" spc="-5">
                <a:latin typeface="Times New Roman"/>
                <a:cs typeface="Times New Roman"/>
              </a:rPr>
              <a:t>of a </a:t>
            </a:r>
            <a:r>
              <a:rPr dirty="0" sz="1450" spc="-10">
                <a:latin typeface="Times New Roman"/>
                <a:cs typeface="Times New Roman"/>
              </a:rPr>
              <a:t>sudden they would  tire </a:t>
            </a:r>
            <a:r>
              <a:rPr dirty="0" sz="1450" spc="-5">
                <a:latin typeface="Times New Roman"/>
                <a:cs typeface="Times New Roman"/>
              </a:rPr>
              <a:t>of </a:t>
            </a:r>
            <a:r>
              <a:rPr dirty="0" sz="1450" spc="-10">
                <a:latin typeface="Times New Roman"/>
                <a:cs typeface="Times New Roman"/>
              </a:rPr>
              <a:t>running </a:t>
            </a:r>
            <a:r>
              <a:rPr dirty="0" sz="1450" spc="-30">
                <a:latin typeface="Times New Roman"/>
                <a:cs typeface="Times New Roman"/>
              </a:rPr>
              <a:t>away, </a:t>
            </a:r>
            <a:r>
              <a:rPr dirty="0" sz="1450" spc="-10">
                <a:latin typeface="Times New Roman"/>
                <a:cs typeface="Times New Roman"/>
              </a:rPr>
              <a:t>seemed, for some inexplicable reason, to </a:t>
            </a:r>
            <a:r>
              <a:rPr dirty="0" sz="1450" spc="-5">
                <a:latin typeface="Times New Roman"/>
                <a:cs typeface="Times New Roman"/>
              </a:rPr>
              <a:t>be </a:t>
            </a:r>
            <a:r>
              <a:rPr dirty="0" sz="1450" spc="-10">
                <a:latin typeface="Times New Roman"/>
                <a:cs typeface="Times New Roman"/>
              </a:rPr>
              <a:t>consumed  with anger and dashed back again until they were ambushed from above and  below </a:t>
            </a:r>
            <a:r>
              <a:rPr dirty="0" sz="1450" spc="-5">
                <a:latin typeface="Times New Roman"/>
                <a:cs typeface="Times New Roman"/>
              </a:rPr>
              <a:t>by </a:t>
            </a:r>
            <a:r>
              <a:rPr dirty="0" sz="1450" spc="-10">
                <a:latin typeface="Times New Roman"/>
                <a:cs typeface="Times New Roman"/>
              </a:rPr>
              <a:t>new hostile armies and everything dissolved into </a:t>
            </a:r>
            <a:r>
              <a:rPr dirty="0" sz="1450" spc="-5">
                <a:latin typeface="Times New Roman"/>
                <a:cs typeface="Times New Roman"/>
              </a:rPr>
              <a:t>a </a:t>
            </a:r>
            <a:r>
              <a:rPr dirty="0" sz="1450" spc="-10">
                <a:latin typeface="Times New Roman"/>
                <a:cs typeface="Times New Roman"/>
              </a:rPr>
              <a:t>chaotic, swirling  mass.</a:t>
            </a:r>
            <a:endParaRPr sz="1450">
              <a:latin typeface="Times New Roman"/>
              <a:cs typeface="Times New Roman"/>
            </a:endParaRPr>
          </a:p>
          <a:p>
            <a:pPr algn="just" marL="12700" marR="5080" indent="255904">
              <a:lnSpc>
                <a:spcPts val="1730"/>
              </a:lnSpc>
              <a:spcBef>
                <a:spcPts val="780"/>
              </a:spcBef>
            </a:pPr>
            <a:r>
              <a:rPr dirty="0" sz="1450" spc="-5">
                <a:latin typeface="Times New Roman"/>
                <a:cs typeface="Times New Roman"/>
              </a:rPr>
              <a:t>I </a:t>
            </a:r>
            <a:r>
              <a:rPr dirty="0" sz="1450" spc="-10">
                <a:latin typeface="Times New Roman"/>
                <a:cs typeface="Times New Roman"/>
              </a:rPr>
              <a:t>felt as though months had elapsed since the strange experiences which </a:t>
            </a:r>
            <a:r>
              <a:rPr dirty="0" sz="1450" spc="-5">
                <a:latin typeface="Times New Roman"/>
                <a:cs typeface="Times New Roman"/>
              </a:rPr>
              <a:t>I  </a:t>
            </a:r>
            <a:r>
              <a:rPr dirty="0" sz="1450" spc="-10">
                <a:latin typeface="Times New Roman"/>
                <a:cs typeface="Times New Roman"/>
              </a:rPr>
              <a:t>had been through such </a:t>
            </a:r>
            <a:r>
              <a:rPr dirty="0" sz="1450" spc="-5">
                <a:latin typeface="Times New Roman"/>
                <a:cs typeface="Times New Roman"/>
              </a:rPr>
              <a:t>a </a:t>
            </a:r>
            <a:r>
              <a:rPr dirty="0" sz="1450" spc="-10">
                <a:latin typeface="Times New Roman"/>
                <a:cs typeface="Times New Roman"/>
              </a:rPr>
              <a:t>short while ago. Had it </a:t>
            </a:r>
            <a:r>
              <a:rPr dirty="0" sz="1450" spc="-5">
                <a:latin typeface="Times New Roman"/>
                <a:cs typeface="Times New Roman"/>
              </a:rPr>
              <a:t>not </a:t>
            </a:r>
            <a:r>
              <a:rPr dirty="0" sz="1450" spc="-10">
                <a:latin typeface="Times New Roman"/>
                <a:cs typeface="Times New Roman"/>
              </a:rPr>
              <a:t>been for the fact that  several times </a:t>
            </a:r>
            <a:r>
              <a:rPr dirty="0" sz="1450" spc="-5">
                <a:latin typeface="Times New Roman"/>
                <a:cs typeface="Times New Roman"/>
              </a:rPr>
              <a:t>a </a:t>
            </a:r>
            <a:r>
              <a:rPr dirty="0" sz="1450" spc="-10">
                <a:latin typeface="Times New Roman"/>
                <a:cs typeface="Times New Roman"/>
              </a:rPr>
              <a:t>day new and ever more grotesque rumours </a:t>
            </a:r>
            <a:r>
              <a:rPr dirty="0" sz="1450" spc="-5">
                <a:latin typeface="Times New Roman"/>
                <a:cs typeface="Times New Roman"/>
              </a:rPr>
              <a:t>of </a:t>
            </a:r>
            <a:r>
              <a:rPr dirty="0" sz="1450" spc="-10">
                <a:latin typeface="Times New Roman"/>
                <a:cs typeface="Times New Roman"/>
              </a:rPr>
              <a:t>the Golem would  reach my ears and refresh my memory </a:t>
            </a:r>
            <a:r>
              <a:rPr dirty="0" sz="1450" spc="-5">
                <a:latin typeface="Times New Roman"/>
                <a:cs typeface="Times New Roman"/>
              </a:rPr>
              <a:t>of </a:t>
            </a:r>
            <a:r>
              <a:rPr dirty="0" sz="1450" spc="-10">
                <a:latin typeface="Times New Roman"/>
                <a:cs typeface="Times New Roman"/>
              </a:rPr>
              <a:t>that night, </a:t>
            </a:r>
            <a:r>
              <a:rPr dirty="0" sz="1450" spc="-5">
                <a:latin typeface="Times New Roman"/>
                <a:cs typeface="Times New Roman"/>
              </a:rPr>
              <a:t>I </a:t>
            </a:r>
            <a:r>
              <a:rPr dirty="0" sz="1450" spc="-10">
                <a:latin typeface="Times New Roman"/>
                <a:cs typeface="Times New Roman"/>
              </a:rPr>
              <a:t>think there would have  been moments when </a:t>
            </a:r>
            <a:r>
              <a:rPr dirty="0" sz="1450" spc="-5">
                <a:latin typeface="Times New Roman"/>
                <a:cs typeface="Times New Roman"/>
              </a:rPr>
              <a:t>I </a:t>
            </a:r>
            <a:r>
              <a:rPr dirty="0" sz="1450" spc="-10">
                <a:latin typeface="Times New Roman"/>
                <a:cs typeface="Times New Roman"/>
              </a:rPr>
              <a:t>suspected </a:t>
            </a:r>
            <a:r>
              <a:rPr dirty="0" sz="1450" spc="-5">
                <a:latin typeface="Times New Roman"/>
                <a:cs typeface="Times New Roman"/>
              </a:rPr>
              <a:t>I </a:t>
            </a:r>
            <a:r>
              <a:rPr dirty="0" sz="1450" spc="-10">
                <a:latin typeface="Times New Roman"/>
                <a:cs typeface="Times New Roman"/>
              </a:rPr>
              <a:t>had been the victim </a:t>
            </a:r>
            <a:r>
              <a:rPr dirty="0" sz="1450" spc="-5">
                <a:latin typeface="Times New Roman"/>
                <a:cs typeface="Times New Roman"/>
              </a:rPr>
              <a:t>of a</a:t>
            </a:r>
            <a:r>
              <a:rPr dirty="0" sz="1450" spc="70">
                <a:latin typeface="Times New Roman"/>
                <a:cs typeface="Times New Roman"/>
              </a:rPr>
              <a:t> </a:t>
            </a:r>
            <a:r>
              <a:rPr dirty="0" sz="1450" spc="-10">
                <a:latin typeface="Times New Roman"/>
                <a:cs typeface="Times New Roman"/>
              </a:rPr>
              <a:t>hallucination.</a:t>
            </a:r>
            <a:endParaRPr sz="1450">
              <a:latin typeface="Times New Roman"/>
              <a:cs typeface="Times New Roman"/>
            </a:endParaRPr>
          </a:p>
          <a:p>
            <a:pPr algn="just" marL="12700" marR="6350" indent="255904">
              <a:lnSpc>
                <a:spcPts val="1730"/>
              </a:lnSpc>
              <a:spcBef>
                <a:spcPts val="710"/>
              </a:spcBef>
            </a:pPr>
            <a:r>
              <a:rPr dirty="0" sz="1450" spc="-10">
                <a:latin typeface="Times New Roman"/>
                <a:cs typeface="Times New Roman"/>
              </a:rPr>
              <a:t>The thing that stood </a:t>
            </a:r>
            <a:r>
              <a:rPr dirty="0" sz="1450" spc="-5">
                <a:latin typeface="Times New Roman"/>
                <a:cs typeface="Times New Roman"/>
              </a:rPr>
              <a:t>out </a:t>
            </a:r>
            <a:r>
              <a:rPr dirty="0" sz="1450" spc="-10">
                <a:latin typeface="Times New Roman"/>
                <a:cs typeface="Times New Roman"/>
              </a:rPr>
              <a:t>most vividly from the fantastic pattern the events  had woven round me was what Zwakh had told me about the murder </a:t>
            </a:r>
            <a:r>
              <a:rPr dirty="0" sz="1450" spc="-5">
                <a:latin typeface="Times New Roman"/>
                <a:cs typeface="Times New Roman"/>
              </a:rPr>
              <a:t>of </a:t>
            </a:r>
            <a:r>
              <a:rPr dirty="0" sz="1450" spc="-10">
                <a:latin typeface="Times New Roman"/>
                <a:cs typeface="Times New Roman"/>
              </a:rPr>
              <a:t>the so-  called 'Freemason', which was still unsolved. </a:t>
            </a:r>
            <a:r>
              <a:rPr dirty="0" sz="1450" spc="-5">
                <a:latin typeface="Times New Roman"/>
                <a:cs typeface="Times New Roman"/>
              </a:rPr>
              <a:t>I </a:t>
            </a:r>
            <a:r>
              <a:rPr dirty="0" sz="1450" spc="-10">
                <a:latin typeface="Times New Roman"/>
                <a:cs typeface="Times New Roman"/>
              </a:rPr>
              <a:t>really could </a:t>
            </a:r>
            <a:r>
              <a:rPr dirty="0" sz="1450" spc="-5">
                <a:latin typeface="Times New Roman"/>
                <a:cs typeface="Times New Roman"/>
              </a:rPr>
              <a:t>not </a:t>
            </a:r>
            <a:r>
              <a:rPr dirty="0" sz="1450" spc="-10">
                <a:latin typeface="Times New Roman"/>
                <a:cs typeface="Times New Roman"/>
              </a:rPr>
              <a:t>see  pockmarked Loisa as the </a:t>
            </a:r>
            <a:r>
              <a:rPr dirty="0" sz="1450" spc="-15">
                <a:latin typeface="Times New Roman"/>
                <a:cs typeface="Times New Roman"/>
              </a:rPr>
              <a:t>murderer,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not </a:t>
            </a:r>
            <a:r>
              <a:rPr dirty="0" sz="1450" spc="-10">
                <a:latin typeface="Times New Roman"/>
                <a:cs typeface="Times New Roman"/>
              </a:rPr>
              <a:t>without my own, dark  suspicions. Almost immediately after Prokop claimed to have heard </a:t>
            </a:r>
            <a:r>
              <a:rPr dirty="0" sz="1450" spc="-5">
                <a:latin typeface="Times New Roman"/>
                <a:cs typeface="Times New Roman"/>
              </a:rPr>
              <a:t>a </a:t>
            </a:r>
            <a:r>
              <a:rPr dirty="0" sz="1450" spc="-10">
                <a:latin typeface="Times New Roman"/>
                <a:cs typeface="Times New Roman"/>
              </a:rPr>
              <a:t>weird  noise from the sewers, we had seen the lad at Loisitchek's. On the other hand,  there was </a:t>
            </a:r>
            <a:r>
              <a:rPr dirty="0" sz="1450" spc="-5">
                <a:latin typeface="Times New Roman"/>
                <a:cs typeface="Times New Roman"/>
              </a:rPr>
              <a:t>no </a:t>
            </a:r>
            <a:r>
              <a:rPr dirty="0" sz="1450" spc="-10">
                <a:latin typeface="Times New Roman"/>
                <a:cs typeface="Times New Roman"/>
              </a:rPr>
              <a:t>reason to believe the </a:t>
            </a:r>
            <a:r>
              <a:rPr dirty="0" sz="1450" spc="-5">
                <a:latin typeface="Times New Roman"/>
                <a:cs typeface="Times New Roman"/>
              </a:rPr>
              <a:t>shout </a:t>
            </a:r>
            <a:r>
              <a:rPr dirty="0" sz="1450" spc="-10">
                <a:latin typeface="Times New Roman"/>
                <a:cs typeface="Times New Roman"/>
              </a:rPr>
              <a:t>from underground was </a:t>
            </a:r>
            <a:r>
              <a:rPr dirty="0" sz="1450" spc="-5">
                <a:latin typeface="Times New Roman"/>
                <a:cs typeface="Times New Roman"/>
              </a:rPr>
              <a:t>a </a:t>
            </a:r>
            <a:r>
              <a:rPr dirty="0" sz="1450" spc="-10">
                <a:latin typeface="Times New Roman"/>
                <a:cs typeface="Times New Roman"/>
              </a:rPr>
              <a:t>cry for help,  even assuming it was </a:t>
            </a:r>
            <a:r>
              <a:rPr dirty="0" sz="1450" spc="-5">
                <a:latin typeface="Times New Roman"/>
                <a:cs typeface="Times New Roman"/>
              </a:rPr>
              <a:t>not </a:t>
            </a:r>
            <a:r>
              <a:rPr dirty="0" sz="1450" spc="-10">
                <a:latin typeface="Times New Roman"/>
                <a:cs typeface="Times New Roman"/>
              </a:rPr>
              <a:t>simply </a:t>
            </a:r>
            <a:r>
              <a:rPr dirty="0" sz="1450" spc="-5">
                <a:latin typeface="Times New Roman"/>
                <a:cs typeface="Times New Roman"/>
              </a:rPr>
              <a:t>a </a:t>
            </a:r>
            <a:r>
              <a:rPr dirty="0" sz="1450" spc="-10">
                <a:latin typeface="Times New Roman"/>
                <a:cs typeface="Times New Roman"/>
              </a:rPr>
              <a:t>figment </a:t>
            </a:r>
            <a:r>
              <a:rPr dirty="0" sz="1450" spc="-5">
                <a:latin typeface="Times New Roman"/>
                <a:cs typeface="Times New Roman"/>
              </a:rPr>
              <a:t>of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imagination.</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flurries </a:t>
            </a:r>
            <a:r>
              <a:rPr dirty="0" sz="1450" spc="-5">
                <a:latin typeface="Times New Roman"/>
                <a:cs typeface="Times New Roman"/>
              </a:rPr>
              <a:t>of </a:t>
            </a:r>
            <a:r>
              <a:rPr dirty="0" sz="1450" spc="-10">
                <a:latin typeface="Times New Roman"/>
                <a:cs typeface="Times New Roman"/>
              </a:rPr>
              <a:t>snow were dazzling my eyes and </a:t>
            </a:r>
            <a:r>
              <a:rPr dirty="0" sz="1450" spc="-5">
                <a:latin typeface="Times New Roman"/>
                <a:cs typeface="Times New Roman"/>
              </a:rPr>
              <a:t>I </a:t>
            </a:r>
            <a:r>
              <a:rPr dirty="0" sz="1450" spc="-10">
                <a:latin typeface="Times New Roman"/>
                <a:cs typeface="Times New Roman"/>
              </a:rPr>
              <a:t>was beginning to see  everything as </a:t>
            </a:r>
            <a:r>
              <a:rPr dirty="0" sz="1450" spc="-5">
                <a:latin typeface="Times New Roman"/>
                <a:cs typeface="Times New Roman"/>
              </a:rPr>
              <a:t>a </a:t>
            </a:r>
            <a:r>
              <a:rPr dirty="0" sz="1450" spc="-10">
                <a:latin typeface="Times New Roman"/>
                <a:cs typeface="Times New Roman"/>
              </a:rPr>
              <a:t>jumble </a:t>
            </a:r>
            <a:r>
              <a:rPr dirty="0" sz="1450" spc="-5">
                <a:latin typeface="Times New Roman"/>
                <a:cs typeface="Times New Roman"/>
              </a:rPr>
              <a:t>of </a:t>
            </a:r>
            <a:r>
              <a:rPr dirty="0" sz="1450" spc="-10">
                <a:latin typeface="Times New Roman"/>
                <a:cs typeface="Times New Roman"/>
              </a:rPr>
              <a:t>dancing stripes. </a:t>
            </a:r>
            <a:r>
              <a:rPr dirty="0" sz="1450" spc="-5">
                <a:latin typeface="Times New Roman"/>
                <a:cs typeface="Times New Roman"/>
              </a:rPr>
              <a:t>I </a:t>
            </a:r>
            <a:r>
              <a:rPr dirty="0" sz="1450" spc="-10">
                <a:latin typeface="Times New Roman"/>
                <a:cs typeface="Times New Roman"/>
              </a:rPr>
              <a:t>turned my attention back to the  cameo </a:t>
            </a:r>
            <a:r>
              <a:rPr dirty="0" sz="1450" spc="-5">
                <a:latin typeface="Times New Roman"/>
                <a:cs typeface="Times New Roman"/>
              </a:rPr>
              <a:t>I </a:t>
            </a:r>
            <a:r>
              <a:rPr dirty="0" sz="1450" spc="-10">
                <a:latin typeface="Times New Roman"/>
                <a:cs typeface="Times New Roman"/>
              </a:rPr>
              <a:t>was working </a:t>
            </a:r>
            <a:r>
              <a:rPr dirty="0" sz="1450" spc="-5">
                <a:latin typeface="Times New Roman"/>
                <a:cs typeface="Times New Roman"/>
              </a:rPr>
              <a:t>on. I </a:t>
            </a:r>
            <a:r>
              <a:rPr dirty="0" sz="1450" spc="-10">
                <a:latin typeface="Times New Roman"/>
                <a:cs typeface="Times New Roman"/>
              </a:rPr>
              <a:t>had made </a:t>
            </a:r>
            <a:r>
              <a:rPr dirty="0" sz="1450" spc="-5">
                <a:latin typeface="Times New Roman"/>
                <a:cs typeface="Times New Roman"/>
              </a:rPr>
              <a:t>a </a:t>
            </a:r>
            <a:r>
              <a:rPr dirty="0" sz="1450" spc="-10">
                <a:latin typeface="Times New Roman"/>
                <a:cs typeface="Times New Roman"/>
              </a:rPr>
              <a:t>wax model </a:t>
            </a:r>
            <a:r>
              <a:rPr dirty="0" sz="1450" spc="-5">
                <a:latin typeface="Times New Roman"/>
                <a:cs typeface="Times New Roman"/>
              </a:rPr>
              <a:t>of </a:t>
            </a:r>
            <a:r>
              <a:rPr dirty="0" sz="1450" spc="-10">
                <a:latin typeface="Times New Roman"/>
                <a:cs typeface="Times New Roman"/>
              </a:rPr>
              <a:t>Miriam's face and </a:t>
            </a:r>
            <a:r>
              <a:rPr dirty="0" sz="1450" spc="-5">
                <a:latin typeface="Times New Roman"/>
                <a:cs typeface="Times New Roman"/>
              </a:rPr>
              <a:t>I </a:t>
            </a:r>
            <a:r>
              <a:rPr dirty="0" sz="1450" spc="-10">
                <a:latin typeface="Times New Roman"/>
                <a:cs typeface="Times New Roman"/>
              </a:rPr>
              <a:t>felt  that</a:t>
            </a:r>
            <a:r>
              <a:rPr dirty="0" sz="1450" spc="3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moonstone,</a:t>
            </a:r>
            <a:r>
              <a:rPr dirty="0" sz="1450" spc="40">
                <a:latin typeface="Times New Roman"/>
                <a:cs typeface="Times New Roman"/>
              </a:rPr>
              <a:t> </a:t>
            </a:r>
            <a:r>
              <a:rPr dirty="0" sz="1450" spc="-10">
                <a:latin typeface="Times New Roman"/>
                <a:cs typeface="Times New Roman"/>
              </a:rPr>
              <a:t>with</a:t>
            </a:r>
            <a:r>
              <a:rPr dirty="0" sz="1450" spc="35">
                <a:latin typeface="Times New Roman"/>
                <a:cs typeface="Times New Roman"/>
              </a:rPr>
              <a:t> </a:t>
            </a:r>
            <a:r>
              <a:rPr dirty="0" sz="1450" spc="-10">
                <a:latin typeface="Times New Roman"/>
                <a:cs typeface="Times New Roman"/>
              </a:rPr>
              <a:t>its</a:t>
            </a:r>
            <a:r>
              <a:rPr dirty="0" sz="1450" spc="40">
                <a:latin typeface="Times New Roman"/>
                <a:cs typeface="Times New Roman"/>
              </a:rPr>
              <a:t> </a:t>
            </a:r>
            <a:r>
              <a:rPr dirty="0" sz="1450" spc="-10">
                <a:latin typeface="Times New Roman"/>
                <a:cs typeface="Times New Roman"/>
              </a:rPr>
              <a:t>bluish</a:t>
            </a:r>
            <a:r>
              <a:rPr dirty="0" sz="1450" spc="35">
                <a:latin typeface="Times New Roman"/>
                <a:cs typeface="Times New Roman"/>
              </a:rPr>
              <a:t> </a:t>
            </a:r>
            <a:r>
              <a:rPr dirty="0" sz="1450" spc="-10">
                <a:latin typeface="Times New Roman"/>
                <a:cs typeface="Times New Roman"/>
              </a:rPr>
              <a:t>sheen,</a:t>
            </a:r>
            <a:r>
              <a:rPr dirty="0" sz="1450" spc="35">
                <a:latin typeface="Times New Roman"/>
                <a:cs typeface="Times New Roman"/>
              </a:rPr>
              <a:t> </a:t>
            </a:r>
            <a:r>
              <a:rPr dirty="0" sz="1450" spc="-5">
                <a:latin typeface="Times New Roman"/>
                <a:cs typeface="Times New Roman"/>
              </a:rPr>
              <a:t>ought</a:t>
            </a:r>
            <a:r>
              <a:rPr dirty="0" sz="1450" spc="35">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perfect</a:t>
            </a:r>
            <a:r>
              <a:rPr dirty="0" sz="1450" spc="35">
                <a:latin typeface="Times New Roman"/>
                <a:cs typeface="Times New Roman"/>
              </a:rPr>
              <a:t> </a:t>
            </a:r>
            <a:r>
              <a:rPr dirty="0" sz="1450" spc="-10">
                <a:latin typeface="Times New Roman"/>
                <a:cs typeface="Times New Roman"/>
              </a:rPr>
              <a:t>for</a:t>
            </a:r>
            <a:r>
              <a:rPr dirty="0" sz="1450" spc="40">
                <a:latin typeface="Times New Roman"/>
                <a:cs typeface="Times New Roman"/>
              </a:rPr>
              <a:t> </a:t>
            </a:r>
            <a:r>
              <a:rPr dirty="0" sz="1450" spc="-10">
                <a:latin typeface="Times New Roman"/>
                <a:cs typeface="Times New Roman"/>
              </a:rPr>
              <a:t>it.</a:t>
            </a:r>
            <a:r>
              <a:rPr dirty="0" sz="1450" spc="35">
                <a:latin typeface="Times New Roman"/>
                <a:cs typeface="Times New Roman"/>
              </a:rPr>
              <a:t> </a:t>
            </a:r>
            <a:r>
              <a:rPr dirty="0" sz="1450" spc="-5">
                <a:latin typeface="Times New Roman"/>
                <a:cs typeface="Times New Roman"/>
              </a:rPr>
              <a:t>I</a:t>
            </a:r>
            <a:r>
              <a:rPr dirty="0" sz="1450" spc="35">
                <a:latin typeface="Times New Roman"/>
                <a:cs typeface="Times New Roman"/>
              </a:rPr>
              <a:t> </a:t>
            </a:r>
            <a:r>
              <a:rPr dirty="0" sz="1450" spc="-10">
                <a:latin typeface="Times New Roman"/>
                <a:cs typeface="Times New Roman"/>
              </a:rPr>
              <a:t>was</a:t>
            </a:r>
            <a:r>
              <a:rPr dirty="0" sz="1450" spc="40">
                <a:latin typeface="Times New Roman"/>
                <a:cs typeface="Times New Roman"/>
              </a:rPr>
              <a:t> </a:t>
            </a:r>
            <a:r>
              <a:rPr dirty="0" sz="1450" spc="-10">
                <a:latin typeface="Times New Roman"/>
                <a:cs typeface="Times New Roman"/>
              </a:rPr>
              <a:t>very</a:t>
            </a:r>
            <a:endParaRPr sz="14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957"/>
            <a:ext cx="5806440" cy="9344660"/>
          </a:xfrm>
          <a:prstGeom prst="rect">
            <a:avLst/>
          </a:prstGeom>
        </p:spPr>
        <p:txBody>
          <a:bodyPr wrap="square" lIns="0" tIns="13335" rIns="0" bIns="0" rtlCol="0" vert="horz">
            <a:spAutoFit/>
          </a:bodyPr>
          <a:lstStyle/>
          <a:p>
            <a:pPr algn="just" marL="12700" marR="5715">
              <a:lnSpc>
                <a:spcPct val="99200"/>
              </a:lnSpc>
              <a:spcBef>
                <a:spcPts val="105"/>
              </a:spcBef>
            </a:pPr>
            <a:r>
              <a:rPr dirty="0" sz="1450" spc="-10">
                <a:latin typeface="Times New Roman"/>
                <a:cs typeface="Times New Roman"/>
              </a:rPr>
              <a:t>pleased; it was </a:t>
            </a:r>
            <a:r>
              <a:rPr dirty="0" sz="1450" spc="-5">
                <a:latin typeface="Times New Roman"/>
                <a:cs typeface="Times New Roman"/>
              </a:rPr>
              <a:t>a </a:t>
            </a:r>
            <a:r>
              <a:rPr dirty="0" sz="1450" spc="-10">
                <a:latin typeface="Times New Roman"/>
                <a:cs typeface="Times New Roman"/>
              </a:rPr>
              <a:t>happy chance that </a:t>
            </a:r>
            <a:r>
              <a:rPr dirty="0" sz="1450" spc="-5">
                <a:latin typeface="Times New Roman"/>
                <a:cs typeface="Times New Roman"/>
              </a:rPr>
              <a:t>I </a:t>
            </a:r>
            <a:r>
              <a:rPr dirty="0" sz="1450" spc="-10">
                <a:latin typeface="Times New Roman"/>
                <a:cs typeface="Times New Roman"/>
              </a:rPr>
              <a:t>had found something so suitable among  my stock </a:t>
            </a:r>
            <a:r>
              <a:rPr dirty="0" sz="1450" spc="-5">
                <a:latin typeface="Times New Roman"/>
                <a:cs typeface="Times New Roman"/>
              </a:rPr>
              <a:t>of </a:t>
            </a:r>
            <a:r>
              <a:rPr dirty="0" sz="1450" spc="-10">
                <a:latin typeface="Times New Roman"/>
                <a:cs typeface="Times New Roman"/>
              </a:rPr>
              <a:t>stones. The deep-black hornblende setting gave it just the right  light, and its shape fitted so well it was as if nature had created it especially to  </a:t>
            </a:r>
            <a:r>
              <a:rPr dirty="0" sz="1450" spc="-5">
                <a:latin typeface="Times New Roman"/>
                <a:cs typeface="Times New Roman"/>
              </a:rPr>
              <a:t>be </a:t>
            </a:r>
            <a:r>
              <a:rPr dirty="0" sz="1450" spc="-10">
                <a:latin typeface="Times New Roman"/>
                <a:cs typeface="Times New Roman"/>
              </a:rPr>
              <a:t>transformed into </a:t>
            </a:r>
            <a:r>
              <a:rPr dirty="0" sz="1450" spc="-5">
                <a:latin typeface="Times New Roman"/>
                <a:cs typeface="Times New Roman"/>
              </a:rPr>
              <a:t>a </a:t>
            </a:r>
            <a:r>
              <a:rPr dirty="0" sz="1450" spc="-10">
                <a:latin typeface="Times New Roman"/>
                <a:cs typeface="Times New Roman"/>
              </a:rPr>
              <a:t>lasting likeness </a:t>
            </a:r>
            <a:r>
              <a:rPr dirty="0" sz="1450" spc="-5">
                <a:latin typeface="Times New Roman"/>
                <a:cs typeface="Times New Roman"/>
              </a:rPr>
              <a:t>of </a:t>
            </a:r>
            <a:r>
              <a:rPr dirty="0" sz="1450" spc="-10">
                <a:latin typeface="Times New Roman"/>
                <a:cs typeface="Times New Roman"/>
              </a:rPr>
              <a:t>Miriam's delicate</a:t>
            </a:r>
            <a:r>
              <a:rPr dirty="0" sz="1450" spc="35">
                <a:latin typeface="Times New Roman"/>
                <a:cs typeface="Times New Roman"/>
              </a:rPr>
              <a:t> </a:t>
            </a:r>
            <a:r>
              <a:rPr dirty="0" sz="1450" spc="-10">
                <a:latin typeface="Times New Roman"/>
                <a:cs typeface="Times New Roman"/>
              </a:rPr>
              <a:t>profile.</a:t>
            </a:r>
            <a:endParaRPr sz="1450">
              <a:latin typeface="Times New Roman"/>
              <a:cs typeface="Times New Roman"/>
            </a:endParaRPr>
          </a:p>
          <a:p>
            <a:pPr marL="12700" marR="153035" indent="255904">
              <a:lnSpc>
                <a:spcPts val="1730"/>
              </a:lnSpc>
              <a:spcBef>
                <a:spcPts val="844"/>
              </a:spcBef>
            </a:pPr>
            <a:r>
              <a:rPr dirty="0" sz="1450" spc="-10">
                <a:latin typeface="Times New Roman"/>
                <a:cs typeface="Times New Roman"/>
              </a:rPr>
              <a:t>Initially it had been my intention to cut </a:t>
            </a:r>
            <a:r>
              <a:rPr dirty="0" sz="1450" spc="-5">
                <a:latin typeface="Times New Roman"/>
                <a:cs typeface="Times New Roman"/>
              </a:rPr>
              <a:t>a </a:t>
            </a:r>
            <a:r>
              <a:rPr dirty="0" sz="1450" spc="-10">
                <a:latin typeface="Times New Roman"/>
                <a:cs typeface="Times New Roman"/>
              </a:rPr>
              <a:t>cameo from it representing the  Egyptian </a:t>
            </a:r>
            <a:r>
              <a:rPr dirty="0" sz="1450" spc="-5">
                <a:latin typeface="Times New Roman"/>
                <a:cs typeface="Times New Roman"/>
              </a:rPr>
              <a:t>god </a:t>
            </a:r>
            <a:r>
              <a:rPr dirty="0" sz="1450" spc="-10">
                <a:latin typeface="Times New Roman"/>
                <a:cs typeface="Times New Roman"/>
              </a:rPr>
              <a:t>Osiris. </a:t>
            </a:r>
            <a:r>
              <a:rPr dirty="0" sz="1450" spc="-5">
                <a:latin typeface="Times New Roman"/>
                <a:cs typeface="Times New Roman"/>
              </a:rPr>
              <a:t>I </a:t>
            </a:r>
            <a:r>
              <a:rPr dirty="0" sz="1450" spc="-10">
                <a:latin typeface="Times New Roman"/>
                <a:cs typeface="Times New Roman"/>
              </a:rPr>
              <a:t>had been inspired </a:t>
            </a:r>
            <a:r>
              <a:rPr dirty="0" sz="1450" spc="-5">
                <a:latin typeface="Times New Roman"/>
                <a:cs typeface="Times New Roman"/>
              </a:rPr>
              <a:t>by </a:t>
            </a:r>
            <a:r>
              <a:rPr dirty="0" sz="1450" spc="-10">
                <a:latin typeface="Times New Roman"/>
                <a:cs typeface="Times New Roman"/>
              </a:rPr>
              <a:t>the vision </a:t>
            </a:r>
            <a:r>
              <a:rPr dirty="0" sz="1450" spc="-5">
                <a:latin typeface="Times New Roman"/>
                <a:cs typeface="Times New Roman"/>
              </a:rPr>
              <a:t>of </a:t>
            </a:r>
            <a:r>
              <a:rPr dirty="0" sz="1450" spc="-10">
                <a:latin typeface="Times New Roman"/>
                <a:cs typeface="Times New Roman"/>
              </a:rPr>
              <a:t>the hermaphrodite  from the Book </a:t>
            </a:r>
            <a:r>
              <a:rPr dirty="0" sz="1450" spc="-5">
                <a:latin typeface="Times New Roman"/>
                <a:cs typeface="Times New Roman"/>
              </a:rPr>
              <a:t>of Ibbur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could recall to mind at will with remarkable  clarity </a:t>
            </a:r>
            <a:r>
              <a:rPr dirty="0" sz="1450" spc="-5">
                <a:latin typeface="Times New Roman"/>
                <a:cs typeface="Times New Roman"/>
              </a:rPr>
              <a:t>but, </a:t>
            </a:r>
            <a:r>
              <a:rPr dirty="0" sz="1450" spc="-10">
                <a:latin typeface="Times New Roman"/>
                <a:cs typeface="Times New Roman"/>
              </a:rPr>
              <a:t>after </a:t>
            </a:r>
            <a:r>
              <a:rPr dirty="0" sz="1450" spc="-5">
                <a:latin typeface="Times New Roman"/>
                <a:cs typeface="Times New Roman"/>
              </a:rPr>
              <a:t>I </a:t>
            </a:r>
            <a:r>
              <a:rPr dirty="0" sz="1450" spc="-10">
                <a:latin typeface="Times New Roman"/>
                <a:cs typeface="Times New Roman"/>
              </a:rPr>
              <a:t>had made the first incisions, </a:t>
            </a:r>
            <a:r>
              <a:rPr dirty="0" sz="1450" spc="-5">
                <a:latin typeface="Times New Roman"/>
                <a:cs typeface="Times New Roman"/>
              </a:rPr>
              <a:t>I </a:t>
            </a:r>
            <a:r>
              <a:rPr dirty="0" sz="1450" spc="-10">
                <a:latin typeface="Times New Roman"/>
                <a:cs typeface="Times New Roman"/>
              </a:rPr>
              <a:t>gradually came to see such </a:t>
            </a:r>
            <a:r>
              <a:rPr dirty="0" sz="1450" spc="-5">
                <a:latin typeface="Times New Roman"/>
                <a:cs typeface="Times New Roman"/>
              </a:rPr>
              <a:t>a  </a:t>
            </a:r>
            <a:r>
              <a:rPr dirty="0" sz="1450" spc="-10">
                <a:latin typeface="Times New Roman"/>
                <a:cs typeface="Times New Roman"/>
              </a:rPr>
              <a:t>close resemblance to the daughter </a:t>
            </a:r>
            <a:r>
              <a:rPr dirty="0" sz="1450" spc="-5">
                <a:latin typeface="Times New Roman"/>
                <a:cs typeface="Times New Roman"/>
              </a:rPr>
              <a:t>of </a:t>
            </a:r>
            <a:r>
              <a:rPr dirty="0" sz="1450" spc="-10">
                <a:latin typeface="Times New Roman"/>
                <a:cs typeface="Times New Roman"/>
              </a:rPr>
              <a:t>Shemaiah Hillel, that </a:t>
            </a:r>
            <a:r>
              <a:rPr dirty="0" sz="1450" spc="-5">
                <a:latin typeface="Times New Roman"/>
                <a:cs typeface="Times New Roman"/>
              </a:rPr>
              <a:t>I </a:t>
            </a:r>
            <a:r>
              <a:rPr dirty="0" sz="1450" spc="-10">
                <a:latin typeface="Times New Roman"/>
                <a:cs typeface="Times New Roman"/>
              </a:rPr>
              <a:t>altered my</a:t>
            </a:r>
            <a:r>
              <a:rPr dirty="0" sz="1450" spc="114">
                <a:latin typeface="Times New Roman"/>
                <a:cs typeface="Times New Roman"/>
              </a:rPr>
              <a:t> </a:t>
            </a:r>
            <a:r>
              <a:rPr dirty="0" sz="1450" spc="-10">
                <a:latin typeface="Times New Roman"/>
                <a:cs typeface="Times New Roman"/>
              </a:rPr>
              <a:t>plan.</a:t>
            </a:r>
            <a:endParaRPr sz="1450">
              <a:latin typeface="Times New Roman"/>
              <a:cs typeface="Times New Roman"/>
            </a:endParaRPr>
          </a:p>
          <a:p>
            <a:pPr marL="268605">
              <a:lnSpc>
                <a:spcPct val="100000"/>
              </a:lnSpc>
              <a:spcBef>
                <a:spcPts val="645"/>
              </a:spcBef>
            </a:pPr>
            <a:r>
              <a:rPr dirty="0" sz="1450" spc="-10">
                <a:latin typeface="Times New Roman"/>
                <a:cs typeface="Times New Roman"/>
              </a:rPr>
              <a:t>The Book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Ibbur!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memory </a:t>
            </a:r>
            <a:r>
              <a:rPr dirty="0" sz="1450" spc="-15">
                <a:latin typeface="Times New Roman"/>
                <a:cs typeface="Times New Roman"/>
              </a:rPr>
              <a:t>affected </a:t>
            </a:r>
            <a:r>
              <a:rPr dirty="0" sz="1450" spc="-10">
                <a:latin typeface="Times New Roman"/>
                <a:cs typeface="Times New Roman"/>
              </a:rPr>
              <a:t>me so strongly that </a:t>
            </a:r>
            <a:r>
              <a:rPr dirty="0" sz="1450" spc="-5">
                <a:latin typeface="Times New Roman"/>
                <a:cs typeface="Times New Roman"/>
              </a:rPr>
              <a:t>I </a:t>
            </a:r>
            <a:r>
              <a:rPr dirty="0" sz="1450" spc="-10">
                <a:latin typeface="Times New Roman"/>
                <a:cs typeface="Times New Roman"/>
              </a:rPr>
              <a:t>laid aside my burin. It was  incredible, all the things that had come into my life in such </a:t>
            </a:r>
            <a:r>
              <a:rPr dirty="0" sz="1450" spc="-5">
                <a:latin typeface="Times New Roman"/>
                <a:cs typeface="Times New Roman"/>
              </a:rPr>
              <a:t>a </a:t>
            </a:r>
            <a:r>
              <a:rPr dirty="0" sz="1450" spc="-10">
                <a:latin typeface="Times New Roman"/>
                <a:cs typeface="Times New Roman"/>
              </a:rPr>
              <a:t>short stretch </a:t>
            </a:r>
            <a:r>
              <a:rPr dirty="0" sz="1450" spc="-5">
                <a:latin typeface="Times New Roman"/>
                <a:cs typeface="Times New Roman"/>
              </a:rPr>
              <a:t>of  </a:t>
            </a:r>
            <a:r>
              <a:rPr dirty="0" sz="1450" spc="-10">
                <a:latin typeface="Times New Roman"/>
                <a:cs typeface="Times New Roman"/>
              </a:rPr>
              <a:t>time! All at once, like someone who suddenly finds himself transported into  the middle </a:t>
            </a:r>
            <a:r>
              <a:rPr dirty="0" sz="1450" spc="-5">
                <a:latin typeface="Times New Roman"/>
                <a:cs typeface="Times New Roman"/>
              </a:rPr>
              <a:t>of </a:t>
            </a:r>
            <a:r>
              <a:rPr dirty="0" sz="1450" spc="-10">
                <a:latin typeface="Times New Roman"/>
                <a:cs typeface="Times New Roman"/>
              </a:rPr>
              <a:t>an interminable sandy desert, </a:t>
            </a:r>
            <a:r>
              <a:rPr dirty="0" sz="1450" spc="-5">
                <a:latin typeface="Times New Roman"/>
                <a:cs typeface="Times New Roman"/>
              </a:rPr>
              <a:t>I </a:t>
            </a:r>
            <a:r>
              <a:rPr dirty="0" sz="1450" spc="-10">
                <a:latin typeface="Times New Roman"/>
                <a:cs typeface="Times New Roman"/>
              </a:rPr>
              <a:t>became conscious </a:t>
            </a:r>
            <a:r>
              <a:rPr dirty="0" sz="1450" spc="-5">
                <a:latin typeface="Times New Roman"/>
                <a:cs typeface="Times New Roman"/>
              </a:rPr>
              <a:t>of </a:t>
            </a:r>
            <a:r>
              <a:rPr dirty="0" sz="1450" spc="-10">
                <a:latin typeface="Times New Roman"/>
                <a:cs typeface="Times New Roman"/>
              </a:rPr>
              <a:t>the  immense, profound loneliness separating me from my fellow men. Had </a:t>
            </a:r>
            <a:r>
              <a:rPr dirty="0" sz="1450" spc="-5">
                <a:latin typeface="Times New Roman"/>
                <a:cs typeface="Times New Roman"/>
              </a:rPr>
              <a:t>I a  </a:t>
            </a:r>
            <a:r>
              <a:rPr dirty="0" sz="1450" spc="-10">
                <a:latin typeface="Times New Roman"/>
                <a:cs typeface="Times New Roman"/>
              </a:rPr>
              <a:t>single friend, apart from Hillel, with whom </a:t>
            </a:r>
            <a:r>
              <a:rPr dirty="0" sz="1450" spc="-5">
                <a:latin typeface="Times New Roman"/>
                <a:cs typeface="Times New Roman"/>
              </a:rPr>
              <a:t>I </a:t>
            </a:r>
            <a:r>
              <a:rPr dirty="0" sz="1450" spc="-10">
                <a:latin typeface="Times New Roman"/>
                <a:cs typeface="Times New Roman"/>
              </a:rPr>
              <a:t>could talk about my</a:t>
            </a:r>
            <a:r>
              <a:rPr dirty="0" sz="1450" spc="290">
                <a:latin typeface="Times New Roman"/>
                <a:cs typeface="Times New Roman"/>
              </a:rPr>
              <a:t> </a:t>
            </a:r>
            <a:r>
              <a:rPr dirty="0" sz="1450" spc="-10">
                <a:latin typeface="Times New Roman"/>
                <a:cs typeface="Times New Roman"/>
              </a:rPr>
              <a:t>experiences?</a:t>
            </a:r>
            <a:endParaRPr sz="1450">
              <a:latin typeface="Times New Roman"/>
              <a:cs typeface="Times New Roman"/>
            </a:endParaRPr>
          </a:p>
          <a:p>
            <a:pPr algn="just" marL="12700" marR="10160" indent="255904">
              <a:lnSpc>
                <a:spcPts val="1730"/>
              </a:lnSpc>
              <a:spcBef>
                <a:spcPts val="785"/>
              </a:spcBef>
            </a:pPr>
            <a:r>
              <a:rPr dirty="0" sz="1450" spc="-10">
                <a:latin typeface="Times New Roman"/>
                <a:cs typeface="Times New Roman"/>
              </a:rPr>
              <a:t>It was true that in the still small hours </a:t>
            </a:r>
            <a:r>
              <a:rPr dirty="0" sz="1450" spc="-5">
                <a:latin typeface="Times New Roman"/>
                <a:cs typeface="Times New Roman"/>
              </a:rPr>
              <a:t>of </a:t>
            </a:r>
            <a:r>
              <a:rPr dirty="0" sz="1450" spc="-10">
                <a:latin typeface="Times New Roman"/>
                <a:cs typeface="Times New Roman"/>
              </a:rPr>
              <a:t>recent nights the memory had  returned </a:t>
            </a:r>
            <a:r>
              <a:rPr dirty="0" sz="1450" spc="-5">
                <a:latin typeface="Times New Roman"/>
                <a:cs typeface="Times New Roman"/>
              </a:rPr>
              <a:t>of </a:t>
            </a:r>
            <a:r>
              <a:rPr dirty="0" sz="1450" spc="-30">
                <a:latin typeface="Times New Roman"/>
                <a:cs typeface="Times New Roman"/>
              </a:rPr>
              <a:t>how, </a:t>
            </a:r>
            <a:r>
              <a:rPr dirty="0" sz="1450" spc="-10">
                <a:latin typeface="Times New Roman"/>
                <a:cs typeface="Times New Roman"/>
              </a:rPr>
              <a:t>throughout my </a:t>
            </a:r>
            <a:r>
              <a:rPr dirty="0" sz="1450" spc="-5">
                <a:latin typeface="Times New Roman"/>
                <a:cs typeface="Times New Roman"/>
              </a:rPr>
              <a:t>youth, </a:t>
            </a:r>
            <a:r>
              <a:rPr dirty="0" sz="1450" spc="-10">
                <a:latin typeface="Times New Roman"/>
                <a:cs typeface="Times New Roman"/>
              </a:rPr>
              <a:t>going back even to my earliest  childhood, </a:t>
            </a:r>
            <a:r>
              <a:rPr dirty="0" sz="1450" spc="-5">
                <a:latin typeface="Times New Roman"/>
                <a:cs typeface="Times New Roman"/>
              </a:rPr>
              <a:t>I </a:t>
            </a:r>
            <a:r>
              <a:rPr dirty="0" sz="1450" spc="-10">
                <a:latin typeface="Times New Roman"/>
                <a:cs typeface="Times New Roman"/>
              </a:rPr>
              <a:t>had been tormented </a:t>
            </a:r>
            <a:r>
              <a:rPr dirty="0" sz="1450" spc="-5">
                <a:latin typeface="Times New Roman"/>
                <a:cs typeface="Times New Roman"/>
              </a:rPr>
              <a:t>by </a:t>
            </a:r>
            <a:r>
              <a:rPr dirty="0" sz="1450" spc="-10">
                <a:latin typeface="Times New Roman"/>
                <a:cs typeface="Times New Roman"/>
              </a:rPr>
              <a:t>an indescribable, agonising thirst for the  miraculous, for anything that lay beyond </a:t>
            </a:r>
            <a:r>
              <a:rPr dirty="0" sz="1450" spc="-20">
                <a:latin typeface="Times New Roman"/>
                <a:cs typeface="Times New Roman"/>
              </a:rPr>
              <a:t>mortality. </a:t>
            </a:r>
            <a:r>
              <a:rPr dirty="0" sz="1450" spc="-10">
                <a:latin typeface="Times New Roman"/>
                <a:cs typeface="Times New Roman"/>
              </a:rPr>
              <a:t>But</a:t>
            </a:r>
            <a:r>
              <a:rPr dirty="0" sz="1450" spc="55">
                <a:latin typeface="Times New Roman"/>
                <a:cs typeface="Times New Roman"/>
              </a:rPr>
              <a:t> </a:t>
            </a:r>
            <a:r>
              <a:rPr dirty="0" sz="1450" spc="-10">
                <a:latin typeface="Times New Roman"/>
                <a:cs typeface="Times New Roman"/>
              </a:rPr>
              <a:t>the</a:t>
            </a:r>
            <a:endParaRPr sz="1450">
              <a:latin typeface="Times New Roman"/>
              <a:cs typeface="Times New Roman"/>
            </a:endParaRPr>
          </a:p>
          <a:p>
            <a:pPr marL="12700" marR="45720" indent="255904">
              <a:lnSpc>
                <a:spcPts val="1730"/>
              </a:lnSpc>
              <a:spcBef>
                <a:spcPts val="715"/>
              </a:spcBef>
            </a:pPr>
            <a:r>
              <a:rPr dirty="0" sz="1450" spc="-10">
                <a:latin typeface="Times New Roman"/>
                <a:cs typeface="Times New Roman"/>
              </a:rPr>
              <a:t>fulfilment </a:t>
            </a:r>
            <a:r>
              <a:rPr dirty="0" sz="1450" spc="-5">
                <a:latin typeface="Times New Roman"/>
                <a:cs typeface="Times New Roman"/>
              </a:rPr>
              <a:t>of </a:t>
            </a:r>
            <a:r>
              <a:rPr dirty="0" sz="1450" spc="-10">
                <a:latin typeface="Times New Roman"/>
                <a:cs typeface="Times New Roman"/>
              </a:rPr>
              <a:t>my yearning had come like </a:t>
            </a:r>
            <a:r>
              <a:rPr dirty="0" sz="1450" spc="-5">
                <a:latin typeface="Times New Roman"/>
                <a:cs typeface="Times New Roman"/>
              </a:rPr>
              <a:t>a </a:t>
            </a:r>
            <a:r>
              <a:rPr dirty="0" sz="1450" spc="-10">
                <a:latin typeface="Times New Roman"/>
                <a:cs typeface="Times New Roman"/>
              </a:rPr>
              <a:t>violent hurricane, crushing the  joy even as it welled </a:t>
            </a:r>
            <a:r>
              <a:rPr dirty="0" sz="1450" spc="-5">
                <a:latin typeface="Times New Roman"/>
                <a:cs typeface="Times New Roman"/>
              </a:rPr>
              <a:t>up </a:t>
            </a:r>
            <a:r>
              <a:rPr dirty="0" sz="1450" spc="-10">
                <a:latin typeface="Times New Roman"/>
                <a:cs typeface="Times New Roman"/>
              </a:rPr>
              <a:t>in my soul. </a:t>
            </a:r>
            <a:r>
              <a:rPr dirty="0" sz="1450" spc="-5">
                <a:latin typeface="Times New Roman"/>
                <a:cs typeface="Times New Roman"/>
              </a:rPr>
              <a:t>I </a:t>
            </a:r>
            <a:r>
              <a:rPr dirty="0" sz="1450" spc="-10">
                <a:latin typeface="Times New Roman"/>
                <a:cs typeface="Times New Roman"/>
              </a:rPr>
              <a:t>was trembling with fear at the </a:t>
            </a:r>
            <a:r>
              <a:rPr dirty="0" sz="1450" spc="-5">
                <a:latin typeface="Times New Roman"/>
                <a:cs typeface="Times New Roman"/>
              </a:rPr>
              <a:t>thought of  </a:t>
            </a:r>
            <a:r>
              <a:rPr dirty="0" sz="1450" spc="-10">
                <a:latin typeface="Times New Roman"/>
                <a:cs typeface="Times New Roman"/>
              </a:rPr>
              <a:t>the inevitable moment when </a:t>
            </a:r>
            <a:r>
              <a:rPr dirty="0" sz="1450" spc="-5">
                <a:latin typeface="Times New Roman"/>
                <a:cs typeface="Times New Roman"/>
              </a:rPr>
              <a:t>I </a:t>
            </a:r>
            <a:r>
              <a:rPr dirty="0" sz="1450" spc="-10">
                <a:latin typeface="Times New Roman"/>
                <a:cs typeface="Times New Roman"/>
              </a:rPr>
              <a:t>would wake to my past, when those forgotten  events would come alive in their full, soul-searing</a:t>
            </a:r>
            <a:r>
              <a:rPr dirty="0" sz="1450" spc="55">
                <a:latin typeface="Times New Roman"/>
                <a:cs typeface="Times New Roman"/>
              </a:rPr>
              <a:t> </a:t>
            </a:r>
            <a:r>
              <a:rPr dirty="0" sz="1450" spc="-20">
                <a:latin typeface="Times New Roman"/>
                <a:cs typeface="Times New Roman"/>
              </a:rPr>
              <a:t>immediacy.</a:t>
            </a:r>
            <a:endParaRPr sz="1450">
              <a:latin typeface="Times New Roman"/>
              <a:cs typeface="Times New Roman"/>
            </a:endParaRPr>
          </a:p>
          <a:p>
            <a:pPr marL="12700" marR="5080" indent="255904">
              <a:lnSpc>
                <a:spcPts val="1730"/>
              </a:lnSpc>
              <a:spcBef>
                <a:spcPts val="785"/>
              </a:spcBef>
            </a:pPr>
            <a:r>
              <a:rPr dirty="0" sz="1450" spc="-10">
                <a:latin typeface="Times New Roman"/>
                <a:cs typeface="Times New Roman"/>
              </a:rPr>
              <a:t>But </a:t>
            </a:r>
            <a:r>
              <a:rPr dirty="0" sz="1450" spc="-5">
                <a:latin typeface="Times New Roman"/>
                <a:cs typeface="Times New Roman"/>
              </a:rPr>
              <a:t>not </a:t>
            </a:r>
            <a:r>
              <a:rPr dirty="0" sz="1450" spc="-10">
                <a:latin typeface="Times New Roman"/>
                <a:cs typeface="Times New Roman"/>
              </a:rPr>
              <a:t>yet, </a:t>
            </a:r>
            <a:r>
              <a:rPr dirty="0" sz="1450" spc="-5">
                <a:latin typeface="Times New Roman"/>
                <a:cs typeface="Times New Roman"/>
              </a:rPr>
              <a:t>not </a:t>
            </a:r>
            <a:r>
              <a:rPr dirty="0" sz="1450" spc="-10">
                <a:latin typeface="Times New Roman"/>
                <a:cs typeface="Times New Roman"/>
              </a:rPr>
              <a:t>yet! Let me first savour the pleasure </a:t>
            </a:r>
            <a:r>
              <a:rPr dirty="0" sz="1450" spc="-5">
                <a:latin typeface="Times New Roman"/>
                <a:cs typeface="Times New Roman"/>
              </a:rPr>
              <a:t>of </a:t>
            </a:r>
            <a:r>
              <a:rPr dirty="0" sz="1450" spc="-10">
                <a:latin typeface="Times New Roman"/>
                <a:cs typeface="Times New Roman"/>
              </a:rPr>
              <a:t>watching this  unutterable radiance come towards</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103505" indent="255904">
              <a:lnSpc>
                <a:spcPts val="1730"/>
              </a:lnSpc>
              <a:spcBef>
                <a:spcPts val="790"/>
              </a:spcBef>
            </a:pPr>
            <a:r>
              <a:rPr dirty="0" sz="1450" spc="-10">
                <a:latin typeface="Times New Roman"/>
                <a:cs typeface="Times New Roman"/>
              </a:rPr>
              <a:t>It was in my power! </a:t>
            </a:r>
            <a:r>
              <a:rPr dirty="0" sz="1450" spc="-5">
                <a:latin typeface="Times New Roman"/>
                <a:cs typeface="Times New Roman"/>
              </a:rPr>
              <a:t>I </a:t>
            </a:r>
            <a:r>
              <a:rPr dirty="0" sz="1450" spc="-10">
                <a:latin typeface="Times New Roman"/>
                <a:cs typeface="Times New Roman"/>
              </a:rPr>
              <a:t>only had to </a:t>
            </a:r>
            <a:r>
              <a:rPr dirty="0" sz="1450" spc="-5">
                <a:latin typeface="Times New Roman"/>
                <a:cs typeface="Times New Roman"/>
              </a:rPr>
              <a:t>go </a:t>
            </a:r>
            <a:r>
              <a:rPr dirty="0" sz="1450" spc="-10">
                <a:latin typeface="Times New Roman"/>
                <a:cs typeface="Times New Roman"/>
              </a:rPr>
              <a:t>into my bedroom and unlock the </a:t>
            </a:r>
            <a:r>
              <a:rPr dirty="0" sz="1450" spc="-5">
                <a:latin typeface="Times New Roman"/>
                <a:cs typeface="Times New Roman"/>
              </a:rPr>
              <a:t>box  </a:t>
            </a:r>
            <a:r>
              <a:rPr dirty="0" sz="1450" spc="-10">
                <a:latin typeface="Times New Roman"/>
                <a:cs typeface="Times New Roman"/>
              </a:rPr>
              <a:t>in which lay the Book </a:t>
            </a:r>
            <a:r>
              <a:rPr dirty="0" sz="1450" spc="-5">
                <a:latin typeface="Times New Roman"/>
                <a:cs typeface="Times New Roman"/>
              </a:rPr>
              <a:t>of </a:t>
            </a:r>
            <a:r>
              <a:rPr dirty="0" sz="1450" spc="-15">
                <a:latin typeface="Times New Roman"/>
                <a:cs typeface="Times New Roman"/>
              </a:rPr>
              <a:t>Ibbur, </a:t>
            </a:r>
            <a:r>
              <a:rPr dirty="0" sz="1450" spc="-10">
                <a:latin typeface="Times New Roman"/>
                <a:cs typeface="Times New Roman"/>
              </a:rPr>
              <a:t>the gift </a:t>
            </a:r>
            <a:r>
              <a:rPr dirty="0" sz="1450" spc="-5">
                <a:latin typeface="Times New Roman"/>
                <a:cs typeface="Times New Roman"/>
              </a:rPr>
              <a:t>of </a:t>
            </a:r>
            <a:r>
              <a:rPr dirty="0" sz="1450" spc="-10">
                <a:latin typeface="Times New Roman"/>
                <a:cs typeface="Times New Roman"/>
              </a:rPr>
              <a:t>the invisible</a:t>
            </a:r>
            <a:r>
              <a:rPr dirty="0" sz="1450" spc="80">
                <a:latin typeface="Times New Roman"/>
                <a:cs typeface="Times New Roman"/>
              </a:rPr>
              <a:t> </a:t>
            </a:r>
            <a:r>
              <a:rPr dirty="0" sz="1450" spc="-10">
                <a:latin typeface="Times New Roman"/>
                <a:cs typeface="Times New Roman"/>
              </a:rPr>
              <a:t>ones.</a:t>
            </a:r>
            <a:endParaRPr sz="1450">
              <a:latin typeface="Times New Roman"/>
              <a:cs typeface="Times New Roman"/>
            </a:endParaRPr>
          </a:p>
          <a:p>
            <a:pPr marL="12700" marR="8890" indent="255904">
              <a:lnSpc>
                <a:spcPts val="1730"/>
              </a:lnSpc>
              <a:spcBef>
                <a:spcPts val="715"/>
              </a:spcBef>
            </a:pPr>
            <a:r>
              <a:rPr dirty="0" sz="1450" spc="-10">
                <a:latin typeface="Times New Roman"/>
                <a:cs typeface="Times New Roman"/>
              </a:rPr>
              <a:t>How long ago it was since my hand last touched it when </a:t>
            </a:r>
            <a:r>
              <a:rPr dirty="0" sz="1450" spc="-5">
                <a:latin typeface="Times New Roman"/>
                <a:cs typeface="Times New Roman"/>
              </a:rPr>
              <a:t>I </a:t>
            </a:r>
            <a:r>
              <a:rPr dirty="0" sz="1450" spc="-10">
                <a:latin typeface="Times New Roman"/>
                <a:cs typeface="Times New Roman"/>
              </a:rPr>
              <a:t>locked </a:t>
            </a:r>
            <a:r>
              <a:rPr dirty="0" sz="1450" spc="-5">
                <a:latin typeface="Times New Roman"/>
                <a:cs typeface="Times New Roman"/>
              </a:rPr>
              <a:t>up  </a:t>
            </a:r>
            <a:r>
              <a:rPr dirty="0" sz="1450" spc="-10">
                <a:latin typeface="Times New Roman"/>
                <a:cs typeface="Times New Roman"/>
              </a:rPr>
              <a:t>Angelina's letters with</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160" indent="255904">
              <a:lnSpc>
                <a:spcPts val="1730"/>
              </a:lnSpc>
              <a:spcBef>
                <a:spcPts val="790"/>
              </a:spcBef>
            </a:pPr>
            <a:r>
              <a:rPr dirty="0" sz="1450" spc="-10">
                <a:latin typeface="Times New Roman"/>
                <a:cs typeface="Times New Roman"/>
              </a:rPr>
              <a:t>From time to time, when the wind sends the snow piled </a:t>
            </a:r>
            <a:r>
              <a:rPr dirty="0" sz="1450" spc="-5">
                <a:latin typeface="Times New Roman"/>
                <a:cs typeface="Times New Roman"/>
              </a:rPr>
              <a:t>up on </a:t>
            </a:r>
            <a:r>
              <a:rPr dirty="0" sz="1450" spc="-10">
                <a:latin typeface="Times New Roman"/>
                <a:cs typeface="Times New Roman"/>
              </a:rPr>
              <a:t>the roofs  cascading down to the </a:t>
            </a:r>
            <a:r>
              <a:rPr dirty="0" sz="1450" spc="-5">
                <a:latin typeface="Times New Roman"/>
                <a:cs typeface="Times New Roman"/>
              </a:rPr>
              <a:t>ground, </a:t>
            </a:r>
            <a:r>
              <a:rPr dirty="0" sz="1450" spc="-10">
                <a:latin typeface="Times New Roman"/>
                <a:cs typeface="Times New Roman"/>
              </a:rPr>
              <a:t>there is </a:t>
            </a:r>
            <a:r>
              <a:rPr dirty="0" sz="1450" spc="-5">
                <a:latin typeface="Times New Roman"/>
                <a:cs typeface="Times New Roman"/>
              </a:rPr>
              <a:t>a dull </a:t>
            </a:r>
            <a:r>
              <a:rPr dirty="0" sz="1450" spc="-10">
                <a:latin typeface="Times New Roman"/>
                <a:cs typeface="Times New Roman"/>
              </a:rPr>
              <a:t>rumbling from outside.  Otherwise all is hushed silence, as the carpet </a:t>
            </a:r>
            <a:r>
              <a:rPr dirty="0" sz="1450" spc="-5">
                <a:latin typeface="Times New Roman"/>
                <a:cs typeface="Times New Roman"/>
              </a:rPr>
              <a:t>of </a:t>
            </a:r>
            <a:r>
              <a:rPr dirty="0" sz="1450" spc="-10">
                <a:latin typeface="Times New Roman"/>
                <a:cs typeface="Times New Roman"/>
              </a:rPr>
              <a:t>snow over the cobble-stones  absorbs every</a:t>
            </a:r>
            <a:r>
              <a:rPr dirty="0" sz="1450" spc="-5">
                <a:latin typeface="Times New Roman"/>
                <a:cs typeface="Times New Roman"/>
              </a:rPr>
              <a:t> </a:t>
            </a:r>
            <a:r>
              <a:rPr dirty="0" sz="1450" spc="-10">
                <a:latin typeface="Times New Roman"/>
                <a:cs typeface="Times New Roman"/>
              </a:rPr>
              <a:t>noise.</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about to </a:t>
            </a:r>
            <a:r>
              <a:rPr dirty="0" sz="1450" spc="-5">
                <a:latin typeface="Times New Roman"/>
                <a:cs typeface="Times New Roman"/>
              </a:rPr>
              <a:t>go </a:t>
            </a:r>
            <a:r>
              <a:rPr dirty="0" sz="1450" spc="-10">
                <a:latin typeface="Times New Roman"/>
                <a:cs typeface="Times New Roman"/>
              </a:rPr>
              <a:t>back to my engraving when </a:t>
            </a:r>
            <a:r>
              <a:rPr dirty="0" sz="1450" spc="-20">
                <a:latin typeface="Times New Roman"/>
                <a:cs typeface="Times New Roman"/>
              </a:rPr>
              <a:t>suddenly, </a:t>
            </a:r>
            <a:r>
              <a:rPr dirty="0" sz="1450" spc="-10">
                <a:latin typeface="Times New Roman"/>
                <a:cs typeface="Times New Roman"/>
              </a:rPr>
              <a:t>along the street  </a:t>
            </a:r>
            <a:r>
              <a:rPr dirty="0" sz="1450" spc="-25">
                <a:latin typeface="Times New Roman"/>
                <a:cs typeface="Times New Roman"/>
              </a:rPr>
              <a:t>below, </a:t>
            </a:r>
            <a:r>
              <a:rPr dirty="0" sz="1450" spc="-10">
                <a:latin typeface="Times New Roman"/>
                <a:cs typeface="Times New Roman"/>
              </a:rPr>
              <a:t>came the sound </a:t>
            </a:r>
            <a:r>
              <a:rPr dirty="0" sz="1450" spc="-5">
                <a:latin typeface="Times New Roman"/>
                <a:cs typeface="Times New Roman"/>
              </a:rPr>
              <a:t>of </a:t>
            </a:r>
            <a:r>
              <a:rPr dirty="0" sz="1450" spc="-10">
                <a:latin typeface="Times New Roman"/>
                <a:cs typeface="Times New Roman"/>
              </a:rPr>
              <a:t>horses' hooves, the clash </a:t>
            </a:r>
            <a:r>
              <a:rPr dirty="0" sz="1450" spc="-5">
                <a:latin typeface="Times New Roman"/>
                <a:cs typeface="Times New Roman"/>
              </a:rPr>
              <a:t>of </a:t>
            </a:r>
            <a:r>
              <a:rPr dirty="0" sz="1450" spc="-10">
                <a:latin typeface="Times New Roman"/>
                <a:cs typeface="Times New Roman"/>
              </a:rPr>
              <a:t>steel </a:t>
            </a:r>
            <a:r>
              <a:rPr dirty="0" sz="1450" spc="-5">
                <a:latin typeface="Times New Roman"/>
                <a:cs typeface="Times New Roman"/>
              </a:rPr>
              <a:t>on </a:t>
            </a:r>
            <a:r>
              <a:rPr dirty="0" sz="1450" spc="-10">
                <a:latin typeface="Times New Roman"/>
                <a:cs typeface="Times New Roman"/>
              </a:rPr>
              <a:t>stone so sharp </a:t>
            </a:r>
            <a:r>
              <a:rPr dirty="0" sz="1450" spc="-5">
                <a:latin typeface="Times New Roman"/>
                <a:cs typeface="Times New Roman"/>
              </a:rPr>
              <a:t>I  </a:t>
            </a:r>
            <a:r>
              <a:rPr dirty="0" sz="1450" spc="-10">
                <a:latin typeface="Times New Roman"/>
                <a:cs typeface="Times New Roman"/>
              </a:rPr>
              <a:t>could almost see the flash </a:t>
            </a:r>
            <a:r>
              <a:rPr dirty="0" sz="1450" spc="-5">
                <a:latin typeface="Times New Roman"/>
                <a:cs typeface="Times New Roman"/>
              </a:rPr>
              <a:t>of </a:t>
            </a:r>
            <a:r>
              <a:rPr dirty="0" sz="1450" spc="-10">
                <a:latin typeface="Times New Roman"/>
                <a:cs typeface="Times New Roman"/>
              </a:rPr>
              <a:t>sparks. It was impossible to open the window to  look</a:t>
            </a:r>
            <a:r>
              <a:rPr dirty="0" sz="1450" spc="160">
                <a:latin typeface="Times New Roman"/>
                <a:cs typeface="Times New Roman"/>
              </a:rPr>
              <a:t> </a:t>
            </a:r>
            <a:r>
              <a:rPr dirty="0" sz="1450" spc="-10">
                <a:latin typeface="Times New Roman"/>
                <a:cs typeface="Times New Roman"/>
              </a:rPr>
              <a:t>down,</a:t>
            </a:r>
            <a:r>
              <a:rPr dirty="0" sz="1450" spc="160">
                <a:latin typeface="Times New Roman"/>
                <a:cs typeface="Times New Roman"/>
              </a:rPr>
              <a:t> </a:t>
            </a:r>
            <a:r>
              <a:rPr dirty="0" sz="1450" spc="-10">
                <a:latin typeface="Times New Roman"/>
                <a:cs typeface="Times New Roman"/>
              </a:rPr>
              <a:t>it</a:t>
            </a:r>
            <a:r>
              <a:rPr dirty="0" sz="1450" spc="160">
                <a:latin typeface="Times New Roman"/>
                <a:cs typeface="Times New Roman"/>
              </a:rPr>
              <a:t> </a:t>
            </a:r>
            <a:r>
              <a:rPr dirty="0" sz="1450" spc="-10">
                <a:latin typeface="Times New Roman"/>
                <a:cs typeface="Times New Roman"/>
              </a:rPr>
              <a:t>was</a:t>
            </a:r>
            <a:r>
              <a:rPr dirty="0" sz="1450" spc="160">
                <a:latin typeface="Times New Roman"/>
                <a:cs typeface="Times New Roman"/>
              </a:rPr>
              <a:t> </a:t>
            </a:r>
            <a:r>
              <a:rPr dirty="0" sz="1450" spc="-5">
                <a:latin typeface="Times New Roman"/>
                <a:cs typeface="Times New Roman"/>
              </a:rPr>
              <a:t>bound</a:t>
            </a:r>
            <a:r>
              <a:rPr dirty="0" sz="1450" spc="160">
                <a:latin typeface="Times New Roman"/>
                <a:cs typeface="Times New Roman"/>
              </a:rPr>
              <a:t> </a:t>
            </a:r>
            <a:r>
              <a:rPr dirty="0" sz="1450" spc="-10">
                <a:latin typeface="Times New Roman"/>
                <a:cs typeface="Times New Roman"/>
              </a:rPr>
              <a:t>to</a:t>
            </a:r>
            <a:r>
              <a:rPr dirty="0" sz="1450" spc="165">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masonry</a:t>
            </a:r>
            <a:r>
              <a:rPr dirty="0" sz="1450" spc="160">
                <a:latin typeface="Times New Roman"/>
                <a:cs typeface="Times New Roman"/>
              </a:rPr>
              <a:t> </a:t>
            </a:r>
            <a:r>
              <a:rPr dirty="0" sz="1450" spc="-10">
                <a:latin typeface="Times New Roman"/>
                <a:cs typeface="Times New Roman"/>
              </a:rPr>
              <a:t>with</a:t>
            </a:r>
            <a:r>
              <a:rPr dirty="0" sz="1450" spc="160">
                <a:latin typeface="Times New Roman"/>
                <a:cs typeface="Times New Roman"/>
              </a:rPr>
              <a:t> </a:t>
            </a:r>
            <a:r>
              <a:rPr dirty="0" sz="1450" spc="-10">
                <a:latin typeface="Times New Roman"/>
                <a:cs typeface="Times New Roman"/>
              </a:rPr>
              <a:t>icy</a:t>
            </a:r>
            <a:r>
              <a:rPr dirty="0" sz="1450" spc="160">
                <a:latin typeface="Times New Roman"/>
                <a:cs typeface="Times New Roman"/>
              </a:rPr>
              <a:t> </a:t>
            </a:r>
            <a:r>
              <a:rPr dirty="0" sz="1450" spc="-10">
                <a:latin typeface="Times New Roman"/>
                <a:cs typeface="Times New Roman"/>
              </a:rPr>
              <a:t>sinews</a:t>
            </a:r>
            <a:r>
              <a:rPr dirty="0" sz="1450" spc="160">
                <a:latin typeface="Times New Roman"/>
                <a:cs typeface="Times New Roman"/>
              </a:rPr>
              <a:t> </a:t>
            </a:r>
            <a:r>
              <a:rPr dirty="0" sz="1450" spc="-10">
                <a:latin typeface="Times New Roman"/>
                <a:cs typeface="Times New Roman"/>
              </a:rPr>
              <a:t>and</a:t>
            </a:r>
            <a:r>
              <a:rPr dirty="0" sz="1450" spc="165">
                <a:latin typeface="Times New Roman"/>
                <a:cs typeface="Times New Roman"/>
              </a:rPr>
              <a:t> </a:t>
            </a:r>
            <a:r>
              <a:rPr dirty="0" sz="1450" spc="-10">
                <a:latin typeface="Times New Roman"/>
                <a:cs typeface="Times New Roman"/>
              </a:rPr>
              <a:t>the</a:t>
            </a:r>
            <a:r>
              <a:rPr dirty="0" sz="1450" spc="160">
                <a:latin typeface="Times New Roman"/>
                <a:cs typeface="Times New Roman"/>
              </a:rPr>
              <a:t> </a:t>
            </a:r>
            <a:r>
              <a:rPr dirty="0" sz="1450" spc="-10">
                <a:latin typeface="Times New Roman"/>
                <a:cs typeface="Times New Roman"/>
              </a:rPr>
              <a:t>lower</a:t>
            </a:r>
            <a:r>
              <a:rPr dirty="0" sz="1450" spc="160">
                <a:latin typeface="Times New Roman"/>
                <a:cs typeface="Times New Roman"/>
              </a:rPr>
              <a:t> </a:t>
            </a:r>
            <a:r>
              <a:rPr dirty="0" sz="1450" spc="-10">
                <a:latin typeface="Times New Roman"/>
                <a:cs typeface="Times New Roman"/>
              </a:rPr>
              <a:t>half</a:t>
            </a:r>
            <a:endParaRPr sz="14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6440" cy="9341485"/>
          </a:xfrm>
          <a:prstGeom prst="rect">
            <a:avLst/>
          </a:prstGeom>
        </p:spPr>
        <p:txBody>
          <a:bodyPr wrap="square" lIns="0" tIns="13970" rIns="0" bIns="0" rtlCol="0" vert="horz">
            <a:spAutoFit/>
          </a:bodyPr>
          <a:lstStyle/>
          <a:p>
            <a:pPr algn="just" marL="12700" marR="10795">
              <a:lnSpc>
                <a:spcPct val="98700"/>
              </a:lnSpc>
              <a:spcBef>
                <a:spcPts val="110"/>
              </a:spcBef>
            </a:pPr>
            <a:r>
              <a:rPr dirty="0" sz="1450" spc="-10">
                <a:latin typeface="Times New Roman"/>
                <a:cs typeface="Times New Roman"/>
              </a:rPr>
              <a:t>was white with drifting </a:t>
            </a:r>
            <a:r>
              <a:rPr dirty="0" sz="1450" spc="-25">
                <a:latin typeface="Times New Roman"/>
                <a:cs typeface="Times New Roman"/>
              </a:rPr>
              <a:t>snow. </a:t>
            </a:r>
            <a:r>
              <a:rPr dirty="0" sz="1450" spc="-10">
                <a:latin typeface="Times New Roman"/>
                <a:cs typeface="Times New Roman"/>
              </a:rPr>
              <a:t>All </a:t>
            </a:r>
            <a:r>
              <a:rPr dirty="0" sz="1450" spc="-5">
                <a:latin typeface="Times New Roman"/>
                <a:cs typeface="Times New Roman"/>
              </a:rPr>
              <a:t>I </a:t>
            </a:r>
            <a:r>
              <a:rPr dirty="0" sz="1450" spc="-10">
                <a:latin typeface="Times New Roman"/>
                <a:cs typeface="Times New Roman"/>
              </a:rPr>
              <a:t>could see was Charousek, who was  standing and talking, apparently quite </a:t>
            </a:r>
            <a:r>
              <a:rPr dirty="0" sz="1450" spc="-20">
                <a:latin typeface="Times New Roman"/>
                <a:cs typeface="Times New Roman"/>
              </a:rPr>
              <a:t>amicably, </a:t>
            </a:r>
            <a:r>
              <a:rPr dirty="0" sz="1450" spc="-10">
                <a:latin typeface="Times New Roman"/>
                <a:cs typeface="Times New Roman"/>
              </a:rPr>
              <a:t>to </a:t>
            </a:r>
            <a:r>
              <a:rPr dirty="0" sz="1450" spc="-20">
                <a:latin typeface="Times New Roman"/>
                <a:cs typeface="Times New Roman"/>
              </a:rPr>
              <a:t>Wassertrum. </a:t>
            </a:r>
            <a:r>
              <a:rPr dirty="0" sz="1450" spc="-5">
                <a:latin typeface="Times New Roman"/>
                <a:cs typeface="Times New Roman"/>
              </a:rPr>
              <a:t>I </a:t>
            </a:r>
            <a:r>
              <a:rPr dirty="0" sz="1450" spc="-10">
                <a:latin typeface="Times New Roman"/>
                <a:cs typeface="Times New Roman"/>
              </a:rPr>
              <a:t>saw the  words die </a:t>
            </a:r>
            <a:r>
              <a:rPr dirty="0" sz="1450" spc="-5">
                <a:latin typeface="Times New Roman"/>
                <a:cs typeface="Times New Roman"/>
              </a:rPr>
              <a:t>on </a:t>
            </a:r>
            <a:r>
              <a:rPr dirty="0" sz="1450" spc="-10">
                <a:latin typeface="Times New Roman"/>
                <a:cs typeface="Times New Roman"/>
              </a:rPr>
              <a:t>their lips and amazement spread across both their faces as they  stared, presumably at the carriage, which was invisible from where </a:t>
            </a:r>
            <a:r>
              <a:rPr dirty="0" sz="1450" spc="-5">
                <a:latin typeface="Times New Roman"/>
                <a:cs typeface="Times New Roman"/>
              </a:rPr>
              <a:t>I</a:t>
            </a:r>
            <a:r>
              <a:rPr dirty="0" sz="1450" spc="85">
                <a:latin typeface="Times New Roman"/>
                <a:cs typeface="Times New Roman"/>
              </a:rPr>
              <a:t> </a:t>
            </a:r>
            <a:r>
              <a:rPr dirty="0" sz="1450" spc="-10">
                <a:latin typeface="Times New Roman"/>
                <a:cs typeface="Times New Roman"/>
              </a:rPr>
              <a:t>was.</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Angelina's husband, was the </a:t>
            </a:r>
            <a:r>
              <a:rPr dirty="0" sz="1450" spc="-5">
                <a:latin typeface="Times New Roman"/>
                <a:cs typeface="Times New Roman"/>
              </a:rPr>
              <a:t>thought </a:t>
            </a:r>
            <a:r>
              <a:rPr dirty="0" sz="1450" spc="-10">
                <a:latin typeface="Times New Roman"/>
                <a:cs typeface="Times New Roman"/>
              </a:rPr>
              <a:t>that flashed through my  mind. It couldn't </a:t>
            </a:r>
            <a:r>
              <a:rPr dirty="0" sz="1450" spc="-5">
                <a:latin typeface="Times New Roman"/>
                <a:cs typeface="Times New Roman"/>
              </a:rPr>
              <a:t>be </a:t>
            </a:r>
            <a:r>
              <a:rPr dirty="0" sz="1450" spc="-10">
                <a:latin typeface="Times New Roman"/>
                <a:cs typeface="Times New Roman"/>
              </a:rPr>
              <a:t>Angelina herself, it would </a:t>
            </a:r>
            <a:r>
              <a:rPr dirty="0" sz="1450" spc="-5">
                <a:latin typeface="Times New Roman"/>
                <a:cs typeface="Times New Roman"/>
              </a:rPr>
              <a:t>be </a:t>
            </a:r>
            <a:r>
              <a:rPr dirty="0" sz="1450" spc="-10">
                <a:latin typeface="Times New Roman"/>
                <a:cs typeface="Times New Roman"/>
              </a:rPr>
              <a:t>sheer madness for her to  drive </a:t>
            </a:r>
            <a:r>
              <a:rPr dirty="0" sz="1450" spc="-5">
                <a:latin typeface="Times New Roman"/>
                <a:cs typeface="Times New Roman"/>
              </a:rPr>
              <a:t>up </a:t>
            </a:r>
            <a:r>
              <a:rPr dirty="0" sz="1450" spc="-10">
                <a:latin typeface="Times New Roman"/>
                <a:cs typeface="Times New Roman"/>
              </a:rPr>
              <a:t>in her carriage outside my house in Hahnpassgasse for everyone to  see! But what should </a:t>
            </a:r>
            <a:r>
              <a:rPr dirty="0" sz="1450" spc="-5">
                <a:latin typeface="Times New Roman"/>
                <a:cs typeface="Times New Roman"/>
              </a:rPr>
              <a:t>I </a:t>
            </a:r>
            <a:r>
              <a:rPr dirty="0" sz="1450" spc="-10">
                <a:latin typeface="Times New Roman"/>
                <a:cs typeface="Times New Roman"/>
              </a:rPr>
              <a:t>tell her husband if that is who it is and </a:t>
            </a:r>
            <a:r>
              <a:rPr dirty="0" sz="1450" spc="-5">
                <a:latin typeface="Times New Roman"/>
                <a:cs typeface="Times New Roman"/>
              </a:rPr>
              <a:t>he </a:t>
            </a:r>
            <a:r>
              <a:rPr dirty="0" sz="1450" spc="-10">
                <a:latin typeface="Times New Roman"/>
                <a:cs typeface="Times New Roman"/>
              </a:rPr>
              <a:t>asks me  straight out?</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Deny it, </a:t>
            </a:r>
            <a:r>
              <a:rPr dirty="0" sz="1450" spc="-5">
                <a:latin typeface="Times New Roman"/>
                <a:cs typeface="Times New Roman"/>
              </a:rPr>
              <a:t>of </a:t>
            </a:r>
            <a:r>
              <a:rPr dirty="0" sz="1450" spc="-10">
                <a:latin typeface="Times New Roman"/>
                <a:cs typeface="Times New Roman"/>
              </a:rPr>
              <a:t>course, deny</a:t>
            </a:r>
            <a:r>
              <a:rPr dirty="0" sz="1450" spc="10">
                <a:latin typeface="Times New Roman"/>
                <a:cs typeface="Times New Roman"/>
              </a:rPr>
              <a:t> </a:t>
            </a:r>
            <a:r>
              <a:rPr dirty="0" sz="1450" spc="-10">
                <a:latin typeface="Times New Roman"/>
                <a:cs typeface="Times New Roman"/>
              </a:rPr>
              <a:t>everything!</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Quickly </a:t>
            </a:r>
            <a:r>
              <a:rPr dirty="0" sz="1450" spc="-5">
                <a:latin typeface="Times New Roman"/>
                <a:cs typeface="Times New Roman"/>
              </a:rPr>
              <a:t>I </a:t>
            </a:r>
            <a:r>
              <a:rPr dirty="0" sz="1450" spc="-10">
                <a:latin typeface="Times New Roman"/>
                <a:cs typeface="Times New Roman"/>
              </a:rPr>
              <a:t>tried to work </a:t>
            </a:r>
            <a:r>
              <a:rPr dirty="0" sz="1450" spc="-5">
                <a:latin typeface="Times New Roman"/>
                <a:cs typeface="Times New Roman"/>
              </a:rPr>
              <a:t>out </a:t>
            </a:r>
            <a:r>
              <a:rPr dirty="0" sz="1450" spc="-10">
                <a:latin typeface="Times New Roman"/>
                <a:cs typeface="Times New Roman"/>
              </a:rPr>
              <a:t>what might have happened. It can only </a:t>
            </a:r>
            <a:r>
              <a:rPr dirty="0" sz="1450" spc="-5">
                <a:latin typeface="Times New Roman"/>
                <a:cs typeface="Times New Roman"/>
              </a:rPr>
              <a:t>be </a:t>
            </a:r>
            <a:r>
              <a:rPr dirty="0" sz="1450" spc="-10">
                <a:latin typeface="Times New Roman"/>
                <a:cs typeface="Times New Roman"/>
              </a:rPr>
              <a:t>her  husband; he'll have received an anonymous letter—from </a:t>
            </a:r>
            <a:r>
              <a:rPr dirty="0" sz="1450" spc="-20">
                <a:latin typeface="Times New Roman"/>
                <a:cs typeface="Times New Roman"/>
              </a:rPr>
              <a:t>Wassertrum </a:t>
            </a:r>
            <a:r>
              <a:rPr dirty="0" sz="1450" spc="-10">
                <a:latin typeface="Times New Roman"/>
                <a:cs typeface="Times New Roman"/>
              </a:rPr>
              <a:t>most  likely—telling him she's meeting her lover here; she'll have </a:t>
            </a:r>
            <a:r>
              <a:rPr dirty="0" sz="1450" spc="-5">
                <a:latin typeface="Times New Roman"/>
                <a:cs typeface="Times New Roman"/>
              </a:rPr>
              <a:t>thought up </a:t>
            </a:r>
            <a:r>
              <a:rPr dirty="0" sz="1450" spc="-10">
                <a:latin typeface="Times New Roman"/>
                <a:cs typeface="Times New Roman"/>
              </a:rPr>
              <a:t>some  excuse, probably that she's commissioned </a:t>
            </a:r>
            <a:r>
              <a:rPr dirty="0" sz="1450" spc="-5">
                <a:latin typeface="Times New Roman"/>
                <a:cs typeface="Times New Roman"/>
              </a:rPr>
              <a:t>a </a:t>
            </a:r>
            <a:r>
              <a:rPr dirty="0" sz="1450" spc="-10">
                <a:latin typeface="Times New Roman"/>
                <a:cs typeface="Times New Roman"/>
              </a:rPr>
              <a:t>cameo </a:t>
            </a:r>
            <a:r>
              <a:rPr dirty="0" sz="1450" spc="-5">
                <a:latin typeface="Times New Roman"/>
                <a:cs typeface="Times New Roman"/>
              </a:rPr>
              <a:t>or </a:t>
            </a:r>
            <a:r>
              <a:rPr dirty="0" sz="1450" spc="-10">
                <a:latin typeface="Times New Roman"/>
                <a:cs typeface="Times New Roman"/>
              </a:rPr>
              <a:t>something </a:t>
            </a:r>
            <a:r>
              <a:rPr dirty="0" sz="1450" spc="-5">
                <a:latin typeface="Times New Roman"/>
                <a:cs typeface="Times New Roman"/>
              </a:rPr>
              <a:t>of </a:t>
            </a:r>
            <a:r>
              <a:rPr dirty="0" sz="1450" spc="-10">
                <a:latin typeface="Times New Roman"/>
                <a:cs typeface="Times New Roman"/>
              </a:rPr>
              <a:t>the kind  from me. There! A furious knocking at my </a:t>
            </a:r>
            <a:r>
              <a:rPr dirty="0" sz="1450" spc="-5">
                <a:latin typeface="Times New Roman"/>
                <a:cs typeface="Times New Roman"/>
              </a:rPr>
              <a:t>door </a:t>
            </a:r>
            <a:r>
              <a:rPr dirty="0" sz="1450" spc="-10">
                <a:latin typeface="Times New Roman"/>
                <a:cs typeface="Times New Roman"/>
              </a:rPr>
              <a:t>and—Angelina was standing  before me.</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She was incapable </a:t>
            </a:r>
            <a:r>
              <a:rPr dirty="0" sz="1450" spc="-5">
                <a:latin typeface="Times New Roman"/>
                <a:cs typeface="Times New Roman"/>
              </a:rPr>
              <a:t>of </a:t>
            </a:r>
            <a:r>
              <a:rPr dirty="0" sz="1450" spc="-10">
                <a:latin typeface="Times New Roman"/>
                <a:cs typeface="Times New Roman"/>
              </a:rPr>
              <a:t>speech, </a:t>
            </a:r>
            <a:r>
              <a:rPr dirty="0" sz="1450" spc="-5">
                <a:latin typeface="Times New Roman"/>
                <a:cs typeface="Times New Roman"/>
              </a:rPr>
              <a:t>but </a:t>
            </a:r>
            <a:r>
              <a:rPr dirty="0" sz="1450" spc="-10">
                <a:latin typeface="Times New Roman"/>
                <a:cs typeface="Times New Roman"/>
              </a:rPr>
              <a:t>the expression </a:t>
            </a:r>
            <a:r>
              <a:rPr dirty="0" sz="1450" spc="-5">
                <a:latin typeface="Times New Roman"/>
                <a:cs typeface="Times New Roman"/>
              </a:rPr>
              <a:t>on </a:t>
            </a:r>
            <a:r>
              <a:rPr dirty="0" sz="1450" spc="-10">
                <a:latin typeface="Times New Roman"/>
                <a:cs typeface="Times New Roman"/>
              </a:rPr>
              <a:t>her face told me  everything: there was </a:t>
            </a:r>
            <a:r>
              <a:rPr dirty="0" sz="1450" spc="-5">
                <a:latin typeface="Times New Roman"/>
                <a:cs typeface="Times New Roman"/>
              </a:rPr>
              <a:t>no point </a:t>
            </a:r>
            <a:r>
              <a:rPr dirty="0" sz="1450" spc="-10">
                <a:latin typeface="Times New Roman"/>
                <a:cs typeface="Times New Roman"/>
              </a:rPr>
              <a:t>in hiding any more, the game was</a:t>
            </a:r>
            <a:r>
              <a:rPr dirty="0" sz="1450" spc="60">
                <a:latin typeface="Times New Roman"/>
                <a:cs typeface="Times New Roman"/>
              </a:rPr>
              <a:t> </a:t>
            </a:r>
            <a:r>
              <a:rPr dirty="0" sz="1450" spc="-5">
                <a:latin typeface="Times New Roman"/>
                <a:cs typeface="Times New Roman"/>
              </a:rPr>
              <a:t>up.</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And yet there was something inside me that rejected this interpretation. </a:t>
            </a:r>
            <a:r>
              <a:rPr dirty="0" sz="1450" spc="-5">
                <a:latin typeface="Times New Roman"/>
                <a:cs typeface="Times New Roman"/>
              </a:rPr>
              <a:t>I  </a:t>
            </a:r>
            <a:r>
              <a:rPr dirty="0" sz="1450" spc="-10">
                <a:latin typeface="Times New Roman"/>
                <a:cs typeface="Times New Roman"/>
              </a:rPr>
              <a:t>just could </a:t>
            </a:r>
            <a:r>
              <a:rPr dirty="0" sz="1450" spc="-5">
                <a:latin typeface="Times New Roman"/>
                <a:cs typeface="Times New Roman"/>
              </a:rPr>
              <a:t>not </a:t>
            </a:r>
            <a:r>
              <a:rPr dirty="0" sz="1450" spc="-10">
                <a:latin typeface="Times New Roman"/>
                <a:cs typeface="Times New Roman"/>
              </a:rPr>
              <a:t>bring myself to think that the feeling that </a:t>
            </a:r>
            <a:r>
              <a:rPr dirty="0" sz="1450" spc="-5">
                <a:latin typeface="Times New Roman"/>
                <a:cs typeface="Times New Roman"/>
              </a:rPr>
              <a:t>I </a:t>
            </a:r>
            <a:r>
              <a:rPr dirty="0" sz="1450" spc="-10">
                <a:latin typeface="Times New Roman"/>
                <a:cs typeface="Times New Roman"/>
              </a:rPr>
              <a:t>could help her had  been </a:t>
            </a:r>
            <a:r>
              <a:rPr dirty="0" sz="1450" spc="-5">
                <a:latin typeface="Times New Roman"/>
                <a:cs typeface="Times New Roman"/>
              </a:rPr>
              <a:t>a </a:t>
            </a:r>
            <a:r>
              <a:rPr dirty="0" sz="1450" spc="-10">
                <a:latin typeface="Times New Roman"/>
                <a:cs typeface="Times New Roman"/>
              </a:rPr>
              <a:t>delusion. </a:t>
            </a:r>
            <a:r>
              <a:rPr dirty="0" sz="1450" spc="-5">
                <a:latin typeface="Times New Roman"/>
                <a:cs typeface="Times New Roman"/>
              </a:rPr>
              <a:t>I </a:t>
            </a:r>
            <a:r>
              <a:rPr dirty="0" sz="1450" spc="-10">
                <a:latin typeface="Times New Roman"/>
                <a:cs typeface="Times New Roman"/>
              </a:rPr>
              <a:t>led her to the armchair and silently stroked her hair as she,  like </a:t>
            </a:r>
            <a:r>
              <a:rPr dirty="0" sz="1450" spc="-5">
                <a:latin typeface="Times New Roman"/>
                <a:cs typeface="Times New Roman"/>
              </a:rPr>
              <a:t>a </a:t>
            </a:r>
            <a:r>
              <a:rPr dirty="0" sz="1450" spc="-10">
                <a:latin typeface="Times New Roman"/>
                <a:cs typeface="Times New Roman"/>
              </a:rPr>
              <a:t>weary child, pressed her face to my breast. </a:t>
            </a:r>
            <a:r>
              <a:rPr dirty="0" sz="1450" spc="-70">
                <a:latin typeface="Times New Roman"/>
                <a:cs typeface="Times New Roman"/>
              </a:rPr>
              <a:t>We </a:t>
            </a:r>
            <a:r>
              <a:rPr dirty="0" sz="1450" spc="-10">
                <a:latin typeface="Times New Roman"/>
                <a:cs typeface="Times New Roman"/>
              </a:rPr>
              <a:t>could hear the crackling  </a:t>
            </a:r>
            <a:r>
              <a:rPr dirty="0" sz="1450" spc="-5">
                <a:latin typeface="Times New Roman"/>
                <a:cs typeface="Times New Roman"/>
              </a:rPr>
              <a:t>of </a:t>
            </a:r>
            <a:r>
              <a:rPr dirty="0" sz="1450" spc="-10">
                <a:latin typeface="Times New Roman"/>
                <a:cs typeface="Times New Roman"/>
              </a:rPr>
              <a:t>the logs in the stove and see the red glow </a:t>
            </a:r>
            <a:r>
              <a:rPr dirty="0" sz="1450" spc="-5">
                <a:latin typeface="Times New Roman"/>
                <a:cs typeface="Times New Roman"/>
              </a:rPr>
              <a:t>of </a:t>
            </a:r>
            <a:r>
              <a:rPr dirty="0" sz="1450" spc="-10">
                <a:latin typeface="Times New Roman"/>
                <a:cs typeface="Times New Roman"/>
              </a:rPr>
              <a:t>the flames fluttering across the  floorboards, flaring </a:t>
            </a:r>
            <a:r>
              <a:rPr dirty="0" sz="1450" spc="-5">
                <a:latin typeface="Times New Roman"/>
                <a:cs typeface="Times New Roman"/>
              </a:rPr>
              <a:t>up </a:t>
            </a:r>
            <a:r>
              <a:rPr dirty="0" sz="1450" spc="-10">
                <a:latin typeface="Times New Roman"/>
                <a:cs typeface="Times New Roman"/>
              </a:rPr>
              <a:t>and dying away—flaring </a:t>
            </a:r>
            <a:r>
              <a:rPr dirty="0" sz="1450" spc="-5">
                <a:latin typeface="Times New Roman"/>
                <a:cs typeface="Times New Roman"/>
              </a:rPr>
              <a:t>up </a:t>
            </a:r>
            <a:r>
              <a:rPr dirty="0" sz="1450" spc="-10">
                <a:latin typeface="Times New Roman"/>
                <a:cs typeface="Times New Roman"/>
              </a:rPr>
              <a:t>and dying away—flaring  </a:t>
            </a:r>
            <a:r>
              <a:rPr dirty="0" sz="1450" spc="-5">
                <a:latin typeface="Times New Roman"/>
                <a:cs typeface="Times New Roman"/>
              </a:rPr>
              <a:t>up </a:t>
            </a:r>
            <a:r>
              <a:rPr dirty="0" sz="1450" spc="-10">
                <a:latin typeface="Times New Roman"/>
                <a:cs typeface="Times New Roman"/>
              </a:rPr>
              <a:t>and dying away </a:t>
            </a:r>
            <a:r>
              <a:rPr dirty="0" sz="1450" spc="-5">
                <a:latin typeface="Times New Roman"/>
                <a:cs typeface="Times New Roman"/>
              </a:rPr>
              <a:t>. . . I </a:t>
            </a:r>
            <a:r>
              <a:rPr dirty="0" sz="1450" spc="-10">
                <a:latin typeface="Times New Roman"/>
                <a:cs typeface="Times New Roman"/>
              </a:rPr>
              <a:t>seemed to hear </a:t>
            </a:r>
            <a:r>
              <a:rPr dirty="0" sz="1450" spc="-5">
                <a:latin typeface="Times New Roman"/>
                <a:cs typeface="Times New Roman"/>
              </a:rPr>
              <a:t>a </a:t>
            </a:r>
            <a:r>
              <a:rPr dirty="0" sz="1450" spc="-10">
                <a:latin typeface="Times New Roman"/>
                <a:cs typeface="Times New Roman"/>
              </a:rPr>
              <a:t>voice inside me singing, 'Where is  the heart </a:t>
            </a:r>
            <a:r>
              <a:rPr dirty="0" sz="1450" spc="-5">
                <a:latin typeface="Times New Roman"/>
                <a:cs typeface="Times New Roman"/>
              </a:rPr>
              <a:t>of </a:t>
            </a:r>
            <a:r>
              <a:rPr dirty="0" sz="1450" spc="-10">
                <a:latin typeface="Times New Roman"/>
                <a:cs typeface="Times New Roman"/>
              </a:rPr>
              <a:t>coral red?' </a:t>
            </a:r>
            <a:r>
              <a:rPr dirty="0" sz="1450" spc="-5">
                <a:latin typeface="Times New Roman"/>
                <a:cs typeface="Times New Roman"/>
              </a:rPr>
              <a:t>I </a:t>
            </a:r>
            <a:r>
              <a:rPr dirty="0" sz="1450" spc="-10">
                <a:latin typeface="Times New Roman"/>
                <a:cs typeface="Times New Roman"/>
              </a:rPr>
              <a:t>started </a:t>
            </a:r>
            <a:r>
              <a:rPr dirty="0" sz="1450" spc="-5">
                <a:latin typeface="Times New Roman"/>
                <a:cs typeface="Times New Roman"/>
              </a:rPr>
              <a:t>up. </a:t>
            </a:r>
            <a:r>
              <a:rPr dirty="0" sz="1450" spc="-10">
                <a:latin typeface="Times New Roman"/>
                <a:cs typeface="Times New Roman"/>
              </a:rPr>
              <a:t>Where am I? How long has she been  sitting here?</a:t>
            </a:r>
            <a:endParaRPr sz="1450">
              <a:latin typeface="Times New Roman"/>
              <a:cs typeface="Times New Roman"/>
            </a:endParaRPr>
          </a:p>
          <a:p>
            <a:pPr algn="just" marL="12700" marR="8890" indent="255904">
              <a:lnSpc>
                <a:spcPts val="1730"/>
              </a:lnSpc>
              <a:spcBef>
                <a:spcPts val="780"/>
              </a:spcBef>
            </a:pPr>
            <a:r>
              <a:rPr dirty="0" sz="1450" spc="-5">
                <a:latin typeface="Times New Roman"/>
                <a:cs typeface="Times New Roman"/>
              </a:rPr>
              <a:t>I </a:t>
            </a:r>
            <a:r>
              <a:rPr dirty="0" sz="1450" spc="-10">
                <a:latin typeface="Times New Roman"/>
                <a:cs typeface="Times New Roman"/>
              </a:rPr>
              <a:t>questioned </a:t>
            </a:r>
            <a:r>
              <a:rPr dirty="0" sz="1450" spc="-20">
                <a:latin typeface="Times New Roman"/>
                <a:cs typeface="Times New Roman"/>
              </a:rPr>
              <a:t>her, </a:t>
            </a:r>
            <a:r>
              <a:rPr dirty="0" sz="1450" spc="-15">
                <a:latin typeface="Times New Roman"/>
                <a:cs typeface="Times New Roman"/>
              </a:rPr>
              <a:t>cautiously, </a:t>
            </a:r>
            <a:r>
              <a:rPr dirty="0" sz="1450" spc="-20">
                <a:latin typeface="Times New Roman"/>
                <a:cs typeface="Times New Roman"/>
              </a:rPr>
              <a:t>gently, </a:t>
            </a:r>
            <a:r>
              <a:rPr dirty="0" sz="1450" spc="-5">
                <a:latin typeface="Times New Roman"/>
                <a:cs typeface="Times New Roman"/>
              </a:rPr>
              <a:t>oh! </a:t>
            </a:r>
            <a:r>
              <a:rPr dirty="0" sz="1450" spc="-10">
                <a:latin typeface="Times New Roman"/>
                <a:cs typeface="Times New Roman"/>
              </a:rPr>
              <a:t>so </a:t>
            </a:r>
            <a:r>
              <a:rPr dirty="0" sz="1450" spc="-20">
                <a:latin typeface="Times New Roman"/>
                <a:cs typeface="Times New Roman"/>
              </a:rPr>
              <a:t>gently, </a:t>
            </a:r>
            <a:r>
              <a:rPr dirty="0" sz="1450" spc="-10">
                <a:latin typeface="Times New Roman"/>
                <a:cs typeface="Times New Roman"/>
              </a:rPr>
              <a:t>so as </a:t>
            </a:r>
            <a:r>
              <a:rPr dirty="0" sz="1450" spc="-5">
                <a:latin typeface="Times New Roman"/>
                <a:cs typeface="Times New Roman"/>
              </a:rPr>
              <a:t>not </a:t>
            </a:r>
            <a:r>
              <a:rPr dirty="0" sz="1450" spc="-10">
                <a:latin typeface="Times New Roman"/>
                <a:cs typeface="Times New Roman"/>
              </a:rPr>
              <a:t>to alarm </a:t>
            </a:r>
            <a:r>
              <a:rPr dirty="0" sz="1450" spc="-20">
                <a:latin typeface="Times New Roman"/>
                <a:cs typeface="Times New Roman"/>
              </a:rPr>
              <a:t>her, </a:t>
            </a:r>
            <a:r>
              <a:rPr dirty="0" sz="1450" spc="320">
                <a:latin typeface="Times New Roman"/>
                <a:cs typeface="Times New Roman"/>
              </a:rPr>
              <a:t> </a:t>
            </a:r>
            <a:r>
              <a:rPr dirty="0" sz="1450" spc="-10">
                <a:latin typeface="Times New Roman"/>
                <a:cs typeface="Times New Roman"/>
              </a:rPr>
              <a:t>taking care that my probing should </a:t>
            </a:r>
            <a:r>
              <a:rPr dirty="0" sz="1450" spc="-5">
                <a:latin typeface="Times New Roman"/>
                <a:cs typeface="Times New Roman"/>
              </a:rPr>
              <a:t>not </a:t>
            </a:r>
            <a:r>
              <a:rPr dirty="0" sz="1450" spc="-10">
                <a:latin typeface="Times New Roman"/>
                <a:cs typeface="Times New Roman"/>
              </a:rPr>
              <a:t>touch the painful wound. Piece </a:t>
            </a:r>
            <a:r>
              <a:rPr dirty="0" sz="1450" spc="-5">
                <a:latin typeface="Times New Roman"/>
                <a:cs typeface="Times New Roman"/>
              </a:rPr>
              <a:t>by  </a:t>
            </a:r>
            <a:r>
              <a:rPr dirty="0" sz="1450" spc="-10">
                <a:latin typeface="Times New Roman"/>
                <a:cs typeface="Times New Roman"/>
              </a:rPr>
              <a:t>piece, </a:t>
            </a:r>
            <a:r>
              <a:rPr dirty="0" sz="1450" spc="-5">
                <a:latin typeface="Times New Roman"/>
                <a:cs typeface="Times New Roman"/>
              </a:rPr>
              <a:t>I </a:t>
            </a:r>
            <a:r>
              <a:rPr dirty="0" sz="1450" spc="-10">
                <a:latin typeface="Times New Roman"/>
                <a:cs typeface="Times New Roman"/>
              </a:rPr>
              <a:t>learnt all </a:t>
            </a:r>
            <a:r>
              <a:rPr dirty="0" sz="1450" spc="-5">
                <a:latin typeface="Times New Roman"/>
                <a:cs typeface="Times New Roman"/>
              </a:rPr>
              <a:t>I </a:t>
            </a:r>
            <a:r>
              <a:rPr dirty="0" sz="1450" spc="-10">
                <a:latin typeface="Times New Roman"/>
                <a:cs typeface="Times New Roman"/>
              </a:rPr>
              <a:t>needed to </a:t>
            </a:r>
            <a:r>
              <a:rPr dirty="0" sz="1450" spc="-25">
                <a:latin typeface="Times New Roman"/>
                <a:cs typeface="Times New Roman"/>
              </a:rPr>
              <a:t>know, </a:t>
            </a:r>
            <a:r>
              <a:rPr dirty="0" sz="1450" spc="-10">
                <a:latin typeface="Times New Roman"/>
                <a:cs typeface="Times New Roman"/>
              </a:rPr>
              <a:t>putting it together like </a:t>
            </a:r>
            <a:r>
              <a:rPr dirty="0" sz="1450" spc="-5">
                <a:latin typeface="Times New Roman"/>
                <a:cs typeface="Times New Roman"/>
              </a:rPr>
              <a:t>a</a:t>
            </a:r>
            <a:r>
              <a:rPr dirty="0" sz="1450" spc="95">
                <a:latin typeface="Times New Roman"/>
                <a:cs typeface="Times New Roman"/>
              </a:rPr>
              <a:t> </a:t>
            </a:r>
            <a:r>
              <a:rPr dirty="0" sz="1450" spc="-10">
                <a:latin typeface="Times New Roman"/>
                <a:cs typeface="Times New Roman"/>
              </a:rPr>
              <a:t>mosaic.</a:t>
            </a:r>
            <a:endParaRPr sz="1450">
              <a:latin typeface="Times New Roman"/>
              <a:cs typeface="Times New Roman"/>
            </a:endParaRPr>
          </a:p>
          <a:p>
            <a:pPr algn="just" marL="268605" marR="3533775">
              <a:lnSpc>
                <a:spcPct val="140700"/>
              </a:lnSpc>
              <a:spcBef>
                <a:spcPts val="10"/>
              </a:spcBef>
            </a:pPr>
            <a:r>
              <a:rPr dirty="0" sz="1450" spc="-40">
                <a:latin typeface="Times New Roman"/>
                <a:cs typeface="Times New Roman"/>
              </a:rPr>
              <a:t>"Your </a:t>
            </a:r>
            <a:r>
              <a:rPr dirty="0" sz="1450" spc="-10">
                <a:latin typeface="Times New Roman"/>
                <a:cs typeface="Times New Roman"/>
              </a:rPr>
              <a:t>husband knows. </a:t>
            </a:r>
            <a:r>
              <a:rPr dirty="0" sz="1450" spc="-5">
                <a:latin typeface="Times New Roman"/>
                <a:cs typeface="Times New Roman"/>
              </a:rPr>
              <a:t>. </a:t>
            </a:r>
            <a:r>
              <a:rPr dirty="0" sz="1450" spc="-10">
                <a:latin typeface="Times New Roman"/>
                <a:cs typeface="Times New Roman"/>
              </a:rPr>
              <a:t>.?"  "No, </a:t>
            </a:r>
            <a:r>
              <a:rPr dirty="0" sz="1450" spc="-5">
                <a:latin typeface="Times New Roman"/>
                <a:cs typeface="Times New Roman"/>
              </a:rPr>
              <a:t>not </a:t>
            </a:r>
            <a:r>
              <a:rPr dirty="0" sz="1450" spc="-10">
                <a:latin typeface="Times New Roman"/>
                <a:cs typeface="Times New Roman"/>
              </a:rPr>
              <a:t>yet; he's</a:t>
            </a:r>
            <a:r>
              <a:rPr dirty="0" sz="1450" spc="-15">
                <a:latin typeface="Times New Roman"/>
                <a:cs typeface="Times New Roman"/>
              </a:rPr>
              <a:t> </a:t>
            </a:r>
            <a:r>
              <a:rPr dirty="0" sz="1450" spc="-25">
                <a:latin typeface="Times New Roman"/>
                <a:cs typeface="Times New Roman"/>
              </a:rPr>
              <a:t>away."</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So Charousek had guessed correctly: it was </a:t>
            </a:r>
            <a:r>
              <a:rPr dirty="0" sz="1450" spc="-35">
                <a:latin typeface="Times New Roman"/>
                <a:cs typeface="Times New Roman"/>
              </a:rPr>
              <a:t>Dr. </a:t>
            </a:r>
            <a:r>
              <a:rPr dirty="0" sz="1450" spc="-10">
                <a:latin typeface="Times New Roman"/>
                <a:cs typeface="Times New Roman"/>
              </a:rPr>
              <a:t>Savioli whose life was in  </a:t>
            </a:r>
            <a:r>
              <a:rPr dirty="0" sz="1450" spc="-20">
                <a:latin typeface="Times New Roman"/>
                <a:cs typeface="Times New Roman"/>
              </a:rPr>
              <a:t>danger. </a:t>
            </a:r>
            <a:r>
              <a:rPr dirty="0" sz="1450" spc="-10">
                <a:latin typeface="Times New Roman"/>
                <a:cs typeface="Times New Roman"/>
              </a:rPr>
              <a:t>And it was because it was Savioli's life that was being threatened and  </a:t>
            </a:r>
            <a:r>
              <a:rPr dirty="0" sz="1450" spc="-5">
                <a:latin typeface="Times New Roman"/>
                <a:cs typeface="Times New Roman"/>
              </a:rPr>
              <a:t>not </a:t>
            </a:r>
            <a:r>
              <a:rPr dirty="0" sz="1450" spc="-10">
                <a:latin typeface="Times New Roman"/>
                <a:cs typeface="Times New Roman"/>
              </a:rPr>
              <a:t>hers any more, that she was here. </a:t>
            </a:r>
            <a:r>
              <a:rPr dirty="0" sz="1450" spc="-5">
                <a:latin typeface="Times New Roman"/>
                <a:cs typeface="Times New Roman"/>
              </a:rPr>
              <a:t>I </a:t>
            </a:r>
            <a:r>
              <a:rPr dirty="0" sz="1450" spc="-10">
                <a:latin typeface="Times New Roman"/>
                <a:cs typeface="Times New Roman"/>
              </a:rPr>
              <a:t>realised she </a:t>
            </a:r>
            <a:r>
              <a:rPr dirty="0" sz="1450" spc="-5">
                <a:latin typeface="Times New Roman"/>
                <a:cs typeface="Times New Roman"/>
              </a:rPr>
              <a:t>no </a:t>
            </a:r>
            <a:r>
              <a:rPr dirty="0" sz="1450" spc="-10">
                <a:latin typeface="Times New Roman"/>
                <a:cs typeface="Times New Roman"/>
              </a:rPr>
              <a:t>longer had any </a:t>
            </a:r>
            <a:r>
              <a:rPr dirty="0" sz="1450" spc="-5">
                <a:latin typeface="Times New Roman"/>
                <a:cs typeface="Times New Roman"/>
              </a:rPr>
              <a:t>thought  of</a:t>
            </a:r>
            <a:r>
              <a:rPr dirty="0" sz="1450" spc="-10">
                <a:latin typeface="Times New Roman"/>
                <a:cs typeface="Times New Roman"/>
              </a:rPr>
              <a:t> concealment.</a:t>
            </a:r>
            <a:endParaRPr sz="1450">
              <a:latin typeface="Times New Roman"/>
              <a:cs typeface="Times New Roman"/>
            </a:endParaRPr>
          </a:p>
          <a:p>
            <a:pPr algn="just" marL="12700" marR="8255" indent="255904">
              <a:lnSpc>
                <a:spcPts val="1730"/>
              </a:lnSpc>
              <a:spcBef>
                <a:spcPts val="785"/>
              </a:spcBef>
            </a:pPr>
            <a:r>
              <a:rPr dirty="0" sz="1450" spc="-20">
                <a:latin typeface="Times New Roman"/>
                <a:cs typeface="Times New Roman"/>
              </a:rPr>
              <a:t>Wassertrum </a:t>
            </a:r>
            <a:r>
              <a:rPr dirty="0" sz="1450" spc="-10">
                <a:latin typeface="Times New Roman"/>
                <a:cs typeface="Times New Roman"/>
              </a:rPr>
              <a:t>had been to see Savioli again; had forced his way to his sick-  bed </a:t>
            </a:r>
            <a:r>
              <a:rPr dirty="0" sz="1450" spc="-5">
                <a:latin typeface="Times New Roman"/>
                <a:cs typeface="Times New Roman"/>
              </a:rPr>
              <a:t>by </a:t>
            </a:r>
            <a:r>
              <a:rPr dirty="0" sz="1450" spc="-10">
                <a:latin typeface="Times New Roman"/>
                <a:cs typeface="Times New Roman"/>
              </a:rPr>
              <a:t>means </a:t>
            </a:r>
            <a:r>
              <a:rPr dirty="0" sz="1450" spc="-5">
                <a:latin typeface="Times New Roman"/>
                <a:cs typeface="Times New Roman"/>
              </a:rPr>
              <a:t>of </a:t>
            </a:r>
            <a:r>
              <a:rPr dirty="0" sz="1450" spc="-10">
                <a:latin typeface="Times New Roman"/>
                <a:cs typeface="Times New Roman"/>
              </a:rPr>
              <a:t>threats and</a:t>
            </a:r>
            <a:r>
              <a:rPr dirty="0" sz="1450" spc="5">
                <a:latin typeface="Times New Roman"/>
                <a:cs typeface="Times New Roman"/>
              </a:rPr>
              <a:t> </a:t>
            </a:r>
            <a:r>
              <a:rPr dirty="0" sz="1450" spc="-10">
                <a:latin typeface="Times New Roman"/>
                <a:cs typeface="Times New Roman"/>
              </a:rPr>
              <a:t>force.</a:t>
            </a:r>
            <a:endParaRPr sz="1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1895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Go </a:t>
            </a:r>
            <a:r>
              <a:rPr dirty="0" sz="1450" spc="-5">
                <a:latin typeface="Times New Roman"/>
                <a:cs typeface="Times New Roman"/>
              </a:rPr>
              <a:t>on! </a:t>
            </a:r>
            <a:r>
              <a:rPr dirty="0" sz="1450" spc="-10">
                <a:latin typeface="Times New Roman"/>
                <a:cs typeface="Times New Roman"/>
              </a:rPr>
              <a:t>Go </a:t>
            </a:r>
            <a:r>
              <a:rPr dirty="0" sz="1450" spc="-5">
                <a:latin typeface="Times New Roman"/>
                <a:cs typeface="Times New Roman"/>
              </a:rPr>
              <a:t>on! </a:t>
            </a:r>
            <a:r>
              <a:rPr dirty="0" sz="1450" spc="-10">
                <a:latin typeface="Times New Roman"/>
                <a:cs typeface="Times New Roman"/>
              </a:rPr>
              <a:t>What did </a:t>
            </a:r>
            <a:r>
              <a:rPr dirty="0" sz="1450" spc="-5">
                <a:latin typeface="Times New Roman"/>
                <a:cs typeface="Times New Roman"/>
              </a:rPr>
              <a:t>he </a:t>
            </a:r>
            <a:r>
              <a:rPr dirty="0" sz="1450" spc="-10">
                <a:latin typeface="Times New Roman"/>
                <a:cs typeface="Times New Roman"/>
              </a:rPr>
              <a:t>want from</a:t>
            </a:r>
            <a:r>
              <a:rPr dirty="0" sz="1450" spc="1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12700" indent="255904">
              <a:lnSpc>
                <a:spcPts val="1730"/>
              </a:lnSpc>
              <a:spcBef>
                <a:spcPts val="850"/>
              </a:spcBef>
            </a:pP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wanted? Half Savioli had told </a:t>
            </a:r>
            <a:r>
              <a:rPr dirty="0" sz="1450" spc="-20">
                <a:latin typeface="Times New Roman"/>
                <a:cs typeface="Times New Roman"/>
              </a:rPr>
              <a:t>her,</a:t>
            </a:r>
            <a:r>
              <a:rPr dirty="0" sz="1450" spc="320">
                <a:latin typeface="Times New Roman"/>
                <a:cs typeface="Times New Roman"/>
              </a:rPr>
              <a:t> </a:t>
            </a:r>
            <a:r>
              <a:rPr dirty="0" sz="1450" spc="-10">
                <a:latin typeface="Times New Roman"/>
                <a:cs typeface="Times New Roman"/>
              </a:rPr>
              <a:t>half she had guessed:  </a:t>
            </a:r>
            <a:r>
              <a:rPr dirty="0" sz="1450" spc="-20">
                <a:latin typeface="Times New Roman"/>
                <a:cs typeface="Times New Roman"/>
              </a:rPr>
              <a:t>Wassertrum </a:t>
            </a:r>
            <a:r>
              <a:rPr dirty="0" sz="1450" spc="-10">
                <a:latin typeface="Times New Roman"/>
                <a:cs typeface="Times New Roman"/>
              </a:rPr>
              <a:t>wanted </a:t>
            </a:r>
            <a:r>
              <a:rPr dirty="0" sz="1450" spc="-5">
                <a:latin typeface="Times New Roman"/>
                <a:cs typeface="Times New Roman"/>
              </a:rPr>
              <a:t>. . .</a:t>
            </a:r>
            <a:r>
              <a:rPr dirty="0" sz="1450" spc="10">
                <a:latin typeface="Times New Roman"/>
                <a:cs typeface="Times New Roman"/>
              </a:rPr>
              <a:t> </a:t>
            </a:r>
            <a:r>
              <a:rPr dirty="0" sz="1450" spc="-10">
                <a:latin typeface="Times New Roman"/>
                <a:cs typeface="Times New Roman"/>
              </a:rPr>
              <a:t>wanted</a:t>
            </a:r>
            <a:endParaRPr sz="1450">
              <a:latin typeface="Times New Roman"/>
              <a:cs typeface="Times New Roman"/>
            </a:endParaRPr>
          </a:p>
          <a:p>
            <a:pPr algn="just" marL="12700" marR="10795" indent="255904">
              <a:lnSpc>
                <a:spcPts val="1730"/>
              </a:lnSpc>
              <a:spcBef>
                <a:spcPts val="715"/>
              </a:spcBef>
            </a:pPr>
            <a:r>
              <a:rPr dirty="0" sz="1450" spc="-5">
                <a:latin typeface="Times New Roman"/>
                <a:cs typeface="Times New Roman"/>
              </a:rPr>
              <a:t>. . . </a:t>
            </a:r>
            <a:r>
              <a:rPr dirty="0" sz="1450" spc="-10">
                <a:latin typeface="Times New Roman"/>
                <a:cs typeface="Times New Roman"/>
              </a:rPr>
              <a:t>Savioli </a:t>
            </a:r>
            <a:r>
              <a:rPr dirty="0" sz="1450" spc="-5">
                <a:latin typeface="Times New Roman"/>
                <a:cs typeface="Times New Roman"/>
              </a:rPr>
              <a:t>. . . </a:t>
            </a:r>
            <a:r>
              <a:rPr dirty="0" sz="1450" spc="-10">
                <a:latin typeface="Times New Roman"/>
                <a:cs typeface="Times New Roman"/>
              </a:rPr>
              <a:t>to </a:t>
            </a:r>
            <a:r>
              <a:rPr dirty="0" sz="1450" spc="-5">
                <a:latin typeface="Times New Roman"/>
                <a:cs typeface="Times New Roman"/>
              </a:rPr>
              <a:t>. . . </a:t>
            </a:r>
            <a:r>
              <a:rPr dirty="0" sz="1450" spc="-10">
                <a:latin typeface="Times New Roman"/>
                <a:cs typeface="Times New Roman"/>
              </a:rPr>
              <a:t>to take his own life. Now she knew the reason for  </a:t>
            </a:r>
            <a:r>
              <a:rPr dirty="0" sz="1450" spc="-20">
                <a:latin typeface="Times New Roman"/>
                <a:cs typeface="Times New Roman"/>
              </a:rPr>
              <a:t>Wassertrum's </a:t>
            </a:r>
            <a:r>
              <a:rPr dirty="0" sz="1450" spc="-10">
                <a:latin typeface="Times New Roman"/>
                <a:cs typeface="Times New Roman"/>
              </a:rPr>
              <a:t>wild, unbridled hatred: it was Savioli who had driven his </a:t>
            </a:r>
            <a:r>
              <a:rPr dirty="0" sz="1450" spc="-5">
                <a:latin typeface="Times New Roman"/>
                <a:cs typeface="Times New Roman"/>
              </a:rPr>
              <a:t>son,  </a:t>
            </a:r>
            <a:r>
              <a:rPr dirty="0" sz="1450" spc="-25">
                <a:latin typeface="Times New Roman"/>
                <a:cs typeface="Times New Roman"/>
              </a:rPr>
              <a:t>Wassory </a:t>
            </a:r>
            <a:r>
              <a:rPr dirty="0" sz="1450" spc="-10">
                <a:latin typeface="Times New Roman"/>
                <a:cs typeface="Times New Roman"/>
              </a:rPr>
              <a:t>the eye specialist, to his</a:t>
            </a:r>
            <a:r>
              <a:rPr dirty="0" sz="1450" spc="35">
                <a:latin typeface="Times New Roman"/>
                <a:cs typeface="Times New Roman"/>
              </a:rPr>
              <a:t> </a:t>
            </a:r>
            <a:r>
              <a:rPr dirty="0" sz="1450" spc="-10">
                <a:latin typeface="Times New Roman"/>
                <a:cs typeface="Times New Roman"/>
              </a:rPr>
              <a:t>death.</a:t>
            </a:r>
            <a:endParaRPr sz="1450">
              <a:latin typeface="Times New Roman"/>
              <a:cs typeface="Times New Roman"/>
            </a:endParaRPr>
          </a:p>
          <a:p>
            <a:pPr marL="12700" marR="15875" indent="255904">
              <a:lnSpc>
                <a:spcPts val="1730"/>
              </a:lnSpc>
              <a:spcBef>
                <a:spcPts val="785"/>
              </a:spcBef>
            </a:pPr>
            <a:r>
              <a:rPr dirty="0" sz="1450" spc="-10">
                <a:latin typeface="Times New Roman"/>
                <a:cs typeface="Times New Roman"/>
              </a:rPr>
              <a:t>The first </a:t>
            </a:r>
            <a:r>
              <a:rPr dirty="0" sz="1450" spc="-5">
                <a:latin typeface="Times New Roman"/>
                <a:cs typeface="Times New Roman"/>
              </a:rPr>
              <a:t>thought </a:t>
            </a:r>
            <a:r>
              <a:rPr dirty="0" sz="1450" spc="-10">
                <a:latin typeface="Times New Roman"/>
                <a:cs typeface="Times New Roman"/>
              </a:rPr>
              <a:t>that flashed through my mind was to dash down and  reveal everything to </a:t>
            </a:r>
            <a:r>
              <a:rPr dirty="0" sz="1450" spc="-20">
                <a:latin typeface="Times New Roman"/>
                <a:cs typeface="Times New Roman"/>
              </a:rPr>
              <a:t>Wassertrum, </a:t>
            </a:r>
            <a:r>
              <a:rPr dirty="0" sz="1450" spc="-10">
                <a:latin typeface="Times New Roman"/>
                <a:cs typeface="Times New Roman"/>
              </a:rPr>
              <a:t>to tell him that it was Charousek who had  struck the </a:t>
            </a:r>
            <a:r>
              <a:rPr dirty="0" sz="1450" spc="-25">
                <a:latin typeface="Times New Roman"/>
                <a:cs typeface="Times New Roman"/>
              </a:rPr>
              <a:t>blow, </a:t>
            </a:r>
            <a:r>
              <a:rPr dirty="0" sz="1450" spc="-10">
                <a:latin typeface="Times New Roman"/>
                <a:cs typeface="Times New Roman"/>
              </a:rPr>
              <a:t>Savioli had only been his instrument </a:t>
            </a:r>
            <a:r>
              <a:rPr dirty="0" sz="1450" spc="-5">
                <a:latin typeface="Times New Roman"/>
                <a:cs typeface="Times New Roman"/>
              </a:rPr>
              <a:t>. . . </a:t>
            </a:r>
            <a:r>
              <a:rPr dirty="0" sz="1450" spc="-15">
                <a:latin typeface="Times New Roman"/>
                <a:cs typeface="Times New Roman"/>
              </a:rPr>
              <a:t>'Traitor! Traitor!'  </a:t>
            </a:r>
            <a:r>
              <a:rPr dirty="0" sz="1450" spc="-10">
                <a:latin typeface="Times New Roman"/>
                <a:cs typeface="Times New Roman"/>
              </a:rPr>
              <a:t>screamed </a:t>
            </a:r>
            <a:r>
              <a:rPr dirty="0" sz="1450" spc="-5">
                <a:latin typeface="Times New Roman"/>
                <a:cs typeface="Times New Roman"/>
              </a:rPr>
              <a:t>a </a:t>
            </a:r>
            <a:r>
              <a:rPr dirty="0" sz="1450" spc="-10">
                <a:latin typeface="Times New Roman"/>
                <a:cs typeface="Times New Roman"/>
              </a:rPr>
              <a:t>voice inside my brain, </a:t>
            </a:r>
            <a:r>
              <a:rPr dirty="0" sz="1450" spc="-45">
                <a:latin typeface="Times New Roman"/>
                <a:cs typeface="Times New Roman"/>
              </a:rPr>
              <a:t>'You </a:t>
            </a:r>
            <a:r>
              <a:rPr dirty="0" sz="1450" spc="-10">
                <a:latin typeface="Times New Roman"/>
                <a:cs typeface="Times New Roman"/>
              </a:rPr>
              <a:t>would hand over Charousek to the  vengeance </a:t>
            </a:r>
            <a:r>
              <a:rPr dirty="0" sz="1450" spc="-5">
                <a:latin typeface="Times New Roman"/>
                <a:cs typeface="Times New Roman"/>
              </a:rPr>
              <a:t>of </a:t>
            </a:r>
            <a:r>
              <a:rPr dirty="0" sz="1450" spc="-10">
                <a:latin typeface="Times New Roman"/>
                <a:cs typeface="Times New Roman"/>
              </a:rPr>
              <a:t>that vindictive rogue, </a:t>
            </a:r>
            <a:r>
              <a:rPr dirty="0" sz="1450" spc="-5">
                <a:latin typeface="Times New Roman"/>
                <a:cs typeface="Times New Roman"/>
              </a:rPr>
              <a:t>a </a:t>
            </a:r>
            <a:r>
              <a:rPr dirty="0" sz="1450" spc="-10">
                <a:latin typeface="Times New Roman"/>
                <a:cs typeface="Times New Roman"/>
              </a:rPr>
              <a:t>penniless, consumptive student who tried  to help </a:t>
            </a:r>
            <a:r>
              <a:rPr dirty="0" sz="1450" spc="-5">
                <a:latin typeface="Times New Roman"/>
                <a:cs typeface="Times New Roman"/>
              </a:rPr>
              <a:t>you </a:t>
            </a:r>
            <a:r>
              <a:rPr dirty="0" sz="1450" spc="-10">
                <a:latin typeface="Times New Roman"/>
                <a:cs typeface="Times New Roman"/>
              </a:rPr>
              <a:t>and her!' </a:t>
            </a:r>
            <a:r>
              <a:rPr dirty="0" sz="1450" spc="-5">
                <a:latin typeface="Times New Roman"/>
                <a:cs typeface="Times New Roman"/>
              </a:rPr>
              <a:t>I </a:t>
            </a:r>
            <a:r>
              <a:rPr dirty="0" sz="1450" spc="-10">
                <a:latin typeface="Times New Roman"/>
                <a:cs typeface="Times New Roman"/>
              </a:rPr>
              <a:t>felt as though </a:t>
            </a:r>
            <a:r>
              <a:rPr dirty="0" sz="1450" spc="-5">
                <a:latin typeface="Times New Roman"/>
                <a:cs typeface="Times New Roman"/>
              </a:rPr>
              <a:t>I </a:t>
            </a:r>
            <a:r>
              <a:rPr dirty="0" sz="1450" spc="-10">
                <a:latin typeface="Times New Roman"/>
                <a:cs typeface="Times New Roman"/>
              </a:rPr>
              <a:t>were being torn into two bleeding  halves. Then </a:t>
            </a:r>
            <a:r>
              <a:rPr dirty="0" sz="1450" spc="-5">
                <a:latin typeface="Times New Roman"/>
                <a:cs typeface="Times New Roman"/>
              </a:rPr>
              <a:t>a </a:t>
            </a:r>
            <a:r>
              <a:rPr dirty="0" sz="1450" spc="-10">
                <a:latin typeface="Times New Roman"/>
                <a:cs typeface="Times New Roman"/>
              </a:rPr>
              <a:t>calm, ice-cold voice gave me the solution. </a:t>
            </a:r>
            <a:r>
              <a:rPr dirty="0" sz="1450" spc="-45">
                <a:latin typeface="Times New Roman"/>
                <a:cs typeface="Times New Roman"/>
              </a:rPr>
              <a:t>'You </a:t>
            </a:r>
            <a:r>
              <a:rPr dirty="0" sz="1450" spc="-10">
                <a:latin typeface="Times New Roman"/>
                <a:cs typeface="Times New Roman"/>
              </a:rPr>
              <a:t>fool! The  answer is in </a:t>
            </a:r>
            <a:r>
              <a:rPr dirty="0" sz="1450" spc="-5">
                <a:latin typeface="Times New Roman"/>
                <a:cs typeface="Times New Roman"/>
              </a:rPr>
              <a:t>your </a:t>
            </a:r>
            <a:r>
              <a:rPr dirty="0" sz="1450" spc="-10">
                <a:latin typeface="Times New Roman"/>
                <a:cs typeface="Times New Roman"/>
              </a:rPr>
              <a:t>own hand. All </a:t>
            </a:r>
            <a:r>
              <a:rPr dirty="0" sz="1450" spc="-5">
                <a:latin typeface="Times New Roman"/>
                <a:cs typeface="Times New Roman"/>
              </a:rPr>
              <a:t>you </a:t>
            </a:r>
            <a:r>
              <a:rPr dirty="0" sz="1450" spc="-10">
                <a:latin typeface="Times New Roman"/>
                <a:cs typeface="Times New Roman"/>
              </a:rPr>
              <a:t>have to </a:t>
            </a:r>
            <a:r>
              <a:rPr dirty="0" sz="1450" spc="-5">
                <a:latin typeface="Times New Roman"/>
                <a:cs typeface="Times New Roman"/>
              </a:rPr>
              <a:t>do </a:t>
            </a:r>
            <a:r>
              <a:rPr dirty="0" sz="1450" spc="-10">
                <a:latin typeface="Times New Roman"/>
                <a:cs typeface="Times New Roman"/>
              </a:rPr>
              <a:t>is pick </a:t>
            </a:r>
            <a:r>
              <a:rPr dirty="0" sz="1450" spc="-5">
                <a:latin typeface="Times New Roman"/>
                <a:cs typeface="Times New Roman"/>
              </a:rPr>
              <a:t>up </a:t>
            </a:r>
            <a:r>
              <a:rPr dirty="0" sz="1450" spc="-10">
                <a:latin typeface="Times New Roman"/>
                <a:cs typeface="Times New Roman"/>
              </a:rPr>
              <a:t>that file </a:t>
            </a:r>
            <a:r>
              <a:rPr dirty="0" sz="1450" spc="-5">
                <a:latin typeface="Times New Roman"/>
                <a:cs typeface="Times New Roman"/>
              </a:rPr>
              <a:t>on </a:t>
            </a:r>
            <a:r>
              <a:rPr dirty="0" sz="1450" spc="-10">
                <a:latin typeface="Times New Roman"/>
                <a:cs typeface="Times New Roman"/>
              </a:rPr>
              <a:t>the table  over there, run down the stairs and stick it into that junk-dealer's throat until  the </a:t>
            </a:r>
            <a:r>
              <a:rPr dirty="0" sz="1450" spc="-5">
                <a:latin typeface="Times New Roman"/>
                <a:cs typeface="Times New Roman"/>
              </a:rPr>
              <a:t>point </a:t>
            </a:r>
            <a:r>
              <a:rPr dirty="0" sz="1450" spc="-10">
                <a:latin typeface="Times New Roman"/>
                <a:cs typeface="Times New Roman"/>
              </a:rPr>
              <a:t>comes </a:t>
            </a:r>
            <a:r>
              <a:rPr dirty="0" sz="1450" spc="-5">
                <a:latin typeface="Times New Roman"/>
                <a:cs typeface="Times New Roman"/>
              </a:rPr>
              <a:t>out </a:t>
            </a:r>
            <a:r>
              <a:rPr dirty="0" sz="1450" spc="-10">
                <a:latin typeface="Times New Roman"/>
                <a:cs typeface="Times New Roman"/>
              </a:rPr>
              <a:t>through the back </a:t>
            </a:r>
            <a:r>
              <a:rPr dirty="0" sz="1450" spc="-5">
                <a:latin typeface="Times New Roman"/>
                <a:cs typeface="Times New Roman"/>
              </a:rPr>
              <a:t>of </a:t>
            </a:r>
            <a:r>
              <a:rPr dirty="0" sz="1450" spc="-10">
                <a:latin typeface="Times New Roman"/>
                <a:cs typeface="Times New Roman"/>
              </a:rPr>
              <a:t>his</a:t>
            </a:r>
            <a:r>
              <a:rPr dirty="0" sz="1450" spc="20">
                <a:latin typeface="Times New Roman"/>
                <a:cs typeface="Times New Roman"/>
              </a:rPr>
              <a:t> </a:t>
            </a:r>
            <a:r>
              <a:rPr dirty="0" sz="1450" spc="-10">
                <a:latin typeface="Times New Roman"/>
                <a:cs typeface="Times New Roman"/>
              </a:rPr>
              <a:t>neck!'</a:t>
            </a:r>
            <a:endParaRPr sz="1450">
              <a:latin typeface="Times New Roman"/>
              <a:cs typeface="Times New Roman"/>
            </a:endParaRPr>
          </a:p>
          <a:p>
            <a:pPr marL="268605" marR="1501775">
              <a:lnSpc>
                <a:spcPct val="140700"/>
              </a:lnSpc>
              <a:spcBef>
                <a:spcPts val="5"/>
              </a:spcBef>
            </a:pPr>
            <a:r>
              <a:rPr dirty="0" sz="1450" spc="-10">
                <a:latin typeface="Times New Roman"/>
                <a:cs typeface="Times New Roman"/>
              </a:rPr>
              <a:t>My heart sent </a:t>
            </a:r>
            <a:r>
              <a:rPr dirty="0" sz="1450" spc="-5">
                <a:latin typeface="Times New Roman"/>
                <a:cs typeface="Times New Roman"/>
              </a:rPr>
              <a:t>up a </a:t>
            </a:r>
            <a:r>
              <a:rPr dirty="0" sz="1450" spc="-10">
                <a:latin typeface="Times New Roman"/>
                <a:cs typeface="Times New Roman"/>
              </a:rPr>
              <a:t>jubilant cry </a:t>
            </a:r>
            <a:r>
              <a:rPr dirty="0" sz="1450" spc="-5">
                <a:latin typeface="Times New Roman"/>
                <a:cs typeface="Times New Roman"/>
              </a:rPr>
              <a:t>of </a:t>
            </a:r>
            <a:r>
              <a:rPr dirty="0" sz="1450" spc="-10">
                <a:latin typeface="Times New Roman"/>
                <a:cs typeface="Times New Roman"/>
              </a:rPr>
              <a:t>thanksgiving to God.  </a:t>
            </a:r>
            <a:r>
              <a:rPr dirty="0" sz="1450" spc="-5">
                <a:latin typeface="Times New Roman"/>
                <a:cs typeface="Times New Roman"/>
              </a:rPr>
              <a:t>I </a:t>
            </a:r>
            <a:r>
              <a:rPr dirty="0" sz="1450" spc="-10">
                <a:latin typeface="Times New Roman"/>
                <a:cs typeface="Times New Roman"/>
              </a:rPr>
              <a:t>continued my questioning. "And </a:t>
            </a:r>
            <a:r>
              <a:rPr dirty="0" sz="1450" spc="-35">
                <a:latin typeface="Times New Roman"/>
                <a:cs typeface="Times New Roman"/>
              </a:rPr>
              <a:t>Dr.</a:t>
            </a:r>
            <a:r>
              <a:rPr dirty="0" sz="1450" spc="20">
                <a:latin typeface="Times New Roman"/>
                <a:cs typeface="Times New Roman"/>
              </a:rPr>
              <a:t> </a:t>
            </a:r>
            <a:r>
              <a:rPr dirty="0" sz="1450" spc="-10">
                <a:latin typeface="Times New Roman"/>
                <a:cs typeface="Times New Roman"/>
              </a:rPr>
              <a:t>Savioli?"</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He would kill himself, there was </a:t>
            </a:r>
            <a:r>
              <a:rPr dirty="0" sz="1450" spc="-5">
                <a:latin typeface="Times New Roman"/>
                <a:cs typeface="Times New Roman"/>
              </a:rPr>
              <a:t>no doubt </a:t>
            </a:r>
            <a:r>
              <a:rPr dirty="0" sz="1450" spc="-10">
                <a:latin typeface="Times New Roman"/>
                <a:cs typeface="Times New Roman"/>
              </a:rPr>
              <a:t>about it, unless she managed to  save him. The nurses were </a:t>
            </a:r>
            <a:r>
              <a:rPr dirty="0" sz="1450" spc="-5">
                <a:latin typeface="Times New Roman"/>
                <a:cs typeface="Times New Roman"/>
              </a:rPr>
              <a:t>not </a:t>
            </a:r>
            <a:r>
              <a:rPr dirty="0" sz="1450" spc="-10">
                <a:latin typeface="Times New Roman"/>
                <a:cs typeface="Times New Roman"/>
              </a:rPr>
              <a:t>letting him </a:t>
            </a:r>
            <a:r>
              <a:rPr dirty="0" sz="1450" spc="-5">
                <a:latin typeface="Times New Roman"/>
                <a:cs typeface="Times New Roman"/>
              </a:rPr>
              <a:t>out of </a:t>
            </a:r>
            <a:r>
              <a:rPr dirty="0" sz="1450" spc="-10">
                <a:latin typeface="Times New Roman"/>
                <a:cs typeface="Times New Roman"/>
              </a:rPr>
              <a:t>their sight; they had drugged  him</a:t>
            </a:r>
            <a:r>
              <a:rPr dirty="0" sz="1450" spc="25">
                <a:latin typeface="Times New Roman"/>
                <a:cs typeface="Times New Roman"/>
              </a:rPr>
              <a:t> </a:t>
            </a:r>
            <a:r>
              <a:rPr dirty="0" sz="1450" spc="-10">
                <a:latin typeface="Times New Roman"/>
                <a:cs typeface="Times New Roman"/>
              </a:rPr>
              <a:t>with</a:t>
            </a:r>
            <a:r>
              <a:rPr dirty="0" sz="1450" spc="30">
                <a:latin typeface="Times New Roman"/>
                <a:cs typeface="Times New Roman"/>
              </a:rPr>
              <a:t> </a:t>
            </a:r>
            <a:r>
              <a:rPr dirty="0" sz="1450" spc="-10">
                <a:latin typeface="Times New Roman"/>
                <a:cs typeface="Times New Roman"/>
              </a:rPr>
              <a:t>morphine,</a:t>
            </a:r>
            <a:r>
              <a:rPr dirty="0" sz="1450" spc="25">
                <a:latin typeface="Times New Roman"/>
                <a:cs typeface="Times New Roman"/>
              </a:rPr>
              <a:t> </a:t>
            </a:r>
            <a:r>
              <a:rPr dirty="0" sz="1450" spc="-5">
                <a:latin typeface="Times New Roman"/>
                <a:cs typeface="Times New Roman"/>
              </a:rPr>
              <a:t>but</a:t>
            </a:r>
            <a:r>
              <a:rPr dirty="0" sz="1450" spc="30">
                <a:latin typeface="Times New Roman"/>
                <a:cs typeface="Times New Roman"/>
              </a:rPr>
              <a:t> </a:t>
            </a:r>
            <a:r>
              <a:rPr dirty="0" sz="1450" spc="-10">
                <a:latin typeface="Times New Roman"/>
                <a:cs typeface="Times New Roman"/>
              </a:rPr>
              <a:t>perhaps</a:t>
            </a:r>
            <a:r>
              <a:rPr dirty="0" sz="1450" spc="35">
                <a:latin typeface="Times New Roman"/>
                <a:cs typeface="Times New Roman"/>
              </a:rPr>
              <a:t> </a:t>
            </a:r>
            <a:r>
              <a:rPr dirty="0" sz="1450" spc="-5">
                <a:latin typeface="Times New Roman"/>
                <a:cs typeface="Times New Roman"/>
              </a:rPr>
              <a:t>he</a:t>
            </a:r>
            <a:r>
              <a:rPr dirty="0" sz="1450" spc="25">
                <a:latin typeface="Times New Roman"/>
                <a:cs typeface="Times New Roman"/>
              </a:rPr>
              <a:t> </a:t>
            </a:r>
            <a:r>
              <a:rPr dirty="0" sz="1450" spc="-10">
                <a:latin typeface="Times New Roman"/>
                <a:cs typeface="Times New Roman"/>
              </a:rPr>
              <a:t>would</a:t>
            </a:r>
            <a:r>
              <a:rPr dirty="0" sz="1450" spc="30">
                <a:latin typeface="Times New Roman"/>
                <a:cs typeface="Times New Roman"/>
              </a:rPr>
              <a:t> </a:t>
            </a:r>
            <a:r>
              <a:rPr dirty="0" sz="1450" spc="-10">
                <a:latin typeface="Times New Roman"/>
                <a:cs typeface="Times New Roman"/>
              </a:rPr>
              <a:t>suddenly</a:t>
            </a:r>
            <a:r>
              <a:rPr dirty="0" sz="1450" spc="25">
                <a:latin typeface="Times New Roman"/>
                <a:cs typeface="Times New Roman"/>
              </a:rPr>
              <a:t> </a:t>
            </a:r>
            <a:r>
              <a:rPr dirty="0" sz="1450" spc="-10">
                <a:latin typeface="Times New Roman"/>
                <a:cs typeface="Times New Roman"/>
              </a:rPr>
              <a:t>wake</a:t>
            </a:r>
            <a:r>
              <a:rPr dirty="0" sz="1450" spc="35">
                <a:latin typeface="Times New Roman"/>
                <a:cs typeface="Times New Roman"/>
              </a:rPr>
              <a:t> </a:t>
            </a:r>
            <a:r>
              <a:rPr dirty="0" sz="1450" spc="-5">
                <a:latin typeface="Times New Roman"/>
                <a:cs typeface="Times New Roman"/>
              </a:rPr>
              <a:t>up,</a:t>
            </a:r>
            <a:r>
              <a:rPr dirty="0" sz="1450" spc="30">
                <a:latin typeface="Times New Roman"/>
                <a:cs typeface="Times New Roman"/>
              </a:rPr>
              <a:t> </a:t>
            </a:r>
            <a:r>
              <a:rPr dirty="0" sz="1450" spc="-10">
                <a:latin typeface="Times New Roman"/>
                <a:cs typeface="Times New Roman"/>
              </a:rPr>
              <a:t>perhaps</a:t>
            </a:r>
            <a:r>
              <a:rPr dirty="0" sz="1450" spc="25">
                <a:latin typeface="Times New Roman"/>
                <a:cs typeface="Times New Roman"/>
              </a:rPr>
              <a:t> </a:t>
            </a:r>
            <a:r>
              <a:rPr dirty="0" sz="1450" spc="-5">
                <a:latin typeface="Times New Roman"/>
                <a:cs typeface="Times New Roman"/>
              </a:rPr>
              <a:t>he</a:t>
            </a:r>
            <a:r>
              <a:rPr dirty="0" sz="1450" spc="30">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ts val="1664"/>
              </a:lnSpc>
            </a:pPr>
            <a:r>
              <a:rPr dirty="0" sz="1450" spc="-5">
                <a:latin typeface="Times New Roman"/>
                <a:cs typeface="Times New Roman"/>
              </a:rPr>
              <a:t>.</a:t>
            </a:r>
            <a:r>
              <a:rPr dirty="0" sz="1450" spc="50">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10">
                <a:latin typeface="Times New Roman"/>
                <a:cs typeface="Times New Roman"/>
              </a:rPr>
              <a:t>even</a:t>
            </a:r>
            <a:r>
              <a:rPr dirty="0" sz="1450" spc="55">
                <a:latin typeface="Times New Roman"/>
                <a:cs typeface="Times New Roman"/>
              </a:rPr>
              <a:t> </a:t>
            </a:r>
            <a:r>
              <a:rPr dirty="0" sz="1450" spc="-10">
                <a:latin typeface="Times New Roman"/>
                <a:cs typeface="Times New Roman"/>
              </a:rPr>
              <a:t>now</a:t>
            </a:r>
            <a:r>
              <a:rPr dirty="0" sz="1450" spc="55">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5">
                <a:latin typeface="Times New Roman"/>
                <a:cs typeface="Times New Roman"/>
              </a:rPr>
              <a:t>.</a:t>
            </a:r>
            <a:r>
              <a:rPr dirty="0" sz="1450" spc="50">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10">
                <a:latin typeface="Times New Roman"/>
                <a:cs typeface="Times New Roman"/>
              </a:rPr>
              <a:t>and</a:t>
            </a:r>
            <a:r>
              <a:rPr dirty="0" sz="1450" spc="55">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5">
                <a:latin typeface="Times New Roman"/>
                <a:cs typeface="Times New Roman"/>
              </a:rPr>
              <a:t>.</a:t>
            </a:r>
            <a:r>
              <a:rPr dirty="0" sz="1450" spc="55">
                <a:latin typeface="Times New Roman"/>
                <a:cs typeface="Times New Roman"/>
              </a:rPr>
              <a:t> </a:t>
            </a:r>
            <a:r>
              <a:rPr dirty="0" sz="1450" spc="-10">
                <a:latin typeface="Times New Roman"/>
                <a:cs typeface="Times New Roman"/>
              </a:rPr>
              <a:t>No!</a:t>
            </a:r>
            <a:r>
              <a:rPr dirty="0" sz="1450" spc="55">
                <a:latin typeface="Times New Roman"/>
                <a:cs typeface="Times New Roman"/>
              </a:rPr>
              <a:t> </a:t>
            </a:r>
            <a:r>
              <a:rPr dirty="0" sz="1450" spc="-10">
                <a:latin typeface="Times New Roman"/>
                <a:cs typeface="Times New Roman"/>
              </a:rPr>
              <a:t>No!</a:t>
            </a:r>
            <a:r>
              <a:rPr dirty="0" sz="1450" spc="50">
                <a:latin typeface="Times New Roman"/>
                <a:cs typeface="Times New Roman"/>
              </a:rPr>
              <a:t> </a:t>
            </a:r>
            <a:r>
              <a:rPr dirty="0" sz="1450" spc="-10">
                <a:latin typeface="Times New Roman"/>
                <a:cs typeface="Times New Roman"/>
              </a:rPr>
              <a:t>She</a:t>
            </a:r>
            <a:r>
              <a:rPr dirty="0" sz="1450" spc="55">
                <a:latin typeface="Times New Roman"/>
                <a:cs typeface="Times New Roman"/>
              </a:rPr>
              <a:t> </a:t>
            </a:r>
            <a:r>
              <a:rPr dirty="0" sz="1450" spc="-10">
                <a:latin typeface="Times New Roman"/>
                <a:cs typeface="Times New Roman"/>
              </a:rPr>
              <a:t>had</a:t>
            </a:r>
            <a:r>
              <a:rPr dirty="0" sz="1450" spc="55">
                <a:latin typeface="Times New Roman"/>
                <a:cs typeface="Times New Roman"/>
              </a:rPr>
              <a:t> </a:t>
            </a:r>
            <a:r>
              <a:rPr dirty="0" sz="1450" spc="-10">
                <a:latin typeface="Times New Roman"/>
                <a:cs typeface="Times New Roman"/>
              </a:rPr>
              <a:t>to</a:t>
            </a:r>
            <a:r>
              <a:rPr dirty="0" sz="1450" spc="55">
                <a:latin typeface="Times New Roman"/>
                <a:cs typeface="Times New Roman"/>
              </a:rPr>
              <a:t> </a:t>
            </a:r>
            <a:r>
              <a:rPr dirty="0" sz="1450" spc="-10">
                <a:latin typeface="Times New Roman"/>
                <a:cs typeface="Times New Roman"/>
              </a:rPr>
              <a:t>leave,</a:t>
            </a:r>
            <a:r>
              <a:rPr dirty="0" sz="1450" spc="55">
                <a:latin typeface="Times New Roman"/>
                <a:cs typeface="Times New Roman"/>
              </a:rPr>
              <a:t> </a:t>
            </a:r>
            <a:r>
              <a:rPr dirty="0" sz="1450" spc="-10">
                <a:latin typeface="Times New Roman"/>
                <a:cs typeface="Times New Roman"/>
              </a:rPr>
              <a:t>she</a:t>
            </a:r>
            <a:r>
              <a:rPr dirty="0" sz="1450" spc="55">
                <a:latin typeface="Times New Roman"/>
                <a:cs typeface="Times New Roman"/>
              </a:rPr>
              <a:t> </a:t>
            </a:r>
            <a:r>
              <a:rPr dirty="0" sz="1450" spc="-10">
                <a:latin typeface="Times New Roman"/>
                <a:cs typeface="Times New Roman"/>
              </a:rPr>
              <a:t>mustn't</a:t>
            </a:r>
            <a:r>
              <a:rPr dirty="0" sz="1450" spc="50">
                <a:latin typeface="Times New Roman"/>
                <a:cs typeface="Times New Roman"/>
              </a:rPr>
              <a:t> </a:t>
            </a:r>
            <a:r>
              <a:rPr dirty="0" sz="1450" spc="-10">
                <a:latin typeface="Times New Roman"/>
                <a:cs typeface="Times New Roman"/>
              </a:rPr>
              <a:t>waste</a:t>
            </a:r>
            <a:endParaRPr sz="1450">
              <a:latin typeface="Times New Roman"/>
              <a:cs typeface="Times New Roman"/>
            </a:endParaRPr>
          </a:p>
          <a:p>
            <a:pPr algn="just" marL="12700" marR="8255">
              <a:lnSpc>
                <a:spcPts val="1730"/>
              </a:lnSpc>
              <a:spcBef>
                <a:spcPts val="60"/>
              </a:spcBef>
            </a:pPr>
            <a:r>
              <a:rPr dirty="0" sz="1450" spc="-10">
                <a:latin typeface="Times New Roman"/>
                <a:cs typeface="Times New Roman"/>
              </a:rPr>
              <a:t>another second; she would write to her husband, confess everything; let him  take the child from </a:t>
            </a:r>
            <a:r>
              <a:rPr dirty="0" sz="1450" spc="-20">
                <a:latin typeface="Times New Roman"/>
                <a:cs typeface="Times New Roman"/>
              </a:rPr>
              <a:t>her, </a:t>
            </a:r>
            <a:r>
              <a:rPr dirty="0" sz="1450" spc="-10">
                <a:latin typeface="Times New Roman"/>
                <a:cs typeface="Times New Roman"/>
              </a:rPr>
              <a:t>as long as Savioli was saved; if she told her husband,  that would rob </a:t>
            </a:r>
            <a:r>
              <a:rPr dirty="0" sz="1450" spc="-20">
                <a:latin typeface="Times New Roman"/>
                <a:cs typeface="Times New Roman"/>
              </a:rPr>
              <a:t>Wassertrum </a:t>
            </a:r>
            <a:r>
              <a:rPr dirty="0" sz="1450" spc="-5">
                <a:latin typeface="Times New Roman"/>
                <a:cs typeface="Times New Roman"/>
              </a:rPr>
              <a:t>of </a:t>
            </a:r>
            <a:r>
              <a:rPr dirty="0" sz="1450" spc="-10">
                <a:latin typeface="Times New Roman"/>
                <a:cs typeface="Times New Roman"/>
              </a:rPr>
              <a:t>the only weapon </a:t>
            </a:r>
            <a:r>
              <a:rPr dirty="0" sz="1450" spc="-5">
                <a:latin typeface="Times New Roman"/>
                <a:cs typeface="Times New Roman"/>
              </a:rPr>
              <a:t>he </a:t>
            </a:r>
            <a:r>
              <a:rPr dirty="0" sz="1450" spc="-10">
                <a:latin typeface="Times New Roman"/>
                <a:cs typeface="Times New Roman"/>
              </a:rPr>
              <a:t>possessed against</a:t>
            </a:r>
            <a:r>
              <a:rPr dirty="0" sz="1450" spc="7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She must reveal their secret herself before </a:t>
            </a:r>
            <a:r>
              <a:rPr dirty="0" sz="1450" spc="-5">
                <a:latin typeface="Times New Roman"/>
                <a:cs typeface="Times New Roman"/>
              </a:rPr>
              <a:t>he </a:t>
            </a:r>
            <a:r>
              <a:rPr dirty="0" sz="1450" spc="-10">
                <a:latin typeface="Times New Roman"/>
                <a:cs typeface="Times New Roman"/>
              </a:rPr>
              <a:t>could betray</a:t>
            </a:r>
            <a:r>
              <a:rPr dirty="0" sz="1450" spc="5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168910" indent="255904">
              <a:lnSpc>
                <a:spcPts val="1730"/>
              </a:lnSpc>
              <a:spcBef>
                <a:spcPts val="770"/>
              </a:spcBef>
            </a:pPr>
            <a:r>
              <a:rPr dirty="0" sz="1450" spc="-10">
                <a:latin typeface="Times New Roman"/>
                <a:cs typeface="Times New Roman"/>
              </a:rPr>
              <a:t>"No, Angelina, that </a:t>
            </a:r>
            <a:r>
              <a:rPr dirty="0" sz="1450" spc="-5">
                <a:latin typeface="Times New Roman"/>
                <a:cs typeface="Times New Roman"/>
              </a:rPr>
              <a:t>you </a:t>
            </a:r>
            <a:r>
              <a:rPr dirty="0" sz="1450" spc="-10">
                <a:latin typeface="Times New Roman"/>
                <a:cs typeface="Times New Roman"/>
              </a:rPr>
              <a:t>will </a:t>
            </a:r>
            <a:r>
              <a:rPr dirty="0" sz="1450" spc="-5">
                <a:latin typeface="Times New Roman"/>
                <a:cs typeface="Times New Roman"/>
              </a:rPr>
              <a:t>not </a:t>
            </a:r>
            <a:r>
              <a:rPr dirty="0" sz="1450" spc="-10">
                <a:latin typeface="Times New Roman"/>
                <a:cs typeface="Times New Roman"/>
              </a:rPr>
              <a:t>do", </a:t>
            </a:r>
            <a:r>
              <a:rPr dirty="0" sz="1450" spc="-5">
                <a:latin typeface="Times New Roman"/>
                <a:cs typeface="Times New Roman"/>
              </a:rPr>
              <a:t>I </a:t>
            </a:r>
            <a:r>
              <a:rPr dirty="0" sz="1450" spc="-10">
                <a:latin typeface="Times New Roman"/>
                <a:cs typeface="Times New Roman"/>
              </a:rPr>
              <a:t>cried, thinking </a:t>
            </a:r>
            <a:r>
              <a:rPr dirty="0" sz="1450" spc="-5">
                <a:latin typeface="Times New Roman"/>
                <a:cs typeface="Times New Roman"/>
              </a:rPr>
              <a:t>of </a:t>
            </a:r>
            <a:r>
              <a:rPr dirty="0" sz="1450" spc="-10">
                <a:latin typeface="Times New Roman"/>
                <a:cs typeface="Times New Roman"/>
              </a:rPr>
              <a:t>the file, and my  voice cracked with jubilant delight at the </a:t>
            </a:r>
            <a:r>
              <a:rPr dirty="0" sz="1450" spc="-5">
                <a:latin typeface="Times New Roman"/>
                <a:cs typeface="Times New Roman"/>
              </a:rPr>
              <a:t>thought of </a:t>
            </a:r>
            <a:r>
              <a:rPr dirty="0" sz="1450" spc="-10">
                <a:latin typeface="Times New Roman"/>
                <a:cs typeface="Times New Roman"/>
              </a:rPr>
              <a:t>the power </a:t>
            </a:r>
            <a:r>
              <a:rPr dirty="0" sz="1450" spc="-5">
                <a:latin typeface="Times New Roman"/>
                <a:cs typeface="Times New Roman"/>
              </a:rPr>
              <a:t>I </a:t>
            </a:r>
            <a:r>
              <a:rPr dirty="0" sz="1450" spc="-10">
                <a:latin typeface="Times New Roman"/>
                <a:cs typeface="Times New Roman"/>
              </a:rPr>
              <a:t>held in my  hand.</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Angelina tried to tear herself away; </a:t>
            </a:r>
            <a:r>
              <a:rPr dirty="0" sz="1450" spc="-5">
                <a:latin typeface="Times New Roman"/>
                <a:cs typeface="Times New Roman"/>
              </a:rPr>
              <a:t>I </a:t>
            </a:r>
            <a:r>
              <a:rPr dirty="0" sz="1450" spc="-10">
                <a:latin typeface="Times New Roman"/>
                <a:cs typeface="Times New Roman"/>
              </a:rPr>
              <a:t>held her</a:t>
            </a:r>
            <a:r>
              <a:rPr dirty="0" sz="1450" spc="35">
                <a:latin typeface="Times New Roman"/>
                <a:cs typeface="Times New Roman"/>
              </a:rPr>
              <a:t> </a:t>
            </a:r>
            <a:r>
              <a:rPr dirty="0" sz="1450" spc="-10">
                <a:latin typeface="Times New Roman"/>
                <a:cs typeface="Times New Roman"/>
              </a:rPr>
              <a:t>tight.</a:t>
            </a:r>
            <a:endParaRPr sz="1450">
              <a:latin typeface="Times New Roman"/>
              <a:cs typeface="Times New Roman"/>
            </a:endParaRPr>
          </a:p>
          <a:p>
            <a:pPr algn="just" marL="12700" marR="10795" indent="255904">
              <a:lnSpc>
                <a:spcPts val="1730"/>
              </a:lnSpc>
              <a:spcBef>
                <a:spcPts val="844"/>
              </a:spcBef>
            </a:pPr>
            <a:r>
              <a:rPr dirty="0" sz="1450" spc="-10">
                <a:latin typeface="Times New Roman"/>
                <a:cs typeface="Times New Roman"/>
              </a:rPr>
              <a:t>"Just answer me </a:t>
            </a:r>
            <a:r>
              <a:rPr dirty="0" sz="1450" spc="-5">
                <a:latin typeface="Times New Roman"/>
                <a:cs typeface="Times New Roman"/>
              </a:rPr>
              <a:t>one </a:t>
            </a:r>
            <a:r>
              <a:rPr dirty="0" sz="1450" spc="-10">
                <a:latin typeface="Times New Roman"/>
                <a:cs typeface="Times New Roman"/>
              </a:rPr>
              <a:t>thing: will </a:t>
            </a:r>
            <a:r>
              <a:rPr dirty="0" sz="1450" spc="-5">
                <a:latin typeface="Times New Roman"/>
                <a:cs typeface="Times New Roman"/>
              </a:rPr>
              <a:t>your </a:t>
            </a:r>
            <a:r>
              <a:rPr dirty="0" sz="1450" spc="-10">
                <a:latin typeface="Times New Roman"/>
                <a:cs typeface="Times New Roman"/>
              </a:rPr>
              <a:t>husband take </a:t>
            </a:r>
            <a:r>
              <a:rPr dirty="0" sz="1450" spc="-20">
                <a:latin typeface="Times New Roman"/>
                <a:cs typeface="Times New Roman"/>
              </a:rPr>
              <a:t>Wassertrum's </a:t>
            </a:r>
            <a:r>
              <a:rPr dirty="0" sz="1450" spc="-10">
                <a:latin typeface="Times New Roman"/>
                <a:cs typeface="Times New Roman"/>
              </a:rPr>
              <a:t>word for  it?"</a:t>
            </a:r>
            <a:endParaRPr sz="1450">
              <a:latin typeface="Times New Roman"/>
              <a:cs typeface="Times New Roman"/>
            </a:endParaRPr>
          </a:p>
          <a:p>
            <a:pPr algn="just" marL="12700" marR="13335" indent="255904">
              <a:lnSpc>
                <a:spcPts val="1730"/>
              </a:lnSpc>
              <a:spcBef>
                <a:spcPts val="720"/>
              </a:spcBef>
            </a:pPr>
            <a:r>
              <a:rPr dirty="0" sz="1450" spc="-10">
                <a:latin typeface="Times New Roman"/>
                <a:cs typeface="Times New Roman"/>
              </a:rPr>
              <a:t>"But </a:t>
            </a:r>
            <a:r>
              <a:rPr dirty="0" sz="1450" spc="-5">
                <a:latin typeface="Times New Roman"/>
                <a:cs typeface="Times New Roman"/>
              </a:rPr>
              <a:t>he </a:t>
            </a:r>
            <a:r>
              <a:rPr dirty="0" sz="1450" spc="-10">
                <a:latin typeface="Times New Roman"/>
                <a:cs typeface="Times New Roman"/>
              </a:rPr>
              <a:t>has evidence, </a:t>
            </a:r>
            <a:r>
              <a:rPr dirty="0" sz="1450" spc="-5">
                <a:latin typeface="Times New Roman"/>
                <a:cs typeface="Times New Roman"/>
              </a:rPr>
              <a:t>he </a:t>
            </a:r>
            <a:r>
              <a:rPr dirty="0" sz="1450" spc="-10">
                <a:latin typeface="Times New Roman"/>
                <a:cs typeface="Times New Roman"/>
              </a:rPr>
              <a:t>obviously has my letters, perhaps </a:t>
            </a:r>
            <a:r>
              <a:rPr dirty="0" sz="1450" spc="-5">
                <a:latin typeface="Times New Roman"/>
                <a:cs typeface="Times New Roman"/>
              </a:rPr>
              <a:t>a </a:t>
            </a:r>
            <a:r>
              <a:rPr dirty="0" sz="1450" spc="-10">
                <a:latin typeface="Times New Roman"/>
                <a:cs typeface="Times New Roman"/>
              </a:rPr>
              <a:t>picture </a:t>
            </a:r>
            <a:r>
              <a:rPr dirty="0" sz="1450" spc="-5">
                <a:latin typeface="Times New Roman"/>
                <a:cs typeface="Times New Roman"/>
              </a:rPr>
              <a:t>of </a:t>
            </a:r>
            <a:r>
              <a:rPr dirty="0" sz="1450" spc="-10">
                <a:latin typeface="Times New Roman"/>
                <a:cs typeface="Times New Roman"/>
              </a:rPr>
              <a:t>me,  all the things that were hidden in the desk next</a:t>
            </a:r>
            <a:r>
              <a:rPr dirty="0" sz="1450" spc="50">
                <a:latin typeface="Times New Roman"/>
                <a:cs typeface="Times New Roman"/>
              </a:rPr>
              <a:t> </a:t>
            </a:r>
            <a:r>
              <a:rPr dirty="0" sz="1450" spc="-20">
                <a:latin typeface="Times New Roman"/>
                <a:cs typeface="Times New Roman"/>
              </a:rPr>
              <a:t>door."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Letters? A picture? The desk? </a:t>
            </a:r>
            <a:r>
              <a:rPr dirty="0" sz="1450" spc="-5">
                <a:latin typeface="Times New Roman"/>
                <a:cs typeface="Times New Roman"/>
              </a:rPr>
              <a:t>I </a:t>
            </a:r>
            <a:r>
              <a:rPr dirty="0" sz="1450" spc="-10">
                <a:latin typeface="Times New Roman"/>
                <a:cs typeface="Times New Roman"/>
              </a:rPr>
              <a:t>could control myself </a:t>
            </a:r>
            <a:r>
              <a:rPr dirty="0" sz="1450" spc="-5">
                <a:latin typeface="Times New Roman"/>
                <a:cs typeface="Times New Roman"/>
              </a:rPr>
              <a:t>no </a:t>
            </a:r>
            <a:r>
              <a:rPr dirty="0" sz="1450" spc="-20">
                <a:latin typeface="Times New Roman"/>
                <a:cs typeface="Times New Roman"/>
              </a:rPr>
              <a:t>longer. </a:t>
            </a:r>
            <a:r>
              <a:rPr dirty="0" sz="1450" spc="-5">
                <a:latin typeface="Times New Roman"/>
                <a:cs typeface="Times New Roman"/>
              </a:rPr>
              <a:t>I </a:t>
            </a:r>
            <a:r>
              <a:rPr dirty="0" sz="1450" spc="-10">
                <a:latin typeface="Times New Roman"/>
                <a:cs typeface="Times New Roman"/>
              </a:rPr>
              <a:t>drew  Angelina to my breast and kissed </a:t>
            </a:r>
            <a:r>
              <a:rPr dirty="0" sz="1450" spc="-30">
                <a:latin typeface="Times New Roman"/>
                <a:cs typeface="Times New Roman"/>
              </a:rPr>
              <a:t>her. </a:t>
            </a:r>
            <a:r>
              <a:rPr dirty="0" sz="1450" spc="-10">
                <a:latin typeface="Times New Roman"/>
                <a:cs typeface="Times New Roman"/>
              </a:rPr>
              <a:t>Her hair fell in </a:t>
            </a:r>
            <a:r>
              <a:rPr dirty="0" sz="1450" spc="-5">
                <a:latin typeface="Times New Roman"/>
                <a:cs typeface="Times New Roman"/>
              </a:rPr>
              <a:t>a </a:t>
            </a:r>
            <a:r>
              <a:rPr dirty="0" sz="1450" spc="-10">
                <a:latin typeface="Times New Roman"/>
                <a:cs typeface="Times New Roman"/>
              </a:rPr>
              <a:t>golden veil over my  face.</a:t>
            </a:r>
            <a:r>
              <a:rPr dirty="0" sz="1450" spc="65">
                <a:latin typeface="Times New Roman"/>
                <a:cs typeface="Times New Roman"/>
              </a:rPr>
              <a:t> </a:t>
            </a:r>
            <a:r>
              <a:rPr dirty="0" sz="1450" spc="-10">
                <a:latin typeface="Times New Roman"/>
                <a:cs typeface="Times New Roman"/>
              </a:rPr>
              <a:t>Then</a:t>
            </a:r>
            <a:r>
              <a:rPr dirty="0" sz="1450" spc="65">
                <a:latin typeface="Times New Roman"/>
                <a:cs typeface="Times New Roman"/>
              </a:rPr>
              <a:t>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grasped</a:t>
            </a:r>
            <a:r>
              <a:rPr dirty="0" sz="1450" spc="65">
                <a:latin typeface="Times New Roman"/>
                <a:cs typeface="Times New Roman"/>
              </a:rPr>
              <a:t> </a:t>
            </a:r>
            <a:r>
              <a:rPr dirty="0" sz="1450" spc="-10">
                <a:latin typeface="Times New Roman"/>
                <a:cs typeface="Times New Roman"/>
              </a:rPr>
              <a:t>her</a:t>
            </a:r>
            <a:r>
              <a:rPr dirty="0" sz="1450" spc="70">
                <a:latin typeface="Times New Roman"/>
                <a:cs typeface="Times New Roman"/>
              </a:rPr>
              <a:t> </a:t>
            </a:r>
            <a:r>
              <a:rPr dirty="0" sz="1450" spc="-10">
                <a:latin typeface="Times New Roman"/>
                <a:cs typeface="Times New Roman"/>
              </a:rPr>
              <a:t>slim</a:t>
            </a:r>
            <a:r>
              <a:rPr dirty="0" sz="1450" spc="65">
                <a:latin typeface="Times New Roman"/>
                <a:cs typeface="Times New Roman"/>
              </a:rPr>
              <a:t> </a:t>
            </a:r>
            <a:r>
              <a:rPr dirty="0" sz="1450" spc="-10">
                <a:latin typeface="Times New Roman"/>
                <a:cs typeface="Times New Roman"/>
              </a:rPr>
              <a:t>hands,</a:t>
            </a:r>
            <a:r>
              <a:rPr dirty="0" sz="1450" spc="70">
                <a:latin typeface="Times New Roman"/>
                <a:cs typeface="Times New Roman"/>
              </a:rPr>
              <a:t> </a:t>
            </a:r>
            <a:r>
              <a:rPr dirty="0" sz="1450" spc="-10">
                <a:latin typeface="Times New Roman"/>
                <a:cs typeface="Times New Roman"/>
              </a:rPr>
              <a:t>and</a:t>
            </a:r>
            <a:r>
              <a:rPr dirty="0" sz="1450" spc="65">
                <a:latin typeface="Times New Roman"/>
                <a:cs typeface="Times New Roman"/>
              </a:rPr>
              <a:t> </a:t>
            </a:r>
            <a:r>
              <a:rPr dirty="0" sz="1450" spc="-10">
                <a:latin typeface="Times New Roman"/>
                <a:cs typeface="Times New Roman"/>
              </a:rPr>
              <a:t>told</a:t>
            </a:r>
            <a:r>
              <a:rPr dirty="0" sz="1450" spc="70">
                <a:latin typeface="Times New Roman"/>
                <a:cs typeface="Times New Roman"/>
              </a:rPr>
              <a:t> </a:t>
            </a:r>
            <a:r>
              <a:rPr dirty="0" sz="1450" spc="-20">
                <a:latin typeface="Times New Roman"/>
                <a:cs typeface="Times New Roman"/>
              </a:rPr>
              <a:t>her,</a:t>
            </a:r>
            <a:r>
              <a:rPr dirty="0" sz="1450" spc="65">
                <a:latin typeface="Times New Roman"/>
                <a:cs typeface="Times New Roman"/>
              </a:rPr>
              <a:t> </a:t>
            </a:r>
            <a:r>
              <a:rPr dirty="0" sz="1450" spc="-10">
                <a:latin typeface="Times New Roman"/>
                <a:cs typeface="Times New Roman"/>
              </a:rPr>
              <a:t>the</a:t>
            </a:r>
            <a:r>
              <a:rPr dirty="0" sz="1450" spc="65">
                <a:latin typeface="Times New Roman"/>
                <a:cs typeface="Times New Roman"/>
              </a:rPr>
              <a:t> </a:t>
            </a:r>
            <a:r>
              <a:rPr dirty="0" sz="1450" spc="-10">
                <a:latin typeface="Times New Roman"/>
                <a:cs typeface="Times New Roman"/>
              </a:rPr>
              <a:t>words</a:t>
            </a:r>
            <a:r>
              <a:rPr dirty="0" sz="1450" spc="70">
                <a:latin typeface="Times New Roman"/>
                <a:cs typeface="Times New Roman"/>
              </a:rPr>
              <a:t> </a:t>
            </a:r>
            <a:r>
              <a:rPr dirty="0" sz="1450" spc="-10">
                <a:latin typeface="Times New Roman"/>
                <a:cs typeface="Times New Roman"/>
              </a:rPr>
              <a:t>coming</a:t>
            </a:r>
            <a:r>
              <a:rPr dirty="0" sz="1450" spc="70">
                <a:latin typeface="Times New Roman"/>
                <a:cs typeface="Times New Roman"/>
              </a:rPr>
              <a:t> </a:t>
            </a:r>
            <a:r>
              <a:rPr dirty="0" sz="1450" spc="-10">
                <a:latin typeface="Times New Roman"/>
                <a:cs typeface="Times New Roman"/>
              </a:rPr>
              <a:t>tumbling</a:t>
            </a:r>
            <a:endParaRPr sz="145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075" cy="9417685"/>
          </a:xfrm>
          <a:prstGeom prst="rect">
            <a:avLst/>
          </a:prstGeom>
        </p:spPr>
        <p:txBody>
          <a:bodyPr wrap="square" lIns="0" tIns="13335" rIns="0" bIns="0" rtlCol="0" vert="horz">
            <a:spAutoFit/>
          </a:bodyPr>
          <a:lstStyle/>
          <a:p>
            <a:pPr algn="just" marL="12700" marR="5080">
              <a:lnSpc>
                <a:spcPct val="99100"/>
              </a:lnSpc>
              <a:spcBef>
                <a:spcPts val="105"/>
              </a:spcBef>
            </a:pPr>
            <a:r>
              <a:rPr dirty="0" sz="1450" spc="-5">
                <a:latin typeface="Times New Roman"/>
                <a:cs typeface="Times New Roman"/>
              </a:rPr>
              <a:t>out of </a:t>
            </a:r>
            <a:r>
              <a:rPr dirty="0" sz="1450" spc="-10">
                <a:latin typeface="Times New Roman"/>
                <a:cs typeface="Times New Roman"/>
              </a:rPr>
              <a:t>my mouth, that </a:t>
            </a:r>
            <a:r>
              <a:rPr dirty="0" sz="1450" spc="-20">
                <a:latin typeface="Times New Roman"/>
                <a:cs typeface="Times New Roman"/>
              </a:rPr>
              <a:t>Wassertrum's </a:t>
            </a:r>
            <a:r>
              <a:rPr dirty="0" sz="1450" spc="-10">
                <a:latin typeface="Times New Roman"/>
                <a:cs typeface="Times New Roman"/>
              </a:rPr>
              <a:t>mortal </a:t>
            </a:r>
            <a:r>
              <a:rPr dirty="0" sz="1450" spc="-25">
                <a:latin typeface="Times New Roman"/>
                <a:cs typeface="Times New Roman"/>
              </a:rPr>
              <a:t>enemy, </a:t>
            </a:r>
            <a:r>
              <a:rPr dirty="0" sz="1450" spc="-5">
                <a:latin typeface="Times New Roman"/>
                <a:cs typeface="Times New Roman"/>
              </a:rPr>
              <a:t>a </a:t>
            </a:r>
            <a:r>
              <a:rPr dirty="0" sz="1450" spc="-10">
                <a:latin typeface="Times New Roman"/>
                <a:cs typeface="Times New Roman"/>
              </a:rPr>
              <a:t>penniless Czech student,  had taken the letters and everything for safe keeping; they were now in my  possession, securely locked</a:t>
            </a:r>
            <a:r>
              <a:rPr dirty="0" sz="145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6350" indent="255904">
              <a:lnSpc>
                <a:spcPts val="1730"/>
              </a:lnSpc>
              <a:spcBef>
                <a:spcPts val="844"/>
              </a:spcBef>
            </a:pPr>
            <a:r>
              <a:rPr dirty="0" sz="1450" spc="-10">
                <a:latin typeface="Times New Roman"/>
                <a:cs typeface="Times New Roman"/>
              </a:rPr>
              <a:t>She flung her arms around my neck, laughing and crying at the same time.  She kissed me, then ran to the </a:t>
            </a:r>
            <a:r>
              <a:rPr dirty="0" sz="1450" spc="-20">
                <a:latin typeface="Times New Roman"/>
                <a:cs typeface="Times New Roman"/>
              </a:rPr>
              <a:t>door, </a:t>
            </a:r>
            <a:r>
              <a:rPr dirty="0" sz="1450" spc="-10">
                <a:latin typeface="Times New Roman"/>
                <a:cs typeface="Times New Roman"/>
              </a:rPr>
              <a:t>turned back and kissed me again. Then  she was</a:t>
            </a:r>
            <a:r>
              <a:rPr dirty="0" sz="1450" spc="-5">
                <a:latin typeface="Times New Roman"/>
                <a:cs typeface="Times New Roman"/>
              </a:rPr>
              <a:t> </a:t>
            </a:r>
            <a:r>
              <a:rPr dirty="0" sz="1450" spc="-10">
                <a:latin typeface="Times New Roman"/>
                <a:cs typeface="Times New Roman"/>
              </a:rPr>
              <a:t>gone.</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a:t>
            </a:r>
            <a:r>
              <a:rPr dirty="0" sz="1450" spc="-10">
                <a:latin typeface="Times New Roman"/>
                <a:cs typeface="Times New Roman"/>
              </a:rPr>
              <a:t>stood there in </a:t>
            </a:r>
            <a:r>
              <a:rPr dirty="0" sz="1450" spc="-5">
                <a:latin typeface="Times New Roman"/>
                <a:cs typeface="Times New Roman"/>
              </a:rPr>
              <a:t>a </a:t>
            </a:r>
            <a:r>
              <a:rPr dirty="0" sz="1450" spc="-10">
                <a:latin typeface="Times New Roman"/>
                <a:cs typeface="Times New Roman"/>
              </a:rPr>
              <a:t>daze. </a:t>
            </a:r>
            <a:r>
              <a:rPr dirty="0" sz="1450" spc="-5">
                <a:latin typeface="Times New Roman"/>
                <a:cs typeface="Times New Roman"/>
              </a:rPr>
              <a:t>I </a:t>
            </a:r>
            <a:r>
              <a:rPr dirty="0" sz="1450" spc="-10">
                <a:latin typeface="Times New Roman"/>
                <a:cs typeface="Times New Roman"/>
              </a:rPr>
              <a:t>could still feel her breath </a:t>
            </a:r>
            <a:r>
              <a:rPr dirty="0" sz="1450" spc="-5">
                <a:latin typeface="Times New Roman"/>
                <a:cs typeface="Times New Roman"/>
              </a:rPr>
              <a:t>on </a:t>
            </a:r>
            <a:r>
              <a:rPr dirty="0" sz="1450" spc="-10">
                <a:latin typeface="Times New Roman"/>
                <a:cs typeface="Times New Roman"/>
              </a:rPr>
              <a:t>my</a:t>
            </a:r>
            <a:r>
              <a:rPr dirty="0" sz="1450" spc="65">
                <a:latin typeface="Times New Roman"/>
                <a:cs typeface="Times New Roman"/>
              </a:rPr>
              <a:t> </a:t>
            </a:r>
            <a:r>
              <a:rPr dirty="0" sz="1450" spc="-10">
                <a:latin typeface="Times New Roman"/>
                <a:cs typeface="Times New Roman"/>
              </a:rPr>
              <a:t>cheek.</a:t>
            </a:r>
            <a:endParaRPr sz="1450">
              <a:latin typeface="Times New Roman"/>
              <a:cs typeface="Times New Roman"/>
            </a:endParaRPr>
          </a:p>
          <a:p>
            <a:pPr algn="just" marL="12700" marR="5715" indent="255904">
              <a:lnSpc>
                <a:spcPts val="1730"/>
              </a:lnSpc>
              <a:spcBef>
                <a:spcPts val="844"/>
              </a:spcBef>
            </a:pPr>
            <a:r>
              <a:rPr dirty="0" sz="1450" spc="-5">
                <a:latin typeface="Times New Roman"/>
                <a:cs typeface="Times New Roman"/>
              </a:rPr>
              <a:t>I </a:t>
            </a:r>
            <a:r>
              <a:rPr dirty="0" sz="1450" spc="-10">
                <a:latin typeface="Times New Roman"/>
                <a:cs typeface="Times New Roman"/>
              </a:rPr>
              <a:t>heard the thunder </a:t>
            </a:r>
            <a:r>
              <a:rPr dirty="0" sz="1450" spc="-5">
                <a:latin typeface="Times New Roman"/>
                <a:cs typeface="Times New Roman"/>
              </a:rPr>
              <a:t>of </a:t>
            </a:r>
            <a:r>
              <a:rPr dirty="0" sz="1450" spc="-10">
                <a:latin typeface="Times New Roman"/>
                <a:cs typeface="Times New Roman"/>
              </a:rPr>
              <a:t>her carriage over the cobbles, the furious gallop </a:t>
            </a:r>
            <a:r>
              <a:rPr dirty="0" sz="1450" spc="-5">
                <a:latin typeface="Times New Roman"/>
                <a:cs typeface="Times New Roman"/>
              </a:rPr>
              <a:t>of  </a:t>
            </a:r>
            <a:r>
              <a:rPr dirty="0" sz="1450" spc="-10">
                <a:latin typeface="Times New Roman"/>
                <a:cs typeface="Times New Roman"/>
              </a:rPr>
              <a:t>the horses' hooves. A minute later everything was silent. Silent as the</a:t>
            </a:r>
            <a:r>
              <a:rPr dirty="0" sz="1450" spc="55">
                <a:latin typeface="Times New Roman"/>
                <a:cs typeface="Times New Roman"/>
              </a:rPr>
              <a:t> </a:t>
            </a:r>
            <a:r>
              <a:rPr dirty="0" sz="1450" spc="-10">
                <a:latin typeface="Times New Roman"/>
                <a:cs typeface="Times New Roman"/>
              </a:rPr>
              <a:t>grave.</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The silence filled my heart,</a:t>
            </a:r>
            <a:r>
              <a:rPr dirty="0" sz="1450" spc="10">
                <a:latin typeface="Times New Roman"/>
                <a:cs typeface="Times New Roman"/>
              </a:rPr>
              <a:t> </a:t>
            </a:r>
            <a:r>
              <a:rPr dirty="0" sz="1450" spc="-5">
                <a:latin typeface="Times New Roman"/>
                <a:cs typeface="Times New Roman"/>
              </a:rPr>
              <a:t>too.</a:t>
            </a:r>
            <a:endParaRPr sz="1450">
              <a:latin typeface="Times New Roman"/>
              <a:cs typeface="Times New Roman"/>
            </a:endParaRPr>
          </a:p>
          <a:p>
            <a:pPr algn="just" marL="12700" marR="11430" indent="255904">
              <a:lnSpc>
                <a:spcPts val="1730"/>
              </a:lnSpc>
              <a:spcBef>
                <a:spcPts val="775"/>
              </a:spcBef>
            </a:pPr>
            <a:r>
              <a:rPr dirty="0" sz="1450" spc="-10">
                <a:latin typeface="Times New Roman"/>
                <a:cs typeface="Times New Roman"/>
              </a:rPr>
              <a:t>Suddenly the </a:t>
            </a:r>
            <a:r>
              <a:rPr dirty="0" sz="1450" spc="-5">
                <a:latin typeface="Times New Roman"/>
                <a:cs typeface="Times New Roman"/>
              </a:rPr>
              <a:t>door </a:t>
            </a:r>
            <a:r>
              <a:rPr dirty="0" sz="1450" spc="-10">
                <a:latin typeface="Times New Roman"/>
                <a:cs typeface="Times New Roman"/>
              </a:rPr>
              <a:t>creaked softly behind me and Charousek appeared in  the room.</a:t>
            </a:r>
            <a:endParaRPr sz="1450">
              <a:latin typeface="Times New Roman"/>
              <a:cs typeface="Times New Roman"/>
            </a:endParaRPr>
          </a:p>
          <a:p>
            <a:pPr algn="just" marL="12700" marR="8890" indent="255904">
              <a:lnSpc>
                <a:spcPts val="1730"/>
              </a:lnSpc>
              <a:spcBef>
                <a:spcPts val="790"/>
              </a:spcBef>
            </a:pPr>
            <a:r>
              <a:rPr dirty="0" sz="1450" spc="-10">
                <a:latin typeface="Times New Roman"/>
                <a:cs typeface="Times New Roman"/>
              </a:rPr>
              <a:t>"Excuse me, Herr Pernath, </a:t>
            </a:r>
            <a:r>
              <a:rPr dirty="0" sz="1450" spc="-5">
                <a:latin typeface="Times New Roman"/>
                <a:cs typeface="Times New Roman"/>
              </a:rPr>
              <a:t>but I </a:t>
            </a:r>
            <a:r>
              <a:rPr dirty="0" sz="1450" spc="-10">
                <a:latin typeface="Times New Roman"/>
                <a:cs typeface="Times New Roman"/>
              </a:rPr>
              <a:t>knocked for </a:t>
            </a:r>
            <a:r>
              <a:rPr dirty="0" sz="1450" spc="-5">
                <a:latin typeface="Times New Roman"/>
                <a:cs typeface="Times New Roman"/>
              </a:rPr>
              <a:t>a </a:t>
            </a:r>
            <a:r>
              <a:rPr dirty="0" sz="1450" spc="-10">
                <a:latin typeface="Times New Roman"/>
                <a:cs typeface="Times New Roman"/>
              </a:rPr>
              <a:t>long time; </a:t>
            </a:r>
            <a:r>
              <a:rPr dirty="0" sz="1450" spc="-5">
                <a:latin typeface="Times New Roman"/>
                <a:cs typeface="Times New Roman"/>
              </a:rPr>
              <a:t>you </a:t>
            </a:r>
            <a:r>
              <a:rPr dirty="0" sz="1450" spc="-10">
                <a:latin typeface="Times New Roman"/>
                <a:cs typeface="Times New Roman"/>
              </a:rPr>
              <a:t>didn't seem  to </a:t>
            </a:r>
            <a:r>
              <a:rPr dirty="0" sz="1450" spc="-20">
                <a:latin typeface="Times New Roman"/>
                <a:cs typeface="Times New Roman"/>
              </a:rPr>
              <a:t>hear."</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 </a:t>
            </a:r>
            <a:r>
              <a:rPr dirty="0" sz="1450" spc="-10">
                <a:latin typeface="Times New Roman"/>
                <a:cs typeface="Times New Roman"/>
              </a:rPr>
              <a:t>just </a:t>
            </a:r>
            <a:r>
              <a:rPr dirty="0" sz="1450" spc="-5">
                <a:latin typeface="Times New Roman"/>
                <a:cs typeface="Times New Roman"/>
              </a:rPr>
              <a:t>nodded.</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"I </a:t>
            </a:r>
            <a:r>
              <a:rPr dirty="0" sz="1450" spc="-5">
                <a:latin typeface="Times New Roman"/>
                <a:cs typeface="Times New Roman"/>
              </a:rPr>
              <a:t>hope you don't </a:t>
            </a:r>
            <a:r>
              <a:rPr dirty="0" sz="1450" spc="-10">
                <a:latin typeface="Times New Roman"/>
                <a:cs typeface="Times New Roman"/>
              </a:rPr>
              <a:t>assume I've made my peace with </a:t>
            </a:r>
            <a:r>
              <a:rPr dirty="0" sz="1450" spc="-20">
                <a:latin typeface="Times New Roman"/>
                <a:cs typeface="Times New Roman"/>
              </a:rPr>
              <a:t>Wassertrum, </a:t>
            </a:r>
            <a:r>
              <a:rPr dirty="0" sz="1450" spc="-10">
                <a:latin typeface="Times New Roman"/>
                <a:cs typeface="Times New Roman"/>
              </a:rPr>
              <a:t>because  </a:t>
            </a:r>
            <a:r>
              <a:rPr dirty="0" sz="1450" spc="-5">
                <a:latin typeface="Times New Roman"/>
                <a:cs typeface="Times New Roman"/>
              </a:rPr>
              <a:t>you </a:t>
            </a:r>
            <a:r>
              <a:rPr dirty="0" sz="1450" spc="-10">
                <a:latin typeface="Times New Roman"/>
                <a:cs typeface="Times New Roman"/>
              </a:rPr>
              <a:t>saw me talking to him just now?" Charousek's mocking grin told me it  was just </a:t>
            </a:r>
            <a:r>
              <a:rPr dirty="0" sz="1450" spc="-5">
                <a:latin typeface="Times New Roman"/>
                <a:cs typeface="Times New Roman"/>
              </a:rPr>
              <a:t>one of </a:t>
            </a:r>
            <a:r>
              <a:rPr dirty="0" sz="1450" spc="-10">
                <a:latin typeface="Times New Roman"/>
                <a:cs typeface="Times New Roman"/>
              </a:rPr>
              <a:t>his bitter jokes. "I must </a:t>
            </a:r>
            <a:r>
              <a:rPr dirty="0" sz="1450" spc="-30">
                <a:latin typeface="Times New Roman"/>
                <a:cs typeface="Times New Roman"/>
              </a:rPr>
              <a:t>say, </a:t>
            </a:r>
            <a:r>
              <a:rPr dirty="0" sz="1450" spc="-10">
                <a:latin typeface="Times New Roman"/>
                <a:cs typeface="Times New Roman"/>
              </a:rPr>
              <a:t>fortune seems to </a:t>
            </a:r>
            <a:r>
              <a:rPr dirty="0" sz="1450" spc="-5">
                <a:latin typeface="Times New Roman"/>
                <a:cs typeface="Times New Roman"/>
              </a:rPr>
              <a:t>be on </a:t>
            </a:r>
            <a:r>
              <a:rPr dirty="0" sz="1450" spc="-10">
                <a:latin typeface="Times New Roman"/>
                <a:cs typeface="Times New Roman"/>
              </a:rPr>
              <a:t>my side.  That vermin down there is beginning to take </a:t>
            </a:r>
            <a:r>
              <a:rPr dirty="0" sz="1450" spc="-5">
                <a:latin typeface="Times New Roman"/>
                <a:cs typeface="Times New Roman"/>
              </a:rPr>
              <a:t>a </a:t>
            </a:r>
            <a:r>
              <a:rPr dirty="0" sz="1450" spc="-10">
                <a:latin typeface="Times New Roman"/>
                <a:cs typeface="Times New Roman"/>
              </a:rPr>
              <a:t>liking to me, Herr Pernath. It's </a:t>
            </a:r>
            <a:r>
              <a:rPr dirty="0" sz="1450" spc="-5">
                <a:latin typeface="Times New Roman"/>
                <a:cs typeface="Times New Roman"/>
              </a:rPr>
              <a:t>a  </a:t>
            </a:r>
            <a:r>
              <a:rPr dirty="0" sz="1450" spc="-10">
                <a:latin typeface="Times New Roman"/>
                <a:cs typeface="Times New Roman"/>
              </a:rPr>
              <a:t>strange thing, the call </a:t>
            </a:r>
            <a:r>
              <a:rPr dirty="0" sz="1450" spc="-5">
                <a:latin typeface="Times New Roman"/>
                <a:cs typeface="Times New Roman"/>
              </a:rPr>
              <a:t>of </a:t>
            </a:r>
            <a:r>
              <a:rPr dirty="0" sz="1450" spc="-10">
                <a:latin typeface="Times New Roman"/>
                <a:cs typeface="Times New Roman"/>
              </a:rPr>
              <a:t>the blood", </a:t>
            </a:r>
            <a:r>
              <a:rPr dirty="0" sz="1450" spc="-5">
                <a:latin typeface="Times New Roman"/>
                <a:cs typeface="Times New Roman"/>
              </a:rPr>
              <a:t>he </a:t>
            </a:r>
            <a:r>
              <a:rPr dirty="0" sz="1450" spc="-10">
                <a:latin typeface="Times New Roman"/>
                <a:cs typeface="Times New Roman"/>
              </a:rPr>
              <a:t>added </a:t>
            </a:r>
            <a:r>
              <a:rPr dirty="0" sz="1450" spc="-20">
                <a:latin typeface="Times New Roman"/>
                <a:cs typeface="Times New Roman"/>
              </a:rPr>
              <a:t>softly,</a:t>
            </a:r>
            <a:r>
              <a:rPr dirty="0" sz="1450" spc="320">
                <a:latin typeface="Times New Roman"/>
                <a:cs typeface="Times New Roman"/>
              </a:rPr>
              <a:t> </a:t>
            </a:r>
            <a:r>
              <a:rPr dirty="0" sz="1450" spc="-10">
                <a:latin typeface="Times New Roman"/>
                <a:cs typeface="Times New Roman"/>
              </a:rPr>
              <a:t>almost as though  speaking to himself.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idea what </a:t>
            </a:r>
            <a:r>
              <a:rPr dirty="0" sz="1450" spc="-5">
                <a:latin typeface="Times New Roman"/>
                <a:cs typeface="Times New Roman"/>
              </a:rPr>
              <a:t>he </a:t>
            </a:r>
            <a:r>
              <a:rPr dirty="0" sz="1450" spc="-10">
                <a:latin typeface="Times New Roman"/>
                <a:cs typeface="Times New Roman"/>
              </a:rPr>
              <a:t>was talking about, and assumed </a:t>
            </a:r>
            <a:r>
              <a:rPr dirty="0" sz="1450" spc="-5">
                <a:latin typeface="Times New Roman"/>
                <a:cs typeface="Times New Roman"/>
              </a:rPr>
              <a:t>I  </a:t>
            </a:r>
            <a:r>
              <a:rPr dirty="0" sz="1450" spc="-10">
                <a:latin typeface="Times New Roman"/>
                <a:cs typeface="Times New Roman"/>
              </a:rPr>
              <a:t>had missed part </a:t>
            </a:r>
            <a:r>
              <a:rPr dirty="0" sz="1450" spc="-5">
                <a:latin typeface="Times New Roman"/>
                <a:cs typeface="Times New Roman"/>
              </a:rPr>
              <a:t>of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had said. </a:t>
            </a:r>
            <a:r>
              <a:rPr dirty="0" sz="1450" spc="-5">
                <a:latin typeface="Times New Roman"/>
                <a:cs typeface="Times New Roman"/>
              </a:rPr>
              <a:t>I </a:t>
            </a:r>
            <a:r>
              <a:rPr dirty="0" sz="1450" spc="-10">
                <a:latin typeface="Times New Roman"/>
                <a:cs typeface="Times New Roman"/>
              </a:rPr>
              <a:t>was still trembling from the </a:t>
            </a:r>
            <a:r>
              <a:rPr dirty="0" sz="1450" spc="-15">
                <a:latin typeface="Times New Roman"/>
                <a:cs typeface="Times New Roman"/>
              </a:rPr>
              <a:t>after-effects  </a:t>
            </a:r>
            <a:r>
              <a:rPr dirty="0" sz="1450" spc="-5">
                <a:latin typeface="Times New Roman"/>
                <a:cs typeface="Times New Roman"/>
              </a:rPr>
              <a:t>of </a:t>
            </a:r>
            <a:r>
              <a:rPr dirty="0" sz="1450" spc="-10">
                <a:latin typeface="Times New Roman"/>
                <a:cs typeface="Times New Roman"/>
              </a:rPr>
              <a:t>all the</a:t>
            </a:r>
            <a:r>
              <a:rPr dirty="0" sz="1450" spc="-5">
                <a:latin typeface="Times New Roman"/>
                <a:cs typeface="Times New Roman"/>
              </a:rPr>
              <a:t> </a:t>
            </a:r>
            <a:r>
              <a:rPr dirty="0" sz="1450" spc="-10">
                <a:latin typeface="Times New Roman"/>
                <a:cs typeface="Times New Roman"/>
              </a:rPr>
              <a:t>excitement.</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"He wanted to give me </a:t>
            </a:r>
            <a:r>
              <a:rPr dirty="0" sz="1450" spc="-5">
                <a:latin typeface="Times New Roman"/>
                <a:cs typeface="Times New Roman"/>
              </a:rPr>
              <a:t>a </a:t>
            </a:r>
            <a:r>
              <a:rPr dirty="0" sz="1450" spc="-10">
                <a:latin typeface="Times New Roman"/>
                <a:cs typeface="Times New Roman"/>
              </a:rPr>
              <a:t>coat", Charousek went </a:t>
            </a:r>
            <a:r>
              <a:rPr dirty="0" sz="1450" spc="-5">
                <a:latin typeface="Times New Roman"/>
                <a:cs typeface="Times New Roman"/>
              </a:rPr>
              <a:t>on </a:t>
            </a:r>
            <a:r>
              <a:rPr dirty="0" sz="1450" spc="-10">
                <a:latin typeface="Times New Roman"/>
                <a:cs typeface="Times New Roman"/>
              </a:rPr>
              <a:t>in his normal voice. "I  thanked him </a:t>
            </a:r>
            <a:r>
              <a:rPr dirty="0" sz="1450" spc="-5">
                <a:latin typeface="Times New Roman"/>
                <a:cs typeface="Times New Roman"/>
              </a:rPr>
              <a:t>but </a:t>
            </a:r>
            <a:r>
              <a:rPr dirty="0" sz="1450" spc="-10">
                <a:latin typeface="Times New Roman"/>
                <a:cs typeface="Times New Roman"/>
              </a:rPr>
              <a:t>said </a:t>
            </a:r>
            <a:r>
              <a:rPr dirty="0" sz="1450" spc="-5">
                <a:latin typeface="Times New Roman"/>
                <a:cs typeface="Times New Roman"/>
              </a:rPr>
              <a:t>no, of </a:t>
            </a:r>
            <a:r>
              <a:rPr dirty="0" sz="1450" spc="-10">
                <a:latin typeface="Times New Roman"/>
                <a:cs typeface="Times New Roman"/>
              </a:rPr>
              <a:t>course. My skin is </a:t>
            </a:r>
            <a:r>
              <a:rPr dirty="0" sz="1450" spc="-5">
                <a:latin typeface="Times New Roman"/>
                <a:cs typeface="Times New Roman"/>
              </a:rPr>
              <a:t>hot </a:t>
            </a:r>
            <a:r>
              <a:rPr dirty="0" sz="1450" spc="-10">
                <a:latin typeface="Times New Roman"/>
                <a:cs typeface="Times New Roman"/>
              </a:rPr>
              <a:t>enough as it is. And then </a:t>
            </a:r>
            <a:r>
              <a:rPr dirty="0" sz="1450" spc="-5">
                <a:latin typeface="Times New Roman"/>
                <a:cs typeface="Times New Roman"/>
              </a:rPr>
              <a:t>he  </a:t>
            </a:r>
            <a:r>
              <a:rPr dirty="0" sz="1450" spc="-10">
                <a:latin typeface="Times New Roman"/>
                <a:cs typeface="Times New Roman"/>
              </a:rPr>
              <a:t>forced some money </a:t>
            </a:r>
            <a:r>
              <a:rPr dirty="0" sz="1450" spc="-5">
                <a:latin typeface="Times New Roman"/>
                <a:cs typeface="Times New Roman"/>
              </a:rPr>
              <a:t>on</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6985" indent="255904">
              <a:lnSpc>
                <a:spcPts val="1730"/>
              </a:lnSpc>
              <a:spcBef>
                <a:spcPts val="790"/>
              </a:spcBef>
            </a:pPr>
            <a:r>
              <a:rPr dirty="0" sz="1450" spc="-5">
                <a:latin typeface="Times New Roman"/>
                <a:cs typeface="Times New Roman"/>
              </a:rPr>
              <a:t>I </a:t>
            </a:r>
            <a:r>
              <a:rPr dirty="0" sz="1450" spc="-10">
                <a:latin typeface="Times New Roman"/>
                <a:cs typeface="Times New Roman"/>
              </a:rPr>
              <a:t>was about to exclaim, </a:t>
            </a:r>
            <a:r>
              <a:rPr dirty="0" sz="1450" spc="-45">
                <a:latin typeface="Times New Roman"/>
                <a:cs typeface="Times New Roman"/>
              </a:rPr>
              <a:t>'You </a:t>
            </a:r>
            <a:r>
              <a:rPr dirty="0" sz="1450" spc="-10">
                <a:latin typeface="Times New Roman"/>
                <a:cs typeface="Times New Roman"/>
              </a:rPr>
              <a:t>didn't accept it?' </a:t>
            </a:r>
            <a:r>
              <a:rPr dirty="0" sz="1450" spc="-5">
                <a:latin typeface="Times New Roman"/>
                <a:cs typeface="Times New Roman"/>
              </a:rPr>
              <a:t>but </a:t>
            </a:r>
            <a:r>
              <a:rPr dirty="0" sz="1450" spc="-10">
                <a:latin typeface="Times New Roman"/>
                <a:cs typeface="Times New Roman"/>
              </a:rPr>
              <a:t>just managed to keep my  tongue. Round red blotches appeared </a:t>
            </a:r>
            <a:r>
              <a:rPr dirty="0" sz="1450" spc="-5">
                <a:latin typeface="Times New Roman"/>
                <a:cs typeface="Times New Roman"/>
              </a:rPr>
              <a:t>on </a:t>
            </a:r>
            <a:r>
              <a:rPr dirty="0" sz="1450" spc="-10">
                <a:latin typeface="Times New Roman"/>
                <a:cs typeface="Times New Roman"/>
              </a:rPr>
              <a:t>Charousek's cheeks. "Naturally </a:t>
            </a:r>
            <a:r>
              <a:rPr dirty="0" sz="1450" spc="-5">
                <a:latin typeface="Times New Roman"/>
                <a:cs typeface="Times New Roman"/>
              </a:rPr>
              <a:t>I  </a:t>
            </a:r>
            <a:r>
              <a:rPr dirty="0" sz="1450" spc="-10">
                <a:latin typeface="Times New Roman"/>
                <a:cs typeface="Times New Roman"/>
              </a:rPr>
              <a:t>accepted the</a:t>
            </a:r>
            <a:r>
              <a:rPr dirty="0" sz="1450" spc="-5">
                <a:latin typeface="Times New Roman"/>
                <a:cs typeface="Times New Roman"/>
              </a:rPr>
              <a:t> </a:t>
            </a:r>
            <a:r>
              <a:rPr dirty="0" sz="1450" spc="-20">
                <a:latin typeface="Times New Roman"/>
                <a:cs typeface="Times New Roman"/>
              </a:rPr>
              <a:t>money."</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My head was going round and </a:t>
            </a:r>
            <a:r>
              <a:rPr dirty="0" sz="1450" spc="-5">
                <a:latin typeface="Times New Roman"/>
                <a:cs typeface="Times New Roman"/>
              </a:rPr>
              <a:t>round. </a:t>
            </a:r>
            <a:r>
              <a:rPr dirty="0" sz="1450" spc="-10">
                <a:latin typeface="Times New Roman"/>
                <a:cs typeface="Times New Roman"/>
              </a:rPr>
              <a:t>"Ac. </a:t>
            </a:r>
            <a:r>
              <a:rPr dirty="0" sz="1450" spc="-5">
                <a:latin typeface="Times New Roman"/>
                <a:cs typeface="Times New Roman"/>
              </a:rPr>
              <a:t>. </a:t>
            </a:r>
            <a:r>
              <a:rPr dirty="0" sz="1450" spc="-10">
                <a:latin typeface="Times New Roman"/>
                <a:cs typeface="Times New Roman"/>
              </a:rPr>
              <a:t>.cepted it?"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stammered.</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"I would never have </a:t>
            </a:r>
            <a:r>
              <a:rPr dirty="0" sz="1450" spc="-5">
                <a:latin typeface="Times New Roman"/>
                <a:cs typeface="Times New Roman"/>
              </a:rPr>
              <a:t>thought </a:t>
            </a:r>
            <a:r>
              <a:rPr dirty="0" sz="1450" spc="-10">
                <a:latin typeface="Times New Roman"/>
                <a:cs typeface="Times New Roman"/>
              </a:rPr>
              <a:t>such pure, unalloyed joy was possible here </a:t>
            </a:r>
            <a:r>
              <a:rPr dirty="0" sz="1450" spc="-5">
                <a:latin typeface="Times New Roman"/>
                <a:cs typeface="Times New Roman"/>
              </a:rPr>
              <a:t>on  </a:t>
            </a:r>
            <a:r>
              <a:rPr dirty="0" sz="1450" spc="-10">
                <a:latin typeface="Times New Roman"/>
                <a:cs typeface="Times New Roman"/>
              </a:rPr>
              <a:t>earth." He paused for </a:t>
            </a:r>
            <a:r>
              <a:rPr dirty="0" sz="1450" spc="-5">
                <a:latin typeface="Times New Roman"/>
                <a:cs typeface="Times New Roman"/>
              </a:rPr>
              <a:t>a </a:t>
            </a:r>
            <a:r>
              <a:rPr dirty="0" sz="1450" spc="-10">
                <a:latin typeface="Times New Roman"/>
                <a:cs typeface="Times New Roman"/>
              </a:rPr>
              <a:t>moment and twisted his face into </a:t>
            </a:r>
            <a:r>
              <a:rPr dirty="0" sz="1450" spc="-5">
                <a:latin typeface="Times New Roman"/>
                <a:cs typeface="Times New Roman"/>
              </a:rPr>
              <a:t>a </a:t>
            </a:r>
            <a:r>
              <a:rPr dirty="0" sz="1450" spc="-10">
                <a:latin typeface="Times New Roman"/>
                <a:cs typeface="Times New Roman"/>
              </a:rPr>
              <a:t>grotesque  expression. "Is it </a:t>
            </a:r>
            <a:r>
              <a:rPr dirty="0" sz="1450" spc="-5">
                <a:latin typeface="Times New Roman"/>
                <a:cs typeface="Times New Roman"/>
              </a:rPr>
              <a:t>not </a:t>
            </a:r>
            <a:r>
              <a:rPr dirty="0" sz="1450" spc="-10">
                <a:latin typeface="Times New Roman"/>
                <a:cs typeface="Times New Roman"/>
              </a:rPr>
              <a:t>elevating, dear brethren, to contemplate ever new proofs  </a:t>
            </a:r>
            <a:r>
              <a:rPr dirty="0" sz="1450" spc="-5">
                <a:latin typeface="Times New Roman"/>
                <a:cs typeface="Times New Roman"/>
              </a:rPr>
              <a:t>of </a:t>
            </a:r>
            <a:r>
              <a:rPr dirty="0" sz="1450" spc="-10">
                <a:latin typeface="Times New Roman"/>
                <a:cs typeface="Times New Roman"/>
              </a:rPr>
              <a:t>the wisdom and prudence with which Providence's thrifty hand orders  Mother Nature's domestic</a:t>
            </a:r>
            <a:r>
              <a:rPr dirty="0" sz="1450">
                <a:latin typeface="Times New Roman"/>
                <a:cs typeface="Times New Roman"/>
              </a:rPr>
              <a:t> </a:t>
            </a:r>
            <a:r>
              <a:rPr dirty="0" sz="1450" spc="-10">
                <a:latin typeface="Times New Roman"/>
                <a:cs typeface="Times New Roman"/>
              </a:rPr>
              <a:t>economy?"</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He was declaiming like </a:t>
            </a:r>
            <a:r>
              <a:rPr dirty="0" sz="1450" spc="-5">
                <a:latin typeface="Times New Roman"/>
                <a:cs typeface="Times New Roman"/>
              </a:rPr>
              <a:t>a </a:t>
            </a:r>
            <a:r>
              <a:rPr dirty="0" sz="1450" spc="-15">
                <a:latin typeface="Times New Roman"/>
                <a:cs typeface="Times New Roman"/>
              </a:rPr>
              <a:t>preacher, </a:t>
            </a:r>
            <a:r>
              <a:rPr dirty="0" sz="1450" spc="-10">
                <a:latin typeface="Times New Roman"/>
                <a:cs typeface="Times New Roman"/>
              </a:rPr>
              <a:t>at the same time jingling the coins in  his</a:t>
            </a:r>
            <a:r>
              <a:rPr dirty="0" sz="1450" spc="35">
                <a:latin typeface="Times New Roman"/>
                <a:cs typeface="Times New Roman"/>
              </a:rPr>
              <a:t> </a:t>
            </a:r>
            <a:r>
              <a:rPr dirty="0" sz="1450" spc="-10">
                <a:latin typeface="Times New Roman"/>
                <a:cs typeface="Times New Roman"/>
              </a:rPr>
              <a:t>pocket.</a:t>
            </a:r>
            <a:r>
              <a:rPr dirty="0" sz="1450" spc="40">
                <a:latin typeface="Times New Roman"/>
                <a:cs typeface="Times New Roman"/>
              </a:rPr>
              <a:t> </a:t>
            </a:r>
            <a:r>
              <a:rPr dirty="0" sz="1450" spc="-40">
                <a:latin typeface="Times New Roman"/>
                <a:cs typeface="Times New Roman"/>
              </a:rPr>
              <a:t>"Verily,</a:t>
            </a:r>
            <a:r>
              <a:rPr dirty="0" sz="1450" spc="35">
                <a:latin typeface="Times New Roman"/>
                <a:cs typeface="Times New Roman"/>
              </a:rPr>
              <a:t> </a:t>
            </a:r>
            <a:r>
              <a:rPr dirty="0" sz="1450" spc="-5">
                <a:latin typeface="Times New Roman"/>
                <a:cs typeface="Times New Roman"/>
              </a:rPr>
              <a:t>I</a:t>
            </a:r>
            <a:r>
              <a:rPr dirty="0" sz="1450" spc="40">
                <a:latin typeface="Times New Roman"/>
                <a:cs typeface="Times New Roman"/>
              </a:rPr>
              <a:t> </a:t>
            </a:r>
            <a:r>
              <a:rPr dirty="0" sz="1450" spc="-10">
                <a:latin typeface="Times New Roman"/>
                <a:cs typeface="Times New Roman"/>
              </a:rPr>
              <a:t>shall</a:t>
            </a:r>
            <a:r>
              <a:rPr dirty="0" sz="1450" spc="35">
                <a:latin typeface="Times New Roman"/>
                <a:cs typeface="Times New Roman"/>
              </a:rPr>
              <a:t> </a:t>
            </a:r>
            <a:r>
              <a:rPr dirty="0" sz="1450" spc="-10">
                <a:latin typeface="Times New Roman"/>
                <a:cs typeface="Times New Roman"/>
              </a:rPr>
              <a:t>regard</a:t>
            </a:r>
            <a:r>
              <a:rPr dirty="0" sz="1450" spc="40">
                <a:latin typeface="Times New Roman"/>
                <a:cs typeface="Times New Roman"/>
              </a:rPr>
              <a:t> </a:t>
            </a:r>
            <a:r>
              <a:rPr dirty="0" sz="1450" spc="-10">
                <a:latin typeface="Times New Roman"/>
                <a:cs typeface="Times New Roman"/>
              </a:rPr>
              <a:t>it</a:t>
            </a:r>
            <a:r>
              <a:rPr dirty="0" sz="1450" spc="35">
                <a:latin typeface="Times New Roman"/>
                <a:cs typeface="Times New Roman"/>
              </a:rPr>
              <a:t> </a:t>
            </a:r>
            <a:r>
              <a:rPr dirty="0" sz="1450" spc="-10">
                <a:latin typeface="Times New Roman"/>
                <a:cs typeface="Times New Roman"/>
              </a:rPr>
              <a:t>as</a:t>
            </a:r>
            <a:r>
              <a:rPr dirty="0" sz="1450" spc="40">
                <a:latin typeface="Times New Roman"/>
                <a:cs typeface="Times New Roman"/>
              </a:rPr>
              <a:t> </a:t>
            </a:r>
            <a:r>
              <a:rPr dirty="0" sz="1450" spc="-10">
                <a:latin typeface="Times New Roman"/>
                <a:cs typeface="Times New Roman"/>
              </a:rPr>
              <a:t>my</a:t>
            </a:r>
            <a:r>
              <a:rPr dirty="0" sz="1450" spc="35">
                <a:latin typeface="Times New Roman"/>
                <a:cs typeface="Times New Roman"/>
              </a:rPr>
              <a:t> </a:t>
            </a:r>
            <a:r>
              <a:rPr dirty="0" sz="1450" spc="-10">
                <a:latin typeface="Times New Roman"/>
                <a:cs typeface="Times New Roman"/>
              </a:rPr>
              <a:t>sacred</a:t>
            </a:r>
            <a:r>
              <a:rPr dirty="0" sz="1450" spc="40">
                <a:latin typeface="Times New Roman"/>
                <a:cs typeface="Times New Roman"/>
              </a:rPr>
              <a:t> </a:t>
            </a:r>
            <a:r>
              <a:rPr dirty="0" sz="1450" spc="-10">
                <a:latin typeface="Times New Roman"/>
                <a:cs typeface="Times New Roman"/>
              </a:rPr>
              <a:t>duty</a:t>
            </a:r>
            <a:r>
              <a:rPr dirty="0" sz="1450" spc="35">
                <a:latin typeface="Times New Roman"/>
                <a:cs typeface="Times New Roman"/>
              </a:rPr>
              <a:t> </a:t>
            </a:r>
            <a:r>
              <a:rPr dirty="0" sz="1450" spc="-10">
                <a:latin typeface="Times New Roman"/>
                <a:cs typeface="Times New Roman"/>
              </a:rPr>
              <a:t>to</a:t>
            </a:r>
            <a:r>
              <a:rPr dirty="0" sz="1450" spc="40">
                <a:latin typeface="Times New Roman"/>
                <a:cs typeface="Times New Roman"/>
              </a:rPr>
              <a:t> </a:t>
            </a:r>
            <a:r>
              <a:rPr dirty="0" sz="1450" spc="-10">
                <a:latin typeface="Times New Roman"/>
                <a:cs typeface="Times New Roman"/>
              </a:rPr>
              <a:t>devote</a:t>
            </a:r>
            <a:r>
              <a:rPr dirty="0" sz="1450" spc="35">
                <a:latin typeface="Times New Roman"/>
                <a:cs typeface="Times New Roman"/>
              </a:rPr>
              <a:t> </a:t>
            </a:r>
            <a:r>
              <a:rPr dirty="0" sz="1450" spc="-10">
                <a:latin typeface="Times New Roman"/>
                <a:cs typeface="Times New Roman"/>
              </a:rPr>
              <a:t>this</a:t>
            </a:r>
            <a:r>
              <a:rPr dirty="0" sz="1450" spc="40">
                <a:latin typeface="Times New Roman"/>
                <a:cs typeface="Times New Roman"/>
              </a:rPr>
              <a:t> </a:t>
            </a:r>
            <a:r>
              <a:rPr dirty="0" sz="1450" spc="-10">
                <a:latin typeface="Times New Roman"/>
                <a:cs typeface="Times New Roman"/>
              </a:rPr>
              <a:t>charitable</a:t>
            </a:r>
            <a:endParaRPr sz="145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064"/>
            <a:ext cx="5805805" cy="9529445"/>
          </a:xfrm>
          <a:prstGeom prst="rect">
            <a:avLst/>
          </a:prstGeom>
        </p:spPr>
        <p:txBody>
          <a:bodyPr wrap="square" lIns="0" tIns="12700" rIns="0" bIns="0" rtlCol="0" vert="horz">
            <a:spAutoFit/>
          </a:bodyPr>
          <a:lstStyle/>
          <a:p>
            <a:pPr algn="just" marL="268605" marR="996315" indent="-256540">
              <a:lnSpc>
                <a:spcPct val="142900"/>
              </a:lnSpc>
              <a:spcBef>
                <a:spcPts val="100"/>
              </a:spcBef>
            </a:pPr>
            <a:r>
              <a:rPr dirty="0" sz="1450" spc="-10">
                <a:latin typeface="Times New Roman"/>
                <a:cs typeface="Times New Roman"/>
              </a:rPr>
              <a:t>gift to the worthiest </a:t>
            </a:r>
            <a:r>
              <a:rPr dirty="0" sz="1450" spc="-5">
                <a:latin typeface="Times New Roman"/>
                <a:cs typeface="Times New Roman"/>
              </a:rPr>
              <a:t>of </a:t>
            </a:r>
            <a:r>
              <a:rPr dirty="0" sz="1450" spc="-10">
                <a:latin typeface="Times New Roman"/>
                <a:cs typeface="Times New Roman"/>
              </a:rPr>
              <a:t>ends, right down to the very last </a:t>
            </a:r>
            <a:r>
              <a:rPr dirty="0" sz="1450" spc="-15">
                <a:latin typeface="Times New Roman"/>
                <a:cs typeface="Times New Roman"/>
              </a:rPr>
              <a:t>kreutzer."  </a:t>
            </a:r>
            <a:r>
              <a:rPr dirty="0" sz="1450" spc="-50">
                <a:latin typeface="Times New Roman"/>
                <a:cs typeface="Times New Roman"/>
              </a:rPr>
              <a:t>Was </a:t>
            </a:r>
            <a:r>
              <a:rPr dirty="0" sz="1450" spc="-5">
                <a:latin typeface="Times New Roman"/>
                <a:cs typeface="Times New Roman"/>
              </a:rPr>
              <a:t>he </a:t>
            </a:r>
            <a:r>
              <a:rPr dirty="0" sz="1450" spc="-10">
                <a:latin typeface="Times New Roman"/>
                <a:cs typeface="Times New Roman"/>
              </a:rPr>
              <a:t>drunk? Or</a:t>
            </a:r>
            <a:r>
              <a:rPr dirty="0" sz="1450" spc="40">
                <a:latin typeface="Times New Roman"/>
                <a:cs typeface="Times New Roman"/>
              </a:rPr>
              <a:t> </a:t>
            </a:r>
            <a:r>
              <a:rPr dirty="0" sz="1450" spc="-10">
                <a:latin typeface="Times New Roman"/>
                <a:cs typeface="Times New Roman"/>
              </a:rPr>
              <a:t>mad?</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Charousek suddenly changed his tone. "The fact that it is </a:t>
            </a:r>
            <a:r>
              <a:rPr dirty="0" sz="1450" spc="-20">
                <a:latin typeface="Times New Roman"/>
                <a:cs typeface="Times New Roman"/>
              </a:rPr>
              <a:t>Wassertrum  </a:t>
            </a:r>
            <a:r>
              <a:rPr dirty="0" sz="1450" spc="-10">
                <a:latin typeface="Times New Roman"/>
                <a:cs typeface="Times New Roman"/>
              </a:rPr>
              <a:t>himself who is paying for his </a:t>
            </a:r>
            <a:r>
              <a:rPr dirty="0" sz="1450" spc="-5">
                <a:latin typeface="Times New Roman"/>
                <a:cs typeface="Times New Roman"/>
              </a:rPr>
              <a:t>. . . </a:t>
            </a:r>
            <a:r>
              <a:rPr dirty="0" sz="1450" spc="-10">
                <a:latin typeface="Times New Roman"/>
                <a:cs typeface="Times New Roman"/>
              </a:rPr>
              <a:t>medicine, is </a:t>
            </a:r>
            <a:r>
              <a:rPr dirty="0" sz="1450" spc="-5">
                <a:latin typeface="Times New Roman"/>
                <a:cs typeface="Times New Roman"/>
              </a:rPr>
              <a:t>not </a:t>
            </a:r>
            <a:r>
              <a:rPr dirty="0" sz="1450" spc="-10">
                <a:latin typeface="Times New Roman"/>
                <a:cs typeface="Times New Roman"/>
              </a:rPr>
              <a:t>without </a:t>
            </a:r>
            <a:r>
              <a:rPr dirty="0" sz="1450" spc="-5">
                <a:latin typeface="Times New Roman"/>
                <a:cs typeface="Times New Roman"/>
              </a:rPr>
              <a:t>a </a:t>
            </a:r>
            <a:r>
              <a:rPr dirty="0" sz="1450" spc="-10">
                <a:latin typeface="Times New Roman"/>
                <a:cs typeface="Times New Roman"/>
              </a:rPr>
              <a:t>certain diabolical  </a:t>
            </a:r>
            <a:r>
              <a:rPr dirty="0" sz="1450" spc="-15">
                <a:latin typeface="Times New Roman"/>
                <a:cs typeface="Times New Roman"/>
              </a:rPr>
              <a:t>humour, </a:t>
            </a:r>
            <a:r>
              <a:rPr dirty="0" sz="1450" spc="-5">
                <a:latin typeface="Times New Roman"/>
                <a:cs typeface="Times New Roman"/>
              </a:rPr>
              <a:t>don't you</a:t>
            </a:r>
            <a:r>
              <a:rPr dirty="0" sz="1450">
                <a:latin typeface="Times New Roman"/>
                <a:cs typeface="Times New Roman"/>
              </a:rPr>
              <a:t> </a:t>
            </a:r>
            <a:r>
              <a:rPr dirty="0" sz="1450" spc="-10">
                <a:latin typeface="Times New Roman"/>
                <a:cs typeface="Times New Roman"/>
              </a:rPr>
              <a:t>think?"</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The hidden meaning behind Charousek's words gradually began to dawn  </a:t>
            </a:r>
            <a:r>
              <a:rPr dirty="0" sz="1450" spc="-5">
                <a:latin typeface="Times New Roman"/>
                <a:cs typeface="Times New Roman"/>
              </a:rPr>
              <a:t>on </a:t>
            </a:r>
            <a:r>
              <a:rPr dirty="0" sz="1450" spc="-10">
                <a:latin typeface="Times New Roman"/>
                <a:cs typeface="Times New Roman"/>
              </a:rPr>
              <a:t>me; </a:t>
            </a: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a </a:t>
            </a:r>
            <a:r>
              <a:rPr dirty="0" sz="1450" spc="-10">
                <a:latin typeface="Times New Roman"/>
                <a:cs typeface="Times New Roman"/>
              </a:rPr>
              <a:t>shiver </a:t>
            </a:r>
            <a:r>
              <a:rPr dirty="0" sz="1450" spc="-5">
                <a:latin typeface="Times New Roman"/>
                <a:cs typeface="Times New Roman"/>
              </a:rPr>
              <a:t>of </a:t>
            </a:r>
            <a:r>
              <a:rPr dirty="0" sz="1450" spc="-10">
                <a:latin typeface="Times New Roman"/>
                <a:cs typeface="Times New Roman"/>
              </a:rPr>
              <a:t>horror at the feverish look in his</a:t>
            </a:r>
            <a:r>
              <a:rPr dirty="0" sz="1450" spc="60">
                <a:latin typeface="Times New Roman"/>
                <a:cs typeface="Times New Roman"/>
              </a:rPr>
              <a:t> </a:t>
            </a:r>
            <a:r>
              <a:rPr dirty="0" sz="1450" spc="-10">
                <a:latin typeface="Times New Roman"/>
                <a:cs typeface="Times New Roman"/>
              </a:rPr>
              <a:t>eyes.</a:t>
            </a:r>
            <a:endParaRPr sz="1450">
              <a:latin typeface="Times New Roman"/>
              <a:cs typeface="Times New Roman"/>
            </a:endParaRPr>
          </a:p>
          <a:p>
            <a:pPr marL="12700" marR="179070" indent="255904">
              <a:lnSpc>
                <a:spcPts val="1730"/>
              </a:lnSpc>
              <a:spcBef>
                <a:spcPts val="785"/>
              </a:spcBef>
            </a:pPr>
            <a:r>
              <a:rPr dirty="0" sz="1450" spc="-10">
                <a:latin typeface="Times New Roman"/>
                <a:cs typeface="Times New Roman"/>
              </a:rPr>
              <a:t>"But that's enough about that, Herr Pernath. First let </a:t>
            </a:r>
            <a:r>
              <a:rPr dirty="0" sz="1450" spc="-5">
                <a:latin typeface="Times New Roman"/>
                <a:cs typeface="Times New Roman"/>
              </a:rPr>
              <a:t>us </a:t>
            </a:r>
            <a:r>
              <a:rPr dirty="0" sz="1450" spc="-10">
                <a:latin typeface="Times New Roman"/>
                <a:cs typeface="Times New Roman"/>
              </a:rPr>
              <a:t>deal with more  immediate matters. That lady just </a:t>
            </a:r>
            <a:r>
              <a:rPr dirty="0" sz="1450" spc="-30">
                <a:latin typeface="Times New Roman"/>
                <a:cs typeface="Times New Roman"/>
              </a:rPr>
              <a:t>now, </a:t>
            </a:r>
            <a:r>
              <a:rPr dirty="0" sz="1450" spc="-10">
                <a:latin typeface="Times New Roman"/>
                <a:cs typeface="Times New Roman"/>
              </a:rPr>
              <a:t>that was </a:t>
            </a:r>
            <a:r>
              <a:rPr dirty="0" sz="1450" spc="-20">
                <a:latin typeface="Times New Roman"/>
                <a:cs typeface="Times New Roman"/>
              </a:rPr>
              <a:t>her, </a:t>
            </a:r>
            <a:r>
              <a:rPr dirty="0" sz="1450" spc="-10">
                <a:latin typeface="Times New Roman"/>
                <a:cs typeface="Times New Roman"/>
              </a:rPr>
              <a:t>wasn't it? What did she  think she was </a:t>
            </a:r>
            <a:r>
              <a:rPr dirty="0" sz="1450" spc="-5">
                <a:latin typeface="Times New Roman"/>
                <a:cs typeface="Times New Roman"/>
              </a:rPr>
              <a:t>doing, </a:t>
            </a:r>
            <a:r>
              <a:rPr dirty="0" sz="1450" spc="-10">
                <a:latin typeface="Times New Roman"/>
                <a:cs typeface="Times New Roman"/>
              </a:rPr>
              <a:t>driving </a:t>
            </a:r>
            <a:r>
              <a:rPr dirty="0" sz="1450" spc="-5">
                <a:latin typeface="Times New Roman"/>
                <a:cs typeface="Times New Roman"/>
              </a:rPr>
              <a:t>up </a:t>
            </a:r>
            <a:r>
              <a:rPr dirty="0" sz="1450" spc="-10">
                <a:latin typeface="Times New Roman"/>
                <a:cs typeface="Times New Roman"/>
              </a:rPr>
              <a:t>here so</a:t>
            </a:r>
            <a:r>
              <a:rPr dirty="0" sz="1450" spc="20">
                <a:latin typeface="Times New Roman"/>
                <a:cs typeface="Times New Roman"/>
              </a:rPr>
              <a:t> </a:t>
            </a:r>
            <a:r>
              <a:rPr dirty="0" sz="1450" spc="-10">
                <a:latin typeface="Times New Roman"/>
                <a:cs typeface="Times New Roman"/>
              </a:rPr>
              <a:t>openly?"</a:t>
            </a:r>
            <a:endParaRPr sz="1450">
              <a:latin typeface="Times New Roman"/>
              <a:cs typeface="Times New Roman"/>
            </a:endParaRPr>
          </a:p>
          <a:p>
            <a:pPr marL="268605">
              <a:lnSpc>
                <a:spcPct val="100000"/>
              </a:lnSpc>
              <a:spcBef>
                <a:spcPts val="650"/>
              </a:spcBef>
            </a:pPr>
            <a:r>
              <a:rPr dirty="0" sz="1450" spc="-5">
                <a:latin typeface="Times New Roman"/>
                <a:cs typeface="Times New Roman"/>
              </a:rPr>
              <a:t>I </a:t>
            </a:r>
            <a:r>
              <a:rPr dirty="0" sz="1450" spc="-10">
                <a:latin typeface="Times New Roman"/>
                <a:cs typeface="Times New Roman"/>
              </a:rPr>
              <a:t>told Charousek what had</a:t>
            </a:r>
            <a:r>
              <a:rPr dirty="0" sz="1450" spc="10">
                <a:latin typeface="Times New Roman"/>
                <a:cs typeface="Times New Roman"/>
              </a:rPr>
              <a:t> </a:t>
            </a:r>
            <a:r>
              <a:rPr dirty="0" sz="1450" spc="-10">
                <a:latin typeface="Times New Roman"/>
                <a:cs typeface="Times New Roman"/>
              </a:rPr>
              <a:t>happened.</a:t>
            </a:r>
            <a:endParaRPr sz="1450">
              <a:latin typeface="Times New Roman"/>
              <a:cs typeface="Times New Roman"/>
            </a:endParaRPr>
          </a:p>
          <a:p>
            <a:pPr algn="just" marL="12700" marR="7620" indent="255904">
              <a:lnSpc>
                <a:spcPts val="1730"/>
              </a:lnSpc>
              <a:spcBef>
                <a:spcPts val="850"/>
              </a:spcBef>
            </a:pPr>
            <a:r>
              <a:rPr dirty="0" sz="1450" spc="-20">
                <a:latin typeface="Times New Roman"/>
                <a:cs typeface="Times New Roman"/>
              </a:rPr>
              <a:t>"Wassertrum</a:t>
            </a:r>
            <a:r>
              <a:rPr dirty="0" sz="1450" spc="320">
                <a:latin typeface="Times New Roman"/>
                <a:cs typeface="Times New Roman"/>
              </a:rPr>
              <a:t> </a:t>
            </a:r>
            <a:r>
              <a:rPr dirty="0" sz="1450" spc="-10">
                <a:latin typeface="Times New Roman"/>
                <a:cs typeface="Times New Roman"/>
              </a:rPr>
              <a:t>certainly has </a:t>
            </a:r>
            <a:r>
              <a:rPr dirty="0" sz="1450" spc="-5">
                <a:latin typeface="Times New Roman"/>
                <a:cs typeface="Times New Roman"/>
              </a:rPr>
              <a:t>no </a:t>
            </a:r>
            <a:r>
              <a:rPr dirty="0" sz="1450" spc="-10">
                <a:latin typeface="Times New Roman"/>
                <a:cs typeface="Times New Roman"/>
              </a:rPr>
              <a:t>evidence", </a:t>
            </a:r>
            <a:r>
              <a:rPr dirty="0" sz="1450" spc="-5">
                <a:latin typeface="Times New Roman"/>
                <a:cs typeface="Times New Roman"/>
              </a:rPr>
              <a:t>he </a:t>
            </a:r>
            <a:r>
              <a:rPr dirty="0" sz="1450" spc="-10">
                <a:latin typeface="Times New Roman"/>
                <a:cs typeface="Times New Roman"/>
              </a:rPr>
              <a:t>interrupted </a:t>
            </a:r>
            <a:r>
              <a:rPr dirty="0" sz="1450" spc="-15">
                <a:latin typeface="Times New Roman"/>
                <a:cs typeface="Times New Roman"/>
              </a:rPr>
              <a:t>triumphantly,  </a:t>
            </a:r>
            <a:r>
              <a:rPr dirty="0" sz="1450" spc="-10">
                <a:latin typeface="Times New Roman"/>
                <a:cs typeface="Times New Roman"/>
              </a:rPr>
              <a:t>"otherwise </a:t>
            </a:r>
            <a:r>
              <a:rPr dirty="0" sz="1450" spc="-5">
                <a:latin typeface="Times New Roman"/>
                <a:cs typeface="Times New Roman"/>
              </a:rPr>
              <a:t>he </a:t>
            </a:r>
            <a:r>
              <a:rPr dirty="0" sz="1450" spc="-10">
                <a:latin typeface="Times New Roman"/>
                <a:cs typeface="Times New Roman"/>
              </a:rPr>
              <a:t>wouldn't have searched the studio again this morning. Odd </a:t>
            </a:r>
            <a:r>
              <a:rPr dirty="0" sz="1450" spc="-5">
                <a:latin typeface="Times New Roman"/>
                <a:cs typeface="Times New Roman"/>
              </a:rPr>
              <a:t>you  </a:t>
            </a:r>
            <a:r>
              <a:rPr dirty="0" sz="1450" spc="-10">
                <a:latin typeface="Times New Roman"/>
                <a:cs typeface="Times New Roman"/>
              </a:rPr>
              <a:t>didn't hear him? He spent </a:t>
            </a:r>
            <a:r>
              <a:rPr dirty="0" sz="1450" spc="-5">
                <a:latin typeface="Times New Roman"/>
                <a:cs typeface="Times New Roman"/>
              </a:rPr>
              <a:t>a good hour</a:t>
            </a:r>
            <a:r>
              <a:rPr dirty="0" sz="1450" spc="20">
                <a:latin typeface="Times New Roman"/>
                <a:cs typeface="Times New Roman"/>
              </a:rPr>
              <a:t> </a:t>
            </a:r>
            <a:r>
              <a:rPr dirty="0" sz="1450" spc="-10">
                <a:latin typeface="Times New Roman"/>
                <a:cs typeface="Times New Roman"/>
              </a:rPr>
              <a:t>there."</a:t>
            </a:r>
            <a:endParaRPr sz="1450">
              <a:latin typeface="Times New Roman"/>
              <a:cs typeface="Times New Roman"/>
            </a:endParaRPr>
          </a:p>
          <a:p>
            <a:pPr algn="just" marL="268605" marR="5080">
              <a:lnSpc>
                <a:spcPct val="140700"/>
              </a:lnSpc>
              <a:spcBef>
                <a:spcPts val="10"/>
              </a:spcBef>
            </a:pPr>
            <a:r>
              <a:rPr dirty="0" sz="1450" spc="-5">
                <a:latin typeface="Times New Roman"/>
                <a:cs typeface="Times New Roman"/>
              </a:rPr>
              <a:t>I </a:t>
            </a:r>
            <a:r>
              <a:rPr dirty="0" sz="1450" spc="-10">
                <a:latin typeface="Times New Roman"/>
                <a:cs typeface="Times New Roman"/>
              </a:rPr>
              <a:t>was puzzled how </a:t>
            </a:r>
            <a:r>
              <a:rPr dirty="0" sz="1450" spc="-5">
                <a:latin typeface="Times New Roman"/>
                <a:cs typeface="Times New Roman"/>
              </a:rPr>
              <a:t>he </a:t>
            </a:r>
            <a:r>
              <a:rPr dirty="0" sz="1450" spc="-10">
                <a:latin typeface="Times New Roman"/>
                <a:cs typeface="Times New Roman"/>
              </a:rPr>
              <a:t>came </a:t>
            </a:r>
            <a:r>
              <a:rPr dirty="0" sz="1450" spc="-5">
                <a:latin typeface="Times New Roman"/>
                <a:cs typeface="Times New Roman"/>
              </a:rPr>
              <a:t>by </a:t>
            </a:r>
            <a:r>
              <a:rPr dirty="0" sz="1450" spc="-10">
                <a:latin typeface="Times New Roman"/>
                <a:cs typeface="Times New Roman"/>
              </a:rPr>
              <a:t>all this precise knowledge, and told him so.  "May</a:t>
            </a:r>
            <a:r>
              <a:rPr dirty="0" sz="1450" spc="50">
                <a:latin typeface="Times New Roman"/>
                <a:cs typeface="Times New Roman"/>
              </a:rPr>
              <a:t> </a:t>
            </a:r>
            <a:r>
              <a:rPr dirty="0" sz="1450" spc="-10">
                <a:latin typeface="Times New Roman"/>
                <a:cs typeface="Times New Roman"/>
              </a:rPr>
              <a:t>I?"</a:t>
            </a:r>
            <a:r>
              <a:rPr dirty="0" sz="1450" spc="55">
                <a:latin typeface="Times New Roman"/>
                <a:cs typeface="Times New Roman"/>
              </a:rPr>
              <a:t> </a:t>
            </a:r>
            <a:r>
              <a:rPr dirty="0" sz="1450" spc="-10">
                <a:latin typeface="Times New Roman"/>
                <a:cs typeface="Times New Roman"/>
              </a:rPr>
              <a:t>In</a:t>
            </a:r>
            <a:r>
              <a:rPr dirty="0" sz="1450" spc="50">
                <a:latin typeface="Times New Roman"/>
                <a:cs typeface="Times New Roman"/>
              </a:rPr>
              <a:t> </a:t>
            </a:r>
            <a:r>
              <a:rPr dirty="0" sz="1450" spc="-10">
                <a:latin typeface="Times New Roman"/>
                <a:cs typeface="Times New Roman"/>
              </a:rPr>
              <a:t>order</a:t>
            </a:r>
            <a:r>
              <a:rPr dirty="0" sz="1450" spc="55">
                <a:latin typeface="Times New Roman"/>
                <a:cs typeface="Times New Roman"/>
              </a:rPr>
              <a:t> </a:t>
            </a:r>
            <a:r>
              <a:rPr dirty="0" sz="1450" spc="-10">
                <a:latin typeface="Times New Roman"/>
                <a:cs typeface="Times New Roman"/>
              </a:rPr>
              <a:t>to</a:t>
            </a:r>
            <a:r>
              <a:rPr dirty="0" sz="1450" spc="50">
                <a:latin typeface="Times New Roman"/>
                <a:cs typeface="Times New Roman"/>
              </a:rPr>
              <a:t> </a:t>
            </a:r>
            <a:r>
              <a:rPr dirty="0" sz="1450" spc="-10">
                <a:latin typeface="Times New Roman"/>
                <a:cs typeface="Times New Roman"/>
              </a:rPr>
              <a:t>illustrate</a:t>
            </a:r>
            <a:r>
              <a:rPr dirty="0" sz="1450" spc="55">
                <a:latin typeface="Times New Roman"/>
                <a:cs typeface="Times New Roman"/>
              </a:rPr>
              <a:t> </a:t>
            </a:r>
            <a:r>
              <a:rPr dirty="0" sz="1450" spc="-10">
                <a:latin typeface="Times New Roman"/>
                <a:cs typeface="Times New Roman"/>
              </a:rPr>
              <a:t>his</a:t>
            </a:r>
            <a:r>
              <a:rPr dirty="0" sz="1450" spc="50">
                <a:latin typeface="Times New Roman"/>
                <a:cs typeface="Times New Roman"/>
              </a:rPr>
              <a:t> </a:t>
            </a:r>
            <a:r>
              <a:rPr dirty="0" sz="1450" spc="-10">
                <a:latin typeface="Times New Roman"/>
                <a:cs typeface="Times New Roman"/>
              </a:rPr>
              <a:t>explanation,</a:t>
            </a:r>
            <a:r>
              <a:rPr dirty="0" sz="1450" spc="55">
                <a:latin typeface="Times New Roman"/>
                <a:cs typeface="Times New Roman"/>
              </a:rPr>
              <a:t> </a:t>
            </a:r>
            <a:r>
              <a:rPr dirty="0" sz="1450" spc="-5">
                <a:latin typeface="Times New Roman"/>
                <a:cs typeface="Times New Roman"/>
              </a:rPr>
              <a:t>he</a:t>
            </a:r>
            <a:r>
              <a:rPr dirty="0" sz="1450" spc="50">
                <a:latin typeface="Times New Roman"/>
                <a:cs typeface="Times New Roman"/>
              </a:rPr>
              <a:t> </a:t>
            </a:r>
            <a:r>
              <a:rPr dirty="0" sz="1450" spc="-10">
                <a:latin typeface="Times New Roman"/>
                <a:cs typeface="Times New Roman"/>
              </a:rPr>
              <a:t>took</a:t>
            </a:r>
            <a:r>
              <a:rPr dirty="0" sz="1450" spc="55">
                <a:latin typeface="Times New Roman"/>
                <a:cs typeface="Times New Roman"/>
              </a:rPr>
              <a:t> </a:t>
            </a:r>
            <a:r>
              <a:rPr dirty="0" sz="1450" spc="-5">
                <a:latin typeface="Times New Roman"/>
                <a:cs typeface="Times New Roman"/>
              </a:rPr>
              <a:t>a</a:t>
            </a:r>
            <a:r>
              <a:rPr dirty="0" sz="1450" spc="55">
                <a:latin typeface="Times New Roman"/>
                <a:cs typeface="Times New Roman"/>
              </a:rPr>
              <a:t> </a:t>
            </a:r>
            <a:r>
              <a:rPr dirty="0" sz="1450" spc="-10">
                <a:latin typeface="Times New Roman"/>
                <a:cs typeface="Times New Roman"/>
              </a:rPr>
              <a:t>cigarette</a:t>
            </a:r>
            <a:r>
              <a:rPr dirty="0" sz="1450" spc="50">
                <a:latin typeface="Times New Roman"/>
                <a:cs typeface="Times New Roman"/>
              </a:rPr>
              <a:t> </a:t>
            </a:r>
            <a:r>
              <a:rPr dirty="0" sz="1450" spc="-10">
                <a:latin typeface="Times New Roman"/>
                <a:cs typeface="Times New Roman"/>
              </a:rPr>
              <a:t>from</a:t>
            </a:r>
            <a:r>
              <a:rPr dirty="0" sz="1450" spc="55">
                <a:latin typeface="Times New Roman"/>
                <a:cs typeface="Times New Roman"/>
              </a:rPr>
              <a:t> </a:t>
            </a:r>
            <a:r>
              <a:rPr dirty="0" sz="1450" spc="-10">
                <a:latin typeface="Times New Roman"/>
                <a:cs typeface="Times New Roman"/>
              </a:rPr>
              <a:t>the</a:t>
            </a:r>
            <a:endParaRPr sz="1450">
              <a:latin typeface="Times New Roman"/>
              <a:cs typeface="Times New Roman"/>
            </a:endParaRPr>
          </a:p>
          <a:p>
            <a:pPr algn="just" marL="12700">
              <a:lnSpc>
                <a:spcPts val="1730"/>
              </a:lnSpc>
            </a:pPr>
            <a:r>
              <a:rPr dirty="0" sz="1450" spc="-10">
                <a:latin typeface="Times New Roman"/>
                <a:cs typeface="Times New Roman"/>
              </a:rPr>
              <a:t>table, lit it and</a:t>
            </a:r>
            <a:r>
              <a:rPr dirty="0" sz="1450" spc="5">
                <a:latin typeface="Times New Roman"/>
                <a:cs typeface="Times New Roman"/>
              </a:rPr>
              <a:t> </a:t>
            </a:r>
            <a:r>
              <a:rPr dirty="0" sz="1450" spc="-10">
                <a:latin typeface="Times New Roman"/>
                <a:cs typeface="Times New Roman"/>
              </a:rPr>
              <a:t>began,</a:t>
            </a:r>
            <a:endParaRPr sz="1450">
              <a:latin typeface="Times New Roman"/>
              <a:cs typeface="Times New Roman"/>
            </a:endParaRPr>
          </a:p>
          <a:p>
            <a:pPr marL="12700" marR="15875" indent="255904">
              <a:lnSpc>
                <a:spcPts val="1730"/>
              </a:lnSpc>
              <a:spcBef>
                <a:spcPts val="850"/>
              </a:spcBef>
            </a:pPr>
            <a:r>
              <a:rPr dirty="0" sz="1450" spc="-45">
                <a:latin typeface="Times New Roman"/>
                <a:cs typeface="Times New Roman"/>
              </a:rPr>
              <a:t>"You </a:t>
            </a:r>
            <a:r>
              <a:rPr dirty="0" sz="1450" spc="-10">
                <a:latin typeface="Times New Roman"/>
                <a:cs typeface="Times New Roman"/>
              </a:rPr>
              <a:t>see, if </a:t>
            </a:r>
            <a:r>
              <a:rPr dirty="0" sz="1450" spc="-5">
                <a:latin typeface="Times New Roman"/>
                <a:cs typeface="Times New Roman"/>
              </a:rPr>
              <a:t>you </a:t>
            </a:r>
            <a:r>
              <a:rPr dirty="0" sz="1450" spc="-10">
                <a:latin typeface="Times New Roman"/>
                <a:cs typeface="Times New Roman"/>
              </a:rPr>
              <a:t>open the </a:t>
            </a:r>
            <a:r>
              <a:rPr dirty="0" sz="1450" spc="-5">
                <a:latin typeface="Times New Roman"/>
                <a:cs typeface="Times New Roman"/>
              </a:rPr>
              <a:t>door </a:t>
            </a:r>
            <a:r>
              <a:rPr dirty="0" sz="1450" spc="-30">
                <a:latin typeface="Times New Roman"/>
                <a:cs typeface="Times New Roman"/>
              </a:rPr>
              <a:t>now, </a:t>
            </a:r>
            <a:r>
              <a:rPr dirty="0" sz="1450" spc="-10">
                <a:latin typeface="Times New Roman"/>
                <a:cs typeface="Times New Roman"/>
              </a:rPr>
              <a:t>the draught coming in from the  stairwell will blow the cigarette smoke in the other direction. It is perhaps the  only law </a:t>
            </a:r>
            <a:r>
              <a:rPr dirty="0" sz="1450" spc="-5">
                <a:latin typeface="Times New Roman"/>
                <a:cs typeface="Times New Roman"/>
              </a:rPr>
              <a:t>of </a:t>
            </a:r>
            <a:r>
              <a:rPr dirty="0" sz="1450" spc="-10">
                <a:latin typeface="Times New Roman"/>
                <a:cs typeface="Times New Roman"/>
              </a:rPr>
              <a:t>nature with which Herr </a:t>
            </a:r>
            <a:r>
              <a:rPr dirty="0" sz="1450" spc="-20">
                <a:latin typeface="Times New Roman"/>
                <a:cs typeface="Times New Roman"/>
              </a:rPr>
              <a:t>Wassertrum </a:t>
            </a:r>
            <a:r>
              <a:rPr dirty="0" sz="1450" spc="-10">
                <a:latin typeface="Times New Roman"/>
                <a:cs typeface="Times New Roman"/>
              </a:rPr>
              <a:t>is well acquainted and with  that in mind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small, concealed aperture inserted in the wall </a:t>
            </a:r>
            <a:r>
              <a:rPr dirty="0" sz="1450" spc="-5">
                <a:latin typeface="Times New Roman"/>
                <a:cs typeface="Times New Roman"/>
              </a:rPr>
              <a:t>of </a:t>
            </a:r>
            <a:r>
              <a:rPr dirty="0" sz="1450" spc="-10">
                <a:latin typeface="Times New Roman"/>
                <a:cs typeface="Times New Roman"/>
              </a:rPr>
              <a:t>the  studio overlooking the street—the house belongs to him, as </a:t>
            </a:r>
            <a:r>
              <a:rPr dirty="0" sz="1450" spc="-5">
                <a:latin typeface="Times New Roman"/>
                <a:cs typeface="Times New Roman"/>
              </a:rPr>
              <a:t>you </a:t>
            </a:r>
            <a:r>
              <a:rPr dirty="0" sz="1450" spc="-25">
                <a:latin typeface="Times New Roman"/>
                <a:cs typeface="Times New Roman"/>
              </a:rPr>
              <a:t>know. </a:t>
            </a:r>
            <a:r>
              <a:rPr dirty="0" sz="1450" spc="-10">
                <a:latin typeface="Times New Roman"/>
                <a:cs typeface="Times New Roman"/>
              </a:rPr>
              <a:t>It is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ventilation shaft, and in it </a:t>
            </a:r>
            <a:r>
              <a:rPr dirty="0" sz="1450" spc="-5">
                <a:latin typeface="Times New Roman"/>
                <a:cs typeface="Times New Roman"/>
              </a:rPr>
              <a:t>he </a:t>
            </a:r>
            <a:r>
              <a:rPr dirty="0" sz="1450" spc="-10">
                <a:latin typeface="Times New Roman"/>
                <a:cs typeface="Times New Roman"/>
              </a:rPr>
              <a:t>has </a:t>
            </a:r>
            <a:r>
              <a:rPr dirty="0" sz="1450" spc="-5">
                <a:latin typeface="Times New Roman"/>
                <a:cs typeface="Times New Roman"/>
              </a:rPr>
              <a:t>hung a </a:t>
            </a:r>
            <a:r>
              <a:rPr dirty="0" sz="1450" spc="-10">
                <a:latin typeface="Times New Roman"/>
                <a:cs typeface="Times New Roman"/>
              </a:rPr>
              <a:t>little scrap </a:t>
            </a:r>
            <a:r>
              <a:rPr dirty="0" sz="1450" spc="-5">
                <a:latin typeface="Times New Roman"/>
                <a:cs typeface="Times New Roman"/>
              </a:rPr>
              <a:t>of </a:t>
            </a:r>
            <a:r>
              <a:rPr dirty="0" sz="1450" spc="-10">
                <a:latin typeface="Times New Roman"/>
                <a:cs typeface="Times New Roman"/>
              </a:rPr>
              <a:t>red cloth, so that  when anyone goes into </a:t>
            </a:r>
            <a:r>
              <a:rPr dirty="0" sz="1450" spc="-5">
                <a:latin typeface="Times New Roman"/>
                <a:cs typeface="Times New Roman"/>
              </a:rPr>
              <a:t>or out of </a:t>
            </a:r>
            <a:r>
              <a:rPr dirty="0" sz="1450" spc="-10">
                <a:latin typeface="Times New Roman"/>
                <a:cs typeface="Times New Roman"/>
              </a:rPr>
              <a:t>the room—that is, opens the door—  </a:t>
            </a:r>
            <a:r>
              <a:rPr dirty="0" sz="1450" spc="-20">
                <a:latin typeface="Times New Roman"/>
                <a:cs typeface="Times New Roman"/>
              </a:rPr>
              <a:t>Wassertrum </a:t>
            </a:r>
            <a:r>
              <a:rPr dirty="0" sz="1450" spc="-10">
                <a:latin typeface="Times New Roman"/>
                <a:cs typeface="Times New Roman"/>
              </a:rPr>
              <a:t>can tell from below </a:t>
            </a:r>
            <a:r>
              <a:rPr dirty="0" sz="1450" spc="-5">
                <a:latin typeface="Times New Roman"/>
                <a:cs typeface="Times New Roman"/>
              </a:rPr>
              <a:t>by </a:t>
            </a:r>
            <a:r>
              <a:rPr dirty="0" sz="1450" spc="-10">
                <a:latin typeface="Times New Roman"/>
                <a:cs typeface="Times New Roman"/>
              </a:rPr>
              <a:t>the fluttering </a:t>
            </a:r>
            <a:r>
              <a:rPr dirty="0" sz="1450" spc="-5">
                <a:latin typeface="Times New Roman"/>
                <a:cs typeface="Times New Roman"/>
              </a:rPr>
              <a:t>of </a:t>
            </a:r>
            <a:r>
              <a:rPr dirty="0" sz="1450" spc="-10">
                <a:latin typeface="Times New Roman"/>
                <a:cs typeface="Times New Roman"/>
              </a:rPr>
              <a:t>the red rag. </a:t>
            </a:r>
            <a:r>
              <a:rPr dirty="0" sz="1450" spc="-15">
                <a:latin typeface="Times New Roman"/>
                <a:cs typeface="Times New Roman"/>
              </a:rPr>
              <a:t>However, </a:t>
            </a:r>
            <a:r>
              <a:rPr dirty="0" sz="1450" spc="-5">
                <a:latin typeface="Times New Roman"/>
                <a:cs typeface="Times New Roman"/>
              </a:rPr>
              <a:t>I  </a:t>
            </a:r>
            <a:r>
              <a:rPr dirty="0" sz="1450" spc="-10">
                <a:latin typeface="Times New Roman"/>
                <a:cs typeface="Times New Roman"/>
              </a:rPr>
              <a:t>know that </a:t>
            </a:r>
            <a:r>
              <a:rPr dirty="0" sz="1450" spc="-5">
                <a:latin typeface="Times New Roman"/>
                <a:cs typeface="Times New Roman"/>
              </a:rPr>
              <a:t>too." </a:t>
            </a:r>
            <a:r>
              <a:rPr dirty="0" sz="1450" spc="-10">
                <a:latin typeface="Times New Roman"/>
                <a:cs typeface="Times New Roman"/>
              </a:rPr>
              <a:t>Charousek added </a:t>
            </a:r>
            <a:r>
              <a:rPr dirty="0" sz="1450" spc="-25">
                <a:latin typeface="Times New Roman"/>
                <a:cs typeface="Times New Roman"/>
              </a:rPr>
              <a:t>drily, </a:t>
            </a:r>
            <a:r>
              <a:rPr dirty="0" sz="1450" spc="-10">
                <a:latin typeface="Times New Roman"/>
                <a:cs typeface="Times New Roman"/>
              </a:rPr>
              <a:t>"and, if </a:t>
            </a:r>
            <a:r>
              <a:rPr dirty="0" sz="1450" spc="-20">
                <a:latin typeface="Times New Roman"/>
                <a:cs typeface="Times New Roman"/>
              </a:rPr>
              <a:t>necessary, </a:t>
            </a:r>
            <a:r>
              <a:rPr dirty="0" sz="1450" spc="-5">
                <a:latin typeface="Times New Roman"/>
                <a:cs typeface="Times New Roman"/>
              </a:rPr>
              <a:t>I </a:t>
            </a:r>
            <a:r>
              <a:rPr dirty="0" sz="1450" spc="-10">
                <a:latin typeface="Times New Roman"/>
                <a:cs typeface="Times New Roman"/>
              </a:rPr>
              <a:t>can see it perfectly  from the basement opposite, which </a:t>
            </a:r>
            <a:r>
              <a:rPr dirty="0" sz="1450" spc="-5">
                <a:latin typeface="Times New Roman"/>
                <a:cs typeface="Times New Roman"/>
              </a:rPr>
              <a:t>a </a:t>
            </a:r>
            <a:r>
              <a:rPr dirty="0" sz="1450" spc="-10">
                <a:latin typeface="Times New Roman"/>
                <a:cs typeface="Times New Roman"/>
              </a:rPr>
              <a:t>merciful Providence has graciously  assigned to me for my abode. The neat little trick with the ventilation shaft is  that worthy patriarch's very own, </a:t>
            </a:r>
            <a:r>
              <a:rPr dirty="0" sz="1450" spc="-5">
                <a:latin typeface="Times New Roman"/>
                <a:cs typeface="Times New Roman"/>
              </a:rPr>
              <a:t>but </a:t>
            </a:r>
            <a:r>
              <a:rPr dirty="0" sz="1450" spc="-10">
                <a:latin typeface="Times New Roman"/>
                <a:cs typeface="Times New Roman"/>
              </a:rPr>
              <a:t>I've known about it for</a:t>
            </a:r>
            <a:r>
              <a:rPr dirty="0" sz="1450" spc="80">
                <a:latin typeface="Times New Roman"/>
                <a:cs typeface="Times New Roman"/>
              </a:rPr>
              <a:t> </a:t>
            </a:r>
            <a:r>
              <a:rPr dirty="0" sz="1450" spc="-10">
                <a:latin typeface="Times New Roman"/>
                <a:cs typeface="Times New Roman"/>
              </a:rPr>
              <a:t>years."</a:t>
            </a:r>
            <a:endParaRPr sz="1450">
              <a:latin typeface="Times New Roman"/>
              <a:cs typeface="Times New Roman"/>
            </a:endParaRPr>
          </a:p>
          <a:p>
            <a:pPr marL="12700" marR="7620" indent="255904">
              <a:lnSpc>
                <a:spcPts val="1730"/>
              </a:lnSpc>
              <a:spcBef>
                <a:spcPts val="770"/>
              </a:spcBef>
            </a:pPr>
            <a:r>
              <a:rPr dirty="0" sz="1450" spc="-40">
                <a:latin typeface="Times New Roman"/>
                <a:cs typeface="Times New Roman"/>
              </a:rPr>
              <a:t>"Your </a:t>
            </a:r>
            <a:r>
              <a:rPr dirty="0" sz="1450" spc="-10">
                <a:latin typeface="Times New Roman"/>
                <a:cs typeface="Times New Roman"/>
              </a:rPr>
              <a:t>hatred for him must </a:t>
            </a:r>
            <a:r>
              <a:rPr dirty="0" sz="1450" spc="-5">
                <a:latin typeface="Times New Roman"/>
                <a:cs typeface="Times New Roman"/>
              </a:rPr>
              <a:t>be </a:t>
            </a:r>
            <a:r>
              <a:rPr dirty="0" sz="1450" spc="-10">
                <a:latin typeface="Times New Roman"/>
                <a:cs typeface="Times New Roman"/>
              </a:rPr>
              <a:t>beyond all human </a:t>
            </a:r>
            <a:r>
              <a:rPr dirty="0" sz="1450" spc="-5">
                <a:latin typeface="Times New Roman"/>
                <a:cs typeface="Times New Roman"/>
              </a:rPr>
              <a:t>bounds, </a:t>
            </a:r>
            <a:r>
              <a:rPr dirty="0" sz="1450" spc="-10">
                <a:latin typeface="Times New Roman"/>
                <a:cs typeface="Times New Roman"/>
              </a:rPr>
              <a:t>for </a:t>
            </a:r>
            <a:r>
              <a:rPr dirty="0" sz="1450" spc="-5">
                <a:latin typeface="Times New Roman"/>
                <a:cs typeface="Times New Roman"/>
              </a:rPr>
              <a:t>you </a:t>
            </a:r>
            <a:r>
              <a:rPr dirty="0" sz="1450" spc="-10">
                <a:latin typeface="Times New Roman"/>
                <a:cs typeface="Times New Roman"/>
              </a:rPr>
              <a:t>to follow  his every step like that. And </a:t>
            </a:r>
            <a:r>
              <a:rPr dirty="0" sz="1450" spc="-5">
                <a:latin typeface="Times New Roman"/>
                <a:cs typeface="Times New Roman"/>
              </a:rPr>
              <a:t>you've </a:t>
            </a:r>
            <a:r>
              <a:rPr dirty="0" sz="1450" spc="-10">
                <a:latin typeface="Times New Roman"/>
                <a:cs typeface="Times New Roman"/>
              </a:rPr>
              <a:t>been doing it for years, </a:t>
            </a:r>
            <a:r>
              <a:rPr dirty="0" sz="1450" spc="-5">
                <a:latin typeface="Times New Roman"/>
                <a:cs typeface="Times New Roman"/>
              </a:rPr>
              <a:t>you </a:t>
            </a:r>
            <a:r>
              <a:rPr dirty="0" sz="1450" spc="-10">
                <a:latin typeface="Times New Roman"/>
                <a:cs typeface="Times New Roman"/>
              </a:rPr>
              <a:t>tell</a:t>
            </a:r>
            <a:r>
              <a:rPr dirty="0" sz="1450" spc="10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76200" indent="255904">
              <a:lnSpc>
                <a:spcPts val="1730"/>
              </a:lnSpc>
              <a:spcBef>
                <a:spcPts val="720"/>
              </a:spcBef>
            </a:pPr>
            <a:r>
              <a:rPr dirty="0" sz="1450" spc="-10">
                <a:latin typeface="Times New Roman"/>
                <a:cs typeface="Times New Roman"/>
              </a:rPr>
              <a:t>"Hatred?" Charousek gave </a:t>
            </a:r>
            <a:r>
              <a:rPr dirty="0" sz="1450" spc="-5">
                <a:latin typeface="Times New Roman"/>
                <a:cs typeface="Times New Roman"/>
              </a:rPr>
              <a:t>a </a:t>
            </a:r>
            <a:r>
              <a:rPr dirty="0" sz="1450" spc="-10">
                <a:latin typeface="Times New Roman"/>
                <a:cs typeface="Times New Roman"/>
              </a:rPr>
              <a:t>twisted smile. "Hatred? Hatred's </a:t>
            </a:r>
            <a:r>
              <a:rPr dirty="0" sz="1450" spc="-5">
                <a:latin typeface="Times New Roman"/>
                <a:cs typeface="Times New Roman"/>
              </a:rPr>
              <a:t>not </a:t>
            </a:r>
            <a:r>
              <a:rPr dirty="0" sz="1450" spc="-10">
                <a:latin typeface="Times New Roman"/>
                <a:cs typeface="Times New Roman"/>
              </a:rPr>
              <a:t>the word  for it. The word to express my feelings for him has yet to </a:t>
            </a:r>
            <a:r>
              <a:rPr dirty="0" sz="1450" spc="-5">
                <a:latin typeface="Times New Roman"/>
                <a:cs typeface="Times New Roman"/>
              </a:rPr>
              <a:t>be </a:t>
            </a:r>
            <a:r>
              <a:rPr dirty="0" sz="1450" spc="-10">
                <a:latin typeface="Times New Roman"/>
                <a:cs typeface="Times New Roman"/>
              </a:rPr>
              <a:t>invented. </a:t>
            </a:r>
            <a:r>
              <a:rPr dirty="0" sz="1450" spc="-60">
                <a:latin typeface="Times New Roman"/>
                <a:cs typeface="Times New Roman"/>
              </a:rPr>
              <a:t>To </a:t>
            </a:r>
            <a:r>
              <a:rPr dirty="0" sz="1450" spc="-5">
                <a:latin typeface="Times New Roman"/>
                <a:cs typeface="Times New Roman"/>
              </a:rPr>
              <a:t>be  </a:t>
            </a:r>
            <a:r>
              <a:rPr dirty="0" sz="1450" spc="-10">
                <a:latin typeface="Times New Roman"/>
                <a:cs typeface="Times New Roman"/>
              </a:rPr>
              <a:t>precise, it's </a:t>
            </a:r>
            <a:r>
              <a:rPr dirty="0" sz="1450" spc="-5">
                <a:latin typeface="Times New Roman"/>
                <a:cs typeface="Times New Roman"/>
              </a:rPr>
              <a:t>not </a:t>
            </a:r>
            <a:r>
              <a:rPr dirty="0" sz="1450" spc="-10">
                <a:latin typeface="Times New Roman"/>
                <a:cs typeface="Times New Roman"/>
              </a:rPr>
              <a:t>him </a:t>
            </a:r>
            <a:r>
              <a:rPr dirty="0" sz="1450" spc="-5">
                <a:latin typeface="Times New Roman"/>
                <a:cs typeface="Times New Roman"/>
              </a:rPr>
              <a:t>I </a:t>
            </a:r>
            <a:r>
              <a:rPr dirty="0" sz="1450" spc="-10">
                <a:latin typeface="Times New Roman"/>
                <a:cs typeface="Times New Roman"/>
              </a:rPr>
              <a:t>hate, it's his </a:t>
            </a:r>
            <a:r>
              <a:rPr dirty="0" sz="1450" spc="-5">
                <a:latin typeface="Times New Roman"/>
                <a:cs typeface="Times New Roman"/>
              </a:rPr>
              <a:t>blood. </a:t>
            </a:r>
            <a:r>
              <a:rPr dirty="0" sz="1450" spc="-10">
                <a:latin typeface="Times New Roman"/>
                <a:cs typeface="Times New Roman"/>
              </a:rPr>
              <a:t>Can </a:t>
            </a:r>
            <a:r>
              <a:rPr dirty="0" sz="1450" spc="-5">
                <a:latin typeface="Times New Roman"/>
                <a:cs typeface="Times New Roman"/>
              </a:rPr>
              <a:t>you </a:t>
            </a:r>
            <a:r>
              <a:rPr dirty="0" sz="1450" spc="-10">
                <a:latin typeface="Times New Roman"/>
                <a:cs typeface="Times New Roman"/>
              </a:rPr>
              <a:t>understand that? Like </a:t>
            </a:r>
            <a:r>
              <a:rPr dirty="0" sz="1450" spc="-5">
                <a:latin typeface="Times New Roman"/>
                <a:cs typeface="Times New Roman"/>
              </a:rPr>
              <a:t>a  </a:t>
            </a:r>
            <a:r>
              <a:rPr dirty="0" sz="1450" spc="-10">
                <a:latin typeface="Times New Roman"/>
                <a:cs typeface="Times New Roman"/>
              </a:rPr>
              <a:t>wild animal, </a:t>
            </a:r>
            <a:r>
              <a:rPr dirty="0" sz="1450" spc="-5">
                <a:latin typeface="Times New Roman"/>
                <a:cs typeface="Times New Roman"/>
              </a:rPr>
              <a:t>I </a:t>
            </a:r>
            <a:r>
              <a:rPr dirty="0" sz="1450" spc="-10">
                <a:latin typeface="Times New Roman"/>
                <a:cs typeface="Times New Roman"/>
              </a:rPr>
              <a:t>can scent if someone has </a:t>
            </a:r>
            <a:r>
              <a:rPr dirty="0" sz="1450" spc="-5">
                <a:latin typeface="Times New Roman"/>
                <a:cs typeface="Times New Roman"/>
              </a:rPr>
              <a:t>a </a:t>
            </a:r>
            <a:r>
              <a:rPr dirty="0" sz="1450" spc="-10">
                <a:latin typeface="Times New Roman"/>
                <a:cs typeface="Times New Roman"/>
              </a:rPr>
              <a:t>single drop </a:t>
            </a:r>
            <a:r>
              <a:rPr dirty="0" sz="1450" spc="-5">
                <a:latin typeface="Times New Roman"/>
                <a:cs typeface="Times New Roman"/>
              </a:rPr>
              <a:t>of </a:t>
            </a:r>
            <a:r>
              <a:rPr dirty="0" sz="1450" spc="-10">
                <a:latin typeface="Times New Roman"/>
                <a:cs typeface="Times New Roman"/>
              </a:rPr>
              <a:t>his blood in their  veins and"—he clenched his teeth—"that happens now and then here in the  Ghetto." He had worked himself </a:t>
            </a:r>
            <a:r>
              <a:rPr dirty="0" sz="1450" spc="-5">
                <a:latin typeface="Times New Roman"/>
                <a:cs typeface="Times New Roman"/>
              </a:rPr>
              <a:t>up </a:t>
            </a:r>
            <a:r>
              <a:rPr dirty="0" sz="1450" spc="-10">
                <a:latin typeface="Times New Roman"/>
                <a:cs typeface="Times New Roman"/>
              </a:rPr>
              <a:t>into such </a:t>
            </a:r>
            <a:r>
              <a:rPr dirty="0" sz="1450" spc="-5">
                <a:latin typeface="Times New Roman"/>
                <a:cs typeface="Times New Roman"/>
              </a:rPr>
              <a:t>a </a:t>
            </a:r>
            <a:r>
              <a:rPr dirty="0" sz="1450" spc="-25">
                <a:latin typeface="Times New Roman"/>
                <a:cs typeface="Times New Roman"/>
              </a:rPr>
              <a:t>fury, </a:t>
            </a:r>
            <a:r>
              <a:rPr dirty="0" sz="1450" spc="-10">
                <a:latin typeface="Times New Roman"/>
                <a:cs typeface="Times New Roman"/>
              </a:rPr>
              <a:t>that </a:t>
            </a:r>
            <a:r>
              <a:rPr dirty="0" sz="1450" spc="-5">
                <a:latin typeface="Times New Roman"/>
                <a:cs typeface="Times New Roman"/>
              </a:rPr>
              <a:t>he </a:t>
            </a:r>
            <a:r>
              <a:rPr dirty="0" sz="1450" spc="-10">
                <a:latin typeface="Times New Roman"/>
                <a:cs typeface="Times New Roman"/>
              </a:rPr>
              <a:t>was incapable </a:t>
            </a:r>
            <a:r>
              <a:rPr dirty="0" sz="1450" spc="-5">
                <a:latin typeface="Times New Roman"/>
                <a:cs typeface="Times New Roman"/>
              </a:rPr>
              <a:t>of  </a:t>
            </a:r>
            <a:r>
              <a:rPr dirty="0" sz="1450" spc="-10">
                <a:latin typeface="Times New Roman"/>
                <a:cs typeface="Times New Roman"/>
              </a:rPr>
              <a:t>going </a:t>
            </a:r>
            <a:r>
              <a:rPr dirty="0" sz="1450" spc="-5">
                <a:latin typeface="Times New Roman"/>
                <a:cs typeface="Times New Roman"/>
              </a:rPr>
              <a:t>on. </a:t>
            </a:r>
            <a:r>
              <a:rPr dirty="0" sz="1450" spc="-10">
                <a:latin typeface="Times New Roman"/>
                <a:cs typeface="Times New Roman"/>
              </a:rPr>
              <a:t>He went over to the window and stared </a:t>
            </a:r>
            <a:r>
              <a:rPr dirty="0" sz="1450" spc="-5">
                <a:latin typeface="Times New Roman"/>
                <a:cs typeface="Times New Roman"/>
              </a:rPr>
              <a:t>out. I </a:t>
            </a:r>
            <a:r>
              <a:rPr dirty="0" sz="1450" spc="-10">
                <a:latin typeface="Times New Roman"/>
                <a:cs typeface="Times New Roman"/>
              </a:rPr>
              <a:t>could hear his</a:t>
            </a:r>
            <a:r>
              <a:rPr dirty="0" sz="1450" spc="130">
                <a:latin typeface="Times New Roman"/>
                <a:cs typeface="Times New Roman"/>
              </a:rPr>
              <a:t> </a:t>
            </a:r>
            <a:r>
              <a:rPr dirty="0" sz="1450" spc="-10">
                <a:latin typeface="Times New Roman"/>
                <a:cs typeface="Times New Roman"/>
              </a:rPr>
              <a:t>heavy</a:t>
            </a:r>
            <a:endParaRPr sz="145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347835"/>
          </a:xfrm>
          <a:prstGeom prst="rect">
            <a:avLst/>
          </a:prstGeom>
        </p:spPr>
        <p:txBody>
          <a:bodyPr wrap="square" lIns="0" tIns="11430" rIns="0" bIns="0" rtlCol="0" vert="horz">
            <a:spAutoFit/>
          </a:bodyPr>
          <a:lstStyle/>
          <a:p>
            <a:pPr algn="just" marL="12700" marR="6985">
              <a:lnSpc>
                <a:spcPct val="99900"/>
              </a:lnSpc>
              <a:spcBef>
                <a:spcPts val="90"/>
              </a:spcBef>
            </a:pPr>
            <a:r>
              <a:rPr dirty="0" sz="1450" spc="-10">
                <a:latin typeface="Times New Roman"/>
                <a:cs typeface="Times New Roman"/>
              </a:rPr>
              <a:t>until it was too late for him to beg for his few kreutzer </a:t>
            </a:r>
            <a:r>
              <a:rPr dirty="0" sz="1450" spc="-5">
                <a:latin typeface="Times New Roman"/>
                <a:cs typeface="Times New Roman"/>
              </a:rPr>
              <a:t>on </a:t>
            </a:r>
            <a:r>
              <a:rPr dirty="0" sz="1450" spc="-10">
                <a:latin typeface="Times New Roman"/>
                <a:cs typeface="Times New Roman"/>
              </a:rPr>
              <a:t>the street corners.  And when </a:t>
            </a:r>
            <a:r>
              <a:rPr dirty="0" sz="1450" spc="-5">
                <a:latin typeface="Times New Roman"/>
                <a:cs typeface="Times New Roman"/>
              </a:rPr>
              <a:t>he </a:t>
            </a:r>
            <a:r>
              <a:rPr dirty="0" sz="1450" spc="-10">
                <a:latin typeface="Times New Roman"/>
                <a:cs typeface="Times New Roman"/>
              </a:rPr>
              <a:t>arrived home in the evening, half dead from hunger and  agitation, his foster-mother had long since locked the</a:t>
            </a:r>
            <a:r>
              <a:rPr dirty="0" sz="1450" spc="4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A cheerful woman's laugh came through the wall from the studio next to  my room. A laugh—a cheerful laugh!—in these houses? There is </a:t>
            </a:r>
            <a:r>
              <a:rPr dirty="0" sz="1450" spc="-5">
                <a:latin typeface="Times New Roman"/>
                <a:cs typeface="Times New Roman"/>
              </a:rPr>
              <a:t>no one </a:t>
            </a:r>
            <a:r>
              <a:rPr dirty="0" sz="1450" spc="-10">
                <a:latin typeface="Times New Roman"/>
                <a:cs typeface="Times New Roman"/>
              </a:rPr>
              <a:t>living  anywhere in the Ghetto capable </a:t>
            </a:r>
            <a:r>
              <a:rPr dirty="0" sz="1450" spc="-5">
                <a:latin typeface="Times New Roman"/>
                <a:cs typeface="Times New Roman"/>
              </a:rPr>
              <a:t>of </a:t>
            </a:r>
            <a:r>
              <a:rPr dirty="0" sz="1450" spc="-10">
                <a:latin typeface="Times New Roman"/>
                <a:cs typeface="Times New Roman"/>
              </a:rPr>
              <a:t>laughing</a:t>
            </a:r>
            <a:r>
              <a:rPr dirty="0" sz="1450" spc="30">
                <a:latin typeface="Times New Roman"/>
                <a:cs typeface="Times New Roman"/>
              </a:rPr>
              <a:t> </a:t>
            </a:r>
            <a:r>
              <a:rPr dirty="0" sz="1450" spc="-20">
                <a:latin typeface="Times New Roman"/>
                <a:cs typeface="Times New Roman"/>
              </a:rPr>
              <a:t>cheerfully.</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Then it came back to me that </a:t>
            </a:r>
            <a:r>
              <a:rPr dirty="0" sz="1450" spc="-5">
                <a:latin typeface="Times New Roman"/>
                <a:cs typeface="Times New Roman"/>
              </a:rPr>
              <a:t>a </a:t>
            </a:r>
            <a:r>
              <a:rPr dirty="0" sz="1450" spc="-10">
                <a:latin typeface="Times New Roman"/>
                <a:cs typeface="Times New Roman"/>
              </a:rPr>
              <a:t>few days ago Zwakh, the old </a:t>
            </a:r>
            <a:r>
              <a:rPr dirty="0" sz="1450" spc="-15">
                <a:latin typeface="Times New Roman"/>
                <a:cs typeface="Times New Roman"/>
              </a:rPr>
              <a:t>puppeteer,  </a:t>
            </a:r>
            <a:r>
              <a:rPr dirty="0" sz="1450" spc="-10">
                <a:latin typeface="Times New Roman"/>
                <a:cs typeface="Times New Roman"/>
              </a:rPr>
              <a:t>had told me that some </a:t>
            </a:r>
            <a:r>
              <a:rPr dirty="0" sz="1450" spc="-5">
                <a:latin typeface="Times New Roman"/>
                <a:cs typeface="Times New Roman"/>
              </a:rPr>
              <a:t>young </a:t>
            </a:r>
            <a:r>
              <a:rPr dirty="0" sz="1450" spc="-10">
                <a:latin typeface="Times New Roman"/>
                <a:cs typeface="Times New Roman"/>
              </a:rPr>
              <a:t>gentleman had taken the room from him, at </a:t>
            </a:r>
            <a:r>
              <a:rPr dirty="0" sz="1450" spc="-5">
                <a:latin typeface="Times New Roman"/>
                <a:cs typeface="Times New Roman"/>
              </a:rPr>
              <a:t>a  </a:t>
            </a:r>
            <a:r>
              <a:rPr dirty="0" sz="1450" spc="-10">
                <a:latin typeface="Times New Roman"/>
                <a:cs typeface="Times New Roman"/>
              </a:rPr>
              <a:t>high rent, clearly in order to </a:t>
            </a:r>
            <a:r>
              <a:rPr dirty="0" sz="1450" spc="-5">
                <a:latin typeface="Times New Roman"/>
                <a:cs typeface="Times New Roman"/>
              </a:rPr>
              <a:t>be </a:t>
            </a:r>
            <a:r>
              <a:rPr dirty="0" sz="1450" spc="-10">
                <a:latin typeface="Times New Roman"/>
                <a:cs typeface="Times New Roman"/>
              </a:rPr>
              <a:t>able to meet his lady-love undisturbed. And  now the new tenant's expensive furniture had to </a:t>
            </a:r>
            <a:r>
              <a:rPr dirty="0" sz="1450" spc="-5">
                <a:latin typeface="Times New Roman"/>
                <a:cs typeface="Times New Roman"/>
              </a:rPr>
              <a:t>be</a:t>
            </a:r>
            <a:r>
              <a:rPr dirty="0" sz="1450" spc="45">
                <a:latin typeface="Times New Roman"/>
                <a:cs typeface="Times New Roman"/>
              </a:rPr>
              <a:t> </a:t>
            </a:r>
            <a:r>
              <a:rPr dirty="0" sz="1450" spc="-10">
                <a:latin typeface="Times New Roman"/>
                <a:cs typeface="Times New Roman"/>
              </a:rPr>
              <a:t>secretly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carried </a:t>
            </a:r>
            <a:r>
              <a:rPr dirty="0" sz="1450" spc="-5">
                <a:latin typeface="Times New Roman"/>
                <a:cs typeface="Times New Roman"/>
              </a:rPr>
              <a:t>up, </a:t>
            </a:r>
            <a:r>
              <a:rPr dirty="0" sz="1450" spc="-20">
                <a:latin typeface="Times New Roman"/>
                <a:cs typeface="Times New Roman"/>
              </a:rPr>
              <a:t>gradually, </a:t>
            </a:r>
            <a:r>
              <a:rPr dirty="0" sz="1450" spc="-10">
                <a:latin typeface="Times New Roman"/>
                <a:cs typeface="Times New Roman"/>
              </a:rPr>
              <a:t>so that </a:t>
            </a:r>
            <a:r>
              <a:rPr dirty="0" sz="1450" spc="-5">
                <a:latin typeface="Times New Roman"/>
                <a:cs typeface="Times New Roman"/>
              </a:rPr>
              <a:t>no one </a:t>
            </a:r>
            <a:r>
              <a:rPr dirty="0" sz="1450" spc="-10">
                <a:latin typeface="Times New Roman"/>
                <a:cs typeface="Times New Roman"/>
              </a:rPr>
              <a:t>in the house would notice, piece </a:t>
            </a:r>
            <a:r>
              <a:rPr dirty="0" sz="1450" spc="-5">
                <a:latin typeface="Times New Roman"/>
                <a:cs typeface="Times New Roman"/>
              </a:rPr>
              <a:t>by  </a:t>
            </a:r>
            <a:r>
              <a:rPr dirty="0" sz="1450" spc="-10">
                <a:latin typeface="Times New Roman"/>
                <a:cs typeface="Times New Roman"/>
              </a:rPr>
              <a:t>piece every night. The kind-hearted old man had rubbed his hands with glee as  </a:t>
            </a:r>
            <a:r>
              <a:rPr dirty="0" sz="1450" spc="-5">
                <a:latin typeface="Times New Roman"/>
                <a:cs typeface="Times New Roman"/>
              </a:rPr>
              <a:t>he </a:t>
            </a:r>
            <a:r>
              <a:rPr dirty="0" sz="1450" spc="-10">
                <a:latin typeface="Times New Roman"/>
                <a:cs typeface="Times New Roman"/>
              </a:rPr>
              <a:t>told me about it, childishly pleased at the clever way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about it  so that </a:t>
            </a:r>
            <a:r>
              <a:rPr dirty="0" sz="1450" spc="-5">
                <a:latin typeface="Times New Roman"/>
                <a:cs typeface="Times New Roman"/>
              </a:rPr>
              <a:t>none of </a:t>
            </a:r>
            <a:r>
              <a:rPr dirty="0" sz="1450" spc="-10">
                <a:latin typeface="Times New Roman"/>
                <a:cs typeface="Times New Roman"/>
              </a:rPr>
              <a:t>the other tenants would have any idea </a:t>
            </a:r>
            <a:r>
              <a:rPr dirty="0" sz="1450" spc="-5">
                <a:latin typeface="Times New Roman"/>
                <a:cs typeface="Times New Roman"/>
              </a:rPr>
              <a:t>of </a:t>
            </a:r>
            <a:r>
              <a:rPr dirty="0" sz="1450" spc="-10">
                <a:latin typeface="Times New Roman"/>
                <a:cs typeface="Times New Roman"/>
              </a:rPr>
              <a:t>the presence </a:t>
            </a:r>
            <a:r>
              <a:rPr dirty="0" sz="1450" spc="-5">
                <a:latin typeface="Times New Roman"/>
                <a:cs typeface="Times New Roman"/>
              </a:rPr>
              <a:t>of </a:t>
            </a:r>
            <a:r>
              <a:rPr dirty="0" sz="1450" spc="-10">
                <a:latin typeface="Times New Roman"/>
                <a:cs typeface="Times New Roman"/>
              </a:rPr>
              <a:t>the  romantic couple. There were, </a:t>
            </a:r>
            <a:r>
              <a:rPr dirty="0" sz="1450" spc="-5">
                <a:latin typeface="Times New Roman"/>
                <a:cs typeface="Times New Roman"/>
              </a:rPr>
              <a:t>he </a:t>
            </a:r>
            <a:r>
              <a:rPr dirty="0" sz="1450" spc="-10">
                <a:latin typeface="Times New Roman"/>
                <a:cs typeface="Times New Roman"/>
              </a:rPr>
              <a:t>confided, entrances to the studio from three  different buildings. It even had access through </a:t>
            </a:r>
            <a:r>
              <a:rPr dirty="0" sz="1450" spc="-5">
                <a:latin typeface="Times New Roman"/>
                <a:cs typeface="Times New Roman"/>
              </a:rPr>
              <a:t>a </a:t>
            </a:r>
            <a:r>
              <a:rPr dirty="0" sz="1450" spc="-10">
                <a:latin typeface="Times New Roman"/>
                <a:cs typeface="Times New Roman"/>
              </a:rPr>
              <a:t>trapdoor! And if </a:t>
            </a:r>
            <a:r>
              <a:rPr dirty="0" sz="1450" spc="-5">
                <a:latin typeface="Times New Roman"/>
                <a:cs typeface="Times New Roman"/>
              </a:rPr>
              <a:t>you  </a:t>
            </a:r>
            <a:r>
              <a:rPr dirty="0" sz="1450" spc="-10">
                <a:latin typeface="Times New Roman"/>
                <a:cs typeface="Times New Roman"/>
              </a:rPr>
              <a:t>unlatched the iron </a:t>
            </a:r>
            <a:r>
              <a:rPr dirty="0" sz="1450" spc="-5">
                <a:latin typeface="Times New Roman"/>
                <a:cs typeface="Times New Roman"/>
              </a:rPr>
              <a:t>door </a:t>
            </a:r>
            <a:r>
              <a:rPr dirty="0" sz="1450" spc="-10">
                <a:latin typeface="Times New Roman"/>
                <a:cs typeface="Times New Roman"/>
              </a:rPr>
              <a:t>to the loft, which was very easy from the other side,  </a:t>
            </a:r>
            <a:r>
              <a:rPr dirty="0" sz="1450" spc="-5">
                <a:latin typeface="Times New Roman"/>
                <a:cs typeface="Times New Roman"/>
              </a:rPr>
              <a:t>you </a:t>
            </a:r>
            <a:r>
              <a:rPr dirty="0" sz="1450" spc="-10">
                <a:latin typeface="Times New Roman"/>
                <a:cs typeface="Times New Roman"/>
              </a:rPr>
              <a:t>could get along the corridor past my room to the stairs in </a:t>
            </a:r>
            <a:r>
              <a:rPr dirty="0" sz="1450" spc="-5">
                <a:latin typeface="Times New Roman"/>
                <a:cs typeface="Times New Roman"/>
              </a:rPr>
              <a:t>our </a:t>
            </a:r>
            <a:r>
              <a:rPr dirty="0" sz="1450" spc="-10">
                <a:latin typeface="Times New Roman"/>
                <a:cs typeface="Times New Roman"/>
              </a:rPr>
              <a:t>house and  use those as </a:t>
            </a:r>
            <a:r>
              <a:rPr dirty="0" sz="1450" spc="-5">
                <a:latin typeface="Times New Roman"/>
                <a:cs typeface="Times New Roman"/>
              </a:rPr>
              <a:t>a </a:t>
            </a:r>
            <a:r>
              <a:rPr dirty="0" sz="1450" spc="-10">
                <a:latin typeface="Times New Roman"/>
                <a:cs typeface="Times New Roman"/>
              </a:rPr>
              <a:t>way</a:t>
            </a:r>
            <a:r>
              <a:rPr dirty="0" sz="1450" spc="5">
                <a:latin typeface="Times New Roman"/>
                <a:cs typeface="Times New Roman"/>
              </a:rPr>
              <a:t> </a:t>
            </a:r>
            <a:r>
              <a:rPr dirty="0" sz="1450" spc="-5">
                <a:latin typeface="Times New Roman"/>
                <a:cs typeface="Times New Roman"/>
              </a:rPr>
              <a:t>out.</a:t>
            </a:r>
            <a:endParaRPr sz="1450">
              <a:latin typeface="Times New Roman"/>
              <a:cs typeface="Times New Roman"/>
            </a:endParaRPr>
          </a:p>
          <a:p>
            <a:pPr marL="12700" marR="11430" indent="255904">
              <a:lnSpc>
                <a:spcPts val="1730"/>
              </a:lnSpc>
              <a:spcBef>
                <a:spcPts val="775"/>
              </a:spcBef>
            </a:pPr>
            <a:r>
              <a:rPr dirty="0" sz="1450" spc="-10">
                <a:latin typeface="Times New Roman"/>
                <a:cs typeface="Times New Roman"/>
              </a:rPr>
              <a:t>Once more the cheerful laughter rang </a:t>
            </a:r>
            <a:r>
              <a:rPr dirty="0" sz="1450" spc="-5">
                <a:latin typeface="Times New Roman"/>
                <a:cs typeface="Times New Roman"/>
              </a:rPr>
              <a:t>out, </a:t>
            </a:r>
            <a:r>
              <a:rPr dirty="0" sz="1450" spc="-10">
                <a:latin typeface="Times New Roman"/>
                <a:cs typeface="Times New Roman"/>
              </a:rPr>
              <a:t>releasing within me the vague  memory </a:t>
            </a:r>
            <a:r>
              <a:rPr dirty="0" sz="1450" spc="-5">
                <a:latin typeface="Times New Roman"/>
                <a:cs typeface="Times New Roman"/>
              </a:rPr>
              <a:t>of </a:t>
            </a:r>
            <a:r>
              <a:rPr dirty="0" sz="1450" spc="-10">
                <a:latin typeface="Times New Roman"/>
                <a:cs typeface="Times New Roman"/>
              </a:rPr>
              <a:t>an aristocratic family and their luxurious apartment, to which </a:t>
            </a:r>
            <a:r>
              <a:rPr dirty="0" sz="1450" spc="-5">
                <a:latin typeface="Times New Roman"/>
                <a:cs typeface="Times New Roman"/>
              </a:rPr>
              <a:t>I </a:t>
            </a:r>
            <a:r>
              <a:rPr dirty="0" sz="1450" spc="-10">
                <a:latin typeface="Times New Roman"/>
                <a:cs typeface="Times New Roman"/>
              </a:rPr>
              <a:t>was  often called to carry </a:t>
            </a:r>
            <a:r>
              <a:rPr dirty="0" sz="1450" spc="-5">
                <a:latin typeface="Times New Roman"/>
                <a:cs typeface="Times New Roman"/>
              </a:rPr>
              <a:t>out </a:t>
            </a:r>
            <a:r>
              <a:rPr dirty="0" sz="1450" spc="-10">
                <a:latin typeface="Times New Roman"/>
                <a:cs typeface="Times New Roman"/>
              </a:rPr>
              <a:t>minor repairs to costly objets</a:t>
            </a:r>
            <a:r>
              <a:rPr dirty="0" sz="1450" spc="45">
                <a:latin typeface="Times New Roman"/>
                <a:cs typeface="Times New Roman"/>
              </a:rPr>
              <a:t> </a:t>
            </a:r>
            <a:r>
              <a:rPr dirty="0" sz="1450" spc="-10">
                <a:latin typeface="Times New Roman"/>
                <a:cs typeface="Times New Roman"/>
              </a:rPr>
              <a:t>d'art.</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Suddenly </a:t>
            </a: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piercing scream from the room next </a:t>
            </a:r>
            <a:r>
              <a:rPr dirty="0" sz="1450" spc="-25">
                <a:latin typeface="Times New Roman"/>
                <a:cs typeface="Times New Roman"/>
              </a:rPr>
              <a:t>door. </a:t>
            </a:r>
            <a:r>
              <a:rPr dirty="0" sz="1450" spc="-10">
                <a:latin typeface="Times New Roman"/>
                <a:cs typeface="Times New Roman"/>
              </a:rPr>
              <a:t>Startled, </a:t>
            </a:r>
            <a:r>
              <a:rPr dirty="0" sz="1450" spc="-5">
                <a:latin typeface="Times New Roman"/>
                <a:cs typeface="Times New Roman"/>
              </a:rPr>
              <a:t>I  </a:t>
            </a:r>
            <a:r>
              <a:rPr dirty="0" sz="1450" spc="-10">
                <a:latin typeface="Times New Roman"/>
                <a:cs typeface="Times New Roman"/>
              </a:rPr>
              <a:t>listened to what was going </a:t>
            </a:r>
            <a:r>
              <a:rPr dirty="0" sz="1450" spc="-5">
                <a:latin typeface="Times New Roman"/>
                <a:cs typeface="Times New Roman"/>
              </a:rPr>
              <a:t>on. </a:t>
            </a:r>
            <a:r>
              <a:rPr dirty="0" sz="1450" spc="-10">
                <a:latin typeface="Times New Roman"/>
                <a:cs typeface="Times New Roman"/>
              </a:rPr>
              <a:t>The iron </a:t>
            </a:r>
            <a:r>
              <a:rPr dirty="0" sz="1450" spc="-5">
                <a:latin typeface="Times New Roman"/>
                <a:cs typeface="Times New Roman"/>
              </a:rPr>
              <a:t>door </a:t>
            </a:r>
            <a:r>
              <a:rPr dirty="0" sz="1450" spc="-10">
                <a:latin typeface="Times New Roman"/>
                <a:cs typeface="Times New Roman"/>
              </a:rPr>
              <a:t>to the loft was rattled violently  and the next moment </a:t>
            </a:r>
            <a:r>
              <a:rPr dirty="0" sz="1450" spc="-5">
                <a:latin typeface="Times New Roman"/>
                <a:cs typeface="Times New Roman"/>
              </a:rPr>
              <a:t>a </a:t>
            </a:r>
            <a:r>
              <a:rPr dirty="0" sz="1450" spc="-10">
                <a:latin typeface="Times New Roman"/>
                <a:cs typeface="Times New Roman"/>
              </a:rPr>
              <a:t>lady rushed into my room, her hair </a:t>
            </a:r>
            <a:r>
              <a:rPr dirty="0" sz="1450" spc="-5">
                <a:latin typeface="Times New Roman"/>
                <a:cs typeface="Times New Roman"/>
              </a:rPr>
              <a:t>undone, </a:t>
            </a:r>
            <a:r>
              <a:rPr dirty="0" sz="1450" spc="-10">
                <a:latin typeface="Times New Roman"/>
                <a:cs typeface="Times New Roman"/>
              </a:rPr>
              <a:t>her face as  white as </a:t>
            </a:r>
            <a:r>
              <a:rPr dirty="0" sz="1450" spc="-5">
                <a:latin typeface="Times New Roman"/>
                <a:cs typeface="Times New Roman"/>
              </a:rPr>
              <a:t>a </a:t>
            </a:r>
            <a:r>
              <a:rPr dirty="0" sz="1450" spc="-10">
                <a:latin typeface="Times New Roman"/>
                <a:cs typeface="Times New Roman"/>
              </a:rPr>
              <a:t>sheet, and with </a:t>
            </a:r>
            <a:r>
              <a:rPr dirty="0" sz="1450" spc="-5">
                <a:latin typeface="Times New Roman"/>
                <a:cs typeface="Times New Roman"/>
              </a:rPr>
              <a:t>a </a:t>
            </a:r>
            <a:r>
              <a:rPr dirty="0" sz="1450" spc="-10">
                <a:latin typeface="Times New Roman"/>
                <a:cs typeface="Times New Roman"/>
              </a:rPr>
              <a:t>length </a:t>
            </a:r>
            <a:r>
              <a:rPr dirty="0" sz="1450" spc="-5">
                <a:latin typeface="Times New Roman"/>
                <a:cs typeface="Times New Roman"/>
              </a:rPr>
              <a:t>of </a:t>
            </a:r>
            <a:r>
              <a:rPr dirty="0" sz="1450" spc="-10">
                <a:latin typeface="Times New Roman"/>
                <a:cs typeface="Times New Roman"/>
              </a:rPr>
              <a:t>gold brocade flung round her bare  shoulders.</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"Herr Pernath, hide me, for Christ's sake hide me! Ask </a:t>
            </a:r>
            <a:r>
              <a:rPr dirty="0" sz="1450" spc="-5">
                <a:latin typeface="Times New Roman"/>
                <a:cs typeface="Times New Roman"/>
              </a:rPr>
              <a:t>no </a:t>
            </a:r>
            <a:r>
              <a:rPr dirty="0" sz="1450" spc="-10">
                <a:latin typeface="Times New Roman"/>
                <a:cs typeface="Times New Roman"/>
              </a:rPr>
              <a:t>questions, </a:t>
            </a:r>
            <a:r>
              <a:rPr dirty="0" sz="1450" spc="-5">
                <a:latin typeface="Times New Roman"/>
                <a:cs typeface="Times New Roman"/>
              </a:rPr>
              <a:t>but  </a:t>
            </a:r>
            <a:r>
              <a:rPr dirty="0" sz="1450" spc="-10">
                <a:latin typeface="Times New Roman"/>
                <a:cs typeface="Times New Roman"/>
              </a:rPr>
              <a:t>just let me hide</a:t>
            </a:r>
            <a:r>
              <a:rPr dirty="0" sz="1450" spc="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12700" indent="255904">
              <a:lnSpc>
                <a:spcPts val="1730"/>
              </a:lnSpc>
              <a:spcBef>
                <a:spcPts val="790"/>
              </a:spcBef>
            </a:pP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could </a:t>
            </a:r>
            <a:r>
              <a:rPr dirty="0" sz="1450" spc="-20">
                <a:latin typeface="Times New Roman"/>
                <a:cs typeface="Times New Roman"/>
              </a:rPr>
              <a:t>answer, </a:t>
            </a:r>
            <a:r>
              <a:rPr dirty="0" sz="1450" spc="-10">
                <a:latin typeface="Times New Roman"/>
                <a:cs typeface="Times New Roman"/>
              </a:rPr>
              <a:t>my </a:t>
            </a:r>
            <a:r>
              <a:rPr dirty="0" sz="1450" spc="-5">
                <a:latin typeface="Times New Roman"/>
                <a:cs typeface="Times New Roman"/>
              </a:rPr>
              <a:t>door </a:t>
            </a:r>
            <a:r>
              <a:rPr dirty="0" sz="1450" spc="-10">
                <a:latin typeface="Times New Roman"/>
                <a:cs typeface="Times New Roman"/>
              </a:rPr>
              <a:t>was torn open once again and then  immediately slammed </a:t>
            </a:r>
            <a:r>
              <a:rPr dirty="0" sz="1450" spc="-5">
                <a:latin typeface="Times New Roman"/>
                <a:cs typeface="Times New Roman"/>
              </a:rPr>
              <a:t>to. </a:t>
            </a:r>
            <a:r>
              <a:rPr dirty="0" sz="1450" spc="-10">
                <a:latin typeface="Times New Roman"/>
                <a:cs typeface="Times New Roman"/>
              </a:rPr>
              <a:t>For just </a:t>
            </a:r>
            <a:r>
              <a:rPr dirty="0" sz="1450" spc="-5">
                <a:latin typeface="Times New Roman"/>
                <a:cs typeface="Times New Roman"/>
              </a:rPr>
              <a:t>a </a:t>
            </a:r>
            <a:r>
              <a:rPr dirty="0" sz="1450" spc="-10">
                <a:latin typeface="Times New Roman"/>
                <a:cs typeface="Times New Roman"/>
              </a:rPr>
              <a:t>second the face </a:t>
            </a:r>
            <a:r>
              <a:rPr dirty="0" sz="1450" spc="-5">
                <a:latin typeface="Times New Roman"/>
                <a:cs typeface="Times New Roman"/>
              </a:rPr>
              <a:t>of </a:t>
            </a:r>
            <a:r>
              <a:rPr dirty="0" sz="1450" spc="-10">
                <a:latin typeface="Times New Roman"/>
                <a:cs typeface="Times New Roman"/>
              </a:rPr>
              <a:t>Aaron </a:t>
            </a:r>
            <a:r>
              <a:rPr dirty="0" sz="1450" spc="-20">
                <a:latin typeface="Times New Roman"/>
                <a:cs typeface="Times New Roman"/>
              </a:rPr>
              <a:t>Wassertrum </a:t>
            </a:r>
            <a:r>
              <a:rPr dirty="0" sz="1450" spc="-10">
                <a:latin typeface="Times New Roman"/>
                <a:cs typeface="Times New Roman"/>
              </a:rPr>
              <a:t>was  visible, grinning like some horrible</a:t>
            </a:r>
            <a:r>
              <a:rPr dirty="0" sz="1450" spc="15">
                <a:latin typeface="Times New Roman"/>
                <a:cs typeface="Times New Roman"/>
              </a:rPr>
              <a:t> </a:t>
            </a:r>
            <a:r>
              <a:rPr dirty="0" sz="1450" spc="-10">
                <a:latin typeface="Times New Roman"/>
                <a:cs typeface="Times New Roman"/>
              </a:rPr>
              <a:t>mask.</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A round patch </a:t>
            </a:r>
            <a:r>
              <a:rPr dirty="0" sz="1450" spc="-5">
                <a:latin typeface="Times New Roman"/>
                <a:cs typeface="Times New Roman"/>
              </a:rPr>
              <a:t>of </a:t>
            </a:r>
            <a:r>
              <a:rPr dirty="0" sz="1450" spc="-10">
                <a:latin typeface="Times New Roman"/>
                <a:cs typeface="Times New Roman"/>
              </a:rPr>
              <a:t>gleaming light appears before me, and </a:t>
            </a:r>
            <a:r>
              <a:rPr dirty="0" sz="1450" spc="-5">
                <a:latin typeface="Times New Roman"/>
                <a:cs typeface="Times New Roman"/>
              </a:rPr>
              <a:t>by </a:t>
            </a:r>
            <a:r>
              <a:rPr dirty="0" sz="1450" spc="-10">
                <a:latin typeface="Times New Roman"/>
                <a:cs typeface="Times New Roman"/>
              </a:rPr>
              <a:t>the light </a:t>
            </a:r>
            <a:r>
              <a:rPr dirty="0" sz="1450" spc="-5">
                <a:latin typeface="Times New Roman"/>
                <a:cs typeface="Times New Roman"/>
              </a:rPr>
              <a:t>of </a:t>
            </a:r>
            <a:r>
              <a:rPr dirty="0" sz="1450" spc="-10">
                <a:latin typeface="Times New Roman"/>
                <a:cs typeface="Times New Roman"/>
              </a:rPr>
              <a:t>the  moon </a:t>
            </a:r>
            <a:r>
              <a:rPr dirty="0" sz="1450" spc="-5">
                <a:latin typeface="Times New Roman"/>
                <a:cs typeface="Times New Roman"/>
              </a:rPr>
              <a:t>I </a:t>
            </a:r>
            <a:r>
              <a:rPr dirty="0" sz="1450" spc="-10">
                <a:latin typeface="Times New Roman"/>
                <a:cs typeface="Times New Roman"/>
              </a:rPr>
              <a:t>once more recognise the </a:t>
            </a:r>
            <a:r>
              <a:rPr dirty="0" sz="1450" spc="-5">
                <a:latin typeface="Times New Roman"/>
                <a:cs typeface="Times New Roman"/>
              </a:rPr>
              <a:t>foot of </a:t>
            </a:r>
            <a:r>
              <a:rPr dirty="0" sz="1450" spc="-10">
                <a:latin typeface="Times New Roman"/>
                <a:cs typeface="Times New Roman"/>
              </a:rPr>
              <a:t>my</a:t>
            </a:r>
            <a:r>
              <a:rPr dirty="0" sz="1450" spc="20">
                <a:latin typeface="Times New Roman"/>
                <a:cs typeface="Times New Roman"/>
              </a:rPr>
              <a:t> </a:t>
            </a:r>
            <a:r>
              <a:rPr dirty="0" sz="1450" spc="-10">
                <a:latin typeface="Times New Roman"/>
                <a:cs typeface="Times New Roman"/>
              </a:rPr>
              <a:t>bed.</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Sleep is still spread over me like </a:t>
            </a:r>
            <a:r>
              <a:rPr dirty="0" sz="1450" spc="-5">
                <a:latin typeface="Times New Roman"/>
                <a:cs typeface="Times New Roman"/>
              </a:rPr>
              <a:t>a </a:t>
            </a:r>
            <a:r>
              <a:rPr dirty="0" sz="1450" spc="-25">
                <a:latin typeface="Times New Roman"/>
                <a:cs typeface="Times New Roman"/>
              </a:rPr>
              <a:t>heavy, </a:t>
            </a:r>
            <a:r>
              <a:rPr dirty="0" sz="1450" spc="-10">
                <a:latin typeface="Times New Roman"/>
                <a:cs typeface="Times New Roman"/>
              </a:rPr>
              <a:t>woollen coat, and the name </a:t>
            </a:r>
            <a:r>
              <a:rPr dirty="0" sz="1450" spc="-5">
                <a:latin typeface="Times New Roman"/>
                <a:cs typeface="Times New Roman"/>
              </a:rPr>
              <a:t>of  </a:t>
            </a:r>
            <a:r>
              <a:rPr dirty="0" sz="1450" spc="-10">
                <a:latin typeface="Times New Roman"/>
                <a:cs typeface="Times New Roman"/>
              </a:rPr>
              <a:t>Pernath stands in golden letters before my </a:t>
            </a:r>
            <a:r>
              <a:rPr dirty="0" sz="1450" spc="-25">
                <a:latin typeface="Times New Roman"/>
                <a:cs typeface="Times New Roman"/>
              </a:rPr>
              <a:t>memory. </a:t>
            </a:r>
            <a:r>
              <a:rPr dirty="0" sz="1450" spc="-10">
                <a:latin typeface="Times New Roman"/>
                <a:cs typeface="Times New Roman"/>
              </a:rPr>
              <a:t>Now where have </a:t>
            </a:r>
            <a:r>
              <a:rPr dirty="0" sz="1450" spc="-5">
                <a:latin typeface="Times New Roman"/>
                <a:cs typeface="Times New Roman"/>
              </a:rPr>
              <a:t>I </a:t>
            </a:r>
            <a:r>
              <a:rPr dirty="0" sz="1450" spc="-10">
                <a:latin typeface="Times New Roman"/>
                <a:cs typeface="Times New Roman"/>
              </a:rPr>
              <a:t>read  that name? Athanasius</a:t>
            </a:r>
            <a:r>
              <a:rPr dirty="0" sz="1450">
                <a:latin typeface="Times New Roman"/>
                <a:cs typeface="Times New Roman"/>
              </a:rPr>
              <a:t> </a:t>
            </a:r>
            <a:r>
              <a:rPr dirty="0" sz="1450" spc="-10">
                <a:latin typeface="Times New Roman"/>
                <a:cs typeface="Times New Roman"/>
              </a:rPr>
              <a:t>Pernath?</a:t>
            </a:r>
            <a:endParaRPr sz="1450">
              <a:latin typeface="Times New Roman"/>
              <a:cs typeface="Times New Roman"/>
            </a:endParaRPr>
          </a:p>
          <a:p>
            <a:pPr algn="just" marL="268605">
              <a:lnSpc>
                <a:spcPct val="100000"/>
              </a:lnSpc>
              <a:spcBef>
                <a:spcPts val="720"/>
              </a:spcBef>
            </a:pP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think</a:t>
            </a:r>
            <a:r>
              <a:rPr dirty="0" sz="1450" spc="135">
                <a:latin typeface="Times New Roman"/>
                <a:cs typeface="Times New Roman"/>
              </a:rPr>
              <a:t> </a:t>
            </a:r>
            <a:r>
              <a:rPr dirty="0" sz="1450" spc="-5">
                <a:latin typeface="Times New Roman"/>
                <a:cs typeface="Times New Roman"/>
              </a:rPr>
              <a:t>.</a:t>
            </a:r>
            <a:r>
              <a:rPr dirty="0" sz="1450" spc="135">
                <a:latin typeface="Times New Roman"/>
                <a:cs typeface="Times New Roman"/>
              </a:rPr>
              <a:t> </a:t>
            </a:r>
            <a:r>
              <a:rPr dirty="0" sz="1450" spc="-5">
                <a:latin typeface="Times New Roman"/>
                <a:cs typeface="Times New Roman"/>
              </a:rPr>
              <a:t>.</a:t>
            </a:r>
            <a:r>
              <a:rPr dirty="0" sz="1450" spc="135">
                <a:latin typeface="Times New Roman"/>
                <a:cs typeface="Times New Roman"/>
              </a:rPr>
              <a:t> </a:t>
            </a:r>
            <a:r>
              <a:rPr dirty="0" sz="1450" spc="-5">
                <a:latin typeface="Times New Roman"/>
                <a:cs typeface="Times New Roman"/>
              </a:rPr>
              <a:t>.</a:t>
            </a:r>
            <a:r>
              <a:rPr dirty="0" sz="1450" spc="135">
                <a:latin typeface="Times New Roman"/>
                <a:cs typeface="Times New Roman"/>
              </a:rPr>
              <a:t> </a:t>
            </a: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think</a:t>
            </a:r>
            <a:r>
              <a:rPr dirty="0" sz="1450" spc="135">
                <a:latin typeface="Times New Roman"/>
                <a:cs typeface="Times New Roman"/>
              </a:rPr>
              <a:t> </a:t>
            </a:r>
            <a:r>
              <a:rPr dirty="0" sz="1450" spc="-10">
                <a:latin typeface="Times New Roman"/>
                <a:cs typeface="Times New Roman"/>
              </a:rPr>
              <a:t>that</a:t>
            </a:r>
            <a:r>
              <a:rPr dirty="0" sz="1450" spc="135">
                <a:latin typeface="Times New Roman"/>
                <a:cs typeface="Times New Roman"/>
              </a:rPr>
              <a:t> </a:t>
            </a:r>
            <a:r>
              <a:rPr dirty="0" sz="1450" spc="-10">
                <a:latin typeface="Times New Roman"/>
                <a:cs typeface="Times New Roman"/>
              </a:rPr>
              <a:t>once,</a:t>
            </a:r>
            <a:r>
              <a:rPr dirty="0" sz="1450" spc="140">
                <a:latin typeface="Times New Roman"/>
                <a:cs typeface="Times New Roman"/>
              </a:rPr>
              <a:t> </a:t>
            </a:r>
            <a:r>
              <a:rPr dirty="0" sz="1450" spc="-5">
                <a:latin typeface="Times New Roman"/>
                <a:cs typeface="Times New Roman"/>
              </a:rPr>
              <a:t>a</a:t>
            </a:r>
            <a:r>
              <a:rPr dirty="0" sz="1450" spc="135">
                <a:latin typeface="Times New Roman"/>
                <a:cs typeface="Times New Roman"/>
              </a:rPr>
              <a:t> </a:t>
            </a:r>
            <a:r>
              <a:rPr dirty="0" sz="1450" spc="-5">
                <a:latin typeface="Times New Roman"/>
                <a:cs typeface="Times New Roman"/>
              </a:rPr>
              <a:t>long,</a:t>
            </a:r>
            <a:r>
              <a:rPr dirty="0" sz="1450" spc="135">
                <a:latin typeface="Times New Roman"/>
                <a:cs typeface="Times New Roman"/>
              </a:rPr>
              <a:t> </a:t>
            </a:r>
            <a:r>
              <a:rPr dirty="0" sz="1450" spc="-10">
                <a:latin typeface="Times New Roman"/>
                <a:cs typeface="Times New Roman"/>
              </a:rPr>
              <a:t>long</a:t>
            </a:r>
            <a:r>
              <a:rPr dirty="0" sz="1450" spc="135">
                <a:latin typeface="Times New Roman"/>
                <a:cs typeface="Times New Roman"/>
              </a:rPr>
              <a:t> </a:t>
            </a:r>
            <a:r>
              <a:rPr dirty="0" sz="1450" spc="-10">
                <a:latin typeface="Times New Roman"/>
                <a:cs typeface="Times New Roman"/>
              </a:rPr>
              <a:t>time</a:t>
            </a:r>
            <a:r>
              <a:rPr dirty="0" sz="1450" spc="135">
                <a:latin typeface="Times New Roman"/>
                <a:cs typeface="Times New Roman"/>
              </a:rPr>
              <a:t> </a:t>
            </a:r>
            <a:r>
              <a:rPr dirty="0" sz="1450" spc="-10">
                <a:latin typeface="Times New Roman"/>
                <a:cs typeface="Times New Roman"/>
              </a:rPr>
              <a:t>ago,</a:t>
            </a:r>
            <a:r>
              <a:rPr dirty="0" sz="1450" spc="135">
                <a:latin typeface="Times New Roman"/>
                <a:cs typeface="Times New Roman"/>
              </a:rPr>
              <a:t> </a:t>
            </a:r>
            <a:r>
              <a:rPr dirty="0" sz="1450" spc="-5">
                <a:latin typeface="Times New Roman"/>
                <a:cs typeface="Times New Roman"/>
              </a:rPr>
              <a:t>I</a:t>
            </a:r>
            <a:r>
              <a:rPr dirty="0" sz="1450" spc="135">
                <a:latin typeface="Times New Roman"/>
                <a:cs typeface="Times New Roman"/>
              </a:rPr>
              <a:t> </a:t>
            </a:r>
            <a:r>
              <a:rPr dirty="0" sz="1450" spc="-10">
                <a:latin typeface="Times New Roman"/>
                <a:cs typeface="Times New Roman"/>
              </a:rPr>
              <a:t>took</a:t>
            </a:r>
            <a:r>
              <a:rPr dirty="0" sz="1450" spc="135">
                <a:latin typeface="Times New Roman"/>
                <a:cs typeface="Times New Roman"/>
              </a:rPr>
              <a:t> </a:t>
            </a:r>
            <a:r>
              <a:rPr dirty="0" sz="1450" spc="-10">
                <a:latin typeface="Times New Roman"/>
                <a:cs typeface="Times New Roman"/>
              </a:rPr>
              <a:t>the</a:t>
            </a:r>
            <a:r>
              <a:rPr dirty="0" sz="1450" spc="135">
                <a:latin typeface="Times New Roman"/>
                <a:cs typeface="Times New Roman"/>
              </a:rPr>
              <a:t> </a:t>
            </a:r>
            <a:r>
              <a:rPr dirty="0" sz="1450" spc="-10">
                <a:latin typeface="Times New Roman"/>
                <a:cs typeface="Times New Roman"/>
              </a:rPr>
              <a:t>wrong</a:t>
            </a:r>
            <a:r>
              <a:rPr dirty="0" sz="1450" spc="140">
                <a:latin typeface="Times New Roman"/>
                <a:cs typeface="Times New Roman"/>
              </a:rPr>
              <a:t> </a:t>
            </a:r>
            <a:r>
              <a:rPr dirty="0" sz="1450" spc="-10">
                <a:latin typeface="Times New Roman"/>
                <a:cs typeface="Times New Roman"/>
              </a:rPr>
              <a:t>hat</a:t>
            </a:r>
            <a:endParaRPr sz="145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5488"/>
            <a:ext cx="5807710" cy="9349740"/>
          </a:xfrm>
          <a:prstGeom prst="rect">
            <a:avLst/>
          </a:prstGeom>
        </p:spPr>
        <p:txBody>
          <a:bodyPr wrap="square" lIns="0" tIns="113664" rIns="0" bIns="0" rtlCol="0" vert="horz">
            <a:spAutoFit/>
          </a:bodyPr>
          <a:lstStyle/>
          <a:p>
            <a:pPr algn="just" marL="12700">
              <a:lnSpc>
                <a:spcPct val="100000"/>
              </a:lnSpc>
              <a:spcBef>
                <a:spcPts val="894"/>
              </a:spcBef>
            </a:pPr>
            <a:r>
              <a:rPr dirty="0" sz="1450" spc="-10">
                <a:latin typeface="Times New Roman"/>
                <a:cs typeface="Times New Roman"/>
              </a:rPr>
              <a:t>suppressed breathing. For </a:t>
            </a:r>
            <a:r>
              <a:rPr dirty="0" sz="1450" spc="-5">
                <a:latin typeface="Times New Roman"/>
                <a:cs typeface="Times New Roman"/>
              </a:rPr>
              <a:t>a </a:t>
            </a:r>
            <a:r>
              <a:rPr dirty="0" sz="1450" spc="-10">
                <a:latin typeface="Times New Roman"/>
                <a:cs typeface="Times New Roman"/>
              </a:rPr>
              <a:t>while neither </a:t>
            </a:r>
            <a:r>
              <a:rPr dirty="0" sz="1450" spc="-5">
                <a:latin typeface="Times New Roman"/>
                <a:cs typeface="Times New Roman"/>
              </a:rPr>
              <a:t>of us</a:t>
            </a:r>
            <a:r>
              <a:rPr dirty="0" sz="1450" spc="25">
                <a:latin typeface="Times New Roman"/>
                <a:cs typeface="Times New Roman"/>
              </a:rPr>
              <a:t> </a:t>
            </a:r>
            <a:r>
              <a:rPr dirty="0" sz="1450" spc="-10">
                <a:latin typeface="Times New Roman"/>
                <a:cs typeface="Times New Roman"/>
              </a:rPr>
              <a:t>spoke.</a:t>
            </a:r>
            <a:endParaRPr sz="1450">
              <a:latin typeface="Times New Roman"/>
              <a:cs typeface="Times New Roman"/>
            </a:endParaRPr>
          </a:p>
          <a:p>
            <a:pPr algn="just" marL="12700" marR="6350" indent="255904">
              <a:lnSpc>
                <a:spcPts val="1730"/>
              </a:lnSpc>
              <a:spcBef>
                <a:spcPts val="865"/>
              </a:spcBef>
            </a:pPr>
            <a:r>
              <a:rPr dirty="0" sz="1450" spc="-10">
                <a:latin typeface="Times New Roman"/>
                <a:cs typeface="Times New Roman"/>
              </a:rPr>
              <a:t>"Here, what's this?" He suddenly started </a:t>
            </a:r>
            <a:r>
              <a:rPr dirty="0" sz="1450" spc="-5">
                <a:latin typeface="Times New Roman"/>
                <a:cs typeface="Times New Roman"/>
              </a:rPr>
              <a:t>up </a:t>
            </a:r>
            <a:r>
              <a:rPr dirty="0" sz="1450" spc="-10">
                <a:latin typeface="Times New Roman"/>
                <a:cs typeface="Times New Roman"/>
              </a:rPr>
              <a:t>and waved me </a:t>
            </a:r>
            <a:r>
              <a:rPr dirty="0" sz="1450" spc="-25">
                <a:latin typeface="Times New Roman"/>
                <a:cs typeface="Times New Roman"/>
              </a:rPr>
              <a:t>over. </a:t>
            </a:r>
            <a:r>
              <a:rPr dirty="0" sz="1450" spc="-10">
                <a:latin typeface="Times New Roman"/>
                <a:cs typeface="Times New Roman"/>
              </a:rPr>
              <a:t>"Quick,  quick! Haven't </a:t>
            </a:r>
            <a:r>
              <a:rPr dirty="0" sz="1450" spc="-5">
                <a:latin typeface="Times New Roman"/>
                <a:cs typeface="Times New Roman"/>
              </a:rPr>
              <a:t>you </a:t>
            </a:r>
            <a:r>
              <a:rPr dirty="0" sz="1450" spc="-10">
                <a:latin typeface="Times New Roman"/>
                <a:cs typeface="Times New Roman"/>
              </a:rPr>
              <a:t>any opera glasses </a:t>
            </a:r>
            <a:r>
              <a:rPr dirty="0" sz="1450" spc="-5">
                <a:latin typeface="Times New Roman"/>
                <a:cs typeface="Times New Roman"/>
              </a:rPr>
              <a:t>or </a:t>
            </a:r>
            <a:r>
              <a:rPr dirty="0" sz="1450" spc="-10">
                <a:latin typeface="Times New Roman"/>
                <a:cs typeface="Times New Roman"/>
              </a:rPr>
              <a:t>something like</a:t>
            </a:r>
            <a:r>
              <a:rPr dirty="0" sz="1450" spc="4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715"/>
              </a:spcBef>
            </a:pPr>
            <a:r>
              <a:rPr dirty="0" sz="1450" spc="-70">
                <a:latin typeface="Times New Roman"/>
                <a:cs typeface="Times New Roman"/>
              </a:rPr>
              <a:t>We </a:t>
            </a:r>
            <a:r>
              <a:rPr dirty="0" sz="1450" spc="-10">
                <a:latin typeface="Times New Roman"/>
                <a:cs typeface="Times New Roman"/>
              </a:rPr>
              <a:t>peered down cautiously from behind the curtains. </a:t>
            </a:r>
            <a:r>
              <a:rPr dirty="0" sz="1450" spc="-15">
                <a:latin typeface="Times New Roman"/>
                <a:cs typeface="Times New Roman"/>
              </a:rPr>
              <a:t>Jaromir, </a:t>
            </a:r>
            <a:r>
              <a:rPr dirty="0" sz="1450" spc="-10">
                <a:latin typeface="Times New Roman"/>
                <a:cs typeface="Times New Roman"/>
              </a:rPr>
              <a:t>the deaf-  mute, was standing outside the entrance to </a:t>
            </a:r>
            <a:r>
              <a:rPr dirty="0" sz="1450" spc="-20">
                <a:latin typeface="Times New Roman"/>
                <a:cs typeface="Times New Roman"/>
              </a:rPr>
              <a:t>Wassertrum's </a:t>
            </a:r>
            <a:r>
              <a:rPr dirty="0" sz="1450" spc="-10">
                <a:latin typeface="Times New Roman"/>
                <a:cs typeface="Times New Roman"/>
              </a:rPr>
              <a:t>junk-shop and, as far  as we could tell from his sign-language, was offering to sell him </a:t>
            </a:r>
            <a:r>
              <a:rPr dirty="0" sz="1450" spc="-5">
                <a:latin typeface="Times New Roman"/>
                <a:cs typeface="Times New Roman"/>
              </a:rPr>
              <a:t>a </a:t>
            </a:r>
            <a:r>
              <a:rPr dirty="0" sz="1450" spc="-10">
                <a:latin typeface="Times New Roman"/>
                <a:cs typeface="Times New Roman"/>
              </a:rPr>
              <a:t>small,  glittering object </a:t>
            </a:r>
            <a:r>
              <a:rPr dirty="0" sz="1450" spc="-5">
                <a:latin typeface="Times New Roman"/>
                <a:cs typeface="Times New Roman"/>
              </a:rPr>
              <a:t>he </a:t>
            </a:r>
            <a:r>
              <a:rPr dirty="0" sz="1450" spc="-10">
                <a:latin typeface="Times New Roman"/>
                <a:cs typeface="Times New Roman"/>
              </a:rPr>
              <a:t>was holding, half concealed, in his hand. </a:t>
            </a:r>
            <a:r>
              <a:rPr dirty="0" sz="1450" spc="-20">
                <a:latin typeface="Times New Roman"/>
                <a:cs typeface="Times New Roman"/>
              </a:rPr>
              <a:t>Wassertrum  </a:t>
            </a:r>
            <a:r>
              <a:rPr dirty="0" sz="1450" spc="-10">
                <a:latin typeface="Times New Roman"/>
                <a:cs typeface="Times New Roman"/>
              </a:rPr>
              <a:t>pounced </a:t>
            </a:r>
            <a:r>
              <a:rPr dirty="0" sz="1450" spc="-5">
                <a:latin typeface="Times New Roman"/>
                <a:cs typeface="Times New Roman"/>
              </a:rPr>
              <a:t>on </a:t>
            </a:r>
            <a:r>
              <a:rPr dirty="0" sz="1450" spc="-10">
                <a:latin typeface="Times New Roman"/>
                <a:cs typeface="Times New Roman"/>
              </a:rPr>
              <a:t>it like </a:t>
            </a:r>
            <a:r>
              <a:rPr dirty="0" sz="1450" spc="-5">
                <a:latin typeface="Times New Roman"/>
                <a:cs typeface="Times New Roman"/>
              </a:rPr>
              <a:t>a </a:t>
            </a:r>
            <a:r>
              <a:rPr dirty="0" sz="1450" spc="-10">
                <a:latin typeface="Times New Roman"/>
                <a:cs typeface="Times New Roman"/>
              </a:rPr>
              <a:t>vulture then darted back into his </a:t>
            </a:r>
            <a:r>
              <a:rPr dirty="0" sz="1450" spc="-5">
                <a:latin typeface="Times New Roman"/>
                <a:cs typeface="Times New Roman"/>
              </a:rPr>
              <a:t>shop. </a:t>
            </a:r>
            <a:r>
              <a:rPr dirty="0" sz="1450" spc="-10">
                <a:latin typeface="Times New Roman"/>
                <a:cs typeface="Times New Roman"/>
              </a:rPr>
              <a:t>The next moment  </a:t>
            </a:r>
            <a:r>
              <a:rPr dirty="0" sz="1450" spc="-5">
                <a:latin typeface="Times New Roman"/>
                <a:cs typeface="Times New Roman"/>
              </a:rPr>
              <a:t>he </a:t>
            </a:r>
            <a:r>
              <a:rPr dirty="0" sz="1450" spc="-10">
                <a:latin typeface="Times New Roman"/>
                <a:cs typeface="Times New Roman"/>
              </a:rPr>
              <a:t>rushed back </a:t>
            </a:r>
            <a:r>
              <a:rPr dirty="0" sz="1450" spc="-5">
                <a:latin typeface="Times New Roman"/>
                <a:cs typeface="Times New Roman"/>
              </a:rPr>
              <a:t>out </a:t>
            </a:r>
            <a:r>
              <a:rPr dirty="0" sz="1450" spc="-10">
                <a:latin typeface="Times New Roman"/>
                <a:cs typeface="Times New Roman"/>
              </a:rPr>
              <a:t>again, deathly pale, and grabbed </a:t>
            </a:r>
            <a:r>
              <a:rPr dirty="0" sz="1450" spc="-20">
                <a:latin typeface="Times New Roman"/>
                <a:cs typeface="Times New Roman"/>
              </a:rPr>
              <a:t>Jaromir.</a:t>
            </a:r>
            <a:r>
              <a:rPr dirty="0" sz="1450" spc="320">
                <a:latin typeface="Times New Roman"/>
                <a:cs typeface="Times New Roman"/>
              </a:rPr>
              <a:t> </a:t>
            </a:r>
            <a:r>
              <a:rPr dirty="0" sz="1450" spc="-10">
                <a:latin typeface="Times New Roman"/>
                <a:cs typeface="Times New Roman"/>
              </a:rPr>
              <a:t>A violent  struggle ensued, </a:t>
            </a:r>
            <a:r>
              <a:rPr dirty="0" sz="1450" spc="-5">
                <a:latin typeface="Times New Roman"/>
                <a:cs typeface="Times New Roman"/>
              </a:rPr>
              <a:t>but </a:t>
            </a:r>
            <a:r>
              <a:rPr dirty="0" sz="1450" spc="-10">
                <a:latin typeface="Times New Roman"/>
                <a:cs typeface="Times New Roman"/>
              </a:rPr>
              <a:t>then suddenly </a:t>
            </a:r>
            <a:r>
              <a:rPr dirty="0" sz="1450" spc="-20">
                <a:latin typeface="Times New Roman"/>
                <a:cs typeface="Times New Roman"/>
              </a:rPr>
              <a:t>Wassertrum </a:t>
            </a:r>
            <a:r>
              <a:rPr dirty="0" sz="1450" spc="-10">
                <a:latin typeface="Times New Roman"/>
                <a:cs typeface="Times New Roman"/>
              </a:rPr>
              <a:t>let </a:t>
            </a:r>
            <a:r>
              <a:rPr dirty="0" sz="1450" spc="-5">
                <a:latin typeface="Times New Roman"/>
                <a:cs typeface="Times New Roman"/>
              </a:rPr>
              <a:t>go </a:t>
            </a:r>
            <a:r>
              <a:rPr dirty="0" sz="1450" spc="-10">
                <a:latin typeface="Times New Roman"/>
                <a:cs typeface="Times New Roman"/>
              </a:rPr>
              <a:t>and seemed to </a:t>
            </a:r>
            <a:r>
              <a:rPr dirty="0" sz="1450" spc="-5">
                <a:latin typeface="Times New Roman"/>
                <a:cs typeface="Times New Roman"/>
              </a:rPr>
              <a:t>be  </a:t>
            </a:r>
            <a:r>
              <a:rPr dirty="0" sz="1450" spc="-10">
                <a:latin typeface="Times New Roman"/>
                <a:cs typeface="Times New Roman"/>
              </a:rPr>
              <a:t>considering his next move as </a:t>
            </a:r>
            <a:r>
              <a:rPr dirty="0" sz="1450" spc="-5">
                <a:latin typeface="Times New Roman"/>
                <a:cs typeface="Times New Roman"/>
              </a:rPr>
              <a:t>he </a:t>
            </a:r>
            <a:r>
              <a:rPr dirty="0" sz="1450" spc="-10">
                <a:latin typeface="Times New Roman"/>
                <a:cs typeface="Times New Roman"/>
              </a:rPr>
              <a:t>gnawed furiously at his hare-lip. Casting </a:t>
            </a:r>
            <a:r>
              <a:rPr dirty="0" sz="1450" spc="-5">
                <a:latin typeface="Times New Roman"/>
                <a:cs typeface="Times New Roman"/>
              </a:rPr>
              <a:t>a  </a:t>
            </a:r>
            <a:r>
              <a:rPr dirty="0" sz="1450" spc="-10">
                <a:latin typeface="Times New Roman"/>
                <a:cs typeface="Times New Roman"/>
              </a:rPr>
              <a:t>suspicious glance in </a:t>
            </a:r>
            <a:r>
              <a:rPr dirty="0" sz="1450" spc="-5">
                <a:latin typeface="Times New Roman"/>
                <a:cs typeface="Times New Roman"/>
              </a:rPr>
              <a:t>our </a:t>
            </a:r>
            <a:r>
              <a:rPr dirty="0" sz="1450" spc="-10">
                <a:latin typeface="Times New Roman"/>
                <a:cs typeface="Times New Roman"/>
              </a:rPr>
              <a:t>direction, </a:t>
            </a:r>
            <a:r>
              <a:rPr dirty="0" sz="1450" spc="-5">
                <a:latin typeface="Times New Roman"/>
                <a:cs typeface="Times New Roman"/>
              </a:rPr>
              <a:t>he </a:t>
            </a:r>
            <a:r>
              <a:rPr dirty="0" sz="1450" spc="-10">
                <a:latin typeface="Times New Roman"/>
                <a:cs typeface="Times New Roman"/>
              </a:rPr>
              <a:t>took Jaromir amicably </a:t>
            </a:r>
            <a:r>
              <a:rPr dirty="0" sz="1450" spc="-5">
                <a:latin typeface="Times New Roman"/>
                <a:cs typeface="Times New Roman"/>
              </a:rPr>
              <a:t>by </a:t>
            </a:r>
            <a:r>
              <a:rPr dirty="0" sz="1450" spc="-10">
                <a:latin typeface="Times New Roman"/>
                <a:cs typeface="Times New Roman"/>
              </a:rPr>
              <a:t>the arm and  led him into his</a:t>
            </a:r>
            <a:r>
              <a:rPr dirty="0" sz="1450" spc="5">
                <a:latin typeface="Times New Roman"/>
                <a:cs typeface="Times New Roman"/>
              </a:rPr>
              <a:t> </a:t>
            </a:r>
            <a:r>
              <a:rPr dirty="0" sz="1450" spc="-5">
                <a:latin typeface="Times New Roman"/>
                <a:cs typeface="Times New Roman"/>
              </a:rPr>
              <a:t>shop.</a:t>
            </a:r>
            <a:endParaRPr sz="1450">
              <a:latin typeface="Times New Roman"/>
              <a:cs typeface="Times New Roman"/>
            </a:endParaRPr>
          </a:p>
          <a:p>
            <a:pPr algn="just" marL="12700" marR="8890" indent="255904">
              <a:lnSpc>
                <a:spcPts val="1730"/>
              </a:lnSpc>
              <a:spcBef>
                <a:spcPts val="780"/>
              </a:spcBef>
            </a:pPr>
            <a:r>
              <a:rPr dirty="0" sz="1450" spc="-70">
                <a:latin typeface="Times New Roman"/>
                <a:cs typeface="Times New Roman"/>
              </a:rPr>
              <a:t>We </a:t>
            </a:r>
            <a:r>
              <a:rPr dirty="0" sz="1450" spc="-10">
                <a:latin typeface="Times New Roman"/>
                <a:cs typeface="Times New Roman"/>
              </a:rPr>
              <a:t>must have waited </a:t>
            </a:r>
            <a:r>
              <a:rPr dirty="0" sz="1450" spc="-5">
                <a:latin typeface="Times New Roman"/>
                <a:cs typeface="Times New Roman"/>
              </a:rPr>
              <a:t>a good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20">
                <a:latin typeface="Times New Roman"/>
                <a:cs typeface="Times New Roman"/>
              </a:rPr>
              <a:t>hour, </a:t>
            </a:r>
            <a:r>
              <a:rPr dirty="0" sz="1450" spc="-10">
                <a:latin typeface="Times New Roman"/>
                <a:cs typeface="Times New Roman"/>
              </a:rPr>
              <a:t>they seemed to </a:t>
            </a:r>
            <a:r>
              <a:rPr dirty="0" sz="1450" spc="-5">
                <a:latin typeface="Times New Roman"/>
                <a:cs typeface="Times New Roman"/>
              </a:rPr>
              <a:t>be </a:t>
            </a:r>
            <a:r>
              <a:rPr dirty="0" sz="1450" spc="-10">
                <a:latin typeface="Times New Roman"/>
                <a:cs typeface="Times New Roman"/>
              </a:rPr>
              <a:t>taking </a:t>
            </a:r>
            <a:r>
              <a:rPr dirty="0" sz="1450" spc="-5">
                <a:latin typeface="Times New Roman"/>
                <a:cs typeface="Times New Roman"/>
              </a:rPr>
              <a:t>a  </a:t>
            </a:r>
            <a:r>
              <a:rPr dirty="0" sz="1450" spc="-10">
                <a:latin typeface="Times New Roman"/>
                <a:cs typeface="Times New Roman"/>
              </a:rPr>
              <a:t>long time to come to terms. Eventually Jaromir </a:t>
            </a:r>
            <a:r>
              <a:rPr dirty="0" sz="1450" spc="-15">
                <a:latin typeface="Times New Roman"/>
                <a:cs typeface="Times New Roman"/>
              </a:rPr>
              <a:t>emerged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satisfied smile  </a:t>
            </a:r>
            <a:r>
              <a:rPr dirty="0" sz="1450" spc="-5">
                <a:latin typeface="Times New Roman"/>
                <a:cs typeface="Times New Roman"/>
              </a:rPr>
              <a:t>on </a:t>
            </a:r>
            <a:r>
              <a:rPr dirty="0" sz="1450" spc="-10">
                <a:latin typeface="Times New Roman"/>
                <a:cs typeface="Times New Roman"/>
              </a:rPr>
              <a:t>his face and went </a:t>
            </a:r>
            <a:r>
              <a:rPr dirty="0" sz="1450" spc="-5">
                <a:latin typeface="Times New Roman"/>
                <a:cs typeface="Times New Roman"/>
              </a:rPr>
              <a:t>on </a:t>
            </a:r>
            <a:r>
              <a:rPr dirty="0" sz="1450" spc="-10">
                <a:latin typeface="Times New Roman"/>
                <a:cs typeface="Times New Roman"/>
              </a:rPr>
              <a:t>his</a:t>
            </a:r>
            <a:r>
              <a:rPr dirty="0" sz="1450" spc="10">
                <a:latin typeface="Times New Roman"/>
                <a:cs typeface="Times New Roman"/>
              </a:rPr>
              <a:t> </a:t>
            </a:r>
            <a:r>
              <a:rPr dirty="0" sz="1450" spc="-35">
                <a:latin typeface="Times New Roman"/>
                <a:cs typeface="Times New Roman"/>
              </a:rPr>
              <a:t>way.</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"What </a:t>
            </a:r>
            <a:r>
              <a:rPr dirty="0" sz="1450" spc="-5">
                <a:latin typeface="Times New Roman"/>
                <a:cs typeface="Times New Roman"/>
              </a:rPr>
              <a:t>do you </a:t>
            </a:r>
            <a:r>
              <a:rPr dirty="0" sz="1450" spc="-10">
                <a:latin typeface="Times New Roman"/>
                <a:cs typeface="Times New Roman"/>
              </a:rPr>
              <a:t>think that was about?" </a:t>
            </a:r>
            <a:r>
              <a:rPr dirty="0" sz="1450" spc="-5">
                <a:latin typeface="Times New Roman"/>
                <a:cs typeface="Times New Roman"/>
              </a:rPr>
              <a:t>I </a:t>
            </a:r>
            <a:r>
              <a:rPr dirty="0" sz="1450" spc="-10">
                <a:latin typeface="Times New Roman"/>
                <a:cs typeface="Times New Roman"/>
              </a:rPr>
              <a:t>asked. "It can't have been </a:t>
            </a:r>
            <a:r>
              <a:rPr dirty="0" sz="1450" spc="-5">
                <a:latin typeface="Times New Roman"/>
                <a:cs typeface="Times New Roman"/>
              </a:rPr>
              <a:t>of </a:t>
            </a:r>
            <a:r>
              <a:rPr dirty="0" sz="1450" spc="-10">
                <a:latin typeface="Times New Roman"/>
                <a:cs typeface="Times New Roman"/>
              </a:rPr>
              <a:t>any  great importance. The </a:t>
            </a:r>
            <a:r>
              <a:rPr dirty="0" sz="1450" spc="-5">
                <a:latin typeface="Times New Roman"/>
                <a:cs typeface="Times New Roman"/>
              </a:rPr>
              <a:t>poor </a:t>
            </a:r>
            <a:r>
              <a:rPr dirty="0" sz="1450" spc="-10">
                <a:latin typeface="Times New Roman"/>
                <a:cs typeface="Times New Roman"/>
              </a:rPr>
              <a:t>chap was probably just turning some object he'd  managed to beg into ready</a:t>
            </a:r>
            <a:r>
              <a:rPr dirty="0" sz="1450" spc="10">
                <a:latin typeface="Times New Roman"/>
                <a:cs typeface="Times New Roman"/>
              </a:rPr>
              <a:t> </a:t>
            </a:r>
            <a:r>
              <a:rPr dirty="0" sz="1450" spc="-10">
                <a:latin typeface="Times New Roman"/>
                <a:cs typeface="Times New Roman"/>
              </a:rPr>
              <a:t>cash."</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Charousek did </a:t>
            </a:r>
            <a:r>
              <a:rPr dirty="0" sz="1450" spc="-5">
                <a:latin typeface="Times New Roman"/>
                <a:cs typeface="Times New Roman"/>
              </a:rPr>
              <a:t>not </a:t>
            </a:r>
            <a:r>
              <a:rPr dirty="0" sz="1450" spc="-25">
                <a:latin typeface="Times New Roman"/>
                <a:cs typeface="Times New Roman"/>
              </a:rPr>
              <a:t>reply, </a:t>
            </a:r>
            <a:r>
              <a:rPr dirty="0" sz="1450" spc="-5">
                <a:latin typeface="Times New Roman"/>
                <a:cs typeface="Times New Roman"/>
              </a:rPr>
              <a:t>but </a:t>
            </a:r>
            <a:r>
              <a:rPr dirty="0" sz="1450" spc="-10">
                <a:latin typeface="Times New Roman"/>
                <a:cs typeface="Times New Roman"/>
              </a:rPr>
              <a:t>went back to the table and silently sat down.  He obviously </a:t>
            </a:r>
            <a:r>
              <a:rPr dirty="0" sz="1450" spc="-5">
                <a:latin typeface="Times New Roman"/>
                <a:cs typeface="Times New Roman"/>
              </a:rPr>
              <a:t>thought </a:t>
            </a:r>
            <a:r>
              <a:rPr dirty="0" sz="1450" spc="-10">
                <a:latin typeface="Times New Roman"/>
                <a:cs typeface="Times New Roman"/>
              </a:rPr>
              <a:t>the episode </a:t>
            </a:r>
            <a:r>
              <a:rPr dirty="0" sz="1450" spc="-5">
                <a:latin typeface="Times New Roman"/>
                <a:cs typeface="Times New Roman"/>
              </a:rPr>
              <a:t>of no </a:t>
            </a:r>
            <a:r>
              <a:rPr dirty="0" sz="1450" spc="-10">
                <a:latin typeface="Times New Roman"/>
                <a:cs typeface="Times New Roman"/>
              </a:rPr>
              <a:t>importance </a:t>
            </a:r>
            <a:r>
              <a:rPr dirty="0" sz="1450" spc="-20">
                <a:latin typeface="Times New Roman"/>
                <a:cs typeface="Times New Roman"/>
              </a:rPr>
              <a:t>for, </a:t>
            </a:r>
            <a:r>
              <a:rPr dirty="0" sz="1450" spc="-10">
                <a:latin typeface="Times New Roman"/>
                <a:cs typeface="Times New Roman"/>
              </a:rPr>
              <a:t>after </a:t>
            </a:r>
            <a:r>
              <a:rPr dirty="0" sz="1450" spc="-5">
                <a:latin typeface="Times New Roman"/>
                <a:cs typeface="Times New Roman"/>
              </a:rPr>
              <a:t>a </a:t>
            </a:r>
            <a:r>
              <a:rPr dirty="0" sz="1450" spc="-10">
                <a:latin typeface="Times New Roman"/>
                <a:cs typeface="Times New Roman"/>
              </a:rPr>
              <a:t>short silence,  </a:t>
            </a:r>
            <a:r>
              <a:rPr dirty="0" sz="1450" spc="-5">
                <a:latin typeface="Times New Roman"/>
                <a:cs typeface="Times New Roman"/>
              </a:rPr>
              <a:t>he </a:t>
            </a:r>
            <a:r>
              <a:rPr dirty="0" sz="1450" spc="-10">
                <a:latin typeface="Times New Roman"/>
                <a:cs typeface="Times New Roman"/>
              </a:rPr>
              <a:t>continued where </a:t>
            </a:r>
            <a:r>
              <a:rPr dirty="0" sz="1450" spc="-5">
                <a:latin typeface="Times New Roman"/>
                <a:cs typeface="Times New Roman"/>
              </a:rPr>
              <a:t>he </a:t>
            </a:r>
            <a:r>
              <a:rPr dirty="0" sz="1450" spc="-10">
                <a:latin typeface="Times New Roman"/>
                <a:cs typeface="Times New Roman"/>
              </a:rPr>
              <a:t>had left</a:t>
            </a:r>
            <a:r>
              <a:rPr dirty="0" sz="1450" spc="5">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715" indent="255904">
              <a:lnSpc>
                <a:spcPts val="1730"/>
              </a:lnSpc>
              <a:spcBef>
                <a:spcPts val="790"/>
              </a:spcBef>
            </a:pPr>
            <a:r>
              <a:rPr dirty="0" sz="1450" spc="-40">
                <a:latin typeface="Times New Roman"/>
                <a:cs typeface="Times New Roman"/>
              </a:rPr>
              <a:t>"Yes. </a:t>
            </a: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hate his </a:t>
            </a:r>
            <a:r>
              <a:rPr dirty="0" sz="1450" spc="-5">
                <a:latin typeface="Times New Roman"/>
                <a:cs typeface="Times New Roman"/>
              </a:rPr>
              <a:t>blood. </a:t>
            </a:r>
            <a:r>
              <a:rPr dirty="0" sz="1450" spc="-10">
                <a:latin typeface="Times New Roman"/>
                <a:cs typeface="Times New Roman"/>
              </a:rPr>
              <a:t>By the </a:t>
            </a:r>
            <a:r>
              <a:rPr dirty="0" sz="1450" spc="-35">
                <a:latin typeface="Times New Roman"/>
                <a:cs typeface="Times New Roman"/>
              </a:rPr>
              <a:t>way, </a:t>
            </a:r>
            <a:r>
              <a:rPr dirty="0" sz="1450" spc="-5">
                <a:latin typeface="Times New Roman"/>
                <a:cs typeface="Times New Roman"/>
              </a:rPr>
              <a:t>you </a:t>
            </a:r>
            <a:r>
              <a:rPr dirty="0" sz="1450" spc="-10">
                <a:latin typeface="Times New Roman"/>
                <a:cs typeface="Times New Roman"/>
              </a:rPr>
              <a:t>must interrupt me,  Pernath, if </a:t>
            </a:r>
            <a:r>
              <a:rPr dirty="0" sz="1450" spc="-5">
                <a:latin typeface="Times New Roman"/>
                <a:cs typeface="Times New Roman"/>
              </a:rPr>
              <a:t>I </a:t>
            </a:r>
            <a:r>
              <a:rPr dirty="0" sz="1450" spc="-10">
                <a:latin typeface="Times New Roman"/>
                <a:cs typeface="Times New Roman"/>
              </a:rPr>
              <a:t>get too worked </a:t>
            </a:r>
            <a:r>
              <a:rPr dirty="0" sz="1450" spc="-5">
                <a:latin typeface="Times New Roman"/>
                <a:cs typeface="Times New Roman"/>
              </a:rPr>
              <a:t>up </a:t>
            </a:r>
            <a:r>
              <a:rPr dirty="0" sz="1450" spc="-10">
                <a:latin typeface="Times New Roman"/>
                <a:cs typeface="Times New Roman"/>
              </a:rPr>
              <a:t>again. </a:t>
            </a:r>
            <a:r>
              <a:rPr dirty="0" sz="1450" spc="-5">
                <a:latin typeface="Times New Roman"/>
                <a:cs typeface="Times New Roman"/>
              </a:rPr>
              <a:t>I </a:t>
            </a:r>
            <a:r>
              <a:rPr dirty="0" sz="1450" spc="-10">
                <a:latin typeface="Times New Roman"/>
                <a:cs typeface="Times New Roman"/>
              </a:rPr>
              <a:t>want to remain cool; </a:t>
            </a:r>
            <a:r>
              <a:rPr dirty="0" sz="1450" spc="-5">
                <a:latin typeface="Times New Roman"/>
                <a:cs typeface="Times New Roman"/>
              </a:rPr>
              <a:t>I </a:t>
            </a:r>
            <a:r>
              <a:rPr dirty="0" sz="1450" spc="-10">
                <a:latin typeface="Times New Roman"/>
                <a:cs typeface="Times New Roman"/>
              </a:rPr>
              <a:t>mustn't waste  my best feelings like that. When </a:t>
            </a:r>
            <a:r>
              <a:rPr dirty="0" sz="1450" spc="-5">
                <a:latin typeface="Times New Roman"/>
                <a:cs typeface="Times New Roman"/>
              </a:rPr>
              <a:t>I do, I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hang-over afterwards. A  man with any sense </a:t>
            </a:r>
            <a:r>
              <a:rPr dirty="0" sz="1450" spc="-5">
                <a:latin typeface="Times New Roman"/>
                <a:cs typeface="Times New Roman"/>
              </a:rPr>
              <a:t>of </a:t>
            </a:r>
            <a:r>
              <a:rPr dirty="0" sz="1450" spc="-10">
                <a:latin typeface="Times New Roman"/>
                <a:cs typeface="Times New Roman"/>
              </a:rPr>
              <a:t>decency should speak </a:t>
            </a:r>
            <a:r>
              <a:rPr dirty="0" sz="1450" spc="-25">
                <a:latin typeface="Times New Roman"/>
                <a:cs typeface="Times New Roman"/>
              </a:rPr>
              <a:t>calmly, </a:t>
            </a:r>
            <a:r>
              <a:rPr dirty="0" sz="1450" spc="-5">
                <a:latin typeface="Times New Roman"/>
                <a:cs typeface="Times New Roman"/>
              </a:rPr>
              <a:t>not </a:t>
            </a:r>
            <a:r>
              <a:rPr dirty="0" sz="1450" spc="-10">
                <a:latin typeface="Times New Roman"/>
                <a:cs typeface="Times New Roman"/>
              </a:rPr>
              <a:t>with flowery  affectation like some whore </a:t>
            </a:r>
            <a:r>
              <a:rPr dirty="0" sz="1450" spc="-5">
                <a:latin typeface="Times New Roman"/>
                <a:cs typeface="Times New Roman"/>
              </a:rPr>
              <a:t>or </a:t>
            </a:r>
            <a:r>
              <a:rPr dirty="0" sz="1450" spc="-10">
                <a:latin typeface="Times New Roman"/>
                <a:cs typeface="Times New Roman"/>
              </a:rPr>
              <a:t>poet. Since the world began it would never  have occurred to anyone to 'wring their hands in grief had </a:t>
            </a:r>
            <a:r>
              <a:rPr dirty="0" sz="1450" spc="-5">
                <a:latin typeface="Times New Roman"/>
                <a:cs typeface="Times New Roman"/>
              </a:rPr>
              <a:t>not </a:t>
            </a:r>
            <a:r>
              <a:rPr dirty="0" sz="1450" spc="-10">
                <a:latin typeface="Times New Roman"/>
                <a:cs typeface="Times New Roman"/>
              </a:rPr>
              <a:t>ham actors  </a:t>
            </a:r>
            <a:r>
              <a:rPr dirty="0" sz="1450" spc="-5">
                <a:latin typeface="Times New Roman"/>
                <a:cs typeface="Times New Roman"/>
              </a:rPr>
              <a:t>thought up </a:t>
            </a:r>
            <a:r>
              <a:rPr dirty="0" sz="1450" spc="-10">
                <a:latin typeface="Times New Roman"/>
                <a:cs typeface="Times New Roman"/>
              </a:rPr>
              <a:t>that particularly visual</a:t>
            </a:r>
            <a:r>
              <a:rPr dirty="0" sz="1450" spc="5">
                <a:latin typeface="Times New Roman"/>
                <a:cs typeface="Times New Roman"/>
              </a:rPr>
              <a:t> </a:t>
            </a:r>
            <a:r>
              <a:rPr dirty="0" sz="1450" spc="-10">
                <a:latin typeface="Times New Roman"/>
                <a:cs typeface="Times New Roman"/>
              </a:rPr>
              <a:t>gesture."</a:t>
            </a:r>
            <a:endParaRPr sz="1450">
              <a:latin typeface="Times New Roman"/>
              <a:cs typeface="Times New Roman"/>
            </a:endParaRPr>
          </a:p>
          <a:p>
            <a:pPr algn="just" marL="12700" marR="6985" indent="255904">
              <a:lnSpc>
                <a:spcPts val="1730"/>
              </a:lnSpc>
              <a:spcBef>
                <a:spcPts val="780"/>
              </a:spcBef>
            </a:pPr>
            <a:r>
              <a:rPr dirty="0" sz="1450" spc="-5">
                <a:latin typeface="Times New Roman"/>
                <a:cs typeface="Times New Roman"/>
              </a:rPr>
              <a:t>I </a:t>
            </a:r>
            <a:r>
              <a:rPr dirty="0" sz="1450" spc="-10">
                <a:latin typeface="Times New Roman"/>
                <a:cs typeface="Times New Roman"/>
              </a:rPr>
              <a:t>realised </a:t>
            </a:r>
            <a:r>
              <a:rPr dirty="0" sz="1450" spc="-5">
                <a:latin typeface="Times New Roman"/>
                <a:cs typeface="Times New Roman"/>
              </a:rPr>
              <a:t>he </a:t>
            </a:r>
            <a:r>
              <a:rPr dirty="0" sz="1450" spc="-10">
                <a:latin typeface="Times New Roman"/>
                <a:cs typeface="Times New Roman"/>
              </a:rPr>
              <a:t>was deliberately just rambling </a:t>
            </a:r>
            <a:r>
              <a:rPr dirty="0" sz="1450" spc="-5">
                <a:latin typeface="Times New Roman"/>
                <a:cs typeface="Times New Roman"/>
              </a:rPr>
              <a:t>on </a:t>
            </a:r>
            <a:r>
              <a:rPr dirty="0" sz="1450" spc="-10">
                <a:latin typeface="Times New Roman"/>
                <a:cs typeface="Times New Roman"/>
              </a:rPr>
              <a:t>in an attempt to restore his  inner calm. Not that </a:t>
            </a:r>
            <a:r>
              <a:rPr dirty="0" sz="1450" spc="-5">
                <a:latin typeface="Times New Roman"/>
                <a:cs typeface="Times New Roman"/>
              </a:rPr>
              <a:t>he </a:t>
            </a:r>
            <a:r>
              <a:rPr dirty="0" sz="1450" spc="-10">
                <a:latin typeface="Times New Roman"/>
                <a:cs typeface="Times New Roman"/>
              </a:rPr>
              <a:t>was having great success at the moment. He walked </a:t>
            </a:r>
            <a:r>
              <a:rPr dirty="0" sz="1450" spc="-5">
                <a:latin typeface="Times New Roman"/>
                <a:cs typeface="Times New Roman"/>
              </a:rPr>
              <a:t>up  </a:t>
            </a:r>
            <a:r>
              <a:rPr dirty="0" sz="1450" spc="-10">
                <a:latin typeface="Times New Roman"/>
                <a:cs typeface="Times New Roman"/>
              </a:rPr>
              <a:t>and down the room in an agitated </a:t>
            </a:r>
            <a:r>
              <a:rPr dirty="0" sz="1450" spc="-15">
                <a:latin typeface="Times New Roman"/>
                <a:cs typeface="Times New Roman"/>
              </a:rPr>
              <a:t>manner, </a:t>
            </a:r>
            <a:r>
              <a:rPr dirty="0" sz="1450" spc="-10">
                <a:latin typeface="Times New Roman"/>
                <a:cs typeface="Times New Roman"/>
              </a:rPr>
              <a:t>picking </a:t>
            </a:r>
            <a:r>
              <a:rPr dirty="0" sz="1450" spc="-5">
                <a:latin typeface="Times New Roman"/>
                <a:cs typeface="Times New Roman"/>
              </a:rPr>
              <a:t>up </a:t>
            </a:r>
            <a:r>
              <a:rPr dirty="0" sz="1450" spc="-10">
                <a:latin typeface="Times New Roman"/>
                <a:cs typeface="Times New Roman"/>
              </a:rPr>
              <a:t>all sorts </a:t>
            </a:r>
            <a:r>
              <a:rPr dirty="0" sz="1450" spc="-5">
                <a:latin typeface="Times New Roman"/>
                <a:cs typeface="Times New Roman"/>
              </a:rPr>
              <a:t>of </a:t>
            </a:r>
            <a:r>
              <a:rPr dirty="0" sz="1450" spc="-10">
                <a:latin typeface="Times New Roman"/>
                <a:cs typeface="Times New Roman"/>
              </a:rPr>
              <a:t>objects and  then putting them down again with </a:t>
            </a:r>
            <a:r>
              <a:rPr dirty="0" sz="1450" spc="-5">
                <a:latin typeface="Times New Roman"/>
                <a:cs typeface="Times New Roman"/>
              </a:rPr>
              <a:t>a </a:t>
            </a:r>
            <a:r>
              <a:rPr dirty="0" sz="1450" spc="-10">
                <a:latin typeface="Times New Roman"/>
                <a:cs typeface="Times New Roman"/>
              </a:rPr>
              <a:t>preoccupied</a:t>
            </a:r>
            <a:r>
              <a:rPr dirty="0" sz="1450" spc="30">
                <a:latin typeface="Times New Roman"/>
                <a:cs typeface="Times New Roman"/>
              </a:rPr>
              <a:t> </a:t>
            </a:r>
            <a:r>
              <a:rPr dirty="0" sz="1450" spc="-30">
                <a:latin typeface="Times New Roman"/>
                <a:cs typeface="Times New Roman"/>
              </a:rPr>
              <a:t>air.</a:t>
            </a:r>
            <a:endParaRPr sz="1450">
              <a:latin typeface="Times New Roman"/>
              <a:cs typeface="Times New Roman"/>
            </a:endParaRPr>
          </a:p>
          <a:p>
            <a:pPr marL="268605">
              <a:lnSpc>
                <a:spcPct val="100000"/>
              </a:lnSpc>
              <a:spcBef>
                <a:spcPts val="645"/>
              </a:spcBef>
            </a:pP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suddenly pulled himself together and returned to the</a:t>
            </a:r>
            <a:r>
              <a:rPr dirty="0" sz="1450" spc="80">
                <a:latin typeface="Times New Roman"/>
                <a:cs typeface="Times New Roman"/>
              </a:rPr>
              <a:t> </a:t>
            </a:r>
            <a:r>
              <a:rPr dirty="0" sz="1450" spc="-10">
                <a:latin typeface="Times New Roman"/>
                <a:cs typeface="Times New Roman"/>
              </a:rPr>
              <a:t>subject.</a:t>
            </a:r>
            <a:endParaRPr sz="1450">
              <a:latin typeface="Times New Roman"/>
              <a:cs typeface="Times New Roman"/>
            </a:endParaRPr>
          </a:p>
          <a:p>
            <a:pPr marL="12700" marR="71120" indent="255904">
              <a:lnSpc>
                <a:spcPts val="1730"/>
              </a:lnSpc>
              <a:spcBef>
                <a:spcPts val="850"/>
              </a:spcBef>
            </a:pPr>
            <a:r>
              <a:rPr dirty="0" sz="1450" spc="-10">
                <a:latin typeface="Times New Roman"/>
                <a:cs typeface="Times New Roman"/>
              </a:rPr>
              <a:t>"I can recognise his blood in the slightest unconscious movement </a:t>
            </a:r>
            <a:r>
              <a:rPr dirty="0" sz="1450" spc="-5">
                <a:latin typeface="Times New Roman"/>
                <a:cs typeface="Times New Roman"/>
              </a:rPr>
              <a:t>a </a:t>
            </a:r>
            <a:r>
              <a:rPr dirty="0" sz="1450" spc="-10">
                <a:latin typeface="Times New Roman"/>
                <a:cs typeface="Times New Roman"/>
              </a:rPr>
              <a:t>person  makes. </a:t>
            </a:r>
            <a:r>
              <a:rPr dirty="0" sz="1450" spc="-5">
                <a:latin typeface="Times New Roman"/>
                <a:cs typeface="Times New Roman"/>
              </a:rPr>
              <a:t>I </a:t>
            </a:r>
            <a:r>
              <a:rPr dirty="0" sz="1450" spc="-10">
                <a:latin typeface="Times New Roman"/>
                <a:cs typeface="Times New Roman"/>
              </a:rPr>
              <a:t>know children who look like him and are supposed to </a:t>
            </a:r>
            <a:r>
              <a:rPr dirty="0" sz="1450" spc="-5">
                <a:latin typeface="Times New Roman"/>
                <a:cs typeface="Times New Roman"/>
              </a:rPr>
              <a:t>be </a:t>
            </a:r>
            <a:r>
              <a:rPr dirty="0" sz="1450" spc="-10">
                <a:latin typeface="Times New Roman"/>
                <a:cs typeface="Times New Roman"/>
              </a:rPr>
              <a:t>his, </a:t>
            </a:r>
            <a:r>
              <a:rPr dirty="0" sz="1450" spc="-5">
                <a:latin typeface="Times New Roman"/>
                <a:cs typeface="Times New Roman"/>
              </a:rPr>
              <a:t>but do  not </a:t>
            </a:r>
            <a:r>
              <a:rPr dirty="0" sz="1450" spc="-10">
                <a:latin typeface="Times New Roman"/>
                <a:cs typeface="Times New Roman"/>
              </a:rPr>
              <a:t>belong to the same tribe, it is impossible for me to </a:t>
            </a:r>
            <a:r>
              <a:rPr dirty="0" sz="1450" spc="-5">
                <a:latin typeface="Times New Roman"/>
                <a:cs typeface="Times New Roman"/>
              </a:rPr>
              <a:t>be </a:t>
            </a:r>
            <a:r>
              <a:rPr dirty="0" sz="1450" spc="-10">
                <a:latin typeface="Times New Roman"/>
                <a:cs typeface="Times New Roman"/>
              </a:rPr>
              <a:t>deceived. For years  </a:t>
            </a:r>
            <a:r>
              <a:rPr dirty="0" sz="1450" spc="-5">
                <a:latin typeface="Times New Roman"/>
                <a:cs typeface="Times New Roman"/>
              </a:rPr>
              <a:t>no one </a:t>
            </a:r>
            <a:r>
              <a:rPr dirty="0" sz="1450" spc="-10">
                <a:latin typeface="Times New Roman"/>
                <a:cs typeface="Times New Roman"/>
              </a:rPr>
              <a:t>told me that </a:t>
            </a:r>
            <a:r>
              <a:rPr dirty="0" sz="1450" spc="-35">
                <a:latin typeface="Times New Roman"/>
                <a:cs typeface="Times New Roman"/>
              </a:rPr>
              <a:t>Dr. </a:t>
            </a:r>
            <a:r>
              <a:rPr dirty="0" sz="1450" spc="-25">
                <a:latin typeface="Times New Roman"/>
                <a:cs typeface="Times New Roman"/>
              </a:rPr>
              <a:t>Wassory </a:t>
            </a:r>
            <a:r>
              <a:rPr dirty="0" sz="1450" spc="-10">
                <a:latin typeface="Times New Roman"/>
                <a:cs typeface="Times New Roman"/>
              </a:rPr>
              <a:t>was his </a:t>
            </a:r>
            <a:r>
              <a:rPr dirty="0" sz="1450" spc="-5">
                <a:latin typeface="Times New Roman"/>
                <a:cs typeface="Times New Roman"/>
              </a:rPr>
              <a:t>son, but</a:t>
            </a:r>
            <a:r>
              <a:rPr dirty="0" sz="1450" spc="60">
                <a:latin typeface="Times New Roman"/>
                <a:cs typeface="Times New Roman"/>
              </a:rPr>
              <a:t> </a:t>
            </a:r>
            <a:r>
              <a:rPr dirty="0" sz="1450" spc="-10">
                <a:latin typeface="Times New Roman"/>
                <a:cs typeface="Times New Roman"/>
              </a:rPr>
              <a:t>I—</a:t>
            </a:r>
            <a:endParaRPr sz="145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64675"/>
          </a:xfrm>
          <a:prstGeom prst="rect">
            <a:avLst/>
          </a:prstGeom>
        </p:spPr>
        <p:txBody>
          <a:bodyPr wrap="square" lIns="0" tIns="111760" rIns="0" bIns="0" rtlCol="0" vert="horz">
            <a:spAutoFit/>
          </a:bodyPr>
          <a:lstStyle/>
          <a:p>
            <a:pPr algn="just" marL="268605">
              <a:lnSpc>
                <a:spcPct val="100000"/>
              </a:lnSpc>
              <a:spcBef>
                <a:spcPts val="880"/>
              </a:spcBef>
            </a:pPr>
            <a:r>
              <a:rPr dirty="0" sz="1450" spc="-10">
                <a:latin typeface="Times New Roman"/>
                <a:cs typeface="Times New Roman"/>
              </a:rPr>
              <a:t>how shall </a:t>
            </a:r>
            <a:r>
              <a:rPr dirty="0" sz="1450" spc="-5">
                <a:latin typeface="Times New Roman"/>
                <a:cs typeface="Times New Roman"/>
              </a:rPr>
              <a:t>I put </a:t>
            </a:r>
            <a:r>
              <a:rPr dirty="0" sz="1450" spc="-10">
                <a:latin typeface="Times New Roman"/>
                <a:cs typeface="Times New Roman"/>
              </a:rPr>
              <a:t>it?—1 could scent</a:t>
            </a:r>
            <a:r>
              <a:rPr dirty="0" sz="1450" spc="15">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1430" indent="255904">
              <a:lnSpc>
                <a:spcPts val="1730"/>
              </a:lnSpc>
              <a:spcBef>
                <a:spcPts val="850"/>
              </a:spcBef>
            </a:pPr>
            <a:r>
              <a:rPr dirty="0" sz="1450" spc="-10">
                <a:latin typeface="Times New Roman"/>
                <a:cs typeface="Times New Roman"/>
              </a:rPr>
              <a:t>Even as </a:t>
            </a:r>
            <a:r>
              <a:rPr dirty="0" sz="1450" spc="-5">
                <a:latin typeface="Times New Roman"/>
                <a:cs typeface="Times New Roman"/>
              </a:rPr>
              <a:t>a </a:t>
            </a:r>
            <a:r>
              <a:rPr dirty="0" sz="1450" spc="-10">
                <a:latin typeface="Times New Roman"/>
                <a:cs typeface="Times New Roman"/>
              </a:rPr>
              <a:t>small </a:t>
            </a:r>
            <a:r>
              <a:rPr dirty="0" sz="1450" spc="-30">
                <a:latin typeface="Times New Roman"/>
                <a:cs typeface="Times New Roman"/>
              </a:rPr>
              <a:t>boy, </a:t>
            </a:r>
            <a:r>
              <a:rPr dirty="0" sz="1450" spc="-10">
                <a:latin typeface="Times New Roman"/>
                <a:cs typeface="Times New Roman"/>
              </a:rPr>
              <a:t>before </a:t>
            </a:r>
            <a:r>
              <a:rPr dirty="0" sz="1450" spc="-5">
                <a:latin typeface="Times New Roman"/>
                <a:cs typeface="Times New Roman"/>
              </a:rPr>
              <a:t>I </a:t>
            </a:r>
            <a:r>
              <a:rPr dirty="0" sz="1450" spc="-10">
                <a:latin typeface="Times New Roman"/>
                <a:cs typeface="Times New Roman"/>
              </a:rPr>
              <a:t>had any idea </a:t>
            </a:r>
            <a:r>
              <a:rPr dirty="0" sz="1450" spc="-5">
                <a:latin typeface="Times New Roman"/>
                <a:cs typeface="Times New Roman"/>
              </a:rPr>
              <a:t>of </a:t>
            </a:r>
            <a:r>
              <a:rPr dirty="0" sz="1450" spc="-10">
                <a:latin typeface="Times New Roman"/>
                <a:cs typeface="Times New Roman"/>
              </a:rPr>
              <a:t>what </a:t>
            </a:r>
            <a:r>
              <a:rPr dirty="0" sz="1450" spc="-20">
                <a:latin typeface="Times New Roman"/>
                <a:cs typeface="Times New Roman"/>
              </a:rPr>
              <a:t>Wassertrum's </a:t>
            </a:r>
            <a:r>
              <a:rPr dirty="0" sz="1450" spc="320">
                <a:latin typeface="Times New Roman"/>
                <a:cs typeface="Times New Roman"/>
              </a:rPr>
              <a:t> </a:t>
            </a:r>
            <a:r>
              <a:rPr dirty="0" sz="1450" spc="-10">
                <a:latin typeface="Times New Roman"/>
                <a:cs typeface="Times New Roman"/>
              </a:rPr>
              <a:t>connection with me was"—for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he </a:t>
            </a:r>
            <a:r>
              <a:rPr dirty="0" sz="1450" spc="-10">
                <a:latin typeface="Times New Roman"/>
                <a:cs typeface="Times New Roman"/>
              </a:rPr>
              <a:t>gave me </a:t>
            </a:r>
            <a:r>
              <a:rPr dirty="0" sz="1450" spc="-5">
                <a:latin typeface="Times New Roman"/>
                <a:cs typeface="Times New Roman"/>
              </a:rPr>
              <a:t>a </a:t>
            </a:r>
            <a:r>
              <a:rPr dirty="0" sz="1450" spc="-10">
                <a:latin typeface="Times New Roman"/>
                <a:cs typeface="Times New Roman"/>
              </a:rPr>
              <a:t>searching glance—"I  possessed this gift. They kicked me and beat</a:t>
            </a:r>
            <a:r>
              <a:rPr dirty="0" sz="1450" spc="35">
                <a:latin typeface="Times New Roman"/>
                <a:cs typeface="Times New Roman"/>
              </a:rPr>
              <a:t> </a:t>
            </a:r>
            <a:r>
              <a:rPr dirty="0" sz="1450" spc="-15">
                <a:latin typeface="Times New Roman"/>
                <a:cs typeface="Times New Roman"/>
              </a:rPr>
              <a:t>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there is probably </a:t>
            </a:r>
            <a:r>
              <a:rPr dirty="0" sz="1450" spc="-5">
                <a:latin typeface="Times New Roman"/>
                <a:cs typeface="Times New Roman"/>
              </a:rPr>
              <a:t>no </a:t>
            </a:r>
            <a:r>
              <a:rPr dirty="0" sz="1450" spc="-10">
                <a:latin typeface="Times New Roman"/>
                <a:cs typeface="Times New Roman"/>
              </a:rPr>
              <a:t>part </a:t>
            </a:r>
            <a:r>
              <a:rPr dirty="0" sz="1450" spc="-5">
                <a:latin typeface="Times New Roman"/>
                <a:cs typeface="Times New Roman"/>
              </a:rPr>
              <a:t>of </a:t>
            </a:r>
            <a:r>
              <a:rPr dirty="0" sz="1450" spc="-10">
                <a:latin typeface="Times New Roman"/>
                <a:cs typeface="Times New Roman"/>
              </a:rPr>
              <a:t>my </a:t>
            </a:r>
            <a:r>
              <a:rPr dirty="0" sz="1450" spc="-5">
                <a:latin typeface="Times New Roman"/>
                <a:cs typeface="Times New Roman"/>
              </a:rPr>
              <a:t>body </a:t>
            </a:r>
            <a:r>
              <a:rPr dirty="0" sz="1450" spc="-10">
                <a:latin typeface="Times New Roman"/>
                <a:cs typeface="Times New Roman"/>
              </a:rPr>
              <a:t>that has </a:t>
            </a:r>
            <a:r>
              <a:rPr dirty="0" sz="1450" spc="-5">
                <a:latin typeface="Times New Roman"/>
                <a:cs typeface="Times New Roman"/>
              </a:rPr>
              <a:t>not </a:t>
            </a:r>
            <a:r>
              <a:rPr dirty="0" sz="1450" spc="-10">
                <a:latin typeface="Times New Roman"/>
                <a:cs typeface="Times New Roman"/>
              </a:rPr>
              <a:t>experienced acute pain—  they starved me until </a:t>
            </a:r>
            <a:r>
              <a:rPr dirty="0" sz="1450" spc="-5">
                <a:latin typeface="Times New Roman"/>
                <a:cs typeface="Times New Roman"/>
              </a:rPr>
              <a:t>I </a:t>
            </a:r>
            <a:r>
              <a:rPr dirty="0" sz="1450" spc="-10">
                <a:latin typeface="Times New Roman"/>
                <a:cs typeface="Times New Roman"/>
              </a:rPr>
              <a:t>was half crazy with hunger and thirst and happy to eat  rotting scraps, </a:t>
            </a:r>
            <a:r>
              <a:rPr dirty="0" sz="1450" spc="-5">
                <a:latin typeface="Times New Roman"/>
                <a:cs typeface="Times New Roman"/>
              </a:rPr>
              <a:t>but I </a:t>
            </a:r>
            <a:r>
              <a:rPr dirty="0" sz="1450" spc="-10">
                <a:latin typeface="Times New Roman"/>
                <a:cs typeface="Times New Roman"/>
              </a:rPr>
              <a:t>was incapable </a:t>
            </a:r>
            <a:r>
              <a:rPr dirty="0" sz="1450" spc="-5">
                <a:latin typeface="Times New Roman"/>
                <a:cs typeface="Times New Roman"/>
              </a:rPr>
              <a:t>of </a:t>
            </a:r>
            <a:r>
              <a:rPr dirty="0" sz="1450" spc="-10">
                <a:latin typeface="Times New Roman"/>
                <a:cs typeface="Times New Roman"/>
              </a:rPr>
              <a:t>feeling hatred towards those that  tormented me. It was simply impossible. There was </a:t>
            </a:r>
            <a:r>
              <a:rPr dirty="0" sz="1450" spc="-5">
                <a:latin typeface="Times New Roman"/>
                <a:cs typeface="Times New Roman"/>
              </a:rPr>
              <a:t>no </a:t>
            </a:r>
            <a:r>
              <a:rPr dirty="0" sz="1450" spc="-10">
                <a:latin typeface="Times New Roman"/>
                <a:cs typeface="Times New Roman"/>
              </a:rPr>
              <a:t>room for hatred within  me. Do </a:t>
            </a:r>
            <a:r>
              <a:rPr dirty="0" sz="1450" spc="-5">
                <a:latin typeface="Times New Roman"/>
                <a:cs typeface="Times New Roman"/>
              </a:rPr>
              <a:t>you </a:t>
            </a:r>
            <a:r>
              <a:rPr dirty="0" sz="1450" spc="-10">
                <a:latin typeface="Times New Roman"/>
                <a:cs typeface="Times New Roman"/>
              </a:rPr>
              <a:t>understand? In spite </a:t>
            </a:r>
            <a:r>
              <a:rPr dirty="0" sz="1450" spc="-5">
                <a:latin typeface="Times New Roman"/>
                <a:cs typeface="Times New Roman"/>
              </a:rPr>
              <a:t>of </a:t>
            </a:r>
            <a:r>
              <a:rPr dirty="0" sz="1450" spc="-10">
                <a:latin typeface="Times New Roman"/>
                <a:cs typeface="Times New Roman"/>
              </a:rPr>
              <a:t>the fact that my whole being was soaked in  hatred.</a:t>
            </a:r>
            <a:endParaRPr sz="1450">
              <a:latin typeface="Times New Roman"/>
              <a:cs typeface="Times New Roman"/>
            </a:endParaRPr>
          </a:p>
          <a:p>
            <a:pPr algn="just" marL="12700" marR="5080" indent="255904">
              <a:lnSpc>
                <a:spcPts val="1730"/>
              </a:lnSpc>
              <a:spcBef>
                <a:spcPts val="780"/>
              </a:spcBef>
            </a:pPr>
            <a:r>
              <a:rPr dirty="0" sz="1450" spc="-20">
                <a:latin typeface="Times New Roman"/>
                <a:cs typeface="Times New Roman"/>
              </a:rPr>
              <a:t>Wassertrum </a:t>
            </a:r>
            <a:r>
              <a:rPr dirty="0" sz="1450" spc="-10">
                <a:latin typeface="Times New Roman"/>
                <a:cs typeface="Times New Roman"/>
              </a:rPr>
              <a:t>has never caused me the least harm. By that </a:t>
            </a:r>
            <a:r>
              <a:rPr dirty="0" sz="1450" spc="-5">
                <a:latin typeface="Times New Roman"/>
                <a:cs typeface="Times New Roman"/>
              </a:rPr>
              <a:t>I </a:t>
            </a:r>
            <a:r>
              <a:rPr dirty="0" sz="1450" spc="-10">
                <a:latin typeface="Times New Roman"/>
                <a:cs typeface="Times New Roman"/>
              </a:rPr>
              <a:t>mean that </a:t>
            </a:r>
            <a:r>
              <a:rPr dirty="0" sz="1450" spc="-5">
                <a:latin typeface="Times New Roman"/>
                <a:cs typeface="Times New Roman"/>
              </a:rPr>
              <a:t>he  </a:t>
            </a:r>
            <a:r>
              <a:rPr dirty="0" sz="1450" spc="-10">
                <a:latin typeface="Times New Roman"/>
                <a:cs typeface="Times New Roman"/>
              </a:rPr>
              <a:t>never beat me, </a:t>
            </a:r>
            <a:r>
              <a:rPr dirty="0" sz="1450" spc="-5">
                <a:latin typeface="Times New Roman"/>
                <a:cs typeface="Times New Roman"/>
              </a:rPr>
              <a:t>nor </a:t>
            </a:r>
            <a:r>
              <a:rPr dirty="0" sz="1450" spc="-10">
                <a:latin typeface="Times New Roman"/>
                <a:cs typeface="Times New Roman"/>
              </a:rPr>
              <a:t>threw things at me, </a:t>
            </a:r>
            <a:r>
              <a:rPr dirty="0" sz="1450" spc="-5">
                <a:latin typeface="Times New Roman"/>
                <a:cs typeface="Times New Roman"/>
              </a:rPr>
              <a:t>nor </a:t>
            </a:r>
            <a:r>
              <a:rPr dirty="0" sz="1450" spc="-10">
                <a:latin typeface="Times New Roman"/>
                <a:cs typeface="Times New Roman"/>
              </a:rPr>
              <a:t>even swore at me when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ragged street-urchin running round the Ghetto. </a:t>
            </a:r>
            <a:r>
              <a:rPr dirty="0" sz="1450" spc="-5">
                <a:latin typeface="Times New Roman"/>
                <a:cs typeface="Times New Roman"/>
              </a:rPr>
              <a:t>I </a:t>
            </a:r>
            <a:r>
              <a:rPr dirty="0" sz="1450" spc="-10">
                <a:latin typeface="Times New Roman"/>
                <a:cs typeface="Times New Roman"/>
              </a:rPr>
              <a:t>am perfectly aware </a:t>
            </a:r>
            <a:r>
              <a:rPr dirty="0" sz="1450" spc="-5">
                <a:latin typeface="Times New Roman"/>
                <a:cs typeface="Times New Roman"/>
              </a:rPr>
              <a:t>of </a:t>
            </a:r>
            <a:r>
              <a:rPr dirty="0" sz="1450" spc="-10">
                <a:latin typeface="Times New Roman"/>
                <a:cs typeface="Times New Roman"/>
              </a:rPr>
              <a:t>that,  and yet all the hatred, all the rancour boiling </a:t>
            </a:r>
            <a:r>
              <a:rPr dirty="0" sz="1450" spc="-5">
                <a:latin typeface="Times New Roman"/>
                <a:cs typeface="Times New Roman"/>
              </a:rPr>
              <a:t>up </a:t>
            </a:r>
            <a:r>
              <a:rPr dirty="0" sz="1450" spc="-10">
                <a:latin typeface="Times New Roman"/>
                <a:cs typeface="Times New Roman"/>
              </a:rPr>
              <a:t>inside me was directed at him,  at him</a:t>
            </a:r>
            <a:r>
              <a:rPr dirty="0" sz="1450" spc="-5">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One remarkable fact is that 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never once played </a:t>
            </a:r>
            <a:r>
              <a:rPr dirty="0" sz="1450" spc="-5">
                <a:latin typeface="Times New Roman"/>
                <a:cs typeface="Times New Roman"/>
              </a:rPr>
              <a:t>a </a:t>
            </a:r>
            <a:r>
              <a:rPr dirty="0" sz="1450" spc="-10">
                <a:latin typeface="Times New Roman"/>
                <a:cs typeface="Times New Roman"/>
              </a:rPr>
              <a:t>trick </a:t>
            </a:r>
            <a:r>
              <a:rPr dirty="0" sz="1450" spc="-5">
                <a:latin typeface="Times New Roman"/>
                <a:cs typeface="Times New Roman"/>
              </a:rPr>
              <a:t>on </a:t>
            </a:r>
            <a:r>
              <a:rPr dirty="0" sz="1450" spc="-10">
                <a:latin typeface="Times New Roman"/>
                <a:cs typeface="Times New Roman"/>
              </a:rPr>
              <a:t>him. If  the other children </a:t>
            </a:r>
            <a:r>
              <a:rPr dirty="0" sz="1450" spc="-5">
                <a:latin typeface="Times New Roman"/>
                <a:cs typeface="Times New Roman"/>
              </a:rPr>
              <a:t>did, I </a:t>
            </a:r>
            <a:r>
              <a:rPr dirty="0" sz="1450" spc="-10">
                <a:latin typeface="Times New Roman"/>
                <a:cs typeface="Times New Roman"/>
              </a:rPr>
              <a:t>immediately went my own </a:t>
            </a:r>
            <a:r>
              <a:rPr dirty="0" sz="1450" spc="-35">
                <a:latin typeface="Times New Roman"/>
                <a:cs typeface="Times New Roman"/>
              </a:rPr>
              <a:t>way. </a:t>
            </a: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could spend  hours standing in </a:t>
            </a:r>
            <a:r>
              <a:rPr dirty="0" sz="1450" spc="-5">
                <a:latin typeface="Times New Roman"/>
                <a:cs typeface="Times New Roman"/>
              </a:rPr>
              <a:t>a </a:t>
            </a:r>
            <a:r>
              <a:rPr dirty="0" sz="1450" spc="-20">
                <a:latin typeface="Times New Roman"/>
                <a:cs typeface="Times New Roman"/>
              </a:rPr>
              <a:t>doorway, </a:t>
            </a:r>
            <a:r>
              <a:rPr dirty="0" sz="1450" spc="-10">
                <a:latin typeface="Times New Roman"/>
                <a:cs typeface="Times New Roman"/>
              </a:rPr>
              <a:t>hidden behind the </a:t>
            </a:r>
            <a:r>
              <a:rPr dirty="0" sz="1450" spc="-20">
                <a:latin typeface="Times New Roman"/>
                <a:cs typeface="Times New Roman"/>
              </a:rPr>
              <a:t>door, </a:t>
            </a:r>
            <a:r>
              <a:rPr dirty="0" sz="1450" spc="-10">
                <a:latin typeface="Times New Roman"/>
                <a:cs typeface="Times New Roman"/>
              </a:rPr>
              <a:t>staring at his face  through the crack until everything went black, so intense was this inexplicable  feeling </a:t>
            </a:r>
            <a:r>
              <a:rPr dirty="0" sz="1450" spc="-5">
                <a:latin typeface="Times New Roman"/>
                <a:cs typeface="Times New Roman"/>
              </a:rPr>
              <a:t>of </a:t>
            </a:r>
            <a:r>
              <a:rPr dirty="0" sz="1450" spc="-10">
                <a:latin typeface="Times New Roman"/>
                <a:cs typeface="Times New Roman"/>
              </a:rPr>
              <a:t>hatred.</a:t>
            </a:r>
            <a:endParaRPr sz="1450">
              <a:latin typeface="Times New Roman"/>
              <a:cs typeface="Times New Roman"/>
            </a:endParaRPr>
          </a:p>
          <a:p>
            <a:pPr marL="12700" marR="104775" indent="255904">
              <a:lnSpc>
                <a:spcPts val="1730"/>
              </a:lnSpc>
              <a:spcBef>
                <a:spcPts val="715"/>
              </a:spcBef>
            </a:pPr>
            <a:r>
              <a:rPr dirty="0" sz="1450" spc="-10">
                <a:latin typeface="Times New Roman"/>
                <a:cs typeface="Times New Roman"/>
              </a:rPr>
              <a:t>It must have been then, </a:t>
            </a:r>
            <a:r>
              <a:rPr dirty="0" sz="1450" spc="-5">
                <a:latin typeface="Times New Roman"/>
                <a:cs typeface="Times New Roman"/>
              </a:rPr>
              <a:t>I </a:t>
            </a:r>
            <a:r>
              <a:rPr dirty="0" sz="1450" spc="-10">
                <a:latin typeface="Times New Roman"/>
                <a:cs typeface="Times New Roman"/>
              </a:rPr>
              <a:t>think, that </a:t>
            </a:r>
            <a:r>
              <a:rPr dirty="0" sz="1450" spc="-5">
                <a:latin typeface="Times New Roman"/>
                <a:cs typeface="Times New Roman"/>
              </a:rPr>
              <a:t>I </a:t>
            </a:r>
            <a:r>
              <a:rPr dirty="0" sz="1450" spc="-10">
                <a:latin typeface="Times New Roman"/>
                <a:cs typeface="Times New Roman"/>
              </a:rPr>
              <a:t>laid the foundations </a:t>
            </a:r>
            <a:r>
              <a:rPr dirty="0" sz="1450" spc="-5">
                <a:latin typeface="Times New Roman"/>
                <a:cs typeface="Times New Roman"/>
              </a:rPr>
              <a:t>of </a:t>
            </a:r>
            <a:r>
              <a:rPr dirty="0" sz="1450" spc="-10">
                <a:latin typeface="Times New Roman"/>
                <a:cs typeface="Times New Roman"/>
              </a:rPr>
              <a:t>the second  sight that awakes within me the moment </a:t>
            </a:r>
            <a:r>
              <a:rPr dirty="0" sz="1450" spc="-5">
                <a:latin typeface="Times New Roman"/>
                <a:cs typeface="Times New Roman"/>
              </a:rPr>
              <a:t>I </a:t>
            </a:r>
            <a:r>
              <a:rPr dirty="0" sz="1450" spc="-10">
                <a:latin typeface="Times New Roman"/>
                <a:cs typeface="Times New Roman"/>
              </a:rPr>
              <a:t>come into contact with people, </a:t>
            </a:r>
            <a:r>
              <a:rPr dirty="0" sz="1450" spc="-5">
                <a:latin typeface="Times New Roman"/>
                <a:cs typeface="Times New Roman"/>
              </a:rPr>
              <a:t>or  </a:t>
            </a:r>
            <a:r>
              <a:rPr dirty="0" sz="1450" spc="-10">
                <a:latin typeface="Times New Roman"/>
                <a:cs typeface="Times New Roman"/>
              </a:rPr>
              <a:t>even with things, that have some connection with him. 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must have  unconsciously absorbed his every movement—the way </a:t>
            </a:r>
            <a:r>
              <a:rPr dirty="0" sz="1450" spc="-5">
                <a:latin typeface="Times New Roman"/>
                <a:cs typeface="Times New Roman"/>
              </a:rPr>
              <a:t>he </a:t>
            </a:r>
            <a:r>
              <a:rPr dirty="0" sz="1450" spc="-10">
                <a:latin typeface="Times New Roman"/>
                <a:cs typeface="Times New Roman"/>
              </a:rPr>
              <a:t>wears his coat, the  way </a:t>
            </a:r>
            <a:r>
              <a:rPr dirty="0" sz="1450" spc="-5">
                <a:latin typeface="Times New Roman"/>
                <a:cs typeface="Times New Roman"/>
              </a:rPr>
              <a:t>he </a:t>
            </a:r>
            <a:r>
              <a:rPr dirty="0" sz="1450" spc="-10">
                <a:latin typeface="Times New Roman"/>
                <a:cs typeface="Times New Roman"/>
              </a:rPr>
              <a:t>picks things </a:t>
            </a:r>
            <a:r>
              <a:rPr dirty="0" sz="1450" spc="-5">
                <a:latin typeface="Times New Roman"/>
                <a:cs typeface="Times New Roman"/>
              </a:rPr>
              <a:t>up, or </a:t>
            </a:r>
            <a:r>
              <a:rPr dirty="0" sz="1450" spc="-10">
                <a:latin typeface="Times New Roman"/>
                <a:cs typeface="Times New Roman"/>
              </a:rPr>
              <a:t>drinks, </a:t>
            </a:r>
            <a:r>
              <a:rPr dirty="0" sz="1450" spc="-5">
                <a:latin typeface="Times New Roman"/>
                <a:cs typeface="Times New Roman"/>
              </a:rPr>
              <a:t>or </a:t>
            </a:r>
            <a:r>
              <a:rPr dirty="0" sz="1450" spc="-10">
                <a:latin typeface="Times New Roman"/>
                <a:cs typeface="Times New Roman"/>
              </a:rPr>
              <a:t>coughs and all that kind </a:t>
            </a:r>
            <a:r>
              <a:rPr dirty="0" sz="1450" spc="-5">
                <a:latin typeface="Times New Roman"/>
                <a:cs typeface="Times New Roman"/>
              </a:rPr>
              <a:t>of </a:t>
            </a:r>
            <a:r>
              <a:rPr dirty="0" sz="1450" spc="-10">
                <a:latin typeface="Times New Roman"/>
                <a:cs typeface="Times New Roman"/>
              </a:rPr>
              <a:t>thing—and  learnt them </a:t>
            </a:r>
            <a:r>
              <a:rPr dirty="0" sz="1450" spc="-15">
                <a:latin typeface="Times New Roman"/>
                <a:cs typeface="Times New Roman"/>
              </a:rPr>
              <a:t>off </a:t>
            </a:r>
            <a:r>
              <a:rPr dirty="0" sz="1450" spc="-5">
                <a:latin typeface="Times New Roman"/>
                <a:cs typeface="Times New Roman"/>
              </a:rPr>
              <a:t>by </a:t>
            </a:r>
            <a:r>
              <a:rPr dirty="0" sz="1450" spc="-10">
                <a:latin typeface="Times New Roman"/>
                <a:cs typeface="Times New Roman"/>
              </a:rPr>
              <a:t>heart until they had etched themselves </a:t>
            </a:r>
            <a:r>
              <a:rPr dirty="0" sz="1450" spc="-5">
                <a:latin typeface="Times New Roman"/>
                <a:cs typeface="Times New Roman"/>
              </a:rPr>
              <a:t>on </a:t>
            </a:r>
            <a:r>
              <a:rPr dirty="0" sz="1450" spc="-10">
                <a:latin typeface="Times New Roman"/>
                <a:cs typeface="Times New Roman"/>
              </a:rPr>
              <a:t>my soul, so that  anywhere </a:t>
            </a:r>
            <a:r>
              <a:rPr dirty="0" sz="1450" spc="-5">
                <a:latin typeface="Times New Roman"/>
                <a:cs typeface="Times New Roman"/>
              </a:rPr>
              <a:t>I </a:t>
            </a:r>
            <a:r>
              <a:rPr dirty="0" sz="1450" spc="-10">
                <a:latin typeface="Times New Roman"/>
                <a:cs typeface="Times New Roman"/>
              </a:rPr>
              <a:t>can unfailingly recognise the merest traces in others as his </a:t>
            </a:r>
            <a:r>
              <a:rPr dirty="0" sz="1450" spc="-25">
                <a:latin typeface="Times New Roman"/>
                <a:cs typeface="Times New Roman"/>
              </a:rPr>
              <a:t>legacy.  </a:t>
            </a:r>
            <a:r>
              <a:rPr dirty="0" sz="1450" spc="-10">
                <a:latin typeface="Times New Roman"/>
                <a:cs typeface="Times New Roman"/>
              </a:rPr>
              <a:t>Later </a:t>
            </a:r>
            <a:r>
              <a:rPr dirty="0" sz="1450" spc="-5">
                <a:latin typeface="Times New Roman"/>
                <a:cs typeface="Times New Roman"/>
              </a:rPr>
              <a:t>on </a:t>
            </a:r>
            <a:r>
              <a:rPr dirty="0" sz="1450" spc="-10">
                <a:latin typeface="Times New Roman"/>
                <a:cs typeface="Times New Roman"/>
              </a:rPr>
              <a:t>it started to become an obsession. </a:t>
            </a:r>
            <a:r>
              <a:rPr dirty="0" sz="1450" spc="-5">
                <a:latin typeface="Times New Roman"/>
                <a:cs typeface="Times New Roman"/>
              </a:rPr>
              <a:t>I </a:t>
            </a:r>
            <a:r>
              <a:rPr dirty="0" sz="1450" spc="-10">
                <a:latin typeface="Times New Roman"/>
                <a:cs typeface="Times New Roman"/>
              </a:rPr>
              <a:t>would throw away the most  inoffensive objects, merely because </a:t>
            </a:r>
            <a:r>
              <a:rPr dirty="0" sz="1450" spc="-5">
                <a:latin typeface="Times New Roman"/>
                <a:cs typeface="Times New Roman"/>
              </a:rPr>
              <a:t>I </a:t>
            </a:r>
            <a:r>
              <a:rPr dirty="0" sz="1450" spc="-10">
                <a:latin typeface="Times New Roman"/>
                <a:cs typeface="Times New Roman"/>
              </a:rPr>
              <a:t>was tormented </a:t>
            </a:r>
            <a:r>
              <a:rPr dirty="0" sz="1450" spc="-5">
                <a:latin typeface="Times New Roman"/>
                <a:cs typeface="Times New Roman"/>
              </a:rPr>
              <a:t>by </a:t>
            </a: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that his  hand might have touched them. Others, </a:t>
            </a:r>
            <a:r>
              <a:rPr dirty="0" sz="1450" spc="-15">
                <a:latin typeface="Times New Roman"/>
                <a:cs typeface="Times New Roman"/>
              </a:rPr>
              <a:t>however, </a:t>
            </a:r>
            <a:r>
              <a:rPr dirty="0" sz="1450" spc="-10">
                <a:latin typeface="Times New Roman"/>
                <a:cs typeface="Times New Roman"/>
              </a:rPr>
              <a:t>were dear to me because </a:t>
            </a:r>
            <a:r>
              <a:rPr dirty="0" sz="1450" spc="-5">
                <a:latin typeface="Times New Roman"/>
                <a:cs typeface="Times New Roman"/>
              </a:rPr>
              <a:t>I  </a:t>
            </a:r>
            <a:r>
              <a:rPr dirty="0" sz="1450" spc="-10">
                <a:latin typeface="Times New Roman"/>
                <a:cs typeface="Times New Roman"/>
              </a:rPr>
              <a:t>felt they were like friends who wished him</a:t>
            </a:r>
            <a:r>
              <a:rPr dirty="0" sz="1450" spc="30">
                <a:latin typeface="Times New Roman"/>
                <a:cs typeface="Times New Roman"/>
              </a:rPr>
              <a:t> </a:t>
            </a:r>
            <a:r>
              <a:rPr dirty="0" sz="1450" spc="-10">
                <a:latin typeface="Times New Roman"/>
                <a:cs typeface="Times New Roman"/>
              </a:rPr>
              <a:t>ill."</a:t>
            </a:r>
            <a:endParaRPr sz="1450">
              <a:latin typeface="Times New Roman"/>
              <a:cs typeface="Times New Roman"/>
            </a:endParaRPr>
          </a:p>
          <a:p>
            <a:pPr marL="12700" marR="10160" indent="255904">
              <a:lnSpc>
                <a:spcPts val="1730"/>
              </a:lnSpc>
              <a:spcBef>
                <a:spcPts val="775"/>
              </a:spcBef>
            </a:pPr>
            <a:r>
              <a:rPr dirty="0" sz="1450" spc="-10">
                <a:latin typeface="Times New Roman"/>
                <a:cs typeface="Times New Roman"/>
              </a:rPr>
              <a:t>Charousek was silent for </a:t>
            </a:r>
            <a:r>
              <a:rPr dirty="0" sz="1450" spc="-5">
                <a:latin typeface="Times New Roman"/>
                <a:cs typeface="Times New Roman"/>
              </a:rPr>
              <a:t>a </a:t>
            </a:r>
            <a:r>
              <a:rPr dirty="0" sz="1450" spc="-10">
                <a:latin typeface="Times New Roman"/>
                <a:cs typeface="Times New Roman"/>
              </a:rPr>
              <a:t>moment. </a:t>
            </a:r>
            <a:r>
              <a:rPr dirty="0" sz="1450" spc="-5">
                <a:latin typeface="Times New Roman"/>
                <a:cs typeface="Times New Roman"/>
              </a:rPr>
              <a:t>I </a:t>
            </a:r>
            <a:r>
              <a:rPr dirty="0" sz="1450" spc="-10">
                <a:latin typeface="Times New Roman"/>
                <a:cs typeface="Times New Roman"/>
              </a:rPr>
              <a:t>saw him gazing abstractedly into  space. </a:t>
            </a:r>
            <a:r>
              <a:rPr dirty="0" sz="1450" spc="-15">
                <a:latin typeface="Times New Roman"/>
                <a:cs typeface="Times New Roman"/>
              </a:rPr>
              <a:t>Mechanically, </a:t>
            </a:r>
            <a:r>
              <a:rPr dirty="0" sz="1450" spc="-10">
                <a:latin typeface="Times New Roman"/>
                <a:cs typeface="Times New Roman"/>
              </a:rPr>
              <a:t>his fingers stroked the file </a:t>
            </a:r>
            <a:r>
              <a:rPr dirty="0" sz="1450" spc="-5">
                <a:latin typeface="Times New Roman"/>
                <a:cs typeface="Times New Roman"/>
              </a:rPr>
              <a:t>on </a:t>
            </a:r>
            <a:r>
              <a:rPr dirty="0" sz="1450" spc="-10">
                <a:latin typeface="Times New Roman"/>
                <a:cs typeface="Times New Roman"/>
              </a:rPr>
              <a:t>the</a:t>
            </a:r>
            <a:r>
              <a:rPr dirty="0" sz="1450" spc="40">
                <a:latin typeface="Times New Roman"/>
                <a:cs typeface="Times New Roman"/>
              </a:rPr>
              <a:t> </a:t>
            </a:r>
            <a:r>
              <a:rPr dirty="0" sz="1450" spc="-10">
                <a:latin typeface="Times New Roman"/>
                <a:cs typeface="Times New Roman"/>
              </a:rPr>
              <a:t>table.</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"Then when </a:t>
            </a:r>
            <a:r>
              <a:rPr dirty="0" sz="1450" spc="-5">
                <a:latin typeface="Times New Roman"/>
                <a:cs typeface="Times New Roman"/>
              </a:rPr>
              <a:t>a </a:t>
            </a:r>
            <a:r>
              <a:rPr dirty="0" sz="1450" spc="-10">
                <a:latin typeface="Times New Roman"/>
                <a:cs typeface="Times New Roman"/>
              </a:rPr>
              <a:t>few teachers took pity </a:t>
            </a:r>
            <a:r>
              <a:rPr dirty="0" sz="1450" spc="-5">
                <a:latin typeface="Times New Roman"/>
                <a:cs typeface="Times New Roman"/>
              </a:rPr>
              <a:t>on </a:t>
            </a:r>
            <a:r>
              <a:rPr dirty="0" sz="1450" spc="-10">
                <a:latin typeface="Times New Roman"/>
                <a:cs typeface="Times New Roman"/>
              </a:rPr>
              <a:t>me and collected enough to allow  me to study philosophy and medicine—and to learn to think for myself, </a:t>
            </a:r>
            <a:r>
              <a:rPr dirty="0" sz="1450" spc="-5">
                <a:latin typeface="Times New Roman"/>
                <a:cs typeface="Times New Roman"/>
              </a:rPr>
              <a:t>by </a:t>
            </a:r>
            <a:r>
              <a:rPr dirty="0" sz="1450" spc="-10">
                <a:latin typeface="Times New Roman"/>
                <a:cs typeface="Times New Roman"/>
              </a:rPr>
              <a:t>the  by—I gradually came to understand what hatred is. </a:t>
            </a:r>
            <a:r>
              <a:rPr dirty="0" sz="1450" spc="-70">
                <a:latin typeface="Times New Roman"/>
                <a:cs typeface="Times New Roman"/>
              </a:rPr>
              <a:t>We</a:t>
            </a:r>
            <a:r>
              <a:rPr dirty="0" sz="1450" spc="220">
                <a:latin typeface="Times New Roman"/>
                <a:cs typeface="Times New Roman"/>
              </a:rPr>
              <a:t> </a:t>
            </a:r>
            <a:r>
              <a:rPr dirty="0" sz="1450" spc="-10">
                <a:latin typeface="Times New Roman"/>
                <a:cs typeface="Times New Roman"/>
              </a:rPr>
              <a:t>can only hate  something as deeply as </a:t>
            </a:r>
            <a:r>
              <a:rPr dirty="0" sz="1450" spc="-5">
                <a:latin typeface="Times New Roman"/>
                <a:cs typeface="Times New Roman"/>
              </a:rPr>
              <a:t>I do, </a:t>
            </a:r>
            <a:r>
              <a:rPr dirty="0" sz="1450" spc="-10">
                <a:latin typeface="Times New Roman"/>
                <a:cs typeface="Times New Roman"/>
              </a:rPr>
              <a:t>if it is part </a:t>
            </a:r>
            <a:r>
              <a:rPr dirty="0" sz="1450" spc="-5">
                <a:latin typeface="Times New Roman"/>
                <a:cs typeface="Times New Roman"/>
              </a:rPr>
              <a:t>of</a:t>
            </a:r>
            <a:r>
              <a:rPr dirty="0" sz="1450" spc="40">
                <a:latin typeface="Times New Roman"/>
                <a:cs typeface="Times New Roman"/>
              </a:rPr>
              <a:t> </a:t>
            </a:r>
            <a:r>
              <a:rPr dirty="0" sz="1450" spc="-10">
                <a:latin typeface="Times New Roman"/>
                <a:cs typeface="Times New Roman"/>
              </a:rPr>
              <a:t>ourselves.</a:t>
            </a:r>
            <a:endParaRPr sz="1450">
              <a:latin typeface="Times New Roman"/>
              <a:cs typeface="Times New Roman"/>
            </a:endParaRPr>
          </a:p>
          <a:p>
            <a:pPr algn="just" marL="12700" marR="42545" indent="255904">
              <a:lnSpc>
                <a:spcPts val="1730"/>
              </a:lnSpc>
              <a:spcBef>
                <a:spcPts val="715"/>
              </a:spcBef>
            </a:pPr>
            <a:r>
              <a:rPr dirty="0" sz="1450" spc="-10">
                <a:latin typeface="Times New Roman"/>
                <a:cs typeface="Times New Roman"/>
              </a:rPr>
              <a:t>And when </a:t>
            </a:r>
            <a:r>
              <a:rPr dirty="0" sz="1450" spc="-5">
                <a:latin typeface="Times New Roman"/>
                <a:cs typeface="Times New Roman"/>
              </a:rPr>
              <a:t>I </a:t>
            </a:r>
            <a:r>
              <a:rPr dirty="0" sz="1450" spc="-10">
                <a:latin typeface="Times New Roman"/>
                <a:cs typeface="Times New Roman"/>
              </a:rPr>
              <a:t>found </a:t>
            </a:r>
            <a:r>
              <a:rPr dirty="0" sz="1450" spc="-5">
                <a:latin typeface="Times New Roman"/>
                <a:cs typeface="Times New Roman"/>
              </a:rPr>
              <a:t>out . . . </a:t>
            </a:r>
            <a:r>
              <a:rPr dirty="0" sz="1450" spc="-10">
                <a:latin typeface="Times New Roman"/>
                <a:cs typeface="Times New Roman"/>
              </a:rPr>
              <a:t>learnt everything, </a:t>
            </a:r>
            <a:r>
              <a:rPr dirty="0" sz="1450" spc="-5">
                <a:latin typeface="Times New Roman"/>
                <a:cs typeface="Times New Roman"/>
              </a:rPr>
              <a:t>bit by bit . . . </a:t>
            </a:r>
            <a:r>
              <a:rPr dirty="0" sz="1450" spc="-10">
                <a:latin typeface="Times New Roman"/>
                <a:cs typeface="Times New Roman"/>
              </a:rPr>
              <a:t>what my mother  was </a:t>
            </a:r>
            <a:r>
              <a:rPr dirty="0" sz="1450" spc="-5">
                <a:latin typeface="Times New Roman"/>
                <a:cs typeface="Times New Roman"/>
              </a:rPr>
              <a:t>.. . </a:t>
            </a:r>
            <a:r>
              <a:rPr dirty="0" sz="1450" spc="-10">
                <a:latin typeface="Times New Roman"/>
                <a:cs typeface="Times New Roman"/>
              </a:rPr>
              <a:t>and still must be, if. </a:t>
            </a:r>
            <a:r>
              <a:rPr dirty="0" sz="1450" spc="-5">
                <a:latin typeface="Times New Roman"/>
                <a:cs typeface="Times New Roman"/>
              </a:rPr>
              <a:t>. . </a:t>
            </a:r>
            <a:r>
              <a:rPr dirty="0" sz="1450" spc="-10">
                <a:latin typeface="Times New Roman"/>
                <a:cs typeface="Times New Roman"/>
              </a:rPr>
              <a:t>if she is still alive </a:t>
            </a:r>
            <a:r>
              <a:rPr dirty="0" sz="1450" spc="-5">
                <a:latin typeface="Times New Roman"/>
                <a:cs typeface="Times New Roman"/>
              </a:rPr>
              <a:t>. . . </a:t>
            </a:r>
            <a:r>
              <a:rPr dirty="0" sz="1450" spc="-10">
                <a:latin typeface="Times New Roman"/>
                <a:cs typeface="Times New Roman"/>
              </a:rPr>
              <a:t>and that my own</a:t>
            </a:r>
            <a:r>
              <a:rPr dirty="0" sz="1450" spc="180">
                <a:latin typeface="Times New Roman"/>
                <a:cs typeface="Times New Roman"/>
              </a:rPr>
              <a:t> </a:t>
            </a:r>
            <a:r>
              <a:rPr dirty="0" sz="1450" spc="-10">
                <a:latin typeface="Times New Roman"/>
                <a:cs typeface="Times New Roman"/>
              </a:rPr>
              <a:t>body"—</a:t>
            </a:r>
            <a:endParaRPr sz="145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075" cy="9393555"/>
          </a:xfrm>
          <a:prstGeom prst="rect">
            <a:avLst/>
          </a:prstGeom>
        </p:spPr>
        <p:txBody>
          <a:bodyPr wrap="square" lIns="0" tIns="11430" rIns="0" bIns="0" rtlCol="0" vert="horz">
            <a:spAutoFit/>
          </a:bodyPr>
          <a:lstStyle/>
          <a:p>
            <a:pPr marL="12700">
              <a:lnSpc>
                <a:spcPct val="100000"/>
              </a:lnSpc>
              <a:spcBef>
                <a:spcPts val="90"/>
              </a:spcBef>
            </a:pPr>
            <a:r>
              <a:rPr dirty="0" sz="1450" spc="-5">
                <a:latin typeface="Times New Roman"/>
                <a:cs typeface="Times New Roman"/>
              </a:rPr>
              <a:t>he </a:t>
            </a:r>
            <a:r>
              <a:rPr dirty="0" sz="1450" spc="-10">
                <a:latin typeface="Times New Roman"/>
                <a:cs typeface="Times New Roman"/>
              </a:rPr>
              <a:t>turned away so that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not </a:t>
            </a:r>
            <a:r>
              <a:rPr dirty="0" sz="1450" spc="-10">
                <a:latin typeface="Times New Roman"/>
                <a:cs typeface="Times New Roman"/>
              </a:rPr>
              <a:t>see his face—"is filled with his </a:t>
            </a:r>
            <a:r>
              <a:rPr dirty="0" sz="1450" spc="-5">
                <a:latin typeface="Times New Roman"/>
                <a:cs typeface="Times New Roman"/>
              </a:rPr>
              <a:t>foul</a:t>
            </a:r>
            <a:r>
              <a:rPr dirty="0" sz="1450" spc="130">
                <a:latin typeface="Times New Roman"/>
                <a:cs typeface="Times New Roman"/>
              </a:rPr>
              <a:t> </a:t>
            </a:r>
            <a:r>
              <a:rPr dirty="0" sz="1450" spc="-10">
                <a:latin typeface="Times New Roman"/>
                <a:cs typeface="Times New Roman"/>
              </a:rPr>
              <a:t>blood</a:t>
            </a:r>
            <a:endParaRPr sz="1450">
              <a:latin typeface="Times New Roman"/>
              <a:cs typeface="Times New Roman"/>
            </a:endParaRPr>
          </a:p>
          <a:p>
            <a:pPr marL="12700" marR="89535">
              <a:lnSpc>
                <a:spcPts val="1730"/>
              </a:lnSpc>
              <a:spcBef>
                <a:spcPts val="70"/>
              </a:spcBef>
            </a:pPr>
            <a:r>
              <a:rPr dirty="0" sz="1450" spc="-5">
                <a:latin typeface="Times New Roman"/>
                <a:cs typeface="Times New Roman"/>
              </a:rPr>
              <a:t>.. . </a:t>
            </a:r>
            <a:r>
              <a:rPr dirty="0" sz="1450" spc="-10">
                <a:latin typeface="Times New Roman"/>
                <a:cs typeface="Times New Roman"/>
              </a:rPr>
              <a:t>then it was clear to me where the </a:t>
            </a:r>
            <a:r>
              <a:rPr dirty="0" sz="1450" spc="-5">
                <a:latin typeface="Times New Roman"/>
                <a:cs typeface="Times New Roman"/>
              </a:rPr>
              <a:t>root of </a:t>
            </a:r>
            <a:r>
              <a:rPr dirty="0" sz="1450" spc="-10">
                <a:latin typeface="Times New Roman"/>
                <a:cs typeface="Times New Roman"/>
              </a:rPr>
              <a:t>it </a:t>
            </a:r>
            <a:r>
              <a:rPr dirty="0" sz="1450" spc="-30">
                <a:latin typeface="Times New Roman"/>
                <a:cs typeface="Times New Roman"/>
              </a:rPr>
              <a:t>lay. </a:t>
            </a:r>
            <a:r>
              <a:rPr dirty="0" sz="1450" spc="-10">
                <a:latin typeface="Times New Roman"/>
                <a:cs typeface="Times New Roman"/>
              </a:rPr>
              <a:t>At times </a:t>
            </a:r>
            <a:r>
              <a:rPr dirty="0" sz="1450" spc="-5">
                <a:latin typeface="Times New Roman"/>
                <a:cs typeface="Times New Roman"/>
              </a:rPr>
              <a:t>I </a:t>
            </a:r>
            <a:r>
              <a:rPr dirty="0" sz="1450" spc="-10">
                <a:latin typeface="Times New Roman"/>
                <a:cs typeface="Times New Roman"/>
              </a:rPr>
              <a:t>feel there is even  some mysterious connection in the fact that </a:t>
            </a:r>
            <a:r>
              <a:rPr dirty="0" sz="1450" spc="-5">
                <a:latin typeface="Times New Roman"/>
                <a:cs typeface="Times New Roman"/>
              </a:rPr>
              <a:t>I </a:t>
            </a:r>
            <a:r>
              <a:rPr dirty="0" sz="1450" spc="-10">
                <a:latin typeface="Times New Roman"/>
                <a:cs typeface="Times New Roman"/>
              </a:rPr>
              <a:t>am consumptive and spit </a:t>
            </a:r>
            <a:r>
              <a:rPr dirty="0" sz="1450" spc="-5">
                <a:latin typeface="Times New Roman"/>
                <a:cs typeface="Times New Roman"/>
              </a:rPr>
              <a:t>blood:  </a:t>
            </a:r>
            <a:r>
              <a:rPr dirty="0" sz="1450" spc="-10">
                <a:latin typeface="Times New Roman"/>
                <a:cs typeface="Times New Roman"/>
              </a:rPr>
              <a:t>my </a:t>
            </a:r>
            <a:r>
              <a:rPr dirty="0" sz="1450" spc="-5">
                <a:latin typeface="Times New Roman"/>
                <a:cs typeface="Times New Roman"/>
              </a:rPr>
              <a:t>body </a:t>
            </a:r>
            <a:r>
              <a:rPr dirty="0" sz="1450" spc="-10">
                <a:latin typeface="Times New Roman"/>
                <a:cs typeface="Times New Roman"/>
              </a:rPr>
              <a:t>fights against everything that conies from him, and spews it </a:t>
            </a:r>
            <a:r>
              <a:rPr dirty="0" sz="1450" spc="-5">
                <a:latin typeface="Times New Roman"/>
                <a:cs typeface="Times New Roman"/>
              </a:rPr>
              <a:t>up </a:t>
            </a:r>
            <a:r>
              <a:rPr dirty="0" sz="1450" spc="-10">
                <a:latin typeface="Times New Roman"/>
                <a:cs typeface="Times New Roman"/>
              </a:rPr>
              <a:t>in  disgust.</a:t>
            </a:r>
            <a:endParaRPr sz="1450">
              <a:latin typeface="Times New Roman"/>
              <a:cs typeface="Times New Roman"/>
            </a:endParaRPr>
          </a:p>
          <a:p>
            <a:pPr marL="12700" marR="175895" indent="255904">
              <a:lnSpc>
                <a:spcPts val="1730"/>
              </a:lnSpc>
              <a:spcBef>
                <a:spcPts val="785"/>
              </a:spcBef>
            </a:pPr>
            <a:r>
              <a:rPr dirty="0" sz="1450" spc="-10">
                <a:latin typeface="Times New Roman"/>
                <a:cs typeface="Times New Roman"/>
              </a:rPr>
              <a:t>Often my hatred </a:t>
            </a:r>
            <a:r>
              <a:rPr dirty="0" sz="1450" spc="-5">
                <a:latin typeface="Times New Roman"/>
                <a:cs typeface="Times New Roman"/>
              </a:rPr>
              <a:t>of </a:t>
            </a:r>
            <a:r>
              <a:rPr dirty="0" sz="1450" spc="-10">
                <a:latin typeface="Times New Roman"/>
                <a:cs typeface="Times New Roman"/>
              </a:rPr>
              <a:t>him follows me into my sleep and tries to console me  with visions </a:t>
            </a:r>
            <a:r>
              <a:rPr dirty="0" sz="1450" spc="-5">
                <a:latin typeface="Times New Roman"/>
                <a:cs typeface="Times New Roman"/>
              </a:rPr>
              <a:t>of </a:t>
            </a:r>
            <a:r>
              <a:rPr dirty="0" sz="1450" spc="-10">
                <a:latin typeface="Times New Roman"/>
                <a:cs typeface="Times New Roman"/>
              </a:rPr>
              <a:t>all possible </a:t>
            </a:r>
            <a:r>
              <a:rPr dirty="0" sz="1450" spc="-5">
                <a:latin typeface="Times New Roman"/>
                <a:cs typeface="Times New Roman"/>
              </a:rPr>
              <a:t>kinds of </a:t>
            </a:r>
            <a:r>
              <a:rPr dirty="0" sz="1450" spc="-10">
                <a:latin typeface="Times New Roman"/>
                <a:cs typeface="Times New Roman"/>
              </a:rPr>
              <a:t>torture which, in my dreams, </a:t>
            </a:r>
            <a:r>
              <a:rPr dirty="0" sz="1450" spc="-5">
                <a:latin typeface="Times New Roman"/>
                <a:cs typeface="Times New Roman"/>
              </a:rPr>
              <a:t>I </a:t>
            </a:r>
            <a:r>
              <a:rPr dirty="0" sz="1450" spc="-10">
                <a:latin typeface="Times New Roman"/>
                <a:cs typeface="Times New Roman"/>
              </a:rPr>
              <a:t>inflict </a:t>
            </a:r>
            <a:r>
              <a:rPr dirty="0" sz="1450" spc="-5">
                <a:latin typeface="Times New Roman"/>
                <a:cs typeface="Times New Roman"/>
              </a:rPr>
              <a:t>on  </a:t>
            </a:r>
            <a:r>
              <a:rPr dirty="0" sz="1450" spc="-10">
                <a:latin typeface="Times New Roman"/>
                <a:cs typeface="Times New Roman"/>
              </a:rPr>
              <a:t>him; </a:t>
            </a:r>
            <a:r>
              <a:rPr dirty="0" sz="1450" spc="-5">
                <a:latin typeface="Times New Roman"/>
                <a:cs typeface="Times New Roman"/>
              </a:rPr>
              <a:t>but I </a:t>
            </a:r>
            <a:r>
              <a:rPr dirty="0" sz="1450" spc="-10">
                <a:latin typeface="Times New Roman"/>
                <a:cs typeface="Times New Roman"/>
              </a:rPr>
              <a:t>have always rejected them because they leave me feeling  dissatisfied.</a:t>
            </a:r>
            <a:endParaRPr sz="1450">
              <a:latin typeface="Times New Roman"/>
              <a:cs typeface="Times New Roman"/>
            </a:endParaRPr>
          </a:p>
          <a:p>
            <a:pPr marL="12700" marR="5080" indent="255904">
              <a:lnSpc>
                <a:spcPts val="1730"/>
              </a:lnSpc>
              <a:spcBef>
                <a:spcPts val="715"/>
              </a:spcBef>
            </a:pPr>
            <a:r>
              <a:rPr dirty="0" sz="1450" spc="-10">
                <a:latin typeface="Times New Roman"/>
                <a:cs typeface="Times New Roman"/>
              </a:rPr>
              <a:t>Whenever </a:t>
            </a:r>
            <a:r>
              <a:rPr dirty="0" sz="1450" spc="-5">
                <a:latin typeface="Times New Roman"/>
                <a:cs typeface="Times New Roman"/>
              </a:rPr>
              <a:t>I </a:t>
            </a:r>
            <a:r>
              <a:rPr dirty="0" sz="1450" spc="-10">
                <a:latin typeface="Times New Roman"/>
                <a:cs typeface="Times New Roman"/>
              </a:rPr>
              <a:t>think about myself, </a:t>
            </a:r>
            <a:r>
              <a:rPr dirty="0" sz="1450" spc="-5">
                <a:latin typeface="Times New Roman"/>
                <a:cs typeface="Times New Roman"/>
              </a:rPr>
              <a:t>I </a:t>
            </a:r>
            <a:r>
              <a:rPr dirty="0" sz="1450" spc="-10">
                <a:latin typeface="Times New Roman"/>
                <a:cs typeface="Times New Roman"/>
              </a:rPr>
              <a:t>am filled with surprise that </a:t>
            </a:r>
            <a:r>
              <a:rPr dirty="0" sz="1450" spc="-5">
                <a:latin typeface="Times New Roman"/>
                <a:cs typeface="Times New Roman"/>
              </a:rPr>
              <a:t>I </a:t>
            </a:r>
            <a:r>
              <a:rPr dirty="0" sz="1450" spc="-10">
                <a:latin typeface="Times New Roman"/>
                <a:cs typeface="Times New Roman"/>
              </a:rPr>
              <a:t>find it  impossible to hate, even to feel </a:t>
            </a:r>
            <a:r>
              <a:rPr dirty="0" sz="1450" spc="-5">
                <a:latin typeface="Times New Roman"/>
                <a:cs typeface="Times New Roman"/>
              </a:rPr>
              <a:t>a </a:t>
            </a:r>
            <a:r>
              <a:rPr dirty="0" sz="1450" spc="-10">
                <a:latin typeface="Times New Roman"/>
                <a:cs typeface="Times New Roman"/>
              </a:rPr>
              <a:t>mild antipathy towards anyone </a:t>
            </a:r>
            <a:r>
              <a:rPr dirty="0" sz="1450" spc="-5">
                <a:latin typeface="Times New Roman"/>
                <a:cs typeface="Times New Roman"/>
              </a:rPr>
              <a:t>or </a:t>
            </a:r>
            <a:r>
              <a:rPr dirty="0" sz="1450" spc="-10">
                <a:latin typeface="Times New Roman"/>
                <a:cs typeface="Times New Roman"/>
              </a:rPr>
              <a:t>anything in  the world apart from him and his tribe. At such times </a:t>
            </a:r>
            <a:r>
              <a:rPr dirty="0" sz="1450" spc="-5">
                <a:latin typeface="Times New Roman"/>
                <a:cs typeface="Times New Roman"/>
              </a:rPr>
              <a:t>a </a:t>
            </a:r>
            <a:r>
              <a:rPr dirty="0" sz="1450" spc="-10">
                <a:latin typeface="Times New Roman"/>
                <a:cs typeface="Times New Roman"/>
              </a:rPr>
              <a:t>nauseating feeling  begins to creep over 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be </a:t>
            </a:r>
            <a:r>
              <a:rPr dirty="0" sz="1450" spc="-10">
                <a:latin typeface="Times New Roman"/>
                <a:cs typeface="Times New Roman"/>
              </a:rPr>
              <a:t>what people call </a:t>
            </a:r>
            <a:r>
              <a:rPr dirty="0" sz="1450" spc="-5">
                <a:latin typeface="Times New Roman"/>
                <a:cs typeface="Times New Roman"/>
              </a:rPr>
              <a:t>a 'good </a:t>
            </a:r>
            <a:r>
              <a:rPr dirty="0" sz="1450" spc="-10">
                <a:latin typeface="Times New Roman"/>
                <a:cs typeface="Times New Roman"/>
              </a:rPr>
              <a:t>man'. Fortunately  that is </a:t>
            </a:r>
            <a:r>
              <a:rPr dirty="0" sz="1450" spc="-5">
                <a:latin typeface="Times New Roman"/>
                <a:cs typeface="Times New Roman"/>
              </a:rPr>
              <a:t>not </a:t>
            </a:r>
            <a:r>
              <a:rPr dirty="0" sz="1450" spc="-10">
                <a:latin typeface="Times New Roman"/>
                <a:cs typeface="Times New Roman"/>
              </a:rPr>
              <a:t>the case. As </a:t>
            </a:r>
            <a:r>
              <a:rPr dirty="0" sz="1450" spc="-5">
                <a:latin typeface="Times New Roman"/>
                <a:cs typeface="Times New Roman"/>
              </a:rPr>
              <a:t>I </a:t>
            </a:r>
            <a:r>
              <a:rPr dirty="0" sz="1450" spc="-10">
                <a:latin typeface="Times New Roman"/>
                <a:cs typeface="Times New Roman"/>
              </a:rPr>
              <a:t>told </a:t>
            </a:r>
            <a:r>
              <a:rPr dirty="0" sz="1450" spc="-5">
                <a:latin typeface="Times New Roman"/>
                <a:cs typeface="Times New Roman"/>
              </a:rPr>
              <a:t>you, </a:t>
            </a:r>
            <a:r>
              <a:rPr dirty="0" sz="1450" spc="-10">
                <a:latin typeface="Times New Roman"/>
                <a:cs typeface="Times New Roman"/>
              </a:rPr>
              <a:t>there is </a:t>
            </a:r>
            <a:r>
              <a:rPr dirty="0" sz="1450" spc="-5">
                <a:latin typeface="Times New Roman"/>
                <a:cs typeface="Times New Roman"/>
              </a:rPr>
              <a:t>no </a:t>
            </a:r>
            <a:r>
              <a:rPr dirty="0" sz="1450" spc="-10">
                <a:latin typeface="Times New Roman"/>
                <a:cs typeface="Times New Roman"/>
              </a:rPr>
              <a:t>room for that left inside</a:t>
            </a:r>
            <a:r>
              <a:rPr dirty="0" sz="1450" spc="110">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12700" marR="5715" indent="255904">
              <a:lnSpc>
                <a:spcPts val="1730"/>
              </a:lnSpc>
              <a:spcBef>
                <a:spcPts val="785"/>
              </a:spcBef>
            </a:pPr>
            <a:r>
              <a:rPr dirty="0" sz="1450" spc="-60">
                <a:latin typeface="Times New Roman"/>
                <a:cs typeface="Times New Roman"/>
              </a:rPr>
              <a:t>You </a:t>
            </a:r>
            <a:r>
              <a:rPr dirty="0" sz="1450" spc="-10">
                <a:latin typeface="Times New Roman"/>
                <a:cs typeface="Times New Roman"/>
              </a:rPr>
              <a:t>mustn't </a:t>
            </a:r>
            <a:r>
              <a:rPr dirty="0" sz="1450" spc="-5">
                <a:latin typeface="Times New Roman"/>
                <a:cs typeface="Times New Roman"/>
              </a:rPr>
              <a:t>go </a:t>
            </a:r>
            <a:r>
              <a:rPr dirty="0" sz="1450" spc="-10">
                <a:latin typeface="Times New Roman"/>
                <a:cs typeface="Times New Roman"/>
              </a:rPr>
              <a:t>thinking that </a:t>
            </a:r>
            <a:r>
              <a:rPr dirty="0" sz="1450" spc="-5">
                <a:latin typeface="Times New Roman"/>
                <a:cs typeface="Times New Roman"/>
              </a:rPr>
              <a:t>I </a:t>
            </a:r>
            <a:r>
              <a:rPr dirty="0" sz="1450" spc="-10">
                <a:latin typeface="Times New Roman"/>
                <a:cs typeface="Times New Roman"/>
              </a:rPr>
              <a:t>have been embittered </a:t>
            </a:r>
            <a:r>
              <a:rPr dirty="0" sz="1450" spc="-5">
                <a:latin typeface="Times New Roman"/>
                <a:cs typeface="Times New Roman"/>
              </a:rPr>
              <a:t>by </a:t>
            </a:r>
            <a:r>
              <a:rPr dirty="0" sz="1450" spc="-10">
                <a:latin typeface="Times New Roman"/>
                <a:cs typeface="Times New Roman"/>
              </a:rPr>
              <a:t>misfortune (it was  only later </a:t>
            </a:r>
            <a:r>
              <a:rPr dirty="0" sz="1450" spc="-5">
                <a:latin typeface="Times New Roman"/>
                <a:cs typeface="Times New Roman"/>
              </a:rPr>
              <a:t>on </a:t>
            </a: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learnt what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done </a:t>
            </a:r>
            <a:r>
              <a:rPr dirty="0" sz="1450" spc="-10">
                <a:latin typeface="Times New Roman"/>
                <a:cs typeface="Times New Roman"/>
              </a:rPr>
              <a:t>to my mother). </a:t>
            </a:r>
            <a:r>
              <a:rPr dirty="0" sz="1450" spc="-5">
                <a:latin typeface="Times New Roman"/>
                <a:cs typeface="Times New Roman"/>
              </a:rPr>
              <a:t>I </a:t>
            </a:r>
            <a:r>
              <a:rPr dirty="0" sz="1450" spc="-10">
                <a:latin typeface="Times New Roman"/>
                <a:cs typeface="Times New Roman"/>
              </a:rPr>
              <a:t>have had </a:t>
            </a:r>
            <a:r>
              <a:rPr dirty="0" sz="1450" spc="-5">
                <a:latin typeface="Times New Roman"/>
                <a:cs typeface="Times New Roman"/>
              </a:rPr>
              <a:t>one </a:t>
            </a:r>
            <a:r>
              <a:rPr dirty="0" sz="1450" spc="-10">
                <a:latin typeface="Times New Roman"/>
                <a:cs typeface="Times New Roman"/>
              </a:rPr>
              <a:t>day  </a:t>
            </a:r>
            <a:r>
              <a:rPr dirty="0" sz="1450" spc="-5">
                <a:latin typeface="Times New Roman"/>
                <a:cs typeface="Times New Roman"/>
              </a:rPr>
              <a:t>of </a:t>
            </a:r>
            <a:r>
              <a:rPr dirty="0" sz="1450" spc="-10">
                <a:latin typeface="Times New Roman"/>
                <a:cs typeface="Times New Roman"/>
              </a:rPr>
              <a:t>joy that eclipses anything granted to ordinary mortals. </a:t>
            </a:r>
            <a:r>
              <a:rPr dirty="0" sz="1450" spc="-5">
                <a:latin typeface="Times New Roman"/>
                <a:cs typeface="Times New Roman"/>
              </a:rPr>
              <a:t>I don't </a:t>
            </a:r>
            <a:r>
              <a:rPr dirty="0" sz="1450" spc="-10">
                <a:latin typeface="Times New Roman"/>
                <a:cs typeface="Times New Roman"/>
              </a:rPr>
              <a:t>know if </a:t>
            </a:r>
            <a:r>
              <a:rPr dirty="0" sz="1450" spc="-5">
                <a:latin typeface="Times New Roman"/>
                <a:cs typeface="Times New Roman"/>
              </a:rPr>
              <a:t>you  </a:t>
            </a:r>
            <a:r>
              <a:rPr dirty="0" sz="1450" spc="-10">
                <a:latin typeface="Times New Roman"/>
                <a:cs typeface="Times New Roman"/>
              </a:rPr>
              <a:t>have ever had </a:t>
            </a:r>
            <a:r>
              <a:rPr dirty="0" sz="1450" spc="-5">
                <a:latin typeface="Times New Roman"/>
                <a:cs typeface="Times New Roman"/>
              </a:rPr>
              <a:t>a </a:t>
            </a:r>
            <a:r>
              <a:rPr dirty="0" sz="1450" spc="-10">
                <a:latin typeface="Times New Roman"/>
                <a:cs typeface="Times New Roman"/>
              </a:rPr>
              <a:t>truly intense, burning religious experience? </a:t>
            </a:r>
            <a:r>
              <a:rPr dirty="0" sz="1450" spc="-5">
                <a:latin typeface="Times New Roman"/>
                <a:cs typeface="Times New Roman"/>
              </a:rPr>
              <a:t>I </a:t>
            </a:r>
            <a:r>
              <a:rPr dirty="0" sz="1450" spc="-10">
                <a:latin typeface="Times New Roman"/>
                <a:cs typeface="Times New Roman"/>
              </a:rPr>
              <a:t>never had, until  the day </a:t>
            </a:r>
            <a:r>
              <a:rPr dirty="0" sz="1450" spc="-25">
                <a:latin typeface="Times New Roman"/>
                <a:cs typeface="Times New Roman"/>
              </a:rPr>
              <a:t>Wassory </a:t>
            </a:r>
            <a:r>
              <a:rPr dirty="0" sz="1450" spc="-5">
                <a:latin typeface="Times New Roman"/>
                <a:cs typeface="Times New Roman"/>
              </a:rPr>
              <a:t>put </a:t>
            </a:r>
            <a:r>
              <a:rPr dirty="0" sz="1450" spc="-10">
                <a:latin typeface="Times New Roman"/>
                <a:cs typeface="Times New Roman"/>
              </a:rPr>
              <a:t>an end to himself. </a:t>
            </a:r>
            <a:r>
              <a:rPr dirty="0" sz="1450" spc="-5">
                <a:latin typeface="Times New Roman"/>
                <a:cs typeface="Times New Roman"/>
              </a:rPr>
              <a:t>I </a:t>
            </a:r>
            <a:r>
              <a:rPr dirty="0" sz="1450" spc="-10">
                <a:latin typeface="Times New Roman"/>
                <a:cs typeface="Times New Roman"/>
              </a:rPr>
              <a:t>was standing outside the shop down  there and </a:t>
            </a:r>
            <a:r>
              <a:rPr dirty="0" sz="1450" spc="-5">
                <a:latin typeface="Times New Roman"/>
                <a:cs typeface="Times New Roman"/>
              </a:rPr>
              <a:t>I </a:t>
            </a:r>
            <a:r>
              <a:rPr dirty="0" sz="1450" spc="-10">
                <a:latin typeface="Times New Roman"/>
                <a:cs typeface="Times New Roman"/>
              </a:rPr>
              <a:t>saw him receive the news. Anyone unacquainted with the true  theatre </a:t>
            </a:r>
            <a:r>
              <a:rPr dirty="0" sz="1450" spc="-5">
                <a:latin typeface="Times New Roman"/>
                <a:cs typeface="Times New Roman"/>
              </a:rPr>
              <a:t>of </a:t>
            </a:r>
            <a:r>
              <a:rPr dirty="0" sz="1450" spc="-10">
                <a:latin typeface="Times New Roman"/>
                <a:cs typeface="Times New Roman"/>
              </a:rPr>
              <a:t>life would have called his reaction 'impassive', </a:t>
            </a:r>
            <a:r>
              <a:rPr dirty="0" sz="1450" spc="-5">
                <a:latin typeface="Times New Roman"/>
                <a:cs typeface="Times New Roman"/>
              </a:rPr>
              <a:t>but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saw him  stand there for </a:t>
            </a:r>
            <a:r>
              <a:rPr dirty="0" sz="1450" spc="-5">
                <a:latin typeface="Times New Roman"/>
                <a:cs typeface="Times New Roman"/>
              </a:rPr>
              <a:t>a </a:t>
            </a:r>
            <a:r>
              <a:rPr dirty="0" sz="1450" spc="-10">
                <a:latin typeface="Times New Roman"/>
                <a:cs typeface="Times New Roman"/>
              </a:rPr>
              <a:t>full </a:t>
            </a:r>
            <a:r>
              <a:rPr dirty="0" sz="1450" spc="-20">
                <a:latin typeface="Times New Roman"/>
                <a:cs typeface="Times New Roman"/>
              </a:rPr>
              <a:t>hour, </a:t>
            </a:r>
            <a:r>
              <a:rPr dirty="0" sz="1450" spc="-10">
                <a:latin typeface="Times New Roman"/>
                <a:cs typeface="Times New Roman"/>
              </a:rPr>
              <a:t>listless, his blood-red hare-lip just drawn </a:t>
            </a:r>
            <a:r>
              <a:rPr dirty="0" sz="1450" spc="-5">
                <a:latin typeface="Times New Roman"/>
                <a:cs typeface="Times New Roman"/>
              </a:rPr>
              <a:t>up a  </a:t>
            </a:r>
            <a:r>
              <a:rPr dirty="0" sz="1450" spc="-10">
                <a:latin typeface="Times New Roman"/>
                <a:cs typeface="Times New Roman"/>
              </a:rPr>
              <a:t>fraction </a:t>
            </a:r>
            <a:r>
              <a:rPr dirty="0" sz="1450" spc="-5">
                <a:latin typeface="Times New Roman"/>
                <a:cs typeface="Times New Roman"/>
              </a:rPr>
              <a:t>of </a:t>
            </a:r>
            <a:r>
              <a:rPr dirty="0" sz="1450" spc="-10">
                <a:latin typeface="Times New Roman"/>
                <a:cs typeface="Times New Roman"/>
              </a:rPr>
              <a:t>an inch higher than normal over his teeth, and </a:t>
            </a:r>
            <a:r>
              <a:rPr dirty="0" sz="1450" spc="-5">
                <a:latin typeface="Times New Roman"/>
                <a:cs typeface="Times New Roman"/>
              </a:rPr>
              <a:t>a </a:t>
            </a:r>
            <a:r>
              <a:rPr dirty="0" sz="1450" spc="-10">
                <a:latin typeface="Times New Roman"/>
                <a:cs typeface="Times New Roman"/>
              </a:rPr>
              <a:t>peculiar look in his  eye, as if it were turned inwards </a:t>
            </a:r>
            <a:r>
              <a:rPr dirty="0" sz="1450" spc="-5">
                <a:latin typeface="Times New Roman"/>
                <a:cs typeface="Times New Roman"/>
              </a:rPr>
              <a:t>on </a:t>
            </a:r>
            <a:r>
              <a:rPr dirty="0" sz="1450" spc="-10">
                <a:latin typeface="Times New Roman"/>
                <a:cs typeface="Times New Roman"/>
              </a:rPr>
              <a:t>itself—when </a:t>
            </a:r>
            <a:r>
              <a:rPr dirty="0" sz="1450" spc="-5">
                <a:latin typeface="Times New Roman"/>
                <a:cs typeface="Times New Roman"/>
              </a:rPr>
              <a:t>I </a:t>
            </a:r>
            <a:r>
              <a:rPr dirty="0" sz="1450" spc="-10">
                <a:latin typeface="Times New Roman"/>
                <a:cs typeface="Times New Roman"/>
              </a:rPr>
              <a:t>saw him like that, </a:t>
            </a:r>
            <a:r>
              <a:rPr dirty="0" sz="1450" spc="-5">
                <a:latin typeface="Times New Roman"/>
                <a:cs typeface="Times New Roman"/>
              </a:rPr>
              <a:t>I </a:t>
            </a:r>
            <a:r>
              <a:rPr dirty="0" sz="1450" spc="-10">
                <a:latin typeface="Times New Roman"/>
                <a:cs typeface="Times New Roman"/>
              </a:rPr>
              <a:t>caught </a:t>
            </a:r>
            <a:r>
              <a:rPr dirty="0" sz="1450" spc="-5">
                <a:latin typeface="Times New Roman"/>
                <a:cs typeface="Times New Roman"/>
              </a:rPr>
              <a:t>a  </a:t>
            </a:r>
            <a:r>
              <a:rPr dirty="0" sz="1450" spc="-15">
                <a:latin typeface="Times New Roman"/>
                <a:cs typeface="Times New Roman"/>
              </a:rPr>
              <a:t>whiff </a:t>
            </a:r>
            <a:r>
              <a:rPr dirty="0" sz="1450" spc="-5">
                <a:latin typeface="Times New Roman"/>
                <a:cs typeface="Times New Roman"/>
              </a:rPr>
              <a:t>of </a:t>
            </a:r>
            <a:r>
              <a:rPr dirty="0" sz="1450" spc="-10">
                <a:latin typeface="Times New Roman"/>
                <a:cs typeface="Times New Roman"/>
              </a:rPr>
              <a:t>incense from the wings </a:t>
            </a:r>
            <a:r>
              <a:rPr dirty="0" sz="1450" spc="-5">
                <a:latin typeface="Times New Roman"/>
                <a:cs typeface="Times New Roman"/>
              </a:rPr>
              <a:t>of </a:t>
            </a:r>
            <a:r>
              <a:rPr dirty="0" sz="1450" spc="-10">
                <a:latin typeface="Times New Roman"/>
                <a:cs typeface="Times New Roman"/>
              </a:rPr>
              <a:t>the Archangel passing overhead. Do </a:t>
            </a:r>
            <a:r>
              <a:rPr dirty="0" sz="1450" spc="-5">
                <a:latin typeface="Times New Roman"/>
                <a:cs typeface="Times New Roman"/>
              </a:rPr>
              <a:t>you  </a:t>
            </a:r>
            <a:r>
              <a:rPr dirty="0" sz="1450" spc="-10">
                <a:latin typeface="Times New Roman"/>
                <a:cs typeface="Times New Roman"/>
              </a:rPr>
              <a:t>know the statue </a:t>
            </a:r>
            <a:r>
              <a:rPr dirty="0" sz="1450" spc="-5">
                <a:latin typeface="Times New Roman"/>
                <a:cs typeface="Times New Roman"/>
              </a:rPr>
              <a:t>of </a:t>
            </a:r>
            <a:r>
              <a:rPr dirty="0" sz="1450" spc="-10">
                <a:latin typeface="Times New Roman"/>
                <a:cs typeface="Times New Roman"/>
              </a:rPr>
              <a:t>the Black Madonna in the </a:t>
            </a:r>
            <a:r>
              <a:rPr dirty="0" sz="1450" spc="-40">
                <a:latin typeface="Times New Roman"/>
                <a:cs typeface="Times New Roman"/>
              </a:rPr>
              <a:t>Tyn </a:t>
            </a:r>
            <a:r>
              <a:rPr dirty="0" sz="1450" spc="-10">
                <a:latin typeface="Times New Roman"/>
                <a:cs typeface="Times New Roman"/>
              </a:rPr>
              <a:t>Church? </a:t>
            </a:r>
            <a:r>
              <a:rPr dirty="0" sz="1450" spc="-5">
                <a:latin typeface="Times New Roman"/>
                <a:cs typeface="Times New Roman"/>
              </a:rPr>
              <a:t>I </a:t>
            </a:r>
            <a:r>
              <a:rPr dirty="0" sz="1450" spc="-10">
                <a:latin typeface="Times New Roman"/>
                <a:cs typeface="Times New Roman"/>
              </a:rPr>
              <a:t>flung myself to  the ground before it, and my soul was enveloped in the darkness </a:t>
            </a:r>
            <a:r>
              <a:rPr dirty="0" sz="1450" spc="-5">
                <a:latin typeface="Times New Roman"/>
                <a:cs typeface="Times New Roman"/>
              </a:rPr>
              <a:t>of</a:t>
            </a:r>
            <a:r>
              <a:rPr dirty="0" sz="1450" spc="160">
                <a:latin typeface="Times New Roman"/>
                <a:cs typeface="Times New Roman"/>
              </a:rPr>
              <a:t> </a:t>
            </a:r>
            <a:r>
              <a:rPr dirty="0" sz="1450" spc="-10">
                <a:latin typeface="Times New Roman"/>
                <a:cs typeface="Times New Roman"/>
              </a:rPr>
              <a:t>paradise."</a:t>
            </a:r>
            <a:endParaRPr sz="1450">
              <a:latin typeface="Times New Roman"/>
              <a:cs typeface="Times New Roman"/>
            </a:endParaRPr>
          </a:p>
          <a:p>
            <a:pPr algn="just" marL="12700" marR="8890" indent="255904">
              <a:lnSpc>
                <a:spcPts val="1730"/>
              </a:lnSpc>
              <a:spcBef>
                <a:spcPts val="770"/>
              </a:spcBef>
            </a:pPr>
            <a:r>
              <a:rPr dirty="0" sz="1450" spc="-10">
                <a:latin typeface="Times New Roman"/>
                <a:cs typeface="Times New Roman"/>
              </a:rPr>
              <a:t>As </a:t>
            </a:r>
            <a:r>
              <a:rPr dirty="0" sz="1450" spc="-5">
                <a:latin typeface="Times New Roman"/>
                <a:cs typeface="Times New Roman"/>
              </a:rPr>
              <a:t>I </a:t>
            </a:r>
            <a:r>
              <a:rPr dirty="0" sz="1450" spc="-10">
                <a:latin typeface="Times New Roman"/>
                <a:cs typeface="Times New Roman"/>
              </a:rPr>
              <a:t>looked at Charousek standing there, his </a:t>
            </a:r>
            <a:r>
              <a:rPr dirty="0" sz="1450" spc="-5">
                <a:latin typeface="Times New Roman"/>
                <a:cs typeface="Times New Roman"/>
              </a:rPr>
              <a:t>big, </a:t>
            </a:r>
            <a:r>
              <a:rPr dirty="0" sz="1450" spc="-10">
                <a:latin typeface="Times New Roman"/>
                <a:cs typeface="Times New Roman"/>
              </a:rPr>
              <a:t>dreamy eyes full </a:t>
            </a:r>
            <a:r>
              <a:rPr dirty="0" sz="1450" spc="-5">
                <a:latin typeface="Times New Roman"/>
                <a:cs typeface="Times New Roman"/>
              </a:rPr>
              <a:t>of </a:t>
            </a:r>
            <a:r>
              <a:rPr dirty="0" sz="1450" spc="-10">
                <a:latin typeface="Times New Roman"/>
                <a:cs typeface="Times New Roman"/>
              </a:rPr>
              <a:t>tears,  </a:t>
            </a:r>
            <a:r>
              <a:rPr dirty="0" sz="1450" spc="-5">
                <a:latin typeface="Times New Roman"/>
                <a:cs typeface="Times New Roman"/>
              </a:rPr>
              <a:t>I </a:t>
            </a:r>
            <a:r>
              <a:rPr dirty="0" sz="1450" spc="-10">
                <a:latin typeface="Times New Roman"/>
                <a:cs typeface="Times New Roman"/>
              </a:rPr>
              <a:t>remembered what Hillel had said about how incomprehensible the dark path  that the Brothers </a:t>
            </a:r>
            <a:r>
              <a:rPr dirty="0" sz="1450" spc="-5">
                <a:latin typeface="Times New Roman"/>
                <a:cs typeface="Times New Roman"/>
              </a:rPr>
              <a:t>of </a:t>
            </a:r>
            <a:r>
              <a:rPr dirty="0" sz="1450" spc="-10">
                <a:latin typeface="Times New Roman"/>
                <a:cs typeface="Times New Roman"/>
              </a:rPr>
              <a:t>Death follow appears to</a:t>
            </a:r>
            <a:r>
              <a:rPr dirty="0" sz="1450" spc="25">
                <a:latin typeface="Times New Roman"/>
                <a:cs typeface="Times New Roman"/>
              </a:rPr>
              <a:t> </a:t>
            </a:r>
            <a:r>
              <a:rPr dirty="0" sz="1450" spc="-10">
                <a:latin typeface="Times New Roman"/>
                <a:cs typeface="Times New Roman"/>
              </a:rPr>
              <a:t>us.</a:t>
            </a:r>
            <a:endParaRPr sz="1450">
              <a:latin typeface="Times New Roman"/>
              <a:cs typeface="Times New Roman"/>
            </a:endParaRPr>
          </a:p>
          <a:p>
            <a:pPr algn="just" marL="12700" marR="5715" indent="255904">
              <a:lnSpc>
                <a:spcPts val="1730"/>
              </a:lnSpc>
              <a:spcBef>
                <a:spcPts val="720"/>
              </a:spcBef>
            </a:pPr>
            <a:r>
              <a:rPr dirty="0" sz="1450" spc="-10">
                <a:latin typeface="Times New Roman"/>
                <a:cs typeface="Times New Roman"/>
              </a:rPr>
              <a:t>Charousek went </a:t>
            </a:r>
            <a:r>
              <a:rPr dirty="0" sz="1450" spc="-5">
                <a:latin typeface="Times New Roman"/>
                <a:cs typeface="Times New Roman"/>
              </a:rPr>
              <a:t>on, </a:t>
            </a:r>
            <a:r>
              <a:rPr dirty="0" sz="1450" spc="-45">
                <a:latin typeface="Times New Roman"/>
                <a:cs typeface="Times New Roman"/>
              </a:rPr>
              <a:t>"You </a:t>
            </a:r>
            <a:r>
              <a:rPr dirty="0" sz="1450" spc="-10">
                <a:latin typeface="Times New Roman"/>
                <a:cs typeface="Times New Roman"/>
              </a:rPr>
              <a:t>are probably </a:t>
            </a:r>
            <a:r>
              <a:rPr dirty="0" sz="1450" spc="-5">
                <a:latin typeface="Times New Roman"/>
                <a:cs typeface="Times New Roman"/>
              </a:rPr>
              <a:t>not </a:t>
            </a:r>
            <a:r>
              <a:rPr dirty="0" sz="1450" spc="-10">
                <a:latin typeface="Times New Roman"/>
                <a:cs typeface="Times New Roman"/>
              </a:rPr>
              <a:t>the least </a:t>
            </a:r>
            <a:r>
              <a:rPr dirty="0" sz="1450" spc="-5">
                <a:latin typeface="Times New Roman"/>
                <a:cs typeface="Times New Roman"/>
              </a:rPr>
              <a:t>bit </a:t>
            </a:r>
            <a:r>
              <a:rPr dirty="0" sz="1450" spc="-10">
                <a:latin typeface="Times New Roman"/>
                <a:cs typeface="Times New Roman"/>
              </a:rPr>
              <a:t>interested in the  material circumstances which 'justify' my hatred, </a:t>
            </a:r>
            <a:r>
              <a:rPr dirty="0" sz="1450" spc="-5">
                <a:latin typeface="Times New Roman"/>
                <a:cs typeface="Times New Roman"/>
              </a:rPr>
              <a:t>or </a:t>
            </a:r>
            <a:r>
              <a:rPr dirty="0" sz="1450" spc="-10">
                <a:latin typeface="Times New Roman"/>
                <a:cs typeface="Times New Roman"/>
              </a:rPr>
              <a:t>at least render it  comprehensible to the paid servants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35">
                <a:latin typeface="Times New Roman"/>
                <a:cs typeface="Times New Roman"/>
              </a:rPr>
              <a:t>law.</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Facts give the appearance </a:t>
            </a:r>
            <a:r>
              <a:rPr dirty="0" sz="1450" spc="-5">
                <a:latin typeface="Times New Roman"/>
                <a:cs typeface="Times New Roman"/>
              </a:rPr>
              <a:t>of </a:t>
            </a:r>
            <a:r>
              <a:rPr dirty="0" sz="1450" spc="-10">
                <a:latin typeface="Times New Roman"/>
                <a:cs typeface="Times New Roman"/>
              </a:rPr>
              <a:t>milestones </a:t>
            </a:r>
            <a:r>
              <a:rPr dirty="0" sz="1450" spc="-5">
                <a:latin typeface="Times New Roman"/>
                <a:cs typeface="Times New Roman"/>
              </a:rPr>
              <a:t>but </a:t>
            </a:r>
            <a:r>
              <a:rPr dirty="0" sz="1450" spc="-10">
                <a:latin typeface="Times New Roman"/>
                <a:cs typeface="Times New Roman"/>
              </a:rPr>
              <a:t>are, in </a:t>
            </a:r>
            <a:r>
              <a:rPr dirty="0" sz="1450" spc="-20">
                <a:latin typeface="Times New Roman"/>
                <a:cs typeface="Times New Roman"/>
              </a:rPr>
              <a:t>reality, </a:t>
            </a:r>
            <a:r>
              <a:rPr dirty="0" sz="1450" spc="-10">
                <a:latin typeface="Times New Roman"/>
                <a:cs typeface="Times New Roman"/>
              </a:rPr>
              <a:t>only empty  eggshells; they are the insistent </a:t>
            </a:r>
            <a:r>
              <a:rPr dirty="0" sz="1450" spc="-5">
                <a:latin typeface="Times New Roman"/>
                <a:cs typeface="Times New Roman"/>
              </a:rPr>
              <a:t>popping of </a:t>
            </a:r>
            <a:r>
              <a:rPr dirty="0" sz="1450" spc="-10">
                <a:latin typeface="Times New Roman"/>
                <a:cs typeface="Times New Roman"/>
              </a:rPr>
              <a:t>champagne corks </a:t>
            </a:r>
            <a:r>
              <a:rPr dirty="0" sz="1450" spc="-5">
                <a:latin typeface="Times New Roman"/>
                <a:cs typeface="Times New Roman"/>
              </a:rPr>
              <a:t>at </a:t>
            </a:r>
            <a:r>
              <a:rPr dirty="0" sz="1450" spc="-10">
                <a:latin typeface="Times New Roman"/>
                <a:cs typeface="Times New Roman"/>
              </a:rPr>
              <a:t>the tables </a:t>
            </a:r>
            <a:r>
              <a:rPr dirty="0" sz="1450" spc="-5">
                <a:latin typeface="Times New Roman"/>
                <a:cs typeface="Times New Roman"/>
              </a:rPr>
              <a:t>of  </a:t>
            </a:r>
            <a:r>
              <a:rPr dirty="0" sz="1450" spc="-10">
                <a:latin typeface="Times New Roman"/>
                <a:cs typeface="Times New Roman"/>
              </a:rPr>
              <a:t>the rich, which only </a:t>
            </a:r>
            <a:r>
              <a:rPr dirty="0" sz="1450" spc="-5">
                <a:latin typeface="Times New Roman"/>
                <a:cs typeface="Times New Roman"/>
              </a:rPr>
              <a:t>a </a:t>
            </a:r>
            <a:r>
              <a:rPr dirty="0" sz="1450" spc="-10">
                <a:latin typeface="Times New Roman"/>
                <a:cs typeface="Times New Roman"/>
              </a:rPr>
              <a:t>simpleton would take for the banquet itself. </a:t>
            </a:r>
            <a:r>
              <a:rPr dirty="0" sz="1450" spc="-20">
                <a:latin typeface="Times New Roman"/>
                <a:cs typeface="Times New Roman"/>
              </a:rPr>
              <a:t>Wassertrum  </a:t>
            </a:r>
            <a:r>
              <a:rPr dirty="0" sz="1450" spc="-10">
                <a:latin typeface="Times New Roman"/>
                <a:cs typeface="Times New Roman"/>
              </a:rPr>
              <a:t>used all the fiendish means which people like him have at their disposal to  persuade my mother—if it wasn't worse then that—to let him have his way  with </a:t>
            </a:r>
            <a:r>
              <a:rPr dirty="0" sz="1450" spc="-30">
                <a:latin typeface="Times New Roman"/>
                <a:cs typeface="Times New Roman"/>
              </a:rPr>
              <a:t>her. </a:t>
            </a:r>
            <a:r>
              <a:rPr dirty="0" sz="1450" spc="-10">
                <a:latin typeface="Times New Roman"/>
                <a:cs typeface="Times New Roman"/>
              </a:rPr>
              <a:t>And then </a:t>
            </a:r>
            <a:r>
              <a:rPr dirty="0" sz="1450" spc="-5">
                <a:latin typeface="Times New Roman"/>
                <a:cs typeface="Times New Roman"/>
              </a:rPr>
              <a:t>. . .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sold her </a:t>
            </a:r>
            <a:r>
              <a:rPr dirty="0" sz="1450" spc="-15">
                <a:latin typeface="Times New Roman"/>
                <a:cs typeface="Times New Roman"/>
              </a:rPr>
              <a:t>off </a:t>
            </a:r>
            <a:r>
              <a:rPr dirty="0" sz="1450" spc="-10">
                <a:latin typeface="Times New Roman"/>
                <a:cs typeface="Times New Roman"/>
              </a:rPr>
              <a:t>to </a:t>
            </a:r>
            <a:r>
              <a:rPr dirty="0" sz="1450" spc="-5">
                <a:latin typeface="Times New Roman"/>
                <a:cs typeface="Times New Roman"/>
              </a:rPr>
              <a:t>. . .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brothel; that kind </a:t>
            </a:r>
            <a:r>
              <a:rPr dirty="0" sz="1450" spc="-5">
                <a:latin typeface="Times New Roman"/>
                <a:cs typeface="Times New Roman"/>
              </a:rPr>
              <a:t>of  </a:t>
            </a:r>
            <a:r>
              <a:rPr dirty="0" sz="1450" spc="-10">
                <a:latin typeface="Times New Roman"/>
                <a:cs typeface="Times New Roman"/>
              </a:rPr>
              <a:t>thing isn't difficult if </a:t>
            </a:r>
            <a:r>
              <a:rPr dirty="0" sz="1450" spc="-5">
                <a:latin typeface="Times New Roman"/>
                <a:cs typeface="Times New Roman"/>
              </a:rPr>
              <a:t>you </a:t>
            </a:r>
            <a:r>
              <a:rPr dirty="0" sz="1450" spc="-10">
                <a:latin typeface="Times New Roman"/>
                <a:cs typeface="Times New Roman"/>
              </a:rPr>
              <a:t>count the Police Commissioner among </a:t>
            </a:r>
            <a:r>
              <a:rPr dirty="0" sz="1450" spc="-5">
                <a:latin typeface="Times New Roman"/>
                <a:cs typeface="Times New Roman"/>
              </a:rPr>
              <a:t>your</a:t>
            </a:r>
            <a:r>
              <a:rPr dirty="0" sz="1450" spc="265">
                <a:latin typeface="Times New Roman"/>
                <a:cs typeface="Times New Roman"/>
              </a:rPr>
              <a:t> </a:t>
            </a:r>
            <a:r>
              <a:rPr dirty="0" sz="1450" spc="-10">
                <a:latin typeface="Times New Roman"/>
                <a:cs typeface="Times New Roman"/>
              </a:rPr>
              <a:t>business</a:t>
            </a:r>
            <a:endParaRPr sz="14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671"/>
            <a:ext cx="5807075" cy="9363710"/>
          </a:xfrm>
          <a:prstGeom prst="rect">
            <a:avLst/>
          </a:prstGeom>
        </p:spPr>
        <p:txBody>
          <a:bodyPr wrap="square" lIns="0" tIns="12700" rIns="0" bIns="0" rtlCol="0" vert="horz">
            <a:spAutoFit/>
          </a:bodyPr>
          <a:lstStyle/>
          <a:p>
            <a:pPr algn="just" marL="12700" marR="5080">
              <a:lnSpc>
                <a:spcPct val="99300"/>
              </a:lnSpc>
              <a:spcBef>
                <a:spcPts val="100"/>
              </a:spcBef>
            </a:pPr>
            <a:r>
              <a:rPr dirty="0" sz="1450" spc="-10">
                <a:latin typeface="Times New Roman"/>
                <a:cs typeface="Times New Roman"/>
              </a:rPr>
              <a:t>associates. But </a:t>
            </a:r>
            <a:r>
              <a:rPr dirty="0" sz="1450" spc="-5">
                <a:latin typeface="Times New Roman"/>
                <a:cs typeface="Times New Roman"/>
              </a:rPr>
              <a:t>he </a:t>
            </a:r>
            <a:r>
              <a:rPr dirty="0" sz="1450" spc="-10">
                <a:latin typeface="Times New Roman"/>
                <a:cs typeface="Times New Roman"/>
              </a:rPr>
              <a:t>didn't </a:t>
            </a:r>
            <a:r>
              <a:rPr dirty="0" sz="1450" spc="-5">
                <a:latin typeface="Times New Roman"/>
                <a:cs typeface="Times New Roman"/>
              </a:rPr>
              <a:t>do </a:t>
            </a:r>
            <a:r>
              <a:rPr dirty="0" sz="1450" spc="-10">
                <a:latin typeface="Times New Roman"/>
                <a:cs typeface="Times New Roman"/>
              </a:rPr>
              <a:t>it because </a:t>
            </a:r>
            <a:r>
              <a:rPr dirty="0" sz="1450" spc="-5">
                <a:latin typeface="Times New Roman"/>
                <a:cs typeface="Times New Roman"/>
              </a:rPr>
              <a:t>he </a:t>
            </a:r>
            <a:r>
              <a:rPr dirty="0" sz="1450" spc="-10">
                <a:latin typeface="Times New Roman"/>
                <a:cs typeface="Times New Roman"/>
              </a:rPr>
              <a:t>was tired </a:t>
            </a:r>
            <a:r>
              <a:rPr dirty="0" sz="1450" spc="-5">
                <a:latin typeface="Times New Roman"/>
                <a:cs typeface="Times New Roman"/>
              </a:rPr>
              <a:t>of </a:t>
            </a:r>
            <a:r>
              <a:rPr dirty="0" sz="1450" spc="-30">
                <a:latin typeface="Times New Roman"/>
                <a:cs typeface="Times New Roman"/>
              </a:rPr>
              <a:t>her. </a:t>
            </a:r>
            <a:r>
              <a:rPr dirty="0" sz="1450" spc="-10">
                <a:latin typeface="Times New Roman"/>
                <a:cs typeface="Times New Roman"/>
              </a:rPr>
              <a:t>Oh </a:t>
            </a:r>
            <a:r>
              <a:rPr dirty="0" sz="1450" spc="-5">
                <a:latin typeface="Times New Roman"/>
                <a:cs typeface="Times New Roman"/>
              </a:rPr>
              <a:t>no! I </a:t>
            </a:r>
            <a:r>
              <a:rPr dirty="0" sz="1450" spc="-10">
                <a:latin typeface="Times New Roman"/>
                <a:cs typeface="Times New Roman"/>
              </a:rPr>
              <a:t>know every  </a:t>
            </a:r>
            <a:r>
              <a:rPr dirty="0" sz="1450" spc="-5">
                <a:latin typeface="Times New Roman"/>
                <a:cs typeface="Times New Roman"/>
              </a:rPr>
              <a:t>nook </a:t>
            </a:r>
            <a:r>
              <a:rPr dirty="0" sz="1450" spc="-10">
                <a:latin typeface="Times New Roman"/>
                <a:cs typeface="Times New Roman"/>
              </a:rPr>
              <a:t>and cranny </a:t>
            </a:r>
            <a:r>
              <a:rPr dirty="0" sz="1450" spc="-5">
                <a:latin typeface="Times New Roman"/>
                <a:cs typeface="Times New Roman"/>
              </a:rPr>
              <a:t>of </a:t>
            </a:r>
            <a:r>
              <a:rPr dirty="0" sz="1450" spc="-10">
                <a:latin typeface="Times New Roman"/>
                <a:cs typeface="Times New Roman"/>
              </a:rPr>
              <a:t>that heart </a:t>
            </a:r>
            <a:r>
              <a:rPr dirty="0" sz="1450" spc="-5">
                <a:latin typeface="Times New Roman"/>
                <a:cs typeface="Times New Roman"/>
              </a:rPr>
              <a:t>of </a:t>
            </a:r>
            <a:r>
              <a:rPr dirty="0" sz="1450" spc="-10">
                <a:latin typeface="Times New Roman"/>
                <a:cs typeface="Times New Roman"/>
              </a:rPr>
              <a:t>his. The day </a:t>
            </a:r>
            <a:r>
              <a:rPr dirty="0" sz="1450" spc="-5">
                <a:latin typeface="Times New Roman"/>
                <a:cs typeface="Times New Roman"/>
              </a:rPr>
              <a:t>he </a:t>
            </a:r>
            <a:r>
              <a:rPr dirty="0" sz="1450" spc="-10">
                <a:latin typeface="Times New Roman"/>
                <a:cs typeface="Times New Roman"/>
              </a:rPr>
              <a:t>sold her </a:t>
            </a:r>
            <a:r>
              <a:rPr dirty="0" sz="1450" spc="-15">
                <a:latin typeface="Times New Roman"/>
                <a:cs typeface="Times New Roman"/>
              </a:rPr>
              <a:t>off </a:t>
            </a:r>
            <a:r>
              <a:rPr dirty="0" sz="1450" spc="-10">
                <a:latin typeface="Times New Roman"/>
                <a:cs typeface="Times New Roman"/>
              </a:rPr>
              <a:t>was the awful day  </a:t>
            </a:r>
            <a:r>
              <a:rPr dirty="0" sz="1450" spc="-5">
                <a:latin typeface="Times New Roman"/>
                <a:cs typeface="Times New Roman"/>
              </a:rPr>
              <a:t>he </a:t>
            </a:r>
            <a:r>
              <a:rPr dirty="0" sz="1450" spc="-10">
                <a:latin typeface="Times New Roman"/>
                <a:cs typeface="Times New Roman"/>
              </a:rPr>
              <a:t>realised just how passionately in love with her </a:t>
            </a:r>
            <a:r>
              <a:rPr dirty="0" sz="1450" spc="-5">
                <a:latin typeface="Times New Roman"/>
                <a:cs typeface="Times New Roman"/>
              </a:rPr>
              <a:t>he </a:t>
            </a:r>
            <a:r>
              <a:rPr dirty="0" sz="1450" spc="-10">
                <a:latin typeface="Times New Roman"/>
                <a:cs typeface="Times New Roman"/>
              </a:rPr>
              <a:t>was. Someone like him  may appear to behave without rhyme </a:t>
            </a:r>
            <a:r>
              <a:rPr dirty="0" sz="1450" spc="-5">
                <a:latin typeface="Times New Roman"/>
                <a:cs typeface="Times New Roman"/>
              </a:rPr>
              <a:t>or </a:t>
            </a:r>
            <a:r>
              <a:rPr dirty="0" sz="1450" spc="-10">
                <a:latin typeface="Times New Roman"/>
                <a:cs typeface="Times New Roman"/>
              </a:rPr>
              <a:t>reason, </a:t>
            </a:r>
            <a:r>
              <a:rPr dirty="0" sz="1450" spc="-5">
                <a:latin typeface="Times New Roman"/>
                <a:cs typeface="Times New Roman"/>
              </a:rPr>
              <a:t>but </a:t>
            </a:r>
            <a:r>
              <a:rPr dirty="0" sz="1450" spc="-10">
                <a:latin typeface="Times New Roman"/>
                <a:cs typeface="Times New Roman"/>
              </a:rPr>
              <a:t>deep down he's always  consistent. The squirrel inside him gives </a:t>
            </a:r>
            <a:r>
              <a:rPr dirty="0" sz="1450" spc="-5">
                <a:latin typeface="Times New Roman"/>
                <a:cs typeface="Times New Roman"/>
              </a:rPr>
              <a:t>a </a:t>
            </a:r>
            <a:r>
              <a:rPr dirty="0" sz="1450" spc="-10">
                <a:latin typeface="Times New Roman"/>
                <a:cs typeface="Times New Roman"/>
              </a:rPr>
              <a:t>screech </a:t>
            </a:r>
            <a:r>
              <a:rPr dirty="0" sz="1450" spc="-5">
                <a:latin typeface="Times New Roman"/>
                <a:cs typeface="Times New Roman"/>
              </a:rPr>
              <a:t>of </a:t>
            </a:r>
            <a:r>
              <a:rPr dirty="0" sz="1450" spc="-10">
                <a:latin typeface="Times New Roman"/>
                <a:cs typeface="Times New Roman"/>
              </a:rPr>
              <a:t>horror the moment  anyone comes and </a:t>
            </a:r>
            <a:r>
              <a:rPr dirty="0" sz="1450" spc="-5">
                <a:latin typeface="Times New Roman"/>
                <a:cs typeface="Times New Roman"/>
              </a:rPr>
              <a:t>buys </a:t>
            </a:r>
            <a:r>
              <a:rPr dirty="0" sz="1450" spc="-10">
                <a:latin typeface="Times New Roman"/>
                <a:cs typeface="Times New Roman"/>
              </a:rPr>
              <a:t>something from his junk-shop. No matter how much  they pay for it, all that </a:t>
            </a:r>
            <a:r>
              <a:rPr dirty="0" sz="1450" spc="-5">
                <a:latin typeface="Times New Roman"/>
                <a:cs typeface="Times New Roman"/>
              </a:rPr>
              <a:t>he </a:t>
            </a:r>
            <a:r>
              <a:rPr dirty="0" sz="1450" spc="-10">
                <a:latin typeface="Times New Roman"/>
                <a:cs typeface="Times New Roman"/>
              </a:rPr>
              <a:t>feels is that </a:t>
            </a:r>
            <a:r>
              <a:rPr dirty="0" sz="1450" spc="-5">
                <a:latin typeface="Times New Roman"/>
                <a:cs typeface="Times New Roman"/>
              </a:rPr>
              <a:t>he </a:t>
            </a:r>
            <a:r>
              <a:rPr dirty="0" sz="1450" spc="-10">
                <a:latin typeface="Times New Roman"/>
                <a:cs typeface="Times New Roman"/>
              </a:rPr>
              <a:t>is being forced to hand something  </a:t>
            </a:r>
            <a:r>
              <a:rPr dirty="0" sz="1450" spc="-25">
                <a:latin typeface="Times New Roman"/>
                <a:cs typeface="Times New Roman"/>
              </a:rPr>
              <a:t>over. </a:t>
            </a:r>
            <a:r>
              <a:rPr dirty="0" sz="1450" spc="-10">
                <a:latin typeface="Times New Roman"/>
                <a:cs typeface="Times New Roman"/>
              </a:rPr>
              <a:t>His favourite verb is 'to have', and if </a:t>
            </a:r>
            <a:r>
              <a:rPr dirty="0" sz="1450" spc="-5">
                <a:latin typeface="Times New Roman"/>
                <a:cs typeface="Times New Roman"/>
              </a:rPr>
              <a:t>he </a:t>
            </a:r>
            <a:r>
              <a:rPr dirty="0" sz="1450" spc="-10">
                <a:latin typeface="Times New Roman"/>
                <a:cs typeface="Times New Roman"/>
              </a:rPr>
              <a:t>were capable </a:t>
            </a:r>
            <a:r>
              <a:rPr dirty="0" sz="1450" spc="-5">
                <a:latin typeface="Times New Roman"/>
                <a:cs typeface="Times New Roman"/>
              </a:rPr>
              <a:t>of </a:t>
            </a:r>
            <a:r>
              <a:rPr dirty="0" sz="1450" spc="-10">
                <a:latin typeface="Times New Roman"/>
                <a:cs typeface="Times New Roman"/>
              </a:rPr>
              <a:t>thinking in  abstract terms, 'possession' would </a:t>
            </a:r>
            <a:r>
              <a:rPr dirty="0" sz="1450" spc="-5">
                <a:latin typeface="Times New Roman"/>
                <a:cs typeface="Times New Roman"/>
              </a:rPr>
              <a:t>be </a:t>
            </a:r>
            <a:r>
              <a:rPr dirty="0" sz="1450" spc="-10">
                <a:latin typeface="Times New Roman"/>
                <a:cs typeface="Times New Roman"/>
              </a:rPr>
              <a:t>the concept that expressed his</a:t>
            </a:r>
            <a:r>
              <a:rPr dirty="0" sz="1450" spc="85">
                <a:latin typeface="Times New Roman"/>
                <a:cs typeface="Times New Roman"/>
              </a:rPr>
              <a:t> </a:t>
            </a:r>
            <a:r>
              <a:rPr dirty="0" sz="1450" spc="-10">
                <a:latin typeface="Times New Roman"/>
                <a:cs typeface="Times New Roman"/>
              </a:rPr>
              <a:t>ideal.</a:t>
            </a:r>
            <a:endParaRPr sz="1450">
              <a:latin typeface="Times New Roman"/>
              <a:cs typeface="Times New Roman"/>
            </a:endParaRPr>
          </a:p>
          <a:p>
            <a:pPr marL="12700" marR="63500" indent="255904">
              <a:lnSpc>
                <a:spcPts val="1730"/>
              </a:lnSpc>
              <a:spcBef>
                <a:spcPts val="850"/>
              </a:spcBef>
            </a:pPr>
            <a:r>
              <a:rPr dirty="0" sz="1450" spc="-10">
                <a:latin typeface="Times New Roman"/>
                <a:cs typeface="Times New Roman"/>
              </a:rPr>
              <a:t>During the </a:t>
            </a:r>
            <a:r>
              <a:rPr dirty="0" sz="1450" spc="-15">
                <a:latin typeface="Times New Roman"/>
                <a:cs typeface="Times New Roman"/>
              </a:rPr>
              <a:t>affair </a:t>
            </a:r>
            <a:r>
              <a:rPr dirty="0" sz="1450" spc="-10">
                <a:latin typeface="Times New Roman"/>
                <a:cs typeface="Times New Roman"/>
              </a:rPr>
              <a:t>with my </a:t>
            </a:r>
            <a:r>
              <a:rPr dirty="0" sz="1450" spc="-15">
                <a:latin typeface="Times New Roman"/>
                <a:cs typeface="Times New Roman"/>
              </a:rPr>
              <a:t>mother, </a:t>
            </a:r>
            <a:r>
              <a:rPr dirty="0" sz="1450" spc="-10">
                <a:latin typeface="Times New Roman"/>
                <a:cs typeface="Times New Roman"/>
              </a:rPr>
              <a:t>fear grew and grew within him until it  was </a:t>
            </a:r>
            <a:r>
              <a:rPr dirty="0" sz="1450" spc="-5">
                <a:latin typeface="Times New Roman"/>
                <a:cs typeface="Times New Roman"/>
              </a:rPr>
              <a:t>a </a:t>
            </a:r>
            <a:r>
              <a:rPr dirty="0" sz="1450" spc="-10">
                <a:latin typeface="Times New Roman"/>
                <a:cs typeface="Times New Roman"/>
              </a:rPr>
              <a:t>gigantic mountain, the fear </a:t>
            </a:r>
            <a:r>
              <a:rPr dirty="0" sz="1450" spc="-5">
                <a:latin typeface="Times New Roman"/>
                <a:cs typeface="Times New Roman"/>
              </a:rPr>
              <a:t>of no </a:t>
            </a:r>
            <a:r>
              <a:rPr dirty="0" sz="1450" spc="-10">
                <a:latin typeface="Times New Roman"/>
                <a:cs typeface="Times New Roman"/>
              </a:rPr>
              <a:t>longer being in control </a:t>
            </a:r>
            <a:r>
              <a:rPr dirty="0" sz="1450" spc="-5">
                <a:latin typeface="Times New Roman"/>
                <a:cs typeface="Times New Roman"/>
              </a:rPr>
              <a:t>of </a:t>
            </a:r>
            <a:r>
              <a:rPr dirty="0" sz="1450" spc="-10">
                <a:latin typeface="Times New Roman"/>
                <a:cs typeface="Times New Roman"/>
              </a:rPr>
              <a:t>himself; the  fear </a:t>
            </a:r>
            <a:r>
              <a:rPr dirty="0" sz="1450" spc="-5">
                <a:latin typeface="Times New Roman"/>
                <a:cs typeface="Times New Roman"/>
              </a:rPr>
              <a:t>not of </a:t>
            </a:r>
            <a:r>
              <a:rPr dirty="0" sz="1450" spc="-10">
                <a:latin typeface="Times New Roman"/>
                <a:cs typeface="Times New Roman"/>
              </a:rPr>
              <a:t>giving love, </a:t>
            </a:r>
            <a:r>
              <a:rPr dirty="0" sz="1450" spc="-5">
                <a:latin typeface="Times New Roman"/>
                <a:cs typeface="Times New Roman"/>
              </a:rPr>
              <a:t>but of </a:t>
            </a:r>
            <a:r>
              <a:rPr dirty="0" sz="1450" spc="-10">
                <a:latin typeface="Times New Roman"/>
                <a:cs typeface="Times New Roman"/>
              </a:rPr>
              <a:t>being compelled to give love; the fear </a:t>
            </a:r>
            <a:r>
              <a:rPr dirty="0" sz="1450" spc="-5">
                <a:latin typeface="Times New Roman"/>
                <a:cs typeface="Times New Roman"/>
              </a:rPr>
              <a:t>of  </a:t>
            </a:r>
            <a:r>
              <a:rPr dirty="0" sz="1450" spc="-10">
                <a:latin typeface="Times New Roman"/>
                <a:cs typeface="Times New Roman"/>
              </a:rPr>
              <a:t>finding some invisible presence inside him that would fetter his will, </a:t>
            </a:r>
            <a:r>
              <a:rPr dirty="0" sz="1450" spc="-5">
                <a:latin typeface="Times New Roman"/>
                <a:cs typeface="Times New Roman"/>
              </a:rPr>
              <a:t>or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would like to think </a:t>
            </a:r>
            <a:r>
              <a:rPr dirty="0" sz="1450" spc="-5">
                <a:latin typeface="Times New Roman"/>
                <a:cs typeface="Times New Roman"/>
              </a:rPr>
              <a:t>of </a:t>
            </a:r>
            <a:r>
              <a:rPr dirty="0" sz="1450" spc="-10">
                <a:latin typeface="Times New Roman"/>
                <a:cs typeface="Times New Roman"/>
              </a:rPr>
              <a:t>as his will. That was how it began, the rest followed  </a:t>
            </a:r>
            <a:r>
              <a:rPr dirty="0" sz="1450" spc="-15">
                <a:latin typeface="Times New Roman"/>
                <a:cs typeface="Times New Roman"/>
              </a:rPr>
              <a:t>automatically, </a:t>
            </a:r>
            <a:r>
              <a:rPr dirty="0" sz="1450" spc="-10">
                <a:latin typeface="Times New Roman"/>
                <a:cs typeface="Times New Roman"/>
              </a:rPr>
              <a:t>just as </a:t>
            </a:r>
            <a:r>
              <a:rPr dirty="0" sz="1450" spc="-5">
                <a:latin typeface="Times New Roman"/>
                <a:cs typeface="Times New Roman"/>
              </a:rPr>
              <a:t>a </a:t>
            </a:r>
            <a:r>
              <a:rPr dirty="0" sz="1450" spc="-10">
                <a:latin typeface="Times New Roman"/>
                <a:cs typeface="Times New Roman"/>
              </a:rPr>
              <a:t>pike automatically pounces, whether it wants to </a:t>
            </a:r>
            <a:r>
              <a:rPr dirty="0" sz="1450" spc="-5">
                <a:latin typeface="Times New Roman"/>
                <a:cs typeface="Times New Roman"/>
              </a:rPr>
              <a:t>or not,  </a:t>
            </a:r>
            <a:r>
              <a:rPr dirty="0" sz="1450" spc="-10">
                <a:latin typeface="Times New Roman"/>
                <a:cs typeface="Times New Roman"/>
              </a:rPr>
              <a:t>when something that glitters floats past at the right</a:t>
            </a:r>
            <a:r>
              <a:rPr dirty="0" sz="1450" spc="50">
                <a:latin typeface="Times New Roman"/>
                <a:cs typeface="Times New Roman"/>
              </a:rPr>
              <a:t> </a:t>
            </a:r>
            <a:r>
              <a:rPr dirty="0" sz="1450" spc="-10">
                <a:latin typeface="Times New Roman"/>
                <a:cs typeface="Times New Roman"/>
              </a:rPr>
              <a:t>moment.</a:t>
            </a:r>
            <a:endParaRPr sz="1450">
              <a:latin typeface="Times New Roman"/>
              <a:cs typeface="Times New Roman"/>
            </a:endParaRPr>
          </a:p>
          <a:p>
            <a:pPr algn="just" marL="12700" marR="7620" indent="255904">
              <a:lnSpc>
                <a:spcPts val="1730"/>
              </a:lnSpc>
              <a:spcBef>
                <a:spcPts val="705"/>
              </a:spcBef>
            </a:pPr>
            <a:r>
              <a:rPr dirty="0" sz="1450" spc="-10">
                <a:latin typeface="Times New Roman"/>
                <a:cs typeface="Times New Roman"/>
              </a:rPr>
              <a:t>The logical consequence for </a:t>
            </a:r>
            <a:r>
              <a:rPr dirty="0" sz="1450" spc="-20">
                <a:latin typeface="Times New Roman"/>
                <a:cs typeface="Times New Roman"/>
              </a:rPr>
              <a:t>Wassertrum </a:t>
            </a:r>
            <a:r>
              <a:rPr dirty="0" sz="1450" spc="-10">
                <a:latin typeface="Times New Roman"/>
                <a:cs typeface="Times New Roman"/>
              </a:rPr>
              <a:t>was to sell my mother into  </a:t>
            </a:r>
            <a:r>
              <a:rPr dirty="0" sz="1450" spc="-20">
                <a:latin typeface="Times New Roman"/>
                <a:cs typeface="Times New Roman"/>
              </a:rPr>
              <a:t>slavery. </a:t>
            </a:r>
            <a:r>
              <a:rPr dirty="0" sz="1450" spc="-10">
                <a:latin typeface="Times New Roman"/>
                <a:cs typeface="Times New Roman"/>
              </a:rPr>
              <a:t>It gratified those other characteristics sleeping within his soul, his  greed for money and the perverse pleasure </a:t>
            </a:r>
            <a:r>
              <a:rPr dirty="0" sz="1450" spc="-5">
                <a:latin typeface="Times New Roman"/>
                <a:cs typeface="Times New Roman"/>
              </a:rPr>
              <a:t>he </a:t>
            </a:r>
            <a:r>
              <a:rPr dirty="0" sz="1450" spc="-10">
                <a:latin typeface="Times New Roman"/>
                <a:cs typeface="Times New Roman"/>
              </a:rPr>
              <a:t>finds in tormenting</a:t>
            </a:r>
            <a:r>
              <a:rPr dirty="0" sz="1450" spc="90">
                <a:latin typeface="Times New Roman"/>
                <a:cs typeface="Times New Roman"/>
              </a:rPr>
              <a:t> </a:t>
            </a:r>
            <a:r>
              <a:rPr dirty="0" sz="1450" spc="-10">
                <a:latin typeface="Times New Roman"/>
                <a:cs typeface="Times New Roman"/>
              </a:rPr>
              <a:t>himself.</a:t>
            </a:r>
            <a:endParaRPr sz="1450">
              <a:latin typeface="Times New Roman"/>
              <a:cs typeface="Times New Roman"/>
            </a:endParaRPr>
          </a:p>
          <a:p>
            <a:pPr algn="just" marL="12700" marR="5715" indent="255904">
              <a:lnSpc>
                <a:spcPts val="1730"/>
              </a:lnSpc>
              <a:spcBef>
                <a:spcPts val="790"/>
              </a:spcBef>
            </a:pPr>
            <a:r>
              <a:rPr dirty="0" sz="1450" spc="-60">
                <a:latin typeface="Times New Roman"/>
                <a:cs typeface="Times New Roman"/>
              </a:rPr>
              <a:t>You </a:t>
            </a:r>
            <a:r>
              <a:rPr dirty="0" sz="1450" spc="-10">
                <a:latin typeface="Times New Roman"/>
                <a:cs typeface="Times New Roman"/>
              </a:rPr>
              <a:t>must forgive me, Herr Pernath", Charousek's voice suddenly took </a:t>
            </a:r>
            <a:r>
              <a:rPr dirty="0" sz="1450" spc="-5">
                <a:latin typeface="Times New Roman"/>
                <a:cs typeface="Times New Roman"/>
              </a:rPr>
              <a:t>on  </a:t>
            </a:r>
            <a:r>
              <a:rPr dirty="0" sz="1450" spc="-10">
                <a:latin typeface="Times New Roman"/>
                <a:cs typeface="Times New Roman"/>
              </a:rPr>
              <a:t>such </a:t>
            </a:r>
            <a:r>
              <a:rPr dirty="0" sz="1450" spc="-5">
                <a:latin typeface="Times New Roman"/>
                <a:cs typeface="Times New Roman"/>
              </a:rPr>
              <a:t>a </a:t>
            </a:r>
            <a:r>
              <a:rPr dirty="0" sz="1450" spc="-10">
                <a:latin typeface="Times New Roman"/>
                <a:cs typeface="Times New Roman"/>
              </a:rPr>
              <a:t>harsh, sober tone that </a:t>
            </a:r>
            <a:r>
              <a:rPr dirty="0" sz="1450" spc="-5">
                <a:latin typeface="Times New Roman"/>
                <a:cs typeface="Times New Roman"/>
              </a:rPr>
              <a:t>I </a:t>
            </a:r>
            <a:r>
              <a:rPr dirty="0" sz="1450" spc="-10">
                <a:latin typeface="Times New Roman"/>
                <a:cs typeface="Times New Roman"/>
              </a:rPr>
              <a:t>started in surprise, "forgive me for all this clever  talk, </a:t>
            </a:r>
            <a:r>
              <a:rPr dirty="0" sz="1450" spc="-5">
                <a:latin typeface="Times New Roman"/>
                <a:cs typeface="Times New Roman"/>
              </a:rPr>
              <a:t>but </a:t>
            </a:r>
            <a:r>
              <a:rPr dirty="0" sz="1450" spc="-10">
                <a:latin typeface="Times New Roman"/>
                <a:cs typeface="Times New Roman"/>
              </a:rPr>
              <a:t>when you're studying at the University </a:t>
            </a:r>
            <a:r>
              <a:rPr dirty="0" sz="1450" spc="-5">
                <a:latin typeface="Times New Roman"/>
                <a:cs typeface="Times New Roman"/>
              </a:rPr>
              <a:t>you </a:t>
            </a:r>
            <a:r>
              <a:rPr dirty="0" sz="1450" spc="-10">
                <a:latin typeface="Times New Roman"/>
                <a:cs typeface="Times New Roman"/>
              </a:rPr>
              <a:t>come across masses </a:t>
            </a:r>
            <a:r>
              <a:rPr dirty="0" sz="1450" spc="-5">
                <a:latin typeface="Times New Roman"/>
                <a:cs typeface="Times New Roman"/>
              </a:rPr>
              <a:t>of  </a:t>
            </a:r>
            <a:r>
              <a:rPr dirty="0" sz="1450" spc="-10">
                <a:latin typeface="Times New Roman"/>
                <a:cs typeface="Times New Roman"/>
              </a:rPr>
              <a:t>idiotic </a:t>
            </a:r>
            <a:r>
              <a:rPr dirty="0" sz="1450" spc="-5">
                <a:latin typeface="Times New Roman"/>
                <a:cs typeface="Times New Roman"/>
              </a:rPr>
              <a:t>books </a:t>
            </a:r>
            <a:r>
              <a:rPr dirty="0" sz="1450" spc="-10">
                <a:latin typeface="Times New Roman"/>
                <a:cs typeface="Times New Roman"/>
              </a:rPr>
              <a:t>and </a:t>
            </a:r>
            <a:r>
              <a:rPr dirty="0" sz="1450" spc="-5">
                <a:latin typeface="Times New Roman"/>
                <a:cs typeface="Times New Roman"/>
              </a:rPr>
              <a:t>you </a:t>
            </a:r>
            <a:r>
              <a:rPr dirty="0" sz="1450" spc="-10">
                <a:latin typeface="Times New Roman"/>
                <a:cs typeface="Times New Roman"/>
              </a:rPr>
              <a:t>automatically adopt their fatuous</a:t>
            </a:r>
            <a:r>
              <a:rPr dirty="0" sz="1450" spc="30">
                <a:latin typeface="Times New Roman"/>
                <a:cs typeface="Times New Roman"/>
              </a:rPr>
              <a:t> </a:t>
            </a:r>
            <a:r>
              <a:rPr dirty="0" sz="1450" spc="-10">
                <a:latin typeface="Times New Roman"/>
                <a:cs typeface="Times New Roman"/>
              </a:rPr>
              <a:t>jargon."</a:t>
            </a:r>
            <a:endParaRPr sz="1450">
              <a:latin typeface="Times New Roman"/>
              <a:cs typeface="Times New Roman"/>
            </a:endParaRPr>
          </a:p>
          <a:p>
            <a:pPr algn="just" marL="12700" marR="8255" indent="255904">
              <a:lnSpc>
                <a:spcPts val="1730"/>
              </a:lnSpc>
              <a:spcBef>
                <a:spcPts val="785"/>
              </a:spcBef>
            </a:pPr>
            <a:r>
              <a:rPr dirty="0" sz="1450" spc="-5">
                <a:latin typeface="Times New Roman"/>
                <a:cs typeface="Times New Roman"/>
              </a:rPr>
              <a:t>I </a:t>
            </a:r>
            <a:r>
              <a:rPr dirty="0" sz="1450" spc="-10">
                <a:latin typeface="Times New Roman"/>
                <a:cs typeface="Times New Roman"/>
              </a:rPr>
              <a:t>forced myself to smile to try and cheer him </a:t>
            </a:r>
            <a:r>
              <a:rPr dirty="0" sz="1450" spc="-5">
                <a:latin typeface="Times New Roman"/>
                <a:cs typeface="Times New Roman"/>
              </a:rPr>
              <a:t>up; </a:t>
            </a:r>
            <a:r>
              <a:rPr dirty="0" sz="1450" spc="-10">
                <a:latin typeface="Times New Roman"/>
                <a:cs typeface="Times New Roman"/>
              </a:rPr>
              <a:t>secretly </a:t>
            </a:r>
            <a:r>
              <a:rPr dirty="0" sz="1450" spc="-5">
                <a:latin typeface="Times New Roman"/>
                <a:cs typeface="Times New Roman"/>
              </a:rPr>
              <a:t>I </a:t>
            </a:r>
            <a:r>
              <a:rPr dirty="0" sz="1450" spc="-10">
                <a:latin typeface="Times New Roman"/>
                <a:cs typeface="Times New Roman"/>
              </a:rPr>
              <a:t>knew </a:t>
            </a:r>
            <a:r>
              <a:rPr dirty="0" sz="1450" spc="-5">
                <a:latin typeface="Times New Roman"/>
                <a:cs typeface="Times New Roman"/>
              </a:rPr>
              <a:t>he </a:t>
            </a:r>
            <a:r>
              <a:rPr dirty="0" sz="1450" spc="-10">
                <a:latin typeface="Times New Roman"/>
                <a:cs typeface="Times New Roman"/>
              </a:rPr>
              <a:t>was  fighting back the</a:t>
            </a:r>
            <a:r>
              <a:rPr dirty="0" sz="1450">
                <a:latin typeface="Times New Roman"/>
                <a:cs typeface="Times New Roman"/>
              </a:rPr>
              <a:t> </a:t>
            </a:r>
            <a:r>
              <a:rPr dirty="0" sz="1450" spc="-10">
                <a:latin typeface="Times New Roman"/>
                <a:cs typeface="Times New Roman"/>
              </a:rPr>
              <a:t>tears.</a:t>
            </a:r>
            <a:endParaRPr sz="1450">
              <a:latin typeface="Times New Roman"/>
              <a:cs typeface="Times New Roman"/>
            </a:endParaRPr>
          </a:p>
          <a:p>
            <a:pPr algn="just" marL="12700" marR="8890" indent="255904">
              <a:lnSpc>
                <a:spcPts val="1730"/>
              </a:lnSpc>
              <a:spcBef>
                <a:spcPts val="715"/>
              </a:spcBef>
            </a:pPr>
            <a:r>
              <a:rPr dirty="0" sz="1450" spc="-5">
                <a:latin typeface="Times New Roman"/>
                <a:cs typeface="Times New Roman"/>
              </a:rPr>
              <a:t>'I </a:t>
            </a:r>
            <a:r>
              <a:rPr dirty="0" sz="1450" spc="-10">
                <a:latin typeface="Times New Roman"/>
                <a:cs typeface="Times New Roman"/>
              </a:rPr>
              <a:t>must find some way </a:t>
            </a:r>
            <a:r>
              <a:rPr dirty="0" sz="1450" spc="-5">
                <a:latin typeface="Times New Roman"/>
                <a:cs typeface="Times New Roman"/>
              </a:rPr>
              <a:t>of </a:t>
            </a:r>
            <a:r>
              <a:rPr dirty="0" sz="1450" spc="-10">
                <a:latin typeface="Times New Roman"/>
                <a:cs typeface="Times New Roman"/>
              </a:rPr>
              <a:t>helping him', </a:t>
            </a:r>
            <a:r>
              <a:rPr dirty="0" sz="1450" spc="-5">
                <a:latin typeface="Times New Roman"/>
                <a:cs typeface="Times New Roman"/>
              </a:rPr>
              <a:t>I </a:t>
            </a:r>
            <a:r>
              <a:rPr dirty="0" sz="1450" spc="-10">
                <a:latin typeface="Times New Roman"/>
                <a:cs typeface="Times New Roman"/>
              </a:rPr>
              <a:t>thought; 'at least </a:t>
            </a:r>
            <a:r>
              <a:rPr dirty="0" sz="1450" spc="-5">
                <a:latin typeface="Times New Roman"/>
                <a:cs typeface="Times New Roman"/>
              </a:rPr>
              <a:t>do </a:t>
            </a:r>
            <a:r>
              <a:rPr dirty="0" sz="1450" spc="-10">
                <a:latin typeface="Times New Roman"/>
                <a:cs typeface="Times New Roman"/>
              </a:rPr>
              <a:t>whatever </a:t>
            </a:r>
            <a:r>
              <a:rPr dirty="0" sz="1450" spc="-5">
                <a:latin typeface="Times New Roman"/>
                <a:cs typeface="Times New Roman"/>
              </a:rPr>
              <a:t>I  </a:t>
            </a:r>
            <a:r>
              <a:rPr dirty="0" sz="1450" spc="-10">
                <a:latin typeface="Times New Roman"/>
                <a:cs typeface="Times New Roman"/>
              </a:rPr>
              <a:t>can to relieve his immediate need.' </a:t>
            </a:r>
            <a:r>
              <a:rPr dirty="0" sz="1450" spc="-15">
                <a:latin typeface="Times New Roman"/>
                <a:cs typeface="Times New Roman"/>
              </a:rPr>
              <a:t>Without </a:t>
            </a:r>
            <a:r>
              <a:rPr dirty="0" sz="1450" spc="-10">
                <a:latin typeface="Times New Roman"/>
                <a:cs typeface="Times New Roman"/>
              </a:rPr>
              <a:t>his noticing, </a:t>
            </a:r>
            <a:r>
              <a:rPr dirty="0" sz="1450" spc="-5">
                <a:latin typeface="Times New Roman"/>
                <a:cs typeface="Times New Roman"/>
              </a:rPr>
              <a:t>I </a:t>
            </a:r>
            <a:r>
              <a:rPr dirty="0" sz="1450" spc="-10">
                <a:latin typeface="Times New Roman"/>
                <a:cs typeface="Times New Roman"/>
              </a:rPr>
              <a:t>took the hundred-  crown note </a:t>
            </a:r>
            <a:r>
              <a:rPr dirty="0" sz="1450" spc="-5">
                <a:latin typeface="Times New Roman"/>
                <a:cs typeface="Times New Roman"/>
              </a:rPr>
              <a:t>I </a:t>
            </a:r>
            <a:r>
              <a:rPr dirty="0" sz="1450" spc="-10">
                <a:latin typeface="Times New Roman"/>
                <a:cs typeface="Times New Roman"/>
              </a:rPr>
              <a:t>kept at home </a:t>
            </a:r>
            <a:r>
              <a:rPr dirty="0" sz="1450" spc="-5">
                <a:latin typeface="Times New Roman"/>
                <a:cs typeface="Times New Roman"/>
              </a:rPr>
              <a:t>out of </a:t>
            </a:r>
            <a:r>
              <a:rPr dirty="0" sz="1450" spc="-10">
                <a:latin typeface="Times New Roman"/>
                <a:cs typeface="Times New Roman"/>
              </a:rPr>
              <a:t>the sideboard drawer and slipped it into my  pocket.</a:t>
            </a:r>
            <a:endParaRPr sz="1450">
              <a:latin typeface="Times New Roman"/>
              <a:cs typeface="Times New Roman"/>
            </a:endParaRPr>
          </a:p>
          <a:p>
            <a:pPr algn="just" marL="12700" marR="12065" indent="255904">
              <a:lnSpc>
                <a:spcPts val="1730"/>
              </a:lnSpc>
              <a:spcBef>
                <a:spcPts val="790"/>
              </a:spcBef>
            </a:pPr>
            <a:r>
              <a:rPr dirty="0" sz="1450" spc="-10">
                <a:latin typeface="Times New Roman"/>
                <a:cs typeface="Times New Roman"/>
              </a:rPr>
              <a:t>"When, later </a:t>
            </a:r>
            <a:r>
              <a:rPr dirty="0" sz="1450" spc="-5">
                <a:latin typeface="Times New Roman"/>
                <a:cs typeface="Times New Roman"/>
              </a:rPr>
              <a:t>on, you </a:t>
            </a:r>
            <a:r>
              <a:rPr dirty="0" sz="1450" spc="-10">
                <a:latin typeface="Times New Roman"/>
                <a:cs typeface="Times New Roman"/>
              </a:rPr>
              <a:t>set </a:t>
            </a:r>
            <a:r>
              <a:rPr dirty="0" sz="1450" spc="-5">
                <a:latin typeface="Times New Roman"/>
                <a:cs typeface="Times New Roman"/>
              </a:rPr>
              <a:t>up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doctor and live in </a:t>
            </a:r>
            <a:r>
              <a:rPr dirty="0" sz="1450" spc="-5">
                <a:latin typeface="Times New Roman"/>
                <a:cs typeface="Times New Roman"/>
              </a:rPr>
              <a:t>a </a:t>
            </a:r>
            <a:r>
              <a:rPr dirty="0" sz="1450" spc="-10">
                <a:latin typeface="Times New Roman"/>
                <a:cs typeface="Times New Roman"/>
              </a:rPr>
              <a:t>better district, you'll  feel at peace with yourself, Herr Charousek", </a:t>
            </a:r>
            <a:r>
              <a:rPr dirty="0" sz="1450" spc="-5">
                <a:latin typeface="Times New Roman"/>
                <a:cs typeface="Times New Roman"/>
              </a:rPr>
              <a:t>I </a:t>
            </a:r>
            <a:r>
              <a:rPr dirty="0" sz="1450" spc="-10">
                <a:latin typeface="Times New Roman"/>
                <a:cs typeface="Times New Roman"/>
              </a:rPr>
              <a:t>said, in order to give the  conversation </a:t>
            </a:r>
            <a:r>
              <a:rPr dirty="0" sz="1450" spc="-5">
                <a:latin typeface="Times New Roman"/>
                <a:cs typeface="Times New Roman"/>
              </a:rPr>
              <a:t>a </a:t>
            </a:r>
            <a:r>
              <a:rPr dirty="0" sz="1450" spc="-10">
                <a:latin typeface="Times New Roman"/>
                <a:cs typeface="Times New Roman"/>
              </a:rPr>
              <a:t>conciliatory turn. </a:t>
            </a:r>
            <a:r>
              <a:rPr dirty="0" sz="1450" spc="-20">
                <a:latin typeface="Times New Roman"/>
                <a:cs typeface="Times New Roman"/>
              </a:rPr>
              <a:t>"Will </a:t>
            </a:r>
            <a:r>
              <a:rPr dirty="0" sz="1450" spc="-5">
                <a:latin typeface="Times New Roman"/>
                <a:cs typeface="Times New Roman"/>
              </a:rPr>
              <a:t>you </a:t>
            </a:r>
            <a:r>
              <a:rPr dirty="0" sz="1450" spc="-10">
                <a:latin typeface="Times New Roman"/>
                <a:cs typeface="Times New Roman"/>
              </a:rPr>
              <a:t>soon </a:t>
            </a:r>
            <a:r>
              <a:rPr dirty="0" sz="1450" spc="-5">
                <a:latin typeface="Times New Roman"/>
                <a:cs typeface="Times New Roman"/>
              </a:rPr>
              <a:t>be</a:t>
            </a:r>
            <a:r>
              <a:rPr dirty="0" sz="1450" spc="40">
                <a:latin typeface="Times New Roman"/>
                <a:cs typeface="Times New Roman"/>
              </a:rPr>
              <a:t> </a:t>
            </a:r>
            <a:r>
              <a:rPr dirty="0" sz="1450" spc="-10">
                <a:latin typeface="Times New Roman"/>
                <a:cs typeface="Times New Roman"/>
              </a:rPr>
              <a:t>qualified?"</a:t>
            </a:r>
            <a:endParaRPr sz="1450">
              <a:latin typeface="Times New Roman"/>
              <a:cs typeface="Times New Roman"/>
            </a:endParaRPr>
          </a:p>
          <a:p>
            <a:pPr algn="just" marL="12700" marR="9525" indent="255904">
              <a:lnSpc>
                <a:spcPts val="1730"/>
              </a:lnSpc>
              <a:spcBef>
                <a:spcPts val="785"/>
              </a:spcBef>
            </a:pP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short time. </a:t>
            </a:r>
            <a:r>
              <a:rPr dirty="0" sz="1450" spc="-5">
                <a:latin typeface="Times New Roman"/>
                <a:cs typeface="Times New Roman"/>
              </a:rPr>
              <a:t>I </a:t>
            </a:r>
            <a:r>
              <a:rPr dirty="0" sz="1450" spc="-10">
                <a:latin typeface="Times New Roman"/>
                <a:cs typeface="Times New Roman"/>
              </a:rPr>
              <a:t>owe it to the people who have been kind enough to  support me. Otherwise there's </a:t>
            </a:r>
            <a:r>
              <a:rPr dirty="0" sz="1450" spc="-5">
                <a:latin typeface="Times New Roman"/>
                <a:cs typeface="Times New Roman"/>
              </a:rPr>
              <a:t>no </a:t>
            </a:r>
            <a:r>
              <a:rPr dirty="0" sz="1450" spc="-10">
                <a:latin typeface="Times New Roman"/>
                <a:cs typeface="Times New Roman"/>
              </a:rPr>
              <a:t>point; my days are</a:t>
            </a:r>
            <a:r>
              <a:rPr dirty="0" sz="1450" spc="45">
                <a:latin typeface="Times New Roman"/>
                <a:cs typeface="Times New Roman"/>
              </a:rPr>
              <a:t> </a:t>
            </a:r>
            <a:r>
              <a:rPr dirty="0" sz="1450" spc="-10">
                <a:latin typeface="Times New Roman"/>
                <a:cs typeface="Times New Roman"/>
              </a:rPr>
              <a:t>numbered."</a:t>
            </a:r>
            <a:endParaRPr sz="1450">
              <a:latin typeface="Times New Roman"/>
              <a:cs typeface="Times New Roman"/>
            </a:endParaRPr>
          </a:p>
          <a:p>
            <a:pPr algn="just" marL="12700" marR="6985" indent="255904">
              <a:lnSpc>
                <a:spcPts val="1730"/>
              </a:lnSpc>
              <a:spcBef>
                <a:spcPts val="720"/>
              </a:spcBef>
            </a:pPr>
            <a:r>
              <a:rPr dirty="0" sz="1450" spc="-5">
                <a:latin typeface="Times New Roman"/>
                <a:cs typeface="Times New Roman"/>
              </a:rPr>
              <a:t>I </a:t>
            </a:r>
            <a:r>
              <a:rPr dirty="0" sz="1450" spc="-10">
                <a:latin typeface="Times New Roman"/>
                <a:cs typeface="Times New Roman"/>
              </a:rPr>
              <a:t>made the usual objection that </a:t>
            </a:r>
            <a:r>
              <a:rPr dirty="0" sz="1450" spc="-5">
                <a:latin typeface="Times New Roman"/>
                <a:cs typeface="Times New Roman"/>
              </a:rPr>
              <a:t>he </a:t>
            </a:r>
            <a:r>
              <a:rPr dirty="0" sz="1450" spc="-10">
                <a:latin typeface="Times New Roman"/>
                <a:cs typeface="Times New Roman"/>
              </a:rPr>
              <a:t>was taking too pessimistic </a:t>
            </a:r>
            <a:r>
              <a:rPr dirty="0" sz="1450" spc="-5">
                <a:latin typeface="Times New Roman"/>
                <a:cs typeface="Times New Roman"/>
              </a:rPr>
              <a:t>a </a:t>
            </a:r>
            <a:r>
              <a:rPr dirty="0" sz="1450" spc="-10">
                <a:latin typeface="Times New Roman"/>
                <a:cs typeface="Times New Roman"/>
              </a:rPr>
              <a:t>view </a:t>
            </a:r>
            <a:r>
              <a:rPr dirty="0" sz="1450" spc="-5">
                <a:latin typeface="Times New Roman"/>
                <a:cs typeface="Times New Roman"/>
              </a:rPr>
              <a:t>of  </a:t>
            </a:r>
            <a:r>
              <a:rPr dirty="0" sz="1450" spc="-10">
                <a:latin typeface="Times New Roman"/>
                <a:cs typeface="Times New Roman"/>
              </a:rPr>
              <a:t>things, </a:t>
            </a:r>
            <a:r>
              <a:rPr dirty="0" sz="1450" spc="-5">
                <a:latin typeface="Times New Roman"/>
                <a:cs typeface="Times New Roman"/>
              </a:rPr>
              <a:t>but he </a:t>
            </a:r>
            <a:r>
              <a:rPr dirty="0" sz="1450" spc="-10">
                <a:latin typeface="Times New Roman"/>
                <a:cs typeface="Times New Roman"/>
              </a:rPr>
              <a:t>waved it away with </a:t>
            </a:r>
            <a:r>
              <a:rPr dirty="0" sz="1450" spc="-5">
                <a:latin typeface="Times New Roman"/>
                <a:cs typeface="Times New Roman"/>
              </a:rPr>
              <a:t>a </a:t>
            </a:r>
            <a:r>
              <a:rPr dirty="0" sz="1450" spc="-10">
                <a:latin typeface="Times New Roman"/>
                <a:cs typeface="Times New Roman"/>
              </a:rPr>
              <a:t>smile. "It's better like that. It would </a:t>
            </a:r>
            <a:r>
              <a:rPr dirty="0" sz="1450" spc="-5">
                <a:latin typeface="Times New Roman"/>
                <a:cs typeface="Times New Roman"/>
              </a:rPr>
              <a:t>be no  </a:t>
            </a:r>
            <a:r>
              <a:rPr dirty="0" sz="1450" spc="-10">
                <a:latin typeface="Times New Roman"/>
                <a:cs typeface="Times New Roman"/>
              </a:rPr>
              <a:t>pleasure to act the part </a:t>
            </a:r>
            <a:r>
              <a:rPr dirty="0" sz="1450" spc="-5">
                <a:latin typeface="Times New Roman"/>
                <a:cs typeface="Times New Roman"/>
              </a:rPr>
              <a:t>of </a:t>
            </a:r>
            <a:r>
              <a:rPr dirty="0" sz="1450" spc="-10">
                <a:latin typeface="Times New Roman"/>
                <a:cs typeface="Times New Roman"/>
              </a:rPr>
              <a:t>the great physician, perhaps even to end </a:t>
            </a:r>
            <a:r>
              <a:rPr dirty="0" sz="1450" spc="-5">
                <a:latin typeface="Times New Roman"/>
                <a:cs typeface="Times New Roman"/>
              </a:rPr>
              <a:t>up </a:t>
            </a:r>
            <a:r>
              <a:rPr dirty="0" sz="1450" spc="-10">
                <a:latin typeface="Times New Roman"/>
                <a:cs typeface="Times New Roman"/>
              </a:rPr>
              <a:t>with </a:t>
            </a:r>
            <a:r>
              <a:rPr dirty="0" sz="1450" spc="-5">
                <a:latin typeface="Times New Roman"/>
                <a:cs typeface="Times New Roman"/>
              </a:rPr>
              <a:t>a  </a:t>
            </a:r>
            <a:r>
              <a:rPr dirty="0" sz="1450" spc="-10">
                <a:latin typeface="Times New Roman"/>
                <a:cs typeface="Times New Roman"/>
              </a:rPr>
              <a:t>title after </a:t>
            </a:r>
            <a:r>
              <a:rPr dirty="0" sz="1450" spc="-5">
                <a:latin typeface="Times New Roman"/>
                <a:cs typeface="Times New Roman"/>
              </a:rPr>
              <a:t>a </a:t>
            </a:r>
            <a:r>
              <a:rPr dirty="0" sz="1450" spc="-10">
                <a:latin typeface="Times New Roman"/>
                <a:cs typeface="Times New Roman"/>
              </a:rPr>
              <a:t>career as </a:t>
            </a:r>
            <a:r>
              <a:rPr dirty="0" sz="1450" spc="-5">
                <a:latin typeface="Times New Roman"/>
                <a:cs typeface="Times New Roman"/>
              </a:rPr>
              <a:t>a </a:t>
            </a:r>
            <a:r>
              <a:rPr dirty="0" sz="1450" spc="-10">
                <a:latin typeface="Times New Roman"/>
                <a:cs typeface="Times New Roman"/>
              </a:rPr>
              <a:t>licensed </a:t>
            </a:r>
            <a:r>
              <a:rPr dirty="0" sz="1450" spc="-15">
                <a:latin typeface="Times New Roman"/>
                <a:cs typeface="Times New Roman"/>
              </a:rPr>
              <a:t>poisoner. </a:t>
            </a:r>
            <a:r>
              <a:rPr dirty="0" sz="1450" spc="-10">
                <a:latin typeface="Times New Roman"/>
                <a:cs typeface="Times New Roman"/>
              </a:rPr>
              <a:t>However", </a:t>
            </a:r>
            <a:r>
              <a:rPr dirty="0" sz="1450" spc="-5">
                <a:latin typeface="Times New Roman"/>
                <a:cs typeface="Times New Roman"/>
              </a:rPr>
              <a:t>he </a:t>
            </a:r>
            <a:r>
              <a:rPr dirty="0" sz="1450" spc="-10">
                <a:latin typeface="Times New Roman"/>
                <a:cs typeface="Times New Roman"/>
              </a:rPr>
              <a:t>added with his caustic  </a:t>
            </a:r>
            <a:r>
              <a:rPr dirty="0" sz="1450" spc="-15">
                <a:latin typeface="Times New Roman"/>
                <a:cs typeface="Times New Roman"/>
              </a:rPr>
              <a:t>humour,</a:t>
            </a:r>
            <a:r>
              <a:rPr dirty="0" sz="1450" spc="235">
                <a:latin typeface="Times New Roman"/>
                <a:cs typeface="Times New Roman"/>
              </a:rPr>
              <a:t> </a:t>
            </a:r>
            <a:r>
              <a:rPr dirty="0" sz="1450" spc="-10">
                <a:latin typeface="Times New Roman"/>
                <a:cs typeface="Times New Roman"/>
              </a:rPr>
              <a:t>"I'm</a:t>
            </a:r>
            <a:r>
              <a:rPr dirty="0" sz="1450" spc="240">
                <a:latin typeface="Times New Roman"/>
                <a:cs typeface="Times New Roman"/>
              </a:rPr>
              <a:t> </a:t>
            </a:r>
            <a:r>
              <a:rPr dirty="0" sz="1450" spc="-10">
                <a:latin typeface="Times New Roman"/>
                <a:cs typeface="Times New Roman"/>
              </a:rPr>
              <a:t>afraid</a:t>
            </a:r>
            <a:r>
              <a:rPr dirty="0" sz="1450" spc="240">
                <a:latin typeface="Times New Roman"/>
                <a:cs typeface="Times New Roman"/>
              </a:rPr>
              <a:t> </a:t>
            </a:r>
            <a:r>
              <a:rPr dirty="0" sz="1450" spc="-10">
                <a:latin typeface="Times New Roman"/>
                <a:cs typeface="Times New Roman"/>
              </a:rPr>
              <a:t>this</a:t>
            </a:r>
            <a:r>
              <a:rPr dirty="0" sz="1450" spc="240">
                <a:latin typeface="Times New Roman"/>
                <a:cs typeface="Times New Roman"/>
              </a:rPr>
              <a:t> </a:t>
            </a:r>
            <a:r>
              <a:rPr dirty="0" sz="1450" spc="-10">
                <a:latin typeface="Times New Roman"/>
                <a:cs typeface="Times New Roman"/>
              </a:rPr>
              <a:t>earthly</a:t>
            </a:r>
            <a:r>
              <a:rPr dirty="0" sz="1450" spc="240">
                <a:latin typeface="Times New Roman"/>
                <a:cs typeface="Times New Roman"/>
              </a:rPr>
              <a:t> </a:t>
            </a:r>
            <a:r>
              <a:rPr dirty="0" sz="1450" spc="-10">
                <a:latin typeface="Times New Roman"/>
                <a:cs typeface="Times New Roman"/>
              </a:rPr>
              <a:t>ghetto</a:t>
            </a:r>
            <a:r>
              <a:rPr dirty="0" sz="1450" spc="240">
                <a:latin typeface="Times New Roman"/>
                <a:cs typeface="Times New Roman"/>
              </a:rPr>
              <a:t> </a:t>
            </a:r>
            <a:r>
              <a:rPr dirty="0" sz="1450" spc="-10">
                <a:latin typeface="Times New Roman"/>
                <a:cs typeface="Times New Roman"/>
              </a:rPr>
              <a:t>is</a:t>
            </a:r>
            <a:r>
              <a:rPr dirty="0" sz="1450" spc="240">
                <a:latin typeface="Times New Roman"/>
                <a:cs typeface="Times New Roman"/>
              </a:rPr>
              <a:t> </a:t>
            </a:r>
            <a:r>
              <a:rPr dirty="0" sz="1450" spc="-10">
                <a:latin typeface="Times New Roman"/>
                <a:cs typeface="Times New Roman"/>
              </a:rPr>
              <a:t>soon</a:t>
            </a:r>
            <a:r>
              <a:rPr dirty="0" sz="1450" spc="240">
                <a:latin typeface="Times New Roman"/>
                <a:cs typeface="Times New Roman"/>
              </a:rPr>
              <a:t> </a:t>
            </a:r>
            <a:r>
              <a:rPr dirty="0" sz="1450" spc="-10">
                <a:latin typeface="Times New Roman"/>
                <a:cs typeface="Times New Roman"/>
              </a:rPr>
              <a:t>going</a:t>
            </a:r>
            <a:r>
              <a:rPr dirty="0" sz="1450" spc="235">
                <a:latin typeface="Times New Roman"/>
                <a:cs typeface="Times New Roman"/>
              </a:rPr>
              <a:t> </a:t>
            </a:r>
            <a:r>
              <a:rPr dirty="0" sz="1450" spc="-10">
                <a:latin typeface="Times New Roman"/>
                <a:cs typeface="Times New Roman"/>
              </a:rPr>
              <a:t>to</a:t>
            </a:r>
            <a:r>
              <a:rPr dirty="0" sz="1450" spc="240">
                <a:latin typeface="Times New Roman"/>
                <a:cs typeface="Times New Roman"/>
              </a:rPr>
              <a:t> </a:t>
            </a:r>
            <a:r>
              <a:rPr dirty="0" sz="1450" spc="-5">
                <a:latin typeface="Times New Roman"/>
                <a:cs typeface="Times New Roman"/>
              </a:rPr>
              <a:t>be</a:t>
            </a:r>
            <a:r>
              <a:rPr dirty="0" sz="1450" spc="240">
                <a:latin typeface="Times New Roman"/>
                <a:cs typeface="Times New Roman"/>
              </a:rPr>
              <a:t> </a:t>
            </a:r>
            <a:r>
              <a:rPr dirty="0" sz="1450" spc="-10">
                <a:latin typeface="Times New Roman"/>
                <a:cs typeface="Times New Roman"/>
              </a:rPr>
              <a:t>deprived</a:t>
            </a:r>
            <a:r>
              <a:rPr dirty="0" sz="1450" spc="240">
                <a:latin typeface="Times New Roman"/>
                <a:cs typeface="Times New Roman"/>
              </a:rPr>
              <a:t> </a:t>
            </a:r>
            <a:r>
              <a:rPr dirty="0" sz="1450" spc="-5">
                <a:latin typeface="Times New Roman"/>
                <a:cs typeface="Times New Roman"/>
              </a:rPr>
              <a:t>of</a:t>
            </a:r>
            <a:r>
              <a:rPr dirty="0" sz="1450" spc="240">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66250"/>
          </a:xfrm>
          <a:prstGeom prst="rect">
            <a:avLst/>
          </a:prstGeom>
        </p:spPr>
        <p:txBody>
          <a:bodyPr wrap="square" lIns="0" tIns="12700" rIns="0" bIns="0" rtlCol="0" vert="horz">
            <a:spAutoFit/>
          </a:bodyPr>
          <a:lstStyle/>
          <a:p>
            <a:pPr algn="just" marL="12700" marR="6350">
              <a:lnSpc>
                <a:spcPct val="99500"/>
              </a:lnSpc>
              <a:spcBef>
                <a:spcPts val="100"/>
              </a:spcBef>
            </a:pPr>
            <a:r>
              <a:rPr dirty="0" sz="1450" spc="-10">
                <a:latin typeface="Times New Roman"/>
                <a:cs typeface="Times New Roman"/>
              </a:rPr>
              <a:t>benefit </a:t>
            </a:r>
            <a:r>
              <a:rPr dirty="0" sz="1450" spc="-5">
                <a:latin typeface="Times New Roman"/>
                <a:cs typeface="Times New Roman"/>
              </a:rPr>
              <a:t>of </a:t>
            </a:r>
            <a:r>
              <a:rPr dirty="0" sz="1450" spc="-10">
                <a:latin typeface="Times New Roman"/>
                <a:cs typeface="Times New Roman"/>
              </a:rPr>
              <a:t>any further medical miracle-working from me." He picked </a:t>
            </a:r>
            <a:r>
              <a:rPr dirty="0" sz="1450" spc="-5">
                <a:latin typeface="Times New Roman"/>
                <a:cs typeface="Times New Roman"/>
              </a:rPr>
              <a:t>up </a:t>
            </a:r>
            <a:r>
              <a:rPr dirty="0" sz="1450" spc="-10">
                <a:latin typeface="Times New Roman"/>
                <a:cs typeface="Times New Roman"/>
              </a:rPr>
              <a:t>his  hat. "But </a:t>
            </a:r>
            <a:r>
              <a:rPr dirty="0" sz="1450" spc="-5">
                <a:latin typeface="Times New Roman"/>
                <a:cs typeface="Times New Roman"/>
              </a:rPr>
              <a:t>I </a:t>
            </a:r>
            <a:r>
              <a:rPr dirty="0" sz="1450" spc="-10">
                <a:latin typeface="Times New Roman"/>
                <a:cs typeface="Times New Roman"/>
              </a:rPr>
              <a:t>won't take </a:t>
            </a:r>
            <a:r>
              <a:rPr dirty="0" sz="1450" spc="-5">
                <a:latin typeface="Times New Roman"/>
                <a:cs typeface="Times New Roman"/>
              </a:rPr>
              <a:t>up </a:t>
            </a:r>
            <a:r>
              <a:rPr dirty="0" sz="1450" spc="-10">
                <a:latin typeface="Times New Roman"/>
                <a:cs typeface="Times New Roman"/>
              </a:rPr>
              <a:t>any more </a:t>
            </a:r>
            <a:r>
              <a:rPr dirty="0" sz="1450" spc="-5">
                <a:latin typeface="Times New Roman"/>
                <a:cs typeface="Times New Roman"/>
              </a:rPr>
              <a:t>of your </a:t>
            </a:r>
            <a:r>
              <a:rPr dirty="0" sz="1450" spc="-10">
                <a:latin typeface="Times New Roman"/>
                <a:cs typeface="Times New Roman"/>
              </a:rPr>
              <a:t>time. Or is there something else we  need to discuss in the Savioli case?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not. </a:t>
            </a: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will let me know  directly </a:t>
            </a:r>
            <a:r>
              <a:rPr dirty="0" sz="1450" spc="-5">
                <a:latin typeface="Times New Roman"/>
                <a:cs typeface="Times New Roman"/>
              </a:rPr>
              <a:t>you </a:t>
            </a:r>
            <a:r>
              <a:rPr dirty="0" sz="1450" spc="-10">
                <a:latin typeface="Times New Roman"/>
                <a:cs typeface="Times New Roman"/>
              </a:rPr>
              <a:t>hear anything </a:t>
            </a:r>
            <a:r>
              <a:rPr dirty="0" sz="1450" spc="-30">
                <a:latin typeface="Times New Roman"/>
                <a:cs typeface="Times New Roman"/>
              </a:rPr>
              <a:t>new, </a:t>
            </a:r>
            <a:r>
              <a:rPr dirty="0" sz="1450" spc="-10">
                <a:latin typeface="Times New Roman"/>
                <a:cs typeface="Times New Roman"/>
              </a:rPr>
              <a:t>won't </a:t>
            </a:r>
            <a:r>
              <a:rPr dirty="0" sz="1450" spc="-5">
                <a:latin typeface="Times New Roman"/>
                <a:cs typeface="Times New Roman"/>
              </a:rPr>
              <a:t>you? </a:t>
            </a:r>
            <a:r>
              <a:rPr dirty="0" sz="1450" spc="-10">
                <a:latin typeface="Times New Roman"/>
                <a:cs typeface="Times New Roman"/>
              </a:rPr>
              <a:t>The best thing would </a:t>
            </a:r>
            <a:r>
              <a:rPr dirty="0" sz="1450" spc="-5">
                <a:latin typeface="Times New Roman"/>
                <a:cs typeface="Times New Roman"/>
              </a:rPr>
              <a:t>be </a:t>
            </a:r>
            <a:r>
              <a:rPr dirty="0" sz="1450" spc="-10">
                <a:latin typeface="Times New Roman"/>
                <a:cs typeface="Times New Roman"/>
              </a:rPr>
              <a:t>to hang </a:t>
            </a:r>
            <a:r>
              <a:rPr dirty="0" sz="1450" spc="-5">
                <a:latin typeface="Times New Roman"/>
                <a:cs typeface="Times New Roman"/>
              </a:rPr>
              <a:t>a  </a:t>
            </a:r>
            <a:r>
              <a:rPr dirty="0" sz="1450" spc="-10">
                <a:latin typeface="Times New Roman"/>
                <a:cs typeface="Times New Roman"/>
              </a:rPr>
              <a:t>mirror </a:t>
            </a:r>
            <a:r>
              <a:rPr dirty="0" sz="1450" spc="-5">
                <a:latin typeface="Times New Roman"/>
                <a:cs typeface="Times New Roman"/>
              </a:rPr>
              <a:t>up </a:t>
            </a:r>
            <a:r>
              <a:rPr dirty="0" sz="1450" spc="-10">
                <a:latin typeface="Times New Roman"/>
                <a:cs typeface="Times New Roman"/>
              </a:rPr>
              <a:t>in the window as </a:t>
            </a:r>
            <a:r>
              <a:rPr dirty="0" sz="1450" spc="-5">
                <a:latin typeface="Times New Roman"/>
                <a:cs typeface="Times New Roman"/>
              </a:rPr>
              <a:t>a </a:t>
            </a:r>
            <a:r>
              <a:rPr dirty="0" sz="1450" spc="-10">
                <a:latin typeface="Times New Roman"/>
                <a:cs typeface="Times New Roman"/>
              </a:rPr>
              <a:t>sign that </a:t>
            </a:r>
            <a:r>
              <a:rPr dirty="0" sz="1450" spc="-5">
                <a:latin typeface="Times New Roman"/>
                <a:cs typeface="Times New Roman"/>
              </a:rPr>
              <a:t>I </a:t>
            </a:r>
            <a:r>
              <a:rPr dirty="0" sz="1450" spc="-10">
                <a:latin typeface="Times New Roman"/>
                <a:cs typeface="Times New Roman"/>
              </a:rPr>
              <a:t>should come to see </a:t>
            </a:r>
            <a:r>
              <a:rPr dirty="0" sz="1450" spc="-5">
                <a:latin typeface="Times New Roman"/>
                <a:cs typeface="Times New Roman"/>
              </a:rPr>
              <a:t>you. </a:t>
            </a:r>
            <a:r>
              <a:rPr dirty="0" sz="1450" spc="-10">
                <a:latin typeface="Times New Roman"/>
                <a:cs typeface="Times New Roman"/>
              </a:rPr>
              <a:t>One thing,  though—you must never come to my </a:t>
            </a:r>
            <a:r>
              <a:rPr dirty="0" sz="1450" spc="-20">
                <a:latin typeface="Times New Roman"/>
                <a:cs typeface="Times New Roman"/>
              </a:rPr>
              <a:t>cellar, Wassertrum </a:t>
            </a:r>
            <a:r>
              <a:rPr dirty="0" sz="1450" spc="-10">
                <a:latin typeface="Times New Roman"/>
                <a:cs typeface="Times New Roman"/>
              </a:rPr>
              <a:t>would jump to the  conclusion that we are in this together straight </a:t>
            </a:r>
            <a:r>
              <a:rPr dirty="0" sz="1450" spc="-30">
                <a:latin typeface="Times New Roman"/>
                <a:cs typeface="Times New Roman"/>
              </a:rPr>
              <a:t>away. </a:t>
            </a:r>
            <a:r>
              <a:rPr dirty="0" sz="1450" spc="-10">
                <a:latin typeface="Times New Roman"/>
                <a:cs typeface="Times New Roman"/>
              </a:rPr>
              <a:t>I'm very curious to know  what he'll </a:t>
            </a:r>
            <a:r>
              <a:rPr dirty="0" sz="1450" spc="-5">
                <a:latin typeface="Times New Roman"/>
                <a:cs typeface="Times New Roman"/>
              </a:rPr>
              <a:t>do, </a:t>
            </a:r>
            <a:r>
              <a:rPr dirty="0" sz="1450" spc="-10">
                <a:latin typeface="Times New Roman"/>
                <a:cs typeface="Times New Roman"/>
              </a:rPr>
              <a:t>now that </a:t>
            </a:r>
            <a:r>
              <a:rPr dirty="0" sz="1450" spc="-5">
                <a:latin typeface="Times New Roman"/>
                <a:cs typeface="Times New Roman"/>
              </a:rPr>
              <a:t>he </a:t>
            </a:r>
            <a:r>
              <a:rPr dirty="0" sz="1450" spc="-10">
                <a:latin typeface="Times New Roman"/>
                <a:cs typeface="Times New Roman"/>
              </a:rPr>
              <a:t>has seen the lady come to see </a:t>
            </a:r>
            <a:r>
              <a:rPr dirty="0" sz="1450" spc="-5">
                <a:latin typeface="Times New Roman"/>
                <a:cs typeface="Times New Roman"/>
              </a:rPr>
              <a:t>you. </a:t>
            </a:r>
            <a:r>
              <a:rPr dirty="0" sz="1450" spc="-60">
                <a:latin typeface="Times New Roman"/>
                <a:cs typeface="Times New Roman"/>
              </a:rPr>
              <a:t>You </a:t>
            </a:r>
            <a:r>
              <a:rPr dirty="0" sz="1450" spc="-10">
                <a:latin typeface="Times New Roman"/>
                <a:cs typeface="Times New Roman"/>
              </a:rPr>
              <a:t>must simply  tell him she </a:t>
            </a:r>
            <a:r>
              <a:rPr dirty="0" sz="1450" spc="-5">
                <a:latin typeface="Times New Roman"/>
                <a:cs typeface="Times New Roman"/>
              </a:rPr>
              <a:t>brought you a </a:t>
            </a:r>
            <a:r>
              <a:rPr dirty="0" sz="1450" spc="-10">
                <a:latin typeface="Times New Roman"/>
                <a:cs typeface="Times New Roman"/>
              </a:rPr>
              <a:t>piece </a:t>
            </a:r>
            <a:r>
              <a:rPr dirty="0" sz="1450" spc="-5">
                <a:latin typeface="Times New Roman"/>
                <a:cs typeface="Times New Roman"/>
              </a:rPr>
              <a:t>of </a:t>
            </a:r>
            <a:r>
              <a:rPr dirty="0" sz="1450" spc="-10">
                <a:latin typeface="Times New Roman"/>
                <a:cs typeface="Times New Roman"/>
              </a:rPr>
              <a:t>jewelry to repair and if </a:t>
            </a:r>
            <a:r>
              <a:rPr dirty="0" sz="1450" spc="-5">
                <a:latin typeface="Times New Roman"/>
                <a:cs typeface="Times New Roman"/>
              </a:rPr>
              <a:t>he </a:t>
            </a:r>
            <a:r>
              <a:rPr dirty="0" sz="1450" spc="-10">
                <a:latin typeface="Times New Roman"/>
                <a:cs typeface="Times New Roman"/>
              </a:rPr>
              <a:t>tries to press  </a:t>
            </a:r>
            <a:r>
              <a:rPr dirty="0" sz="1450" spc="-5">
                <a:latin typeface="Times New Roman"/>
                <a:cs typeface="Times New Roman"/>
              </a:rPr>
              <a:t>you, </a:t>
            </a:r>
            <a:r>
              <a:rPr dirty="0" sz="1450" spc="-10">
                <a:latin typeface="Times New Roman"/>
                <a:cs typeface="Times New Roman"/>
              </a:rPr>
              <a:t>just pretend to </a:t>
            </a:r>
            <a:r>
              <a:rPr dirty="0" sz="1450" spc="-5">
                <a:latin typeface="Times New Roman"/>
                <a:cs typeface="Times New Roman"/>
              </a:rPr>
              <a:t>go</a:t>
            </a:r>
            <a:r>
              <a:rPr dirty="0" sz="1450" spc="5">
                <a:latin typeface="Times New Roman"/>
                <a:cs typeface="Times New Roman"/>
              </a:rPr>
              <a:t> </a:t>
            </a:r>
            <a:r>
              <a:rPr dirty="0" sz="1450" spc="-10">
                <a:latin typeface="Times New Roman"/>
                <a:cs typeface="Times New Roman"/>
              </a:rPr>
              <a:t>berserk."</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No suitable opportunity arose to press the bank-note </a:t>
            </a:r>
            <a:r>
              <a:rPr dirty="0" sz="1450" spc="-5">
                <a:latin typeface="Times New Roman"/>
                <a:cs typeface="Times New Roman"/>
              </a:rPr>
              <a:t>on </a:t>
            </a:r>
            <a:r>
              <a:rPr dirty="0" sz="1450" spc="-10">
                <a:latin typeface="Times New Roman"/>
                <a:cs typeface="Times New Roman"/>
              </a:rPr>
              <a:t>Charousek, so </a:t>
            </a: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my modelling clay from the window-sill. "Let's </a:t>
            </a:r>
            <a:r>
              <a:rPr dirty="0" sz="1450" spc="-5">
                <a:latin typeface="Times New Roman"/>
                <a:cs typeface="Times New Roman"/>
              </a:rPr>
              <a:t>go </a:t>
            </a:r>
            <a:r>
              <a:rPr dirty="0" sz="1450" spc="-10">
                <a:latin typeface="Times New Roman"/>
                <a:cs typeface="Times New Roman"/>
              </a:rPr>
              <a:t>then; I'll  accompany </a:t>
            </a:r>
            <a:r>
              <a:rPr dirty="0" sz="1450" spc="-5">
                <a:latin typeface="Times New Roman"/>
                <a:cs typeface="Times New Roman"/>
              </a:rPr>
              <a:t>you </a:t>
            </a:r>
            <a:r>
              <a:rPr dirty="0" sz="1450" spc="-10">
                <a:latin typeface="Times New Roman"/>
                <a:cs typeface="Times New Roman"/>
              </a:rPr>
              <a:t>downstairs as far as Hillel's. He's expecting me", </a:t>
            </a:r>
            <a:r>
              <a:rPr dirty="0" sz="1450" spc="-5">
                <a:latin typeface="Times New Roman"/>
                <a:cs typeface="Times New Roman"/>
              </a:rPr>
              <a:t>I</a:t>
            </a:r>
            <a:r>
              <a:rPr dirty="0" sz="1450" spc="70">
                <a:latin typeface="Times New Roman"/>
                <a:cs typeface="Times New Roman"/>
              </a:rPr>
              <a:t> </a:t>
            </a:r>
            <a:r>
              <a:rPr dirty="0" sz="1450" spc="-10">
                <a:latin typeface="Times New Roman"/>
                <a:cs typeface="Times New Roman"/>
              </a:rPr>
              <a:t>lied.</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He stopped in surprise. "Is </a:t>
            </a:r>
            <a:r>
              <a:rPr dirty="0" sz="1450" spc="-5">
                <a:latin typeface="Times New Roman"/>
                <a:cs typeface="Times New Roman"/>
              </a:rPr>
              <a:t>he a </a:t>
            </a:r>
            <a:r>
              <a:rPr dirty="0" sz="1450" spc="-10">
                <a:latin typeface="Times New Roman"/>
                <a:cs typeface="Times New Roman"/>
              </a:rPr>
              <a:t>friend </a:t>
            </a:r>
            <a:r>
              <a:rPr dirty="0" sz="1450" spc="-5">
                <a:latin typeface="Times New Roman"/>
                <a:cs typeface="Times New Roman"/>
              </a:rPr>
              <a:t>of</a:t>
            </a:r>
            <a:r>
              <a:rPr dirty="0" sz="1450" spc="25">
                <a:latin typeface="Times New Roman"/>
                <a:cs typeface="Times New Roman"/>
              </a:rPr>
              <a:t> </a:t>
            </a:r>
            <a:r>
              <a:rPr dirty="0" sz="1450" spc="-10">
                <a:latin typeface="Times New Roman"/>
                <a:cs typeface="Times New Roman"/>
              </a:rPr>
              <a:t>yours?"</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"In </a:t>
            </a:r>
            <a:r>
              <a:rPr dirty="0" sz="1450" spc="-5">
                <a:latin typeface="Times New Roman"/>
                <a:cs typeface="Times New Roman"/>
              </a:rPr>
              <a:t>a </a:t>
            </a:r>
            <a:r>
              <a:rPr dirty="0" sz="1450" spc="-35">
                <a:latin typeface="Times New Roman"/>
                <a:cs typeface="Times New Roman"/>
              </a:rPr>
              <a:t>way.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know him? Or </a:t>
            </a:r>
            <a:r>
              <a:rPr dirty="0" sz="1450" spc="-5">
                <a:latin typeface="Times New Roman"/>
                <a:cs typeface="Times New Roman"/>
              </a:rPr>
              <a:t>do you </a:t>
            </a:r>
            <a:r>
              <a:rPr dirty="0" sz="1450" spc="-10">
                <a:latin typeface="Times New Roman"/>
                <a:cs typeface="Times New Roman"/>
              </a:rPr>
              <a:t>suspect him as well?" </a:t>
            </a:r>
            <a:r>
              <a:rPr dirty="0" sz="1450" spc="-5">
                <a:latin typeface="Times New Roman"/>
                <a:cs typeface="Times New Roman"/>
              </a:rPr>
              <a:t>I </a:t>
            </a:r>
            <a:r>
              <a:rPr dirty="0" sz="1450" spc="-10">
                <a:latin typeface="Times New Roman"/>
                <a:cs typeface="Times New Roman"/>
              </a:rPr>
              <a:t>had to  smile at the very</a:t>
            </a:r>
            <a:r>
              <a:rPr dirty="0" sz="1450" spc="5">
                <a:latin typeface="Times New Roman"/>
                <a:cs typeface="Times New Roman"/>
              </a:rPr>
              <a:t> </a:t>
            </a:r>
            <a:r>
              <a:rPr dirty="0" sz="1450" spc="-10">
                <a:latin typeface="Times New Roman"/>
                <a:cs typeface="Times New Roman"/>
              </a:rPr>
              <a:t>idea.</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"God forbid!"</a:t>
            </a:r>
            <a:endParaRPr sz="1450">
              <a:latin typeface="Times New Roman"/>
              <a:cs typeface="Times New Roman"/>
            </a:endParaRPr>
          </a:p>
          <a:p>
            <a:pPr algn="just" marL="268605">
              <a:lnSpc>
                <a:spcPct val="100000"/>
              </a:lnSpc>
              <a:spcBef>
                <a:spcPts val="705"/>
              </a:spcBef>
            </a:pPr>
            <a:r>
              <a:rPr dirty="0" sz="1450" spc="-10">
                <a:latin typeface="Times New Roman"/>
                <a:cs typeface="Times New Roman"/>
              </a:rPr>
              <a:t>"What makes </a:t>
            </a:r>
            <a:r>
              <a:rPr dirty="0" sz="1450" spc="-5">
                <a:latin typeface="Times New Roman"/>
                <a:cs typeface="Times New Roman"/>
              </a:rPr>
              <a:t>you </a:t>
            </a:r>
            <a:r>
              <a:rPr dirty="0" sz="1450" spc="-10">
                <a:latin typeface="Times New Roman"/>
                <a:cs typeface="Times New Roman"/>
              </a:rPr>
              <a:t>say it like</a:t>
            </a:r>
            <a:r>
              <a:rPr dirty="0" sz="1450" spc="1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850"/>
              </a:spcBef>
            </a:pPr>
            <a:r>
              <a:rPr dirty="0" sz="1450" spc="-10">
                <a:latin typeface="Times New Roman"/>
                <a:cs typeface="Times New Roman"/>
              </a:rPr>
              <a:t>Charousek hesitated, pondering before </a:t>
            </a:r>
            <a:r>
              <a:rPr dirty="0" sz="1450" spc="-5">
                <a:latin typeface="Times New Roman"/>
                <a:cs typeface="Times New Roman"/>
              </a:rPr>
              <a:t>he </a:t>
            </a:r>
            <a:r>
              <a:rPr dirty="0" sz="1450" spc="-10">
                <a:latin typeface="Times New Roman"/>
                <a:cs typeface="Times New Roman"/>
              </a:rPr>
              <a:t>answered. "I've </a:t>
            </a:r>
            <a:r>
              <a:rPr dirty="0" sz="1450" spc="-5">
                <a:latin typeface="Times New Roman"/>
                <a:cs typeface="Times New Roman"/>
              </a:rPr>
              <a:t>no </a:t>
            </a:r>
            <a:r>
              <a:rPr dirty="0" sz="1450" spc="-10">
                <a:latin typeface="Times New Roman"/>
                <a:cs typeface="Times New Roman"/>
              </a:rPr>
              <a:t>idea </a:t>
            </a:r>
            <a:r>
              <a:rPr dirty="0" sz="1450" spc="-30">
                <a:latin typeface="Times New Roman"/>
                <a:cs typeface="Times New Roman"/>
              </a:rPr>
              <a:t>why. </a:t>
            </a: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some subconscious impulse. Whenever </a:t>
            </a:r>
            <a:r>
              <a:rPr dirty="0" sz="1450" spc="-5">
                <a:latin typeface="Times New Roman"/>
                <a:cs typeface="Times New Roman"/>
              </a:rPr>
              <a:t>I </a:t>
            </a:r>
            <a:r>
              <a:rPr dirty="0" sz="1450" spc="-10">
                <a:latin typeface="Times New Roman"/>
                <a:cs typeface="Times New Roman"/>
              </a:rPr>
              <a:t>meet him in the street </a:t>
            </a:r>
            <a:r>
              <a:rPr dirty="0" sz="1450" spc="-5">
                <a:latin typeface="Times New Roman"/>
                <a:cs typeface="Times New Roman"/>
              </a:rPr>
              <a:t>I </a:t>
            </a:r>
            <a:r>
              <a:rPr dirty="0" sz="1450" spc="-10">
                <a:latin typeface="Times New Roman"/>
                <a:cs typeface="Times New Roman"/>
              </a:rPr>
              <a:t>want  to step </a:t>
            </a:r>
            <a:r>
              <a:rPr dirty="0" sz="1450" spc="-15">
                <a:latin typeface="Times New Roman"/>
                <a:cs typeface="Times New Roman"/>
              </a:rPr>
              <a:t>off </a:t>
            </a:r>
            <a:r>
              <a:rPr dirty="0" sz="1450" spc="-10">
                <a:latin typeface="Times New Roman"/>
                <a:cs typeface="Times New Roman"/>
              </a:rPr>
              <a:t>the pavement and </a:t>
            </a:r>
            <a:r>
              <a:rPr dirty="0" sz="1450" spc="-5">
                <a:latin typeface="Times New Roman"/>
                <a:cs typeface="Times New Roman"/>
              </a:rPr>
              <a:t>go </a:t>
            </a:r>
            <a:r>
              <a:rPr dirty="0" sz="1450" spc="-10">
                <a:latin typeface="Times New Roman"/>
                <a:cs typeface="Times New Roman"/>
              </a:rPr>
              <a:t>down </a:t>
            </a:r>
            <a:r>
              <a:rPr dirty="0" sz="1450" spc="-5">
                <a:latin typeface="Times New Roman"/>
                <a:cs typeface="Times New Roman"/>
              </a:rPr>
              <a:t>on </a:t>
            </a:r>
            <a:r>
              <a:rPr dirty="0" sz="1450" spc="-10">
                <a:latin typeface="Times New Roman"/>
                <a:cs typeface="Times New Roman"/>
              </a:rPr>
              <a:t>my knees before him, as if </a:t>
            </a:r>
            <a:r>
              <a:rPr dirty="0" sz="1450" spc="-5">
                <a:latin typeface="Times New Roman"/>
                <a:cs typeface="Times New Roman"/>
              </a:rPr>
              <a:t>he </a:t>
            </a:r>
            <a:r>
              <a:rPr dirty="0" sz="1450" spc="-10">
                <a:latin typeface="Times New Roman"/>
                <a:cs typeface="Times New Roman"/>
              </a:rPr>
              <a:t>were </a:t>
            </a:r>
            <a:r>
              <a:rPr dirty="0" sz="1450" spc="-5">
                <a:latin typeface="Times New Roman"/>
                <a:cs typeface="Times New Roman"/>
              </a:rPr>
              <a:t>a  </a:t>
            </a:r>
            <a:r>
              <a:rPr dirty="0" sz="1450" spc="-10">
                <a:latin typeface="Times New Roman"/>
                <a:cs typeface="Times New Roman"/>
              </a:rPr>
              <a:t>priest carrying the host. </a:t>
            </a:r>
            <a:r>
              <a:rPr dirty="0" sz="1450" spc="-60">
                <a:latin typeface="Times New Roman"/>
                <a:cs typeface="Times New Roman"/>
              </a:rPr>
              <a:t>You </a:t>
            </a:r>
            <a:r>
              <a:rPr dirty="0" sz="1450" spc="-10">
                <a:latin typeface="Times New Roman"/>
                <a:cs typeface="Times New Roman"/>
              </a:rPr>
              <a:t>see, Pernath, in Hillel </a:t>
            </a:r>
            <a:r>
              <a:rPr dirty="0" sz="1450" spc="-5">
                <a:latin typeface="Times New Roman"/>
                <a:cs typeface="Times New Roman"/>
              </a:rPr>
              <a:t>you </a:t>
            </a:r>
            <a:r>
              <a:rPr dirty="0" sz="1450" spc="-10">
                <a:latin typeface="Times New Roman"/>
                <a:cs typeface="Times New Roman"/>
              </a:rPr>
              <a:t>have </a:t>
            </a:r>
            <a:r>
              <a:rPr dirty="0" sz="1450" spc="-5">
                <a:latin typeface="Times New Roman"/>
                <a:cs typeface="Times New Roman"/>
              </a:rPr>
              <a:t>a </a:t>
            </a:r>
            <a:r>
              <a:rPr dirty="0" sz="1450" spc="-10">
                <a:latin typeface="Times New Roman"/>
                <a:cs typeface="Times New Roman"/>
              </a:rPr>
              <a:t>person who is  the opposite </a:t>
            </a:r>
            <a:r>
              <a:rPr dirty="0" sz="1450" spc="-5">
                <a:latin typeface="Times New Roman"/>
                <a:cs typeface="Times New Roman"/>
              </a:rPr>
              <a:t>of </a:t>
            </a:r>
            <a:r>
              <a:rPr dirty="0" sz="1450" spc="-20">
                <a:latin typeface="Times New Roman"/>
                <a:cs typeface="Times New Roman"/>
              </a:rPr>
              <a:t>Wassertrum </a:t>
            </a:r>
            <a:r>
              <a:rPr dirty="0" sz="1450" spc="-10">
                <a:latin typeface="Times New Roman"/>
                <a:cs typeface="Times New Roman"/>
              </a:rPr>
              <a:t>in every atom </a:t>
            </a:r>
            <a:r>
              <a:rPr dirty="0" sz="1450" spc="-5">
                <a:latin typeface="Times New Roman"/>
                <a:cs typeface="Times New Roman"/>
              </a:rPr>
              <a:t>of </a:t>
            </a:r>
            <a:r>
              <a:rPr dirty="0" sz="1450" spc="-10">
                <a:latin typeface="Times New Roman"/>
                <a:cs typeface="Times New Roman"/>
              </a:rPr>
              <a:t>his being. For example, among  the Christians in the district, who, in this case are as wrongly informed as  always, </a:t>
            </a:r>
            <a:r>
              <a:rPr dirty="0" sz="1450" spc="-5">
                <a:latin typeface="Times New Roman"/>
                <a:cs typeface="Times New Roman"/>
              </a:rPr>
              <a:t>he </a:t>
            </a:r>
            <a:r>
              <a:rPr dirty="0" sz="1450" spc="-10">
                <a:latin typeface="Times New Roman"/>
                <a:cs typeface="Times New Roman"/>
              </a:rPr>
              <a:t>has the reputation </a:t>
            </a:r>
            <a:r>
              <a:rPr dirty="0" sz="1450" spc="-5">
                <a:latin typeface="Times New Roman"/>
                <a:cs typeface="Times New Roman"/>
              </a:rPr>
              <a:t>of </a:t>
            </a:r>
            <a:r>
              <a:rPr dirty="0" sz="1450" spc="-10">
                <a:latin typeface="Times New Roman"/>
                <a:cs typeface="Times New Roman"/>
              </a:rPr>
              <a:t>being </a:t>
            </a:r>
            <a:r>
              <a:rPr dirty="0" sz="1450" spc="-5">
                <a:latin typeface="Times New Roman"/>
                <a:cs typeface="Times New Roman"/>
              </a:rPr>
              <a:t>a </a:t>
            </a:r>
            <a:r>
              <a:rPr dirty="0" sz="1450" spc="-10">
                <a:latin typeface="Times New Roman"/>
                <a:cs typeface="Times New Roman"/>
              </a:rPr>
              <a:t>miser and </a:t>
            </a:r>
            <a:r>
              <a:rPr dirty="0" sz="1450" spc="-5">
                <a:latin typeface="Times New Roman"/>
                <a:cs typeface="Times New Roman"/>
              </a:rPr>
              <a:t>a </a:t>
            </a:r>
            <a:r>
              <a:rPr dirty="0" sz="1450" spc="-10">
                <a:latin typeface="Times New Roman"/>
                <a:cs typeface="Times New Roman"/>
              </a:rPr>
              <a:t>secret millionaire; in fact,  he's incredibly</a:t>
            </a:r>
            <a:r>
              <a:rPr dirty="0" sz="1450" spc="-5">
                <a:latin typeface="Times New Roman"/>
                <a:cs typeface="Times New Roman"/>
              </a:rPr>
              <a:t> </a:t>
            </a:r>
            <a:r>
              <a:rPr dirty="0" sz="1450" spc="-20">
                <a:latin typeface="Times New Roman"/>
                <a:cs typeface="Times New Roman"/>
              </a:rPr>
              <a:t>poor."</a:t>
            </a:r>
            <a:endParaRPr sz="1450">
              <a:latin typeface="Times New Roman"/>
              <a:cs typeface="Times New Roman"/>
            </a:endParaRPr>
          </a:p>
          <a:p>
            <a:pPr algn="just" marL="268605">
              <a:lnSpc>
                <a:spcPct val="100000"/>
              </a:lnSpc>
              <a:spcBef>
                <a:spcPts val="710"/>
              </a:spcBef>
            </a:pPr>
            <a:r>
              <a:rPr dirty="0" sz="1450" spc="-5">
                <a:latin typeface="Times New Roman"/>
                <a:cs typeface="Times New Roman"/>
              </a:rPr>
              <a:t>I </a:t>
            </a:r>
            <a:r>
              <a:rPr dirty="0" sz="1450" spc="-10">
                <a:latin typeface="Times New Roman"/>
                <a:cs typeface="Times New Roman"/>
              </a:rPr>
              <a:t>stopped, appalled at the thought.</a:t>
            </a:r>
            <a:r>
              <a:rPr dirty="0" sz="1450" spc="15">
                <a:latin typeface="Times New Roman"/>
                <a:cs typeface="Times New Roman"/>
              </a:rPr>
              <a:t> </a:t>
            </a:r>
            <a:r>
              <a:rPr dirty="0" sz="1450" spc="-10">
                <a:latin typeface="Times New Roman"/>
                <a:cs typeface="Times New Roman"/>
              </a:rPr>
              <a:t>"Poor?"</a:t>
            </a:r>
            <a:endParaRPr sz="1450">
              <a:latin typeface="Times New Roman"/>
              <a:cs typeface="Times New Roman"/>
            </a:endParaRPr>
          </a:p>
          <a:p>
            <a:pPr algn="just" marL="12700" marR="5715" indent="255904">
              <a:lnSpc>
                <a:spcPts val="1730"/>
              </a:lnSpc>
              <a:spcBef>
                <a:spcPts val="775"/>
              </a:spcBef>
            </a:pPr>
            <a:r>
              <a:rPr dirty="0" sz="1450" spc="-40">
                <a:latin typeface="Times New Roman"/>
                <a:cs typeface="Times New Roman"/>
              </a:rPr>
              <a:t>"Yes, </a:t>
            </a:r>
            <a:r>
              <a:rPr dirty="0" sz="1450" spc="-10">
                <a:latin typeface="Times New Roman"/>
                <a:cs typeface="Times New Roman"/>
              </a:rPr>
              <a:t>even poorer than </a:t>
            </a:r>
            <a:r>
              <a:rPr dirty="0" sz="1450" spc="-5">
                <a:latin typeface="Times New Roman"/>
                <a:cs typeface="Times New Roman"/>
              </a:rPr>
              <a:t>I </a:t>
            </a:r>
            <a:r>
              <a:rPr dirty="0" sz="1450" spc="-10">
                <a:latin typeface="Times New Roman"/>
                <a:cs typeface="Times New Roman"/>
              </a:rPr>
              <a:t>am, if that's possible.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he </a:t>
            </a:r>
            <a:r>
              <a:rPr dirty="0" sz="1450" spc="-10">
                <a:latin typeface="Times New Roman"/>
                <a:cs typeface="Times New Roman"/>
              </a:rPr>
              <a:t>only knows the  verb 'to receive' from </a:t>
            </a:r>
            <a:r>
              <a:rPr dirty="0" sz="1450" spc="-5">
                <a:latin typeface="Times New Roman"/>
                <a:cs typeface="Times New Roman"/>
              </a:rPr>
              <a:t>books. </a:t>
            </a:r>
            <a:r>
              <a:rPr dirty="0" sz="1450" spc="-10">
                <a:latin typeface="Times New Roman"/>
                <a:cs typeface="Times New Roman"/>
              </a:rPr>
              <a:t>When </a:t>
            </a:r>
            <a:r>
              <a:rPr dirty="0" sz="1450" spc="-5">
                <a:latin typeface="Times New Roman"/>
                <a:cs typeface="Times New Roman"/>
              </a:rPr>
              <a:t>he </a:t>
            </a:r>
            <a:r>
              <a:rPr dirty="0" sz="1450" spc="-10">
                <a:latin typeface="Times New Roman"/>
                <a:cs typeface="Times New Roman"/>
              </a:rPr>
              <a:t>leaves the Jewish </a:t>
            </a:r>
            <a:r>
              <a:rPr dirty="0" sz="1450" spc="-35">
                <a:latin typeface="Times New Roman"/>
                <a:cs typeface="Times New Roman"/>
              </a:rPr>
              <a:t>Town </a:t>
            </a:r>
            <a:r>
              <a:rPr dirty="0" sz="1450" spc="-10">
                <a:latin typeface="Times New Roman"/>
                <a:cs typeface="Times New Roman"/>
              </a:rPr>
              <a:t>Hall </a:t>
            </a:r>
            <a:r>
              <a:rPr dirty="0" sz="1450" spc="-5">
                <a:latin typeface="Times New Roman"/>
                <a:cs typeface="Times New Roman"/>
              </a:rPr>
              <a:t>on </a:t>
            </a:r>
            <a:r>
              <a:rPr dirty="0" sz="1450" spc="-10">
                <a:latin typeface="Times New Roman"/>
                <a:cs typeface="Times New Roman"/>
              </a:rPr>
              <a:t>the first  </a:t>
            </a:r>
            <a:r>
              <a:rPr dirty="0" sz="1450" spc="-5">
                <a:latin typeface="Times New Roman"/>
                <a:cs typeface="Times New Roman"/>
              </a:rPr>
              <a:t>of </a:t>
            </a:r>
            <a:r>
              <a:rPr dirty="0" sz="1450" spc="-10">
                <a:latin typeface="Times New Roman"/>
                <a:cs typeface="Times New Roman"/>
              </a:rPr>
              <a:t>the month, the beggars run away from him because they know </a:t>
            </a:r>
            <a:r>
              <a:rPr dirty="0" sz="1450" spc="-5">
                <a:latin typeface="Times New Roman"/>
                <a:cs typeface="Times New Roman"/>
              </a:rPr>
              <a:t>he </a:t>
            </a:r>
            <a:r>
              <a:rPr dirty="0" sz="1450" spc="-10">
                <a:latin typeface="Times New Roman"/>
                <a:cs typeface="Times New Roman"/>
              </a:rPr>
              <a:t>would  press his meagre salary </a:t>
            </a:r>
            <a:r>
              <a:rPr dirty="0" sz="1450" spc="-5">
                <a:latin typeface="Times New Roman"/>
                <a:cs typeface="Times New Roman"/>
              </a:rPr>
              <a:t>on </a:t>
            </a:r>
            <a:r>
              <a:rPr dirty="0" sz="1450" spc="-10">
                <a:latin typeface="Times New Roman"/>
                <a:cs typeface="Times New Roman"/>
              </a:rPr>
              <a:t>the first </a:t>
            </a:r>
            <a:r>
              <a:rPr dirty="0" sz="1450" spc="-5">
                <a:latin typeface="Times New Roman"/>
                <a:cs typeface="Times New Roman"/>
              </a:rPr>
              <a:t>one he </a:t>
            </a:r>
            <a:r>
              <a:rPr dirty="0" sz="1450" spc="-10">
                <a:latin typeface="Times New Roman"/>
                <a:cs typeface="Times New Roman"/>
              </a:rPr>
              <a:t>came across and end </a:t>
            </a:r>
            <a:r>
              <a:rPr dirty="0" sz="1450" spc="-5">
                <a:latin typeface="Times New Roman"/>
                <a:cs typeface="Times New Roman"/>
              </a:rPr>
              <a:t>up </a:t>
            </a:r>
            <a:r>
              <a:rPr dirty="0" sz="1450" spc="-10">
                <a:latin typeface="Times New Roman"/>
                <a:cs typeface="Times New Roman"/>
              </a:rPr>
              <a:t>starving—  together with his daughter—a few days </a:t>
            </a:r>
            <a:r>
              <a:rPr dirty="0" sz="1450" spc="-25">
                <a:latin typeface="Times New Roman"/>
                <a:cs typeface="Times New Roman"/>
              </a:rPr>
              <a:t>later. </a:t>
            </a:r>
            <a:r>
              <a:rPr dirty="0" sz="1450" spc="-10">
                <a:latin typeface="Times New Roman"/>
                <a:cs typeface="Times New Roman"/>
              </a:rPr>
              <a:t>There's an old </a:t>
            </a:r>
            <a:r>
              <a:rPr dirty="0" sz="1450" spc="-25">
                <a:latin typeface="Times New Roman"/>
                <a:cs typeface="Times New Roman"/>
              </a:rPr>
              <a:t>Talmudic </a:t>
            </a:r>
            <a:r>
              <a:rPr dirty="0" sz="1450" spc="-10">
                <a:latin typeface="Times New Roman"/>
                <a:cs typeface="Times New Roman"/>
              </a:rPr>
              <a:t>legend  that says that </a:t>
            </a:r>
            <a:r>
              <a:rPr dirty="0" sz="1450" spc="-5">
                <a:latin typeface="Times New Roman"/>
                <a:cs typeface="Times New Roman"/>
              </a:rPr>
              <a:t>of </a:t>
            </a:r>
            <a:r>
              <a:rPr dirty="0" sz="1450" spc="-10">
                <a:latin typeface="Times New Roman"/>
                <a:cs typeface="Times New Roman"/>
              </a:rPr>
              <a:t>the twelve tribes </a:t>
            </a:r>
            <a:r>
              <a:rPr dirty="0" sz="1450" spc="-5">
                <a:latin typeface="Times New Roman"/>
                <a:cs typeface="Times New Roman"/>
              </a:rPr>
              <a:t>of </a:t>
            </a:r>
            <a:r>
              <a:rPr dirty="0" sz="1450" spc="-10">
                <a:latin typeface="Times New Roman"/>
                <a:cs typeface="Times New Roman"/>
              </a:rPr>
              <a:t>Israel, ten are cursed and two </a:t>
            </a:r>
            <a:r>
              <a:rPr dirty="0" sz="1450" spc="-25">
                <a:latin typeface="Times New Roman"/>
                <a:cs typeface="Times New Roman"/>
              </a:rPr>
              <a:t>holy. </a:t>
            </a:r>
            <a:r>
              <a:rPr dirty="0" sz="1450" spc="-10">
                <a:latin typeface="Times New Roman"/>
                <a:cs typeface="Times New Roman"/>
              </a:rPr>
              <a:t>If  that's true, then </a:t>
            </a:r>
            <a:r>
              <a:rPr dirty="0" sz="1450" spc="-5">
                <a:latin typeface="Times New Roman"/>
                <a:cs typeface="Times New Roman"/>
              </a:rPr>
              <a:t>he </a:t>
            </a:r>
            <a:r>
              <a:rPr dirty="0" sz="1450" spc="-10">
                <a:latin typeface="Times New Roman"/>
                <a:cs typeface="Times New Roman"/>
              </a:rPr>
              <a:t>represents the two holy ones and </a:t>
            </a:r>
            <a:r>
              <a:rPr dirty="0" sz="1450" spc="-20">
                <a:latin typeface="Times New Roman"/>
                <a:cs typeface="Times New Roman"/>
              </a:rPr>
              <a:t>Wassertrum </a:t>
            </a:r>
            <a:r>
              <a:rPr dirty="0" sz="1450" spc="-10">
                <a:latin typeface="Times New Roman"/>
                <a:cs typeface="Times New Roman"/>
              </a:rPr>
              <a:t>all the ten  others </a:t>
            </a:r>
            <a:r>
              <a:rPr dirty="0" sz="1450" spc="-5">
                <a:latin typeface="Times New Roman"/>
                <a:cs typeface="Times New Roman"/>
              </a:rPr>
              <a:t>put </a:t>
            </a:r>
            <a:r>
              <a:rPr dirty="0" sz="1450" spc="-20">
                <a:latin typeface="Times New Roman"/>
                <a:cs typeface="Times New Roman"/>
              </a:rPr>
              <a:t>together. </a:t>
            </a: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never noticed the way </a:t>
            </a:r>
            <a:r>
              <a:rPr dirty="0" sz="1450" spc="-20">
                <a:latin typeface="Times New Roman"/>
                <a:cs typeface="Times New Roman"/>
              </a:rPr>
              <a:t>Wassertrum </a:t>
            </a:r>
            <a:r>
              <a:rPr dirty="0" sz="1450" spc="-10">
                <a:latin typeface="Times New Roman"/>
                <a:cs typeface="Times New Roman"/>
              </a:rPr>
              <a:t>goes all  colours </a:t>
            </a:r>
            <a:r>
              <a:rPr dirty="0" sz="1450" spc="-5">
                <a:latin typeface="Times New Roman"/>
                <a:cs typeface="Times New Roman"/>
              </a:rPr>
              <a:t>of </a:t>
            </a:r>
            <a:r>
              <a:rPr dirty="0" sz="1450" spc="-10">
                <a:latin typeface="Times New Roman"/>
                <a:cs typeface="Times New Roman"/>
              </a:rPr>
              <a:t>the rainbow whenever Hillel passes him in the street? Interesting  fact, that. </a:t>
            </a:r>
            <a:r>
              <a:rPr dirty="0" sz="1450" spc="-5">
                <a:latin typeface="Times New Roman"/>
                <a:cs typeface="Times New Roman"/>
              </a:rPr>
              <a:t>I </a:t>
            </a:r>
            <a:r>
              <a:rPr dirty="0" sz="1450" spc="-10">
                <a:latin typeface="Times New Roman"/>
                <a:cs typeface="Times New Roman"/>
              </a:rPr>
              <a:t>tell </a:t>
            </a:r>
            <a:r>
              <a:rPr dirty="0" sz="1450" spc="-5">
                <a:latin typeface="Times New Roman"/>
                <a:cs typeface="Times New Roman"/>
              </a:rPr>
              <a:t>you, </a:t>
            </a:r>
            <a:r>
              <a:rPr dirty="0" sz="1450" spc="-10">
                <a:latin typeface="Times New Roman"/>
                <a:cs typeface="Times New Roman"/>
              </a:rPr>
              <a:t>blood like that could never mix, the children would all </a:t>
            </a:r>
            <a:r>
              <a:rPr dirty="0" sz="1450" spc="-5">
                <a:latin typeface="Times New Roman"/>
                <a:cs typeface="Times New Roman"/>
              </a:rPr>
              <a:t>be  </a:t>
            </a:r>
            <a:r>
              <a:rPr dirty="0" sz="1450" spc="-10">
                <a:latin typeface="Times New Roman"/>
                <a:cs typeface="Times New Roman"/>
              </a:rPr>
              <a:t>stillborn; that is, assuming the mothers hadn't died </a:t>
            </a:r>
            <a:r>
              <a:rPr dirty="0" sz="1450" spc="-5">
                <a:latin typeface="Times New Roman"/>
                <a:cs typeface="Times New Roman"/>
              </a:rPr>
              <a:t>of </a:t>
            </a:r>
            <a:r>
              <a:rPr dirty="0" sz="1450" spc="-10">
                <a:latin typeface="Times New Roman"/>
                <a:cs typeface="Times New Roman"/>
              </a:rPr>
              <a:t>horror first. And another  thing:</a:t>
            </a:r>
            <a:r>
              <a:rPr dirty="0" sz="1450" spc="130">
                <a:latin typeface="Times New Roman"/>
                <a:cs typeface="Times New Roman"/>
              </a:rPr>
              <a:t> </a:t>
            </a:r>
            <a:r>
              <a:rPr dirty="0" sz="1450" spc="-10">
                <a:latin typeface="Times New Roman"/>
                <a:cs typeface="Times New Roman"/>
              </a:rPr>
              <a:t>Hillel's</a:t>
            </a:r>
            <a:r>
              <a:rPr dirty="0" sz="1450" spc="130">
                <a:latin typeface="Times New Roman"/>
                <a:cs typeface="Times New Roman"/>
              </a:rPr>
              <a:t> </a:t>
            </a:r>
            <a:r>
              <a:rPr dirty="0" sz="1450" spc="-10">
                <a:latin typeface="Times New Roman"/>
                <a:cs typeface="Times New Roman"/>
              </a:rPr>
              <a:t>the</a:t>
            </a:r>
            <a:r>
              <a:rPr dirty="0" sz="1450" spc="130">
                <a:latin typeface="Times New Roman"/>
                <a:cs typeface="Times New Roman"/>
              </a:rPr>
              <a:t> </a:t>
            </a:r>
            <a:r>
              <a:rPr dirty="0" sz="1450" spc="-10">
                <a:latin typeface="Times New Roman"/>
                <a:cs typeface="Times New Roman"/>
              </a:rPr>
              <a:t>only</a:t>
            </a:r>
            <a:r>
              <a:rPr dirty="0" sz="1450" spc="140">
                <a:latin typeface="Times New Roman"/>
                <a:cs typeface="Times New Roman"/>
              </a:rPr>
              <a:t> </a:t>
            </a:r>
            <a:r>
              <a:rPr dirty="0" sz="1450" spc="-10">
                <a:latin typeface="Times New Roman"/>
                <a:cs typeface="Times New Roman"/>
              </a:rPr>
              <a:t>person</a:t>
            </a:r>
            <a:r>
              <a:rPr dirty="0" sz="1450" spc="130">
                <a:latin typeface="Times New Roman"/>
                <a:cs typeface="Times New Roman"/>
              </a:rPr>
              <a:t> </a:t>
            </a:r>
            <a:r>
              <a:rPr dirty="0" sz="1450" spc="-20">
                <a:latin typeface="Times New Roman"/>
                <a:cs typeface="Times New Roman"/>
              </a:rPr>
              <a:t>Wassertrum</a:t>
            </a:r>
            <a:r>
              <a:rPr dirty="0" sz="1450" spc="130">
                <a:latin typeface="Times New Roman"/>
                <a:cs typeface="Times New Roman"/>
              </a:rPr>
              <a:t> </a:t>
            </a:r>
            <a:r>
              <a:rPr dirty="0" sz="1450" spc="-10">
                <a:latin typeface="Times New Roman"/>
                <a:cs typeface="Times New Roman"/>
              </a:rPr>
              <a:t>steers</a:t>
            </a:r>
            <a:r>
              <a:rPr dirty="0" sz="1450" spc="135">
                <a:latin typeface="Times New Roman"/>
                <a:cs typeface="Times New Roman"/>
              </a:rPr>
              <a:t> </a:t>
            </a:r>
            <a:r>
              <a:rPr dirty="0" sz="1450" spc="-10">
                <a:latin typeface="Times New Roman"/>
                <a:cs typeface="Times New Roman"/>
              </a:rPr>
              <a:t>clear</a:t>
            </a:r>
            <a:r>
              <a:rPr dirty="0" sz="1450" spc="135">
                <a:latin typeface="Times New Roman"/>
                <a:cs typeface="Times New Roman"/>
              </a:rPr>
              <a:t> </a:t>
            </a:r>
            <a:r>
              <a:rPr dirty="0" sz="1450" spc="-5">
                <a:latin typeface="Times New Roman"/>
                <a:cs typeface="Times New Roman"/>
              </a:rPr>
              <a:t>of,</a:t>
            </a:r>
            <a:r>
              <a:rPr dirty="0" sz="1450" spc="135">
                <a:latin typeface="Times New Roman"/>
                <a:cs typeface="Times New Roman"/>
              </a:rPr>
              <a:t> </a:t>
            </a:r>
            <a:r>
              <a:rPr dirty="0" sz="1450" spc="-5">
                <a:latin typeface="Times New Roman"/>
                <a:cs typeface="Times New Roman"/>
              </a:rPr>
              <a:t>he</a:t>
            </a:r>
            <a:r>
              <a:rPr dirty="0" sz="1450" spc="130">
                <a:latin typeface="Times New Roman"/>
                <a:cs typeface="Times New Roman"/>
              </a:rPr>
              <a:t> </a:t>
            </a:r>
            <a:r>
              <a:rPr dirty="0" sz="1450" spc="-10">
                <a:latin typeface="Times New Roman"/>
                <a:cs typeface="Times New Roman"/>
              </a:rPr>
              <a:t>avoids</a:t>
            </a:r>
            <a:r>
              <a:rPr dirty="0" sz="1450" spc="135">
                <a:latin typeface="Times New Roman"/>
                <a:cs typeface="Times New Roman"/>
              </a:rPr>
              <a:t> </a:t>
            </a:r>
            <a:r>
              <a:rPr dirty="0" sz="1450" spc="-10">
                <a:latin typeface="Times New Roman"/>
                <a:cs typeface="Times New Roman"/>
              </a:rPr>
              <a:t>him</a:t>
            </a:r>
            <a:r>
              <a:rPr dirty="0" sz="1450" spc="130">
                <a:latin typeface="Times New Roman"/>
                <a:cs typeface="Times New Roman"/>
              </a:rPr>
              <a:t> </a:t>
            </a:r>
            <a:r>
              <a:rPr dirty="0" sz="1450" spc="-10">
                <a:latin typeface="Times New Roman"/>
                <a:cs typeface="Times New Roman"/>
              </a:rPr>
              <a:t>like</a:t>
            </a:r>
            <a:endParaRPr sz="145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97813"/>
            <a:ext cx="5807710" cy="9320530"/>
          </a:xfrm>
          <a:prstGeom prst="rect">
            <a:avLst/>
          </a:prstGeom>
        </p:spPr>
        <p:txBody>
          <a:bodyPr wrap="square" lIns="0" tIns="11430" rIns="0" bIns="0" rtlCol="0" vert="horz">
            <a:spAutoFit/>
          </a:bodyPr>
          <a:lstStyle/>
          <a:p>
            <a:pPr algn="just" marL="12700" marR="6350">
              <a:lnSpc>
                <a:spcPct val="100000"/>
              </a:lnSpc>
              <a:spcBef>
                <a:spcPts val="90"/>
              </a:spcBef>
            </a:pPr>
            <a:r>
              <a:rPr dirty="0" sz="1450" spc="-10">
                <a:latin typeface="Times New Roman"/>
                <a:cs typeface="Times New Roman"/>
              </a:rPr>
              <a:t>the plague. Probably because Hillel represents something completely  incomprehensible to him, something </a:t>
            </a:r>
            <a:r>
              <a:rPr dirty="0" sz="1450" spc="-5">
                <a:latin typeface="Times New Roman"/>
                <a:cs typeface="Times New Roman"/>
              </a:rPr>
              <a:t>he </a:t>
            </a:r>
            <a:r>
              <a:rPr dirty="0" sz="1450" spc="-10">
                <a:latin typeface="Times New Roman"/>
                <a:cs typeface="Times New Roman"/>
              </a:rPr>
              <a:t>just cannot work</a:t>
            </a:r>
            <a:r>
              <a:rPr dirty="0" sz="1450" spc="3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268605" marR="2011680">
              <a:lnSpc>
                <a:spcPct val="140700"/>
              </a:lnSpc>
              <a:spcBef>
                <a:spcPts val="80"/>
              </a:spcBef>
            </a:pPr>
            <a:r>
              <a:rPr dirty="0" sz="1450" spc="-10">
                <a:latin typeface="Times New Roman"/>
                <a:cs typeface="Times New Roman"/>
              </a:rPr>
              <a:t>Perhaps </a:t>
            </a:r>
            <a:r>
              <a:rPr dirty="0" sz="1450" spc="-5">
                <a:latin typeface="Times New Roman"/>
                <a:cs typeface="Times New Roman"/>
              </a:rPr>
              <a:t>he </a:t>
            </a:r>
            <a:r>
              <a:rPr dirty="0" sz="1450" spc="-10">
                <a:latin typeface="Times New Roman"/>
                <a:cs typeface="Times New Roman"/>
              </a:rPr>
              <a:t>senses the cabbalist in him, as well."  </a:t>
            </a:r>
            <a:r>
              <a:rPr dirty="0" sz="1450" spc="-70">
                <a:latin typeface="Times New Roman"/>
                <a:cs typeface="Times New Roman"/>
              </a:rPr>
              <a:t>We </a:t>
            </a:r>
            <a:r>
              <a:rPr dirty="0" sz="1450" spc="-10">
                <a:latin typeface="Times New Roman"/>
                <a:cs typeface="Times New Roman"/>
              </a:rPr>
              <a:t>were already </a:t>
            </a:r>
            <a:r>
              <a:rPr dirty="0" sz="1450" spc="-5">
                <a:latin typeface="Times New Roman"/>
                <a:cs typeface="Times New Roman"/>
              </a:rPr>
              <a:t>on our </a:t>
            </a:r>
            <a:r>
              <a:rPr dirty="0" sz="1450" spc="-10">
                <a:latin typeface="Times New Roman"/>
                <a:cs typeface="Times New Roman"/>
              </a:rPr>
              <a:t>way down the</a:t>
            </a:r>
            <a:r>
              <a:rPr dirty="0" sz="1450" spc="70">
                <a:latin typeface="Times New Roman"/>
                <a:cs typeface="Times New Roman"/>
              </a:rPr>
              <a:t> </a:t>
            </a:r>
            <a:r>
              <a:rPr dirty="0" sz="1450" spc="-10">
                <a:latin typeface="Times New Roman"/>
                <a:cs typeface="Times New Roman"/>
              </a:rPr>
              <a:t>stairs.</a:t>
            </a:r>
            <a:endParaRPr sz="1450">
              <a:latin typeface="Times New Roman"/>
              <a:cs typeface="Times New Roman"/>
            </a:endParaRPr>
          </a:p>
          <a:p>
            <a:pPr algn="just" marL="12700" marR="9525" indent="255904">
              <a:lnSpc>
                <a:spcPts val="1730"/>
              </a:lnSpc>
              <a:spcBef>
                <a:spcPts val="844"/>
              </a:spcBef>
            </a:pP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believe there are still cabbalists around today? Do </a:t>
            </a:r>
            <a:r>
              <a:rPr dirty="0" sz="1450" spc="-5">
                <a:latin typeface="Times New Roman"/>
                <a:cs typeface="Times New Roman"/>
              </a:rPr>
              <a:t>you </a:t>
            </a:r>
            <a:r>
              <a:rPr dirty="0" sz="1450" spc="-10">
                <a:latin typeface="Times New Roman"/>
                <a:cs typeface="Times New Roman"/>
              </a:rPr>
              <a:t>believe  there is anything at all in the Cabbala?" </a:t>
            </a:r>
            <a:r>
              <a:rPr dirty="0" sz="1450" spc="-5">
                <a:latin typeface="Times New Roman"/>
                <a:cs typeface="Times New Roman"/>
              </a:rPr>
              <a:t>I </a:t>
            </a:r>
            <a:r>
              <a:rPr dirty="0" sz="1450" spc="-10">
                <a:latin typeface="Times New Roman"/>
                <a:cs typeface="Times New Roman"/>
              </a:rPr>
              <a:t>asked, curious as to what </a:t>
            </a:r>
            <a:r>
              <a:rPr dirty="0" sz="1450" spc="-5">
                <a:latin typeface="Times New Roman"/>
                <a:cs typeface="Times New Roman"/>
              </a:rPr>
              <a:t>he </a:t>
            </a:r>
            <a:r>
              <a:rPr dirty="0" sz="1450" spc="-10">
                <a:latin typeface="Times New Roman"/>
                <a:cs typeface="Times New Roman"/>
              </a:rPr>
              <a:t>would  </a:t>
            </a:r>
            <a:r>
              <a:rPr dirty="0" sz="1450" spc="-20">
                <a:latin typeface="Times New Roman"/>
                <a:cs typeface="Times New Roman"/>
              </a:rPr>
              <a:t>answer, </a:t>
            </a:r>
            <a:r>
              <a:rPr dirty="0" sz="1450" spc="-5">
                <a:latin typeface="Times New Roman"/>
                <a:cs typeface="Times New Roman"/>
              </a:rPr>
              <a:t>but he </a:t>
            </a:r>
            <a:r>
              <a:rPr dirty="0" sz="1450" spc="-10">
                <a:latin typeface="Times New Roman"/>
                <a:cs typeface="Times New Roman"/>
              </a:rPr>
              <a:t>seemed </a:t>
            </a:r>
            <a:r>
              <a:rPr dirty="0" sz="1450" spc="-5">
                <a:latin typeface="Times New Roman"/>
                <a:cs typeface="Times New Roman"/>
              </a:rPr>
              <a:t>not </a:t>
            </a:r>
            <a:r>
              <a:rPr dirty="0" sz="1450" spc="-10">
                <a:latin typeface="Times New Roman"/>
                <a:cs typeface="Times New Roman"/>
              </a:rPr>
              <a:t>to have been listening. </a:t>
            </a:r>
            <a:r>
              <a:rPr dirty="0" sz="1450" spc="-5">
                <a:latin typeface="Times New Roman"/>
                <a:cs typeface="Times New Roman"/>
              </a:rPr>
              <a:t>I </a:t>
            </a:r>
            <a:r>
              <a:rPr dirty="0" sz="1450" spc="-10">
                <a:latin typeface="Times New Roman"/>
                <a:cs typeface="Times New Roman"/>
              </a:rPr>
              <a:t>repeated my</a:t>
            </a:r>
            <a:r>
              <a:rPr dirty="0" sz="1450" spc="85">
                <a:latin typeface="Times New Roman"/>
                <a:cs typeface="Times New Roman"/>
              </a:rPr>
              <a:t> </a:t>
            </a:r>
            <a:r>
              <a:rPr dirty="0" sz="1450" spc="-10">
                <a:latin typeface="Times New Roman"/>
                <a:cs typeface="Times New Roman"/>
              </a:rPr>
              <a:t>question.</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He seemed flustered </a:t>
            </a:r>
            <a:r>
              <a:rPr dirty="0" sz="1450" spc="-5">
                <a:latin typeface="Times New Roman"/>
                <a:cs typeface="Times New Roman"/>
              </a:rPr>
              <a:t>by </a:t>
            </a:r>
            <a:r>
              <a:rPr dirty="0" sz="1450" spc="-10">
                <a:latin typeface="Times New Roman"/>
                <a:cs typeface="Times New Roman"/>
              </a:rPr>
              <a:t>it and diverted my attention to </a:t>
            </a:r>
            <a:r>
              <a:rPr dirty="0" sz="1450" spc="-5">
                <a:latin typeface="Times New Roman"/>
                <a:cs typeface="Times New Roman"/>
              </a:rPr>
              <a:t>a door </a:t>
            </a:r>
            <a:r>
              <a:rPr dirty="0" sz="1450" spc="-10">
                <a:latin typeface="Times New Roman"/>
                <a:cs typeface="Times New Roman"/>
              </a:rPr>
              <a:t>giving onto  the </a:t>
            </a:r>
            <a:r>
              <a:rPr dirty="0" sz="1450" spc="-15">
                <a:latin typeface="Times New Roman"/>
                <a:cs typeface="Times New Roman"/>
              </a:rPr>
              <a:t>stair-well </a:t>
            </a:r>
            <a:r>
              <a:rPr dirty="0" sz="1450" spc="-10">
                <a:latin typeface="Times New Roman"/>
                <a:cs typeface="Times New Roman"/>
              </a:rPr>
              <a:t>that was made from the lids </a:t>
            </a:r>
            <a:r>
              <a:rPr dirty="0" sz="1450" spc="-5">
                <a:latin typeface="Times New Roman"/>
                <a:cs typeface="Times New Roman"/>
              </a:rPr>
              <a:t>of </a:t>
            </a:r>
            <a:r>
              <a:rPr dirty="0" sz="1450" spc="-10">
                <a:latin typeface="Times New Roman"/>
                <a:cs typeface="Times New Roman"/>
              </a:rPr>
              <a:t>packing-cases nailed </a:t>
            </a:r>
            <a:r>
              <a:rPr dirty="0" sz="1450" spc="-20">
                <a:latin typeface="Times New Roman"/>
                <a:cs typeface="Times New Roman"/>
              </a:rPr>
              <a:t>together.  </a:t>
            </a:r>
            <a:r>
              <a:rPr dirty="0" sz="1450" spc="-30">
                <a:latin typeface="Times New Roman"/>
                <a:cs typeface="Times New Roman"/>
              </a:rPr>
              <a:t>"You've </a:t>
            </a:r>
            <a:r>
              <a:rPr dirty="0" sz="1450" spc="-5">
                <a:latin typeface="Times New Roman"/>
                <a:cs typeface="Times New Roman"/>
              </a:rPr>
              <a:t>got </a:t>
            </a:r>
            <a:r>
              <a:rPr dirty="0" sz="1450" spc="-10">
                <a:latin typeface="Times New Roman"/>
                <a:cs typeface="Times New Roman"/>
              </a:rPr>
              <a:t>some new neighbours there", </a:t>
            </a:r>
            <a:r>
              <a:rPr dirty="0" sz="1450" spc="-5">
                <a:latin typeface="Times New Roman"/>
                <a:cs typeface="Times New Roman"/>
              </a:rPr>
              <a:t>he </a:t>
            </a:r>
            <a:r>
              <a:rPr dirty="0" sz="1450" spc="-10">
                <a:latin typeface="Times New Roman"/>
                <a:cs typeface="Times New Roman"/>
              </a:rPr>
              <a:t>said. "It's </a:t>
            </a:r>
            <a:r>
              <a:rPr dirty="0" sz="1450" spc="-5">
                <a:latin typeface="Times New Roman"/>
                <a:cs typeface="Times New Roman"/>
              </a:rPr>
              <a:t>a </a:t>
            </a:r>
            <a:r>
              <a:rPr dirty="0" sz="1450" spc="-10">
                <a:latin typeface="Times New Roman"/>
                <a:cs typeface="Times New Roman"/>
              </a:rPr>
              <a:t>Jewish </a:t>
            </a:r>
            <a:r>
              <a:rPr dirty="0" sz="1450" spc="-25">
                <a:latin typeface="Times New Roman"/>
                <a:cs typeface="Times New Roman"/>
              </a:rPr>
              <a:t>family, </a:t>
            </a:r>
            <a:r>
              <a:rPr dirty="0" sz="1450" spc="-5">
                <a:latin typeface="Times New Roman"/>
                <a:cs typeface="Times New Roman"/>
              </a:rPr>
              <a:t>but  poor: </a:t>
            </a:r>
            <a:r>
              <a:rPr dirty="0" sz="1450" spc="-10">
                <a:latin typeface="Times New Roman"/>
                <a:cs typeface="Times New Roman"/>
              </a:rPr>
              <a:t>that meshugge musician, Nephtali Schaffranek, with his </a:t>
            </a:r>
            <a:r>
              <a:rPr dirty="0" sz="1450" spc="-15">
                <a:latin typeface="Times New Roman"/>
                <a:cs typeface="Times New Roman"/>
              </a:rPr>
              <a:t>daughter, </a:t>
            </a:r>
            <a:r>
              <a:rPr dirty="0" sz="1450" spc="-10">
                <a:latin typeface="Times New Roman"/>
                <a:cs typeface="Times New Roman"/>
              </a:rPr>
              <a:t>son-  in-law and grandchildren. When it gets dark and he's left alone with the girls,  </a:t>
            </a:r>
            <a:r>
              <a:rPr dirty="0" sz="1450" spc="-5">
                <a:latin typeface="Times New Roman"/>
                <a:cs typeface="Times New Roman"/>
              </a:rPr>
              <a:t>he </a:t>
            </a:r>
            <a:r>
              <a:rPr dirty="0" sz="1450" spc="-10">
                <a:latin typeface="Times New Roman"/>
                <a:cs typeface="Times New Roman"/>
              </a:rPr>
              <a:t>goes into </a:t>
            </a:r>
            <a:r>
              <a:rPr dirty="0" sz="1450" spc="-5">
                <a:latin typeface="Times New Roman"/>
                <a:cs typeface="Times New Roman"/>
              </a:rPr>
              <a:t>one of </a:t>
            </a:r>
            <a:r>
              <a:rPr dirty="0" sz="1450" spc="-10">
                <a:latin typeface="Times New Roman"/>
                <a:cs typeface="Times New Roman"/>
              </a:rPr>
              <a:t>his crazy moods and ties their thumbs together so they  won't run </a:t>
            </a:r>
            <a:r>
              <a:rPr dirty="0" sz="1450" spc="-30">
                <a:latin typeface="Times New Roman"/>
                <a:cs typeface="Times New Roman"/>
              </a:rPr>
              <a:t>away. </a:t>
            </a:r>
            <a:r>
              <a:rPr dirty="0" sz="1450" spc="-10">
                <a:latin typeface="Times New Roman"/>
                <a:cs typeface="Times New Roman"/>
              </a:rPr>
              <a:t>Then </a:t>
            </a:r>
            <a:r>
              <a:rPr dirty="0" sz="1450" spc="-5">
                <a:latin typeface="Times New Roman"/>
                <a:cs typeface="Times New Roman"/>
              </a:rPr>
              <a:t>he </a:t>
            </a:r>
            <a:r>
              <a:rPr dirty="0" sz="1450" spc="-10">
                <a:latin typeface="Times New Roman"/>
                <a:cs typeface="Times New Roman"/>
              </a:rPr>
              <a:t>squeezes them into an old chicken-coop and gives  them 'singing-lessons', as </a:t>
            </a:r>
            <a:r>
              <a:rPr dirty="0" sz="1450" spc="-5">
                <a:latin typeface="Times New Roman"/>
                <a:cs typeface="Times New Roman"/>
              </a:rPr>
              <a:t>he </a:t>
            </a:r>
            <a:r>
              <a:rPr dirty="0" sz="1450" spc="-10">
                <a:latin typeface="Times New Roman"/>
                <a:cs typeface="Times New Roman"/>
              </a:rPr>
              <a:t>calls it, so that they'll </a:t>
            </a:r>
            <a:r>
              <a:rPr dirty="0" sz="1450" spc="-5">
                <a:latin typeface="Times New Roman"/>
                <a:cs typeface="Times New Roman"/>
              </a:rPr>
              <a:t>be </a:t>
            </a:r>
            <a:r>
              <a:rPr dirty="0" sz="1450" spc="-10">
                <a:latin typeface="Times New Roman"/>
                <a:cs typeface="Times New Roman"/>
              </a:rPr>
              <a:t>able to earn </a:t>
            </a:r>
            <a:r>
              <a:rPr dirty="0" sz="1450" spc="-5">
                <a:latin typeface="Times New Roman"/>
                <a:cs typeface="Times New Roman"/>
              </a:rPr>
              <a:t>a </a:t>
            </a:r>
            <a:r>
              <a:rPr dirty="0" sz="1450" spc="-10">
                <a:latin typeface="Times New Roman"/>
                <a:cs typeface="Times New Roman"/>
              </a:rPr>
              <a:t>living  when they grow </a:t>
            </a:r>
            <a:r>
              <a:rPr dirty="0" sz="1450" spc="-5">
                <a:latin typeface="Times New Roman"/>
                <a:cs typeface="Times New Roman"/>
              </a:rPr>
              <a:t>up; </a:t>
            </a:r>
            <a:r>
              <a:rPr dirty="0" sz="1450" spc="-10">
                <a:latin typeface="Times New Roman"/>
                <a:cs typeface="Times New Roman"/>
              </a:rPr>
              <a:t>that is, </a:t>
            </a:r>
            <a:r>
              <a:rPr dirty="0" sz="1450" spc="-5">
                <a:latin typeface="Times New Roman"/>
                <a:cs typeface="Times New Roman"/>
              </a:rPr>
              <a:t>he </a:t>
            </a:r>
            <a:r>
              <a:rPr dirty="0" sz="1450" spc="-10">
                <a:latin typeface="Times New Roman"/>
                <a:cs typeface="Times New Roman"/>
              </a:rPr>
              <a:t>teaches them the weirdest songs, fragments,  German words that he's picked </a:t>
            </a:r>
            <a:r>
              <a:rPr dirty="0" sz="1450" spc="-5">
                <a:latin typeface="Times New Roman"/>
                <a:cs typeface="Times New Roman"/>
              </a:rPr>
              <a:t>up </a:t>
            </a:r>
            <a:r>
              <a:rPr dirty="0" sz="1450" spc="-10">
                <a:latin typeface="Times New Roman"/>
                <a:cs typeface="Times New Roman"/>
              </a:rPr>
              <a:t>somewhere and, in his deranged mind, takes  for—</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Prussian battle-hymns, </a:t>
            </a:r>
            <a:r>
              <a:rPr dirty="0" sz="1450" spc="-5">
                <a:latin typeface="Times New Roman"/>
                <a:cs typeface="Times New Roman"/>
              </a:rPr>
              <a:t>or I don't </a:t>
            </a:r>
            <a:r>
              <a:rPr dirty="0" sz="1450" spc="-10">
                <a:latin typeface="Times New Roman"/>
                <a:cs typeface="Times New Roman"/>
              </a:rPr>
              <a:t>know</a:t>
            </a:r>
            <a:r>
              <a:rPr dirty="0" sz="1450" spc="5">
                <a:latin typeface="Times New Roman"/>
                <a:cs typeface="Times New Roman"/>
              </a:rPr>
              <a:t> </a:t>
            </a:r>
            <a:r>
              <a:rPr dirty="0" sz="1450" spc="-10">
                <a:latin typeface="Times New Roman"/>
                <a:cs typeface="Times New Roman"/>
              </a:rPr>
              <a:t>what."</a:t>
            </a:r>
            <a:endParaRPr sz="1450">
              <a:latin typeface="Times New Roman"/>
              <a:cs typeface="Times New Roman"/>
            </a:endParaRPr>
          </a:p>
          <a:p>
            <a:pPr algn="just" marL="12700" marR="12065" indent="255904">
              <a:lnSpc>
                <a:spcPts val="1730"/>
              </a:lnSpc>
              <a:spcBef>
                <a:spcPts val="844"/>
              </a:spcBef>
            </a:pPr>
            <a:r>
              <a:rPr dirty="0" sz="1450" spc="-10">
                <a:latin typeface="Times New Roman"/>
                <a:cs typeface="Times New Roman"/>
              </a:rPr>
              <a:t>And, true </a:t>
            </a:r>
            <a:r>
              <a:rPr dirty="0" sz="1450" spc="-5">
                <a:latin typeface="Times New Roman"/>
                <a:cs typeface="Times New Roman"/>
              </a:rPr>
              <a:t>enough, </a:t>
            </a:r>
            <a:r>
              <a:rPr dirty="0" sz="1450" spc="-10">
                <a:latin typeface="Times New Roman"/>
                <a:cs typeface="Times New Roman"/>
              </a:rPr>
              <a:t>strange music could just </a:t>
            </a:r>
            <a:r>
              <a:rPr dirty="0" sz="1450" spc="-5">
                <a:latin typeface="Times New Roman"/>
                <a:cs typeface="Times New Roman"/>
              </a:rPr>
              <a:t>be </a:t>
            </a:r>
            <a:r>
              <a:rPr dirty="0" sz="1450" spc="-10">
                <a:latin typeface="Times New Roman"/>
                <a:cs typeface="Times New Roman"/>
              </a:rPr>
              <a:t>heard wafting </a:t>
            </a:r>
            <a:r>
              <a:rPr dirty="0" sz="1450" spc="-5">
                <a:latin typeface="Times New Roman"/>
                <a:cs typeface="Times New Roman"/>
              </a:rPr>
              <a:t>out </a:t>
            </a:r>
            <a:r>
              <a:rPr dirty="0" sz="1450" spc="-10">
                <a:latin typeface="Times New Roman"/>
                <a:cs typeface="Times New Roman"/>
              </a:rPr>
              <a:t>onto the  landing. The vague contours </a:t>
            </a:r>
            <a:r>
              <a:rPr dirty="0" sz="1450" spc="-5">
                <a:latin typeface="Times New Roman"/>
                <a:cs typeface="Times New Roman"/>
              </a:rPr>
              <a:t>of a </a:t>
            </a:r>
            <a:r>
              <a:rPr dirty="0" sz="1450" spc="-10">
                <a:latin typeface="Times New Roman"/>
                <a:cs typeface="Times New Roman"/>
              </a:rPr>
              <a:t>music-hall song were being scraped </a:t>
            </a:r>
            <a:r>
              <a:rPr dirty="0" sz="1450" spc="-5">
                <a:latin typeface="Times New Roman"/>
                <a:cs typeface="Times New Roman"/>
              </a:rPr>
              <a:t>out on  one </a:t>
            </a:r>
            <a:r>
              <a:rPr dirty="0" sz="1450" spc="-10">
                <a:latin typeface="Times New Roman"/>
                <a:cs typeface="Times New Roman"/>
              </a:rPr>
              <a:t>and the same excruciatingly high note </a:t>
            </a:r>
            <a:r>
              <a:rPr dirty="0" sz="1450" spc="-5">
                <a:latin typeface="Times New Roman"/>
                <a:cs typeface="Times New Roman"/>
              </a:rPr>
              <a:t>of a </a:t>
            </a:r>
            <a:r>
              <a:rPr dirty="0" sz="1450" spc="-10">
                <a:latin typeface="Times New Roman"/>
                <a:cs typeface="Times New Roman"/>
              </a:rPr>
              <a:t>fiddle, whilst two squeaky  children's voices sang: Frau</a:t>
            </a:r>
            <a:r>
              <a:rPr dirty="0" sz="1450" spc="10">
                <a:latin typeface="Times New Roman"/>
                <a:cs typeface="Times New Roman"/>
              </a:rPr>
              <a:t> </a:t>
            </a:r>
            <a:r>
              <a:rPr dirty="0" sz="1450" spc="-10">
                <a:latin typeface="Times New Roman"/>
                <a:cs typeface="Times New Roman"/>
              </a:rPr>
              <a:t>Pick,</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Frau Hock,</a:t>
            </a:r>
            <a:endParaRPr sz="1450">
              <a:latin typeface="Times New Roman"/>
              <a:cs typeface="Times New Roman"/>
            </a:endParaRPr>
          </a:p>
          <a:p>
            <a:pPr marL="268605" marR="3579495">
              <a:lnSpc>
                <a:spcPts val="2520"/>
              </a:lnSpc>
              <a:spcBef>
                <a:spcPts val="145"/>
              </a:spcBef>
            </a:pPr>
            <a:r>
              <a:rPr dirty="0" sz="1450" spc="-10">
                <a:latin typeface="Times New Roman"/>
                <a:cs typeface="Times New Roman"/>
              </a:rPr>
              <a:t>Frau Kle—pe—tarsch  Always gossiping</a:t>
            </a:r>
            <a:r>
              <a:rPr dirty="0" sz="1450" spc="-25">
                <a:latin typeface="Times New Roman"/>
                <a:cs typeface="Times New Roman"/>
              </a:rPr>
              <a:t> </a:t>
            </a:r>
            <a:r>
              <a:rPr dirty="0" sz="1450" spc="-10">
                <a:latin typeface="Times New Roman"/>
                <a:cs typeface="Times New Roman"/>
              </a:rPr>
              <a:t>together</a:t>
            </a:r>
            <a:endParaRPr sz="1450">
              <a:latin typeface="Times New Roman"/>
              <a:cs typeface="Times New Roman"/>
            </a:endParaRPr>
          </a:p>
          <a:p>
            <a:pPr marL="268605">
              <a:lnSpc>
                <a:spcPct val="100000"/>
              </a:lnSpc>
              <a:spcBef>
                <a:spcPts val="565"/>
              </a:spcBef>
            </a:pPr>
            <a:r>
              <a:rPr dirty="0" sz="1450" spc="-10">
                <a:latin typeface="Times New Roman"/>
                <a:cs typeface="Times New Roman"/>
              </a:rPr>
              <a:t>Never mind the wind </a:t>
            </a:r>
            <a:r>
              <a:rPr dirty="0" sz="1450" spc="-5">
                <a:latin typeface="Times New Roman"/>
                <a:cs typeface="Times New Roman"/>
              </a:rPr>
              <a:t>or</a:t>
            </a:r>
            <a:r>
              <a:rPr dirty="0" sz="1450" spc="10">
                <a:latin typeface="Times New Roman"/>
                <a:cs typeface="Times New Roman"/>
              </a:rPr>
              <a:t> </a:t>
            </a:r>
            <a:r>
              <a:rPr dirty="0" sz="1450" spc="-10">
                <a:latin typeface="Times New Roman"/>
                <a:cs typeface="Times New Roman"/>
              </a:rPr>
              <a:t>weather—</a:t>
            </a:r>
            <a:endParaRPr sz="1450">
              <a:latin typeface="Times New Roman"/>
              <a:cs typeface="Times New Roman"/>
            </a:endParaRPr>
          </a:p>
          <a:p>
            <a:pPr algn="just" marL="12700" marR="6985" indent="255904">
              <a:lnSpc>
                <a:spcPts val="1730"/>
              </a:lnSpc>
              <a:spcBef>
                <a:spcPts val="775"/>
              </a:spcBef>
            </a:pPr>
            <a:r>
              <a:rPr dirty="0" sz="1450" spc="-10">
                <a:latin typeface="Times New Roman"/>
                <a:cs typeface="Times New Roman"/>
              </a:rPr>
              <a:t>It was crazy and comic at the same time, and </a:t>
            </a:r>
            <a:r>
              <a:rPr dirty="0" sz="1450" spc="-5">
                <a:latin typeface="Times New Roman"/>
                <a:cs typeface="Times New Roman"/>
              </a:rPr>
              <a:t>I </a:t>
            </a:r>
            <a:r>
              <a:rPr dirty="0" sz="1450" spc="-10">
                <a:latin typeface="Times New Roman"/>
                <a:cs typeface="Times New Roman"/>
              </a:rPr>
              <a:t>couldn't help </a:t>
            </a:r>
            <a:r>
              <a:rPr dirty="0" sz="1450" spc="-5">
                <a:latin typeface="Times New Roman"/>
                <a:cs typeface="Times New Roman"/>
              </a:rPr>
              <a:t>but </a:t>
            </a:r>
            <a:r>
              <a:rPr dirty="0" sz="1450" spc="-10">
                <a:latin typeface="Times New Roman"/>
                <a:cs typeface="Times New Roman"/>
              </a:rPr>
              <a:t>laugh </a:t>
            </a:r>
            <a:r>
              <a:rPr dirty="0" sz="1450" spc="-5">
                <a:latin typeface="Times New Roman"/>
                <a:cs typeface="Times New Roman"/>
              </a:rPr>
              <a:t>out  loud.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"Schaffranek's son-in-law—his daughter sells the juice from pickled  gherkins </a:t>
            </a:r>
            <a:r>
              <a:rPr dirty="0" sz="1450" spc="-5">
                <a:latin typeface="Times New Roman"/>
                <a:cs typeface="Times New Roman"/>
              </a:rPr>
              <a:t>by </a:t>
            </a:r>
            <a:r>
              <a:rPr dirty="0" sz="1450" spc="-10">
                <a:latin typeface="Times New Roman"/>
                <a:cs typeface="Times New Roman"/>
              </a:rPr>
              <a:t>the glass to schoolchildren at the egg market—spends the whole  day running round from </a:t>
            </a:r>
            <a:r>
              <a:rPr dirty="0" sz="1450" spc="-15">
                <a:latin typeface="Times New Roman"/>
                <a:cs typeface="Times New Roman"/>
              </a:rPr>
              <a:t>office </a:t>
            </a:r>
            <a:r>
              <a:rPr dirty="0" sz="1450" spc="-10">
                <a:latin typeface="Times New Roman"/>
                <a:cs typeface="Times New Roman"/>
              </a:rPr>
              <a:t>to </a:t>
            </a:r>
            <a:r>
              <a:rPr dirty="0" sz="1450" spc="-15">
                <a:latin typeface="Times New Roman"/>
                <a:cs typeface="Times New Roman"/>
              </a:rPr>
              <a:t>office", </a:t>
            </a:r>
            <a:r>
              <a:rPr dirty="0" sz="1450" spc="-10">
                <a:latin typeface="Times New Roman"/>
                <a:cs typeface="Times New Roman"/>
              </a:rPr>
              <a:t>Charousek went </a:t>
            </a:r>
            <a:r>
              <a:rPr dirty="0" sz="1450" spc="-5">
                <a:latin typeface="Times New Roman"/>
                <a:cs typeface="Times New Roman"/>
              </a:rPr>
              <a:t>on </a:t>
            </a:r>
            <a:r>
              <a:rPr dirty="0" sz="1450" spc="-10">
                <a:latin typeface="Times New Roman"/>
                <a:cs typeface="Times New Roman"/>
              </a:rPr>
              <a:t>in his bitter  </a:t>
            </a:r>
            <a:r>
              <a:rPr dirty="0" sz="1450" spc="-15">
                <a:latin typeface="Times New Roman"/>
                <a:cs typeface="Times New Roman"/>
              </a:rPr>
              <a:t>manner, </a:t>
            </a:r>
            <a:r>
              <a:rPr dirty="0" sz="1450" spc="-10">
                <a:latin typeface="Times New Roman"/>
                <a:cs typeface="Times New Roman"/>
              </a:rPr>
              <a:t>"begging for old postage stamps. He sorts through them, and  whenever </a:t>
            </a:r>
            <a:r>
              <a:rPr dirty="0" sz="1450" spc="-5">
                <a:latin typeface="Times New Roman"/>
                <a:cs typeface="Times New Roman"/>
              </a:rPr>
              <a:t>he </a:t>
            </a:r>
            <a:r>
              <a:rPr dirty="0" sz="1450" spc="-10">
                <a:latin typeface="Times New Roman"/>
                <a:cs typeface="Times New Roman"/>
              </a:rPr>
              <a:t>finds some that happen to have been franked </a:t>
            </a:r>
            <a:r>
              <a:rPr dirty="0" sz="1450" spc="-5">
                <a:latin typeface="Times New Roman"/>
                <a:cs typeface="Times New Roman"/>
              </a:rPr>
              <a:t>on one </a:t>
            </a:r>
            <a:r>
              <a:rPr dirty="0" sz="1450" spc="-10">
                <a:latin typeface="Times New Roman"/>
                <a:cs typeface="Times New Roman"/>
              </a:rPr>
              <a:t>half </a:t>
            </a:r>
            <a:r>
              <a:rPr dirty="0" sz="1450" spc="-25">
                <a:latin typeface="Times New Roman"/>
                <a:cs typeface="Times New Roman"/>
              </a:rPr>
              <a:t>only, </a:t>
            </a:r>
            <a:r>
              <a:rPr dirty="0" sz="1450" spc="-5">
                <a:latin typeface="Times New Roman"/>
                <a:cs typeface="Times New Roman"/>
              </a:rPr>
              <a:t>he  </a:t>
            </a:r>
            <a:r>
              <a:rPr dirty="0" sz="1450" spc="-10">
                <a:latin typeface="Times New Roman"/>
                <a:cs typeface="Times New Roman"/>
              </a:rPr>
              <a:t>puts </a:t>
            </a:r>
            <a:r>
              <a:rPr dirty="0" sz="1450" spc="-5">
                <a:latin typeface="Times New Roman"/>
                <a:cs typeface="Times New Roman"/>
              </a:rPr>
              <a:t>one on </a:t>
            </a:r>
            <a:r>
              <a:rPr dirty="0" sz="1450" spc="-10">
                <a:latin typeface="Times New Roman"/>
                <a:cs typeface="Times New Roman"/>
              </a:rPr>
              <a:t>top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other, </a:t>
            </a:r>
            <a:r>
              <a:rPr dirty="0" sz="1450" spc="-10">
                <a:latin typeface="Times New Roman"/>
                <a:cs typeface="Times New Roman"/>
              </a:rPr>
              <a:t>cuts them in two, then sticks the unfranked halves  together and sells them as </a:t>
            </a:r>
            <a:r>
              <a:rPr dirty="0" sz="1450" spc="-30">
                <a:latin typeface="Times New Roman"/>
                <a:cs typeface="Times New Roman"/>
              </a:rPr>
              <a:t>new. </a:t>
            </a:r>
            <a:r>
              <a:rPr dirty="0" sz="1450" spc="-10">
                <a:latin typeface="Times New Roman"/>
                <a:cs typeface="Times New Roman"/>
              </a:rPr>
              <a:t>At first business boomed and sometimes </a:t>
            </a:r>
            <a:r>
              <a:rPr dirty="0" sz="1450" spc="-5">
                <a:latin typeface="Times New Roman"/>
                <a:cs typeface="Times New Roman"/>
              </a:rPr>
              <a:t>he  </a:t>
            </a:r>
            <a:r>
              <a:rPr dirty="0" sz="1450" spc="-10">
                <a:latin typeface="Times New Roman"/>
                <a:cs typeface="Times New Roman"/>
              </a:rPr>
              <a:t>even</a:t>
            </a:r>
            <a:r>
              <a:rPr dirty="0" sz="1450" spc="75">
                <a:latin typeface="Times New Roman"/>
                <a:cs typeface="Times New Roman"/>
              </a:rPr>
              <a:t> </a:t>
            </a:r>
            <a:r>
              <a:rPr dirty="0" sz="1450" spc="-10">
                <a:latin typeface="Times New Roman"/>
                <a:cs typeface="Times New Roman"/>
              </a:rPr>
              <a:t>made</a:t>
            </a:r>
            <a:r>
              <a:rPr dirty="0" sz="1450" spc="80">
                <a:latin typeface="Times New Roman"/>
                <a:cs typeface="Times New Roman"/>
              </a:rPr>
              <a:t> </a:t>
            </a:r>
            <a:r>
              <a:rPr dirty="0" sz="1450" spc="-10">
                <a:latin typeface="Times New Roman"/>
                <a:cs typeface="Times New Roman"/>
              </a:rPr>
              <a:t>the</a:t>
            </a:r>
            <a:r>
              <a:rPr dirty="0" sz="1450" spc="75">
                <a:latin typeface="Times New Roman"/>
                <a:cs typeface="Times New Roman"/>
              </a:rPr>
              <a:t> </a:t>
            </a:r>
            <a:r>
              <a:rPr dirty="0" sz="1450" spc="-10">
                <a:latin typeface="Times New Roman"/>
                <a:cs typeface="Times New Roman"/>
              </a:rPr>
              <a:t>grand</a:t>
            </a:r>
            <a:r>
              <a:rPr dirty="0" sz="1450" spc="80">
                <a:latin typeface="Times New Roman"/>
                <a:cs typeface="Times New Roman"/>
              </a:rPr>
              <a:t> </a:t>
            </a:r>
            <a:r>
              <a:rPr dirty="0" sz="1450" spc="-10">
                <a:latin typeface="Times New Roman"/>
                <a:cs typeface="Times New Roman"/>
              </a:rPr>
              <a:t>sum</a:t>
            </a:r>
            <a:r>
              <a:rPr dirty="0" sz="1450" spc="80">
                <a:latin typeface="Times New Roman"/>
                <a:cs typeface="Times New Roman"/>
              </a:rPr>
              <a:t> </a:t>
            </a:r>
            <a:r>
              <a:rPr dirty="0" sz="1450" spc="-5">
                <a:latin typeface="Times New Roman"/>
                <a:cs typeface="Times New Roman"/>
              </a:rPr>
              <a:t>of</a:t>
            </a:r>
            <a:r>
              <a:rPr dirty="0" sz="1450" spc="70">
                <a:latin typeface="Times New Roman"/>
                <a:cs typeface="Times New Roman"/>
              </a:rPr>
              <a:t> </a:t>
            </a:r>
            <a:r>
              <a:rPr dirty="0" sz="1450" spc="-5">
                <a:latin typeface="Times New Roman"/>
                <a:cs typeface="Times New Roman"/>
              </a:rPr>
              <a:t>a</a:t>
            </a:r>
            <a:r>
              <a:rPr dirty="0" sz="1450" spc="75">
                <a:latin typeface="Times New Roman"/>
                <a:cs typeface="Times New Roman"/>
              </a:rPr>
              <a:t> </a:t>
            </a:r>
            <a:r>
              <a:rPr dirty="0" sz="1450" spc="-10">
                <a:latin typeface="Times New Roman"/>
                <a:cs typeface="Times New Roman"/>
              </a:rPr>
              <a:t>crown</a:t>
            </a:r>
            <a:r>
              <a:rPr dirty="0" sz="1450" spc="80">
                <a:latin typeface="Times New Roman"/>
                <a:cs typeface="Times New Roman"/>
              </a:rPr>
              <a:t> </a:t>
            </a:r>
            <a:r>
              <a:rPr dirty="0" sz="1450" spc="-5">
                <a:latin typeface="Times New Roman"/>
                <a:cs typeface="Times New Roman"/>
              </a:rPr>
              <a:t>a</a:t>
            </a:r>
            <a:r>
              <a:rPr dirty="0" sz="1450" spc="70">
                <a:latin typeface="Times New Roman"/>
                <a:cs typeface="Times New Roman"/>
              </a:rPr>
              <a:t> </a:t>
            </a:r>
            <a:r>
              <a:rPr dirty="0" sz="1450" spc="-30">
                <a:latin typeface="Times New Roman"/>
                <a:cs typeface="Times New Roman"/>
              </a:rPr>
              <a:t>day,</a:t>
            </a:r>
            <a:r>
              <a:rPr dirty="0" sz="1450" spc="100">
                <a:latin typeface="Times New Roman"/>
                <a:cs typeface="Times New Roman"/>
              </a:rPr>
              <a:t> </a:t>
            </a:r>
            <a:r>
              <a:rPr dirty="0" sz="1450" spc="-5">
                <a:latin typeface="Times New Roman"/>
                <a:cs typeface="Times New Roman"/>
              </a:rPr>
              <a:t>but</a:t>
            </a:r>
            <a:r>
              <a:rPr dirty="0" sz="1450" spc="75">
                <a:latin typeface="Times New Roman"/>
                <a:cs typeface="Times New Roman"/>
              </a:rPr>
              <a:t> </a:t>
            </a:r>
            <a:r>
              <a:rPr dirty="0" sz="1450" spc="-10">
                <a:latin typeface="Times New Roman"/>
                <a:cs typeface="Times New Roman"/>
              </a:rPr>
              <a:t>eventually</a:t>
            </a:r>
            <a:r>
              <a:rPr dirty="0" sz="1450" spc="75">
                <a:latin typeface="Times New Roman"/>
                <a:cs typeface="Times New Roman"/>
              </a:rPr>
              <a:t> </a:t>
            </a:r>
            <a:r>
              <a:rPr dirty="0" sz="1450" spc="-10">
                <a:latin typeface="Times New Roman"/>
                <a:cs typeface="Times New Roman"/>
              </a:rPr>
              <a:t>the</a:t>
            </a:r>
            <a:r>
              <a:rPr dirty="0" sz="1450" spc="80">
                <a:latin typeface="Times New Roman"/>
                <a:cs typeface="Times New Roman"/>
              </a:rPr>
              <a:t> </a:t>
            </a:r>
            <a:r>
              <a:rPr dirty="0" sz="1450" spc="-10">
                <a:latin typeface="Times New Roman"/>
                <a:cs typeface="Times New Roman"/>
              </a:rPr>
              <a:t>Jewish</a:t>
            </a:r>
            <a:endParaRPr sz="1450">
              <a:latin typeface="Times New Roman"/>
              <a:cs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075" cy="9317355"/>
          </a:xfrm>
          <a:prstGeom prst="rect">
            <a:avLst/>
          </a:prstGeom>
        </p:spPr>
        <p:txBody>
          <a:bodyPr wrap="square" lIns="0" tIns="20955" rIns="0" bIns="0" rtlCol="0" vert="horz">
            <a:spAutoFit/>
          </a:bodyPr>
          <a:lstStyle/>
          <a:p>
            <a:pPr marL="12700" marR="5080">
              <a:lnSpc>
                <a:spcPts val="1720"/>
              </a:lnSpc>
              <a:spcBef>
                <a:spcPts val="165"/>
              </a:spcBef>
            </a:pPr>
            <a:r>
              <a:rPr dirty="0" sz="1450" spc="-10">
                <a:latin typeface="Times New Roman"/>
                <a:cs typeface="Times New Roman"/>
              </a:rPr>
              <a:t>businessmen </a:t>
            </a:r>
            <a:r>
              <a:rPr dirty="0" sz="1450" spc="-5">
                <a:latin typeface="Times New Roman"/>
                <a:cs typeface="Times New Roman"/>
              </a:rPr>
              <a:t>of </a:t>
            </a:r>
            <a:r>
              <a:rPr dirty="0" sz="1450" spc="-10">
                <a:latin typeface="Times New Roman"/>
                <a:cs typeface="Times New Roman"/>
              </a:rPr>
              <a:t>Prague cottoned </a:t>
            </a:r>
            <a:r>
              <a:rPr dirty="0" sz="1450" spc="-5">
                <a:latin typeface="Times New Roman"/>
                <a:cs typeface="Times New Roman"/>
              </a:rPr>
              <a:t>on, </a:t>
            </a:r>
            <a:r>
              <a:rPr dirty="0" sz="1450" spc="-10">
                <a:latin typeface="Times New Roman"/>
                <a:cs typeface="Times New Roman"/>
              </a:rPr>
              <a:t>and now they </a:t>
            </a:r>
            <a:r>
              <a:rPr dirty="0" sz="1450" spc="-5">
                <a:latin typeface="Times New Roman"/>
                <a:cs typeface="Times New Roman"/>
              </a:rPr>
              <a:t>do </a:t>
            </a:r>
            <a:r>
              <a:rPr dirty="0" sz="1450" spc="-10">
                <a:latin typeface="Times New Roman"/>
                <a:cs typeface="Times New Roman"/>
              </a:rPr>
              <a:t>it themselves. They  cream </a:t>
            </a:r>
            <a:r>
              <a:rPr dirty="0" sz="1450" spc="-15">
                <a:latin typeface="Times New Roman"/>
                <a:cs typeface="Times New Roman"/>
              </a:rPr>
              <a:t>off </a:t>
            </a:r>
            <a:r>
              <a:rPr dirty="0" sz="1450" spc="-10">
                <a:latin typeface="Times New Roman"/>
                <a:cs typeface="Times New Roman"/>
              </a:rPr>
              <a:t>most </a:t>
            </a:r>
            <a:r>
              <a:rPr dirty="0" sz="1450" spc="-5">
                <a:latin typeface="Times New Roman"/>
                <a:cs typeface="Times New Roman"/>
              </a:rPr>
              <a:t>of </a:t>
            </a:r>
            <a:r>
              <a:rPr dirty="0" sz="1450" spc="-10">
                <a:latin typeface="Times New Roman"/>
                <a:cs typeface="Times New Roman"/>
              </a:rPr>
              <a:t>the</a:t>
            </a:r>
            <a:r>
              <a:rPr dirty="0" sz="1450" spc="10">
                <a:latin typeface="Times New Roman"/>
                <a:cs typeface="Times New Roman"/>
              </a:rPr>
              <a:t> </a:t>
            </a:r>
            <a:r>
              <a:rPr dirty="0" sz="1450" spc="-10">
                <a:latin typeface="Times New Roman"/>
                <a:cs typeface="Times New Roman"/>
              </a:rPr>
              <a:t>profit."</a:t>
            </a:r>
            <a:endParaRPr sz="1450">
              <a:latin typeface="Times New Roman"/>
              <a:cs typeface="Times New Roman"/>
            </a:endParaRPr>
          </a:p>
          <a:p>
            <a:pPr marL="12700" marR="248920" indent="255904">
              <a:lnSpc>
                <a:spcPts val="1730"/>
              </a:lnSpc>
              <a:spcBef>
                <a:spcPts val="790"/>
              </a:spcBef>
            </a:pPr>
            <a:r>
              <a:rPr dirty="0" sz="1450" spc="-30">
                <a:latin typeface="Times New Roman"/>
                <a:cs typeface="Times New Roman"/>
              </a:rPr>
              <a:t>"Would </a:t>
            </a:r>
            <a:r>
              <a:rPr dirty="0" sz="1450" spc="-5">
                <a:latin typeface="Times New Roman"/>
                <a:cs typeface="Times New Roman"/>
              </a:rPr>
              <a:t>you </a:t>
            </a:r>
            <a:r>
              <a:rPr dirty="0" sz="1450" spc="-10">
                <a:latin typeface="Times New Roman"/>
                <a:cs typeface="Times New Roman"/>
              </a:rPr>
              <a:t>try to help the </a:t>
            </a:r>
            <a:r>
              <a:rPr dirty="0" sz="1450" spc="-5">
                <a:latin typeface="Times New Roman"/>
                <a:cs typeface="Times New Roman"/>
              </a:rPr>
              <a:t>poor </a:t>
            </a:r>
            <a:r>
              <a:rPr dirty="0" sz="1450" spc="-10">
                <a:latin typeface="Times New Roman"/>
                <a:cs typeface="Times New Roman"/>
              </a:rPr>
              <a:t>and </a:t>
            </a:r>
            <a:r>
              <a:rPr dirty="0" sz="1450" spc="-25">
                <a:latin typeface="Times New Roman"/>
                <a:cs typeface="Times New Roman"/>
              </a:rPr>
              <a:t>needy, </a:t>
            </a:r>
            <a:r>
              <a:rPr dirty="0" sz="1450" spc="-10">
                <a:latin typeface="Times New Roman"/>
                <a:cs typeface="Times New Roman"/>
              </a:rPr>
              <a:t>Charousek, if </a:t>
            </a:r>
            <a:r>
              <a:rPr dirty="0" sz="1450" spc="-5">
                <a:latin typeface="Times New Roman"/>
                <a:cs typeface="Times New Roman"/>
              </a:rPr>
              <a:t>you </a:t>
            </a:r>
            <a:r>
              <a:rPr dirty="0" sz="1450" spc="-10">
                <a:latin typeface="Times New Roman"/>
                <a:cs typeface="Times New Roman"/>
              </a:rPr>
              <a:t>had more  money than </a:t>
            </a:r>
            <a:r>
              <a:rPr dirty="0" sz="1450" spc="-5">
                <a:latin typeface="Times New Roman"/>
                <a:cs typeface="Times New Roman"/>
              </a:rPr>
              <a:t>you </a:t>
            </a:r>
            <a:r>
              <a:rPr dirty="0" sz="1450" spc="-10">
                <a:latin typeface="Times New Roman"/>
                <a:cs typeface="Times New Roman"/>
              </a:rPr>
              <a:t>knew what to </a:t>
            </a:r>
            <a:r>
              <a:rPr dirty="0" sz="1450" spc="-5">
                <a:latin typeface="Times New Roman"/>
                <a:cs typeface="Times New Roman"/>
              </a:rPr>
              <a:t>do </a:t>
            </a:r>
            <a:r>
              <a:rPr dirty="0" sz="1450" spc="-10">
                <a:latin typeface="Times New Roman"/>
                <a:cs typeface="Times New Roman"/>
              </a:rPr>
              <a:t>with?" </a:t>
            </a:r>
            <a:r>
              <a:rPr dirty="0" sz="1450" spc="-5">
                <a:latin typeface="Times New Roman"/>
                <a:cs typeface="Times New Roman"/>
              </a:rPr>
              <a:t>I </a:t>
            </a:r>
            <a:r>
              <a:rPr dirty="0" sz="1450" spc="-10">
                <a:latin typeface="Times New Roman"/>
                <a:cs typeface="Times New Roman"/>
              </a:rPr>
              <a:t>asked him </a:t>
            </a:r>
            <a:r>
              <a:rPr dirty="0" sz="1450" spc="-20">
                <a:latin typeface="Times New Roman"/>
                <a:cs typeface="Times New Roman"/>
              </a:rPr>
              <a:t>quickly. </a:t>
            </a:r>
            <a:r>
              <a:rPr dirty="0" sz="1450" spc="-70">
                <a:latin typeface="Times New Roman"/>
                <a:cs typeface="Times New Roman"/>
              </a:rPr>
              <a:t>We </a:t>
            </a:r>
            <a:r>
              <a:rPr dirty="0" sz="1450" spc="-10">
                <a:latin typeface="Times New Roman"/>
                <a:cs typeface="Times New Roman"/>
              </a:rPr>
              <a:t>were at  Hillel's </a:t>
            </a:r>
            <a:r>
              <a:rPr dirty="0" sz="1450" spc="-5">
                <a:latin typeface="Times New Roman"/>
                <a:cs typeface="Times New Roman"/>
              </a:rPr>
              <a:t>door </a:t>
            </a:r>
            <a:r>
              <a:rPr dirty="0" sz="1450" spc="-30">
                <a:latin typeface="Times New Roman"/>
                <a:cs typeface="Times New Roman"/>
              </a:rPr>
              <a:t>now, </a:t>
            </a:r>
            <a:r>
              <a:rPr dirty="0" sz="1450" spc="-10">
                <a:latin typeface="Times New Roman"/>
                <a:cs typeface="Times New Roman"/>
              </a:rPr>
              <a:t>and </a:t>
            </a:r>
            <a:r>
              <a:rPr dirty="0" sz="1450" spc="-5">
                <a:latin typeface="Times New Roman"/>
                <a:cs typeface="Times New Roman"/>
              </a:rPr>
              <a:t>I</a:t>
            </a:r>
            <a:r>
              <a:rPr dirty="0" sz="1450" spc="25">
                <a:latin typeface="Times New Roman"/>
                <a:cs typeface="Times New Roman"/>
              </a:rPr>
              <a:t> </a:t>
            </a:r>
            <a:r>
              <a:rPr dirty="0" sz="1450" spc="-10">
                <a:latin typeface="Times New Roman"/>
                <a:cs typeface="Times New Roman"/>
              </a:rPr>
              <a:t>knocked.</a:t>
            </a:r>
            <a:endParaRPr sz="1450">
              <a:latin typeface="Times New Roman"/>
              <a:cs typeface="Times New Roman"/>
            </a:endParaRPr>
          </a:p>
          <a:p>
            <a:pPr marL="12700" marR="8255" indent="255904">
              <a:lnSpc>
                <a:spcPts val="1730"/>
              </a:lnSpc>
              <a:spcBef>
                <a:spcPts val="715"/>
              </a:spcBef>
            </a:pPr>
            <a:r>
              <a:rPr dirty="0" sz="1450" spc="-10">
                <a:latin typeface="Times New Roman"/>
                <a:cs typeface="Times New Roman"/>
              </a:rPr>
              <a:t>"Can </a:t>
            </a:r>
            <a:r>
              <a:rPr dirty="0" sz="1450" spc="-5">
                <a:latin typeface="Times New Roman"/>
                <a:cs typeface="Times New Roman"/>
              </a:rPr>
              <a:t>you </a:t>
            </a:r>
            <a:r>
              <a:rPr dirty="0" sz="1450" spc="-10">
                <a:latin typeface="Times New Roman"/>
                <a:cs typeface="Times New Roman"/>
              </a:rPr>
              <a:t>think me such </a:t>
            </a:r>
            <a:r>
              <a:rPr dirty="0" sz="1450" spc="-5">
                <a:latin typeface="Times New Roman"/>
                <a:cs typeface="Times New Roman"/>
              </a:rPr>
              <a:t>a </a:t>
            </a:r>
            <a:r>
              <a:rPr dirty="0" sz="1450" spc="-10">
                <a:latin typeface="Times New Roman"/>
                <a:cs typeface="Times New Roman"/>
              </a:rPr>
              <a:t>wretch that </a:t>
            </a:r>
            <a:r>
              <a:rPr dirty="0" sz="1450" spc="-5">
                <a:latin typeface="Times New Roman"/>
                <a:cs typeface="Times New Roman"/>
              </a:rPr>
              <a:t>I </a:t>
            </a:r>
            <a:r>
              <a:rPr dirty="0" sz="1450" spc="-10">
                <a:latin typeface="Times New Roman"/>
                <a:cs typeface="Times New Roman"/>
              </a:rPr>
              <a:t>wouldn't?" </a:t>
            </a:r>
            <a:r>
              <a:rPr dirty="0" sz="1450" spc="-5">
                <a:latin typeface="Times New Roman"/>
                <a:cs typeface="Times New Roman"/>
              </a:rPr>
              <a:t>he </a:t>
            </a:r>
            <a:r>
              <a:rPr dirty="0" sz="1450" spc="-10">
                <a:latin typeface="Times New Roman"/>
                <a:cs typeface="Times New Roman"/>
              </a:rPr>
              <a:t>asked in  astonishment.</a:t>
            </a:r>
            <a:endParaRPr sz="1450">
              <a:latin typeface="Times New Roman"/>
              <a:cs typeface="Times New Roman"/>
            </a:endParaRPr>
          </a:p>
          <a:p>
            <a:pPr marL="12700" marR="86360" indent="255904">
              <a:lnSpc>
                <a:spcPts val="1730"/>
              </a:lnSpc>
              <a:spcBef>
                <a:spcPts val="790"/>
              </a:spcBef>
            </a:pPr>
            <a:r>
              <a:rPr dirty="0" sz="1450" spc="-10">
                <a:latin typeface="Times New Roman"/>
                <a:cs typeface="Times New Roman"/>
              </a:rPr>
              <a:t>Miriam's footsteps were approaching. </a:t>
            </a:r>
            <a:r>
              <a:rPr dirty="0" sz="1450" spc="-5">
                <a:latin typeface="Times New Roman"/>
                <a:cs typeface="Times New Roman"/>
              </a:rPr>
              <a:t>I </a:t>
            </a:r>
            <a:r>
              <a:rPr dirty="0" sz="1450" spc="-10">
                <a:latin typeface="Times New Roman"/>
                <a:cs typeface="Times New Roman"/>
              </a:rPr>
              <a:t>waited until she had her hand </a:t>
            </a:r>
            <a:r>
              <a:rPr dirty="0" sz="1450" spc="-5">
                <a:latin typeface="Times New Roman"/>
                <a:cs typeface="Times New Roman"/>
              </a:rPr>
              <a:t>on  </a:t>
            </a:r>
            <a:r>
              <a:rPr dirty="0" sz="1450" spc="-10">
                <a:latin typeface="Times New Roman"/>
                <a:cs typeface="Times New Roman"/>
              </a:rPr>
              <a:t>the latch, then </a:t>
            </a:r>
            <a:r>
              <a:rPr dirty="0" sz="1450" spc="-5">
                <a:latin typeface="Times New Roman"/>
                <a:cs typeface="Times New Roman"/>
              </a:rPr>
              <a:t>I </a:t>
            </a:r>
            <a:r>
              <a:rPr dirty="0" sz="1450" spc="-10">
                <a:latin typeface="Times New Roman"/>
                <a:cs typeface="Times New Roman"/>
              </a:rPr>
              <a:t>quickly </a:t>
            </a:r>
            <a:r>
              <a:rPr dirty="0" sz="1450" spc="-15">
                <a:latin typeface="Times New Roman"/>
                <a:cs typeface="Times New Roman"/>
              </a:rPr>
              <a:t>stuffed </a:t>
            </a:r>
            <a:r>
              <a:rPr dirty="0" sz="1450" spc="-10">
                <a:latin typeface="Times New Roman"/>
                <a:cs typeface="Times New Roman"/>
              </a:rPr>
              <a:t>the banknote into his pocket. "No, Charousek,  </a:t>
            </a:r>
            <a:r>
              <a:rPr dirty="0" sz="1450" spc="-5">
                <a:latin typeface="Times New Roman"/>
                <a:cs typeface="Times New Roman"/>
              </a:rPr>
              <a:t>I don't </a:t>
            </a:r>
            <a:r>
              <a:rPr dirty="0" sz="1450" spc="-10">
                <a:latin typeface="Times New Roman"/>
                <a:cs typeface="Times New Roman"/>
              </a:rPr>
              <a:t>think that </a:t>
            </a:r>
            <a:r>
              <a:rPr dirty="0" sz="1450" spc="-5">
                <a:latin typeface="Times New Roman"/>
                <a:cs typeface="Times New Roman"/>
              </a:rPr>
              <a:t>of you, but </a:t>
            </a:r>
            <a:r>
              <a:rPr dirty="0" sz="1450" spc="-10">
                <a:latin typeface="Times New Roman"/>
                <a:cs typeface="Times New Roman"/>
              </a:rPr>
              <a:t>then </a:t>
            </a:r>
            <a:r>
              <a:rPr dirty="0" sz="1450" spc="-5">
                <a:latin typeface="Times New Roman"/>
                <a:cs typeface="Times New Roman"/>
              </a:rPr>
              <a:t>you ought </a:t>
            </a:r>
            <a:r>
              <a:rPr dirty="0" sz="1450" spc="-10">
                <a:latin typeface="Times New Roman"/>
                <a:cs typeface="Times New Roman"/>
              </a:rPr>
              <a:t>to think me </a:t>
            </a:r>
            <a:r>
              <a:rPr dirty="0" sz="1450" spc="-5">
                <a:latin typeface="Times New Roman"/>
                <a:cs typeface="Times New Roman"/>
              </a:rPr>
              <a:t>a </a:t>
            </a:r>
            <a:r>
              <a:rPr dirty="0" sz="1450" spc="-10">
                <a:latin typeface="Times New Roman"/>
                <a:cs typeface="Times New Roman"/>
              </a:rPr>
              <a:t>wretch if </a:t>
            </a:r>
            <a:r>
              <a:rPr dirty="0" sz="1450" spc="-5">
                <a:latin typeface="Times New Roman"/>
                <a:cs typeface="Times New Roman"/>
              </a:rPr>
              <a:t>I</a:t>
            </a:r>
            <a:r>
              <a:rPr dirty="0" sz="1450" spc="105">
                <a:latin typeface="Times New Roman"/>
                <a:cs typeface="Times New Roman"/>
              </a:rPr>
              <a:t> </a:t>
            </a:r>
            <a:r>
              <a:rPr dirty="0" sz="1450" spc="-10">
                <a:latin typeface="Times New Roman"/>
                <a:cs typeface="Times New Roman"/>
              </a:rPr>
              <a:t>didn't."</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Before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a </a:t>
            </a:r>
            <a:r>
              <a:rPr dirty="0" sz="1450" spc="-10">
                <a:latin typeface="Times New Roman"/>
                <a:cs typeface="Times New Roman"/>
              </a:rPr>
              <a:t>chance to </a:t>
            </a:r>
            <a:r>
              <a:rPr dirty="0" sz="1450" spc="-25">
                <a:latin typeface="Times New Roman"/>
                <a:cs typeface="Times New Roman"/>
              </a:rPr>
              <a:t>reply, </a:t>
            </a:r>
            <a:r>
              <a:rPr dirty="0" sz="1450" spc="-5">
                <a:latin typeface="Times New Roman"/>
                <a:cs typeface="Times New Roman"/>
              </a:rPr>
              <a:t>I </a:t>
            </a:r>
            <a:r>
              <a:rPr dirty="0" sz="1450" spc="-10">
                <a:latin typeface="Times New Roman"/>
                <a:cs typeface="Times New Roman"/>
              </a:rPr>
              <a:t>shook his hand and closed the </a:t>
            </a:r>
            <a:r>
              <a:rPr dirty="0" sz="1450" spc="-5">
                <a:latin typeface="Times New Roman"/>
                <a:cs typeface="Times New Roman"/>
              </a:rPr>
              <a:t>door  </a:t>
            </a:r>
            <a:r>
              <a:rPr dirty="0" sz="1450" spc="-10">
                <a:latin typeface="Times New Roman"/>
                <a:cs typeface="Times New Roman"/>
              </a:rPr>
              <a:t>behind me. While Miriam was greeting me </a:t>
            </a:r>
            <a:r>
              <a:rPr dirty="0" sz="1450" spc="-5">
                <a:latin typeface="Times New Roman"/>
                <a:cs typeface="Times New Roman"/>
              </a:rPr>
              <a:t>I </a:t>
            </a:r>
            <a:r>
              <a:rPr dirty="0" sz="1450" spc="-10">
                <a:latin typeface="Times New Roman"/>
                <a:cs typeface="Times New Roman"/>
              </a:rPr>
              <a:t>listened to find </a:t>
            </a:r>
            <a:r>
              <a:rPr dirty="0" sz="1450" spc="-5">
                <a:latin typeface="Times New Roman"/>
                <a:cs typeface="Times New Roman"/>
              </a:rPr>
              <a:t>out </a:t>
            </a:r>
            <a:r>
              <a:rPr dirty="0" sz="1450" spc="-10">
                <a:latin typeface="Times New Roman"/>
                <a:cs typeface="Times New Roman"/>
              </a:rPr>
              <a:t>what </a:t>
            </a:r>
            <a:r>
              <a:rPr dirty="0" sz="1450" spc="-5">
                <a:latin typeface="Times New Roman"/>
                <a:cs typeface="Times New Roman"/>
              </a:rPr>
              <a:t>he  </a:t>
            </a:r>
            <a:r>
              <a:rPr dirty="0" sz="1450" spc="-10">
                <a:latin typeface="Times New Roman"/>
                <a:cs typeface="Times New Roman"/>
              </a:rPr>
              <a:t>would </a:t>
            </a:r>
            <a:r>
              <a:rPr dirty="0" sz="1450" spc="-5">
                <a:latin typeface="Times New Roman"/>
                <a:cs typeface="Times New Roman"/>
              </a:rPr>
              <a:t>do. </a:t>
            </a:r>
            <a:r>
              <a:rPr dirty="0" sz="1450" spc="-10">
                <a:latin typeface="Times New Roman"/>
                <a:cs typeface="Times New Roman"/>
              </a:rPr>
              <a:t>He stood still for </a:t>
            </a:r>
            <a:r>
              <a:rPr dirty="0" sz="1450" spc="-5">
                <a:latin typeface="Times New Roman"/>
                <a:cs typeface="Times New Roman"/>
              </a:rPr>
              <a:t>a </a:t>
            </a:r>
            <a:r>
              <a:rPr dirty="0" sz="1450" spc="-10">
                <a:latin typeface="Times New Roman"/>
                <a:cs typeface="Times New Roman"/>
              </a:rPr>
              <a:t>while, then gave </a:t>
            </a:r>
            <a:r>
              <a:rPr dirty="0" sz="1450" spc="-5">
                <a:latin typeface="Times New Roman"/>
                <a:cs typeface="Times New Roman"/>
              </a:rPr>
              <a:t>a </a:t>
            </a:r>
            <a:r>
              <a:rPr dirty="0" sz="1450" spc="-10">
                <a:latin typeface="Times New Roman"/>
                <a:cs typeface="Times New Roman"/>
              </a:rPr>
              <a:t>sob and made his way down  the stairs, </a:t>
            </a:r>
            <a:r>
              <a:rPr dirty="0" sz="1450" spc="-25">
                <a:latin typeface="Times New Roman"/>
                <a:cs typeface="Times New Roman"/>
              </a:rPr>
              <a:t>slowly, </a:t>
            </a:r>
            <a:r>
              <a:rPr dirty="0" sz="1450" spc="-10">
                <a:latin typeface="Times New Roman"/>
                <a:cs typeface="Times New Roman"/>
              </a:rPr>
              <a:t>feeling for each step, as if </a:t>
            </a:r>
            <a:r>
              <a:rPr dirty="0" sz="1450" spc="-5">
                <a:latin typeface="Times New Roman"/>
                <a:cs typeface="Times New Roman"/>
              </a:rPr>
              <a:t>he </a:t>
            </a:r>
            <a:r>
              <a:rPr dirty="0" sz="1450" spc="-10">
                <a:latin typeface="Times New Roman"/>
                <a:cs typeface="Times New Roman"/>
              </a:rPr>
              <a:t>had to hold </a:t>
            </a:r>
            <a:r>
              <a:rPr dirty="0" sz="1450" spc="-5">
                <a:latin typeface="Times New Roman"/>
                <a:cs typeface="Times New Roman"/>
              </a:rPr>
              <a:t>on </a:t>
            </a:r>
            <a:r>
              <a:rPr dirty="0" sz="1450" spc="-10">
                <a:latin typeface="Times New Roman"/>
                <a:cs typeface="Times New Roman"/>
              </a:rPr>
              <a:t>to the</a:t>
            </a:r>
            <a:r>
              <a:rPr dirty="0" sz="1450" spc="185">
                <a:latin typeface="Times New Roman"/>
                <a:cs typeface="Times New Roman"/>
              </a:rPr>
              <a:t> </a:t>
            </a:r>
            <a:r>
              <a:rPr dirty="0" sz="1450" spc="-20">
                <a:latin typeface="Times New Roman"/>
                <a:cs typeface="Times New Roman"/>
              </a:rPr>
              <a:t>banister.</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It was the first time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to Hillel's apartment. It was as bare as </a:t>
            </a:r>
            <a:r>
              <a:rPr dirty="0" sz="1450" spc="-5">
                <a:latin typeface="Times New Roman"/>
                <a:cs typeface="Times New Roman"/>
              </a:rPr>
              <a:t>a  </a:t>
            </a:r>
            <a:r>
              <a:rPr dirty="0" sz="1450" spc="-10">
                <a:latin typeface="Times New Roman"/>
                <a:cs typeface="Times New Roman"/>
              </a:rPr>
              <a:t>prison cell. The floor was spotlessly clean and sprinkled with white sand.  There was </a:t>
            </a:r>
            <a:r>
              <a:rPr dirty="0" sz="1450" spc="-5">
                <a:latin typeface="Times New Roman"/>
                <a:cs typeface="Times New Roman"/>
              </a:rPr>
              <a:t>no </a:t>
            </a:r>
            <a:r>
              <a:rPr dirty="0" sz="1450" spc="-10">
                <a:latin typeface="Times New Roman"/>
                <a:cs typeface="Times New Roman"/>
              </a:rPr>
              <a:t>furniture apart from two chairs, </a:t>
            </a:r>
            <a:r>
              <a:rPr dirty="0" sz="1450" spc="-5">
                <a:latin typeface="Times New Roman"/>
                <a:cs typeface="Times New Roman"/>
              </a:rPr>
              <a:t>a </a:t>
            </a:r>
            <a:r>
              <a:rPr dirty="0" sz="1450" spc="-10">
                <a:latin typeface="Times New Roman"/>
                <a:cs typeface="Times New Roman"/>
              </a:rPr>
              <a:t>table and </a:t>
            </a:r>
            <a:r>
              <a:rPr dirty="0" sz="1450" spc="-5">
                <a:latin typeface="Times New Roman"/>
                <a:cs typeface="Times New Roman"/>
              </a:rPr>
              <a:t>a </a:t>
            </a:r>
            <a:r>
              <a:rPr dirty="0" sz="1450" spc="-10">
                <a:latin typeface="Times New Roman"/>
                <a:cs typeface="Times New Roman"/>
              </a:rPr>
              <a:t>sideboard; standing  against either wall to the right and left were two wooden</a:t>
            </a:r>
            <a:r>
              <a:rPr dirty="0" sz="1450" spc="65">
                <a:latin typeface="Times New Roman"/>
                <a:cs typeface="Times New Roman"/>
              </a:rPr>
              <a:t> </a:t>
            </a:r>
            <a:r>
              <a:rPr dirty="0" sz="1450" spc="-10">
                <a:latin typeface="Times New Roman"/>
                <a:cs typeface="Times New Roman"/>
              </a:rPr>
              <a:t>stands.</a:t>
            </a:r>
            <a:endParaRPr sz="1450">
              <a:latin typeface="Times New Roman"/>
              <a:cs typeface="Times New Roman"/>
            </a:endParaRPr>
          </a:p>
          <a:p>
            <a:pPr algn="just" marL="12700" marR="6985" indent="255904">
              <a:lnSpc>
                <a:spcPts val="1730"/>
              </a:lnSpc>
              <a:spcBef>
                <a:spcPts val="785"/>
              </a:spcBef>
            </a:pPr>
            <a:r>
              <a:rPr dirty="0" sz="1450" spc="-10">
                <a:latin typeface="Times New Roman"/>
                <a:cs typeface="Times New Roman"/>
              </a:rPr>
              <a:t>Miriam was sitting opposite me at the </a:t>
            </a:r>
            <a:r>
              <a:rPr dirty="0" sz="1450" spc="-20">
                <a:latin typeface="Times New Roman"/>
                <a:cs typeface="Times New Roman"/>
              </a:rPr>
              <a:t>window,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was kneading away at  my modelling</a:t>
            </a:r>
            <a:r>
              <a:rPr dirty="0" sz="1450" spc="-5">
                <a:latin typeface="Times New Roman"/>
                <a:cs typeface="Times New Roman"/>
              </a:rPr>
              <a:t> </a:t>
            </a:r>
            <a:r>
              <a:rPr dirty="0" sz="1450" spc="-30">
                <a:latin typeface="Times New Roman"/>
                <a:cs typeface="Times New Roman"/>
              </a:rPr>
              <a:t>clay.</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"Does an artist have to have </a:t>
            </a:r>
            <a:r>
              <a:rPr dirty="0" sz="1450" spc="-5">
                <a:latin typeface="Times New Roman"/>
                <a:cs typeface="Times New Roman"/>
              </a:rPr>
              <a:t>a </a:t>
            </a:r>
            <a:r>
              <a:rPr dirty="0" sz="1450" spc="-10">
                <a:latin typeface="Times New Roman"/>
                <a:cs typeface="Times New Roman"/>
              </a:rPr>
              <a:t>face in front </a:t>
            </a:r>
            <a:r>
              <a:rPr dirty="0" sz="1450" spc="-5">
                <a:latin typeface="Times New Roman"/>
                <a:cs typeface="Times New Roman"/>
              </a:rPr>
              <a:t>of </a:t>
            </a:r>
            <a:r>
              <a:rPr dirty="0" sz="1450" spc="-10">
                <a:latin typeface="Times New Roman"/>
                <a:cs typeface="Times New Roman"/>
              </a:rPr>
              <a:t>him in order to catch the  likeness?" she asked </a:t>
            </a:r>
            <a:r>
              <a:rPr dirty="0" sz="1450" spc="-25">
                <a:latin typeface="Times New Roman"/>
                <a:cs typeface="Times New Roman"/>
              </a:rPr>
              <a:t>shyly, </a:t>
            </a:r>
            <a:r>
              <a:rPr dirty="0" sz="1450" spc="-10">
                <a:latin typeface="Times New Roman"/>
                <a:cs typeface="Times New Roman"/>
              </a:rPr>
              <a:t>and only to break the silence. Bashfully </a:t>
            </a:r>
            <a:r>
              <a:rPr dirty="0" sz="1450" spc="-5">
                <a:latin typeface="Times New Roman"/>
                <a:cs typeface="Times New Roman"/>
              </a:rPr>
              <a:t>our </a:t>
            </a:r>
            <a:r>
              <a:rPr dirty="0" sz="1450" spc="-10">
                <a:latin typeface="Times New Roman"/>
                <a:cs typeface="Times New Roman"/>
              </a:rPr>
              <a:t>eyes  avoided each </a:t>
            </a:r>
            <a:r>
              <a:rPr dirty="0" sz="1450" spc="-20">
                <a:latin typeface="Times New Roman"/>
                <a:cs typeface="Times New Roman"/>
              </a:rPr>
              <a:t>other. </a:t>
            </a:r>
            <a:r>
              <a:rPr dirty="0" sz="1450" spc="-10">
                <a:latin typeface="Times New Roman"/>
                <a:cs typeface="Times New Roman"/>
              </a:rPr>
              <a:t>She was so tormented </a:t>
            </a:r>
            <a:r>
              <a:rPr dirty="0" sz="1450" spc="-5">
                <a:latin typeface="Times New Roman"/>
                <a:cs typeface="Times New Roman"/>
              </a:rPr>
              <a:t>by </a:t>
            </a:r>
            <a:r>
              <a:rPr dirty="0" sz="1450" spc="-10">
                <a:latin typeface="Times New Roman"/>
                <a:cs typeface="Times New Roman"/>
              </a:rPr>
              <a:t>embarrassment at the wretched  room that she didn't know where to </a:t>
            </a:r>
            <a:r>
              <a:rPr dirty="0" sz="1450" spc="-5">
                <a:latin typeface="Times New Roman"/>
                <a:cs typeface="Times New Roman"/>
              </a:rPr>
              <a:t>look, </a:t>
            </a:r>
            <a:r>
              <a:rPr dirty="0" sz="1450" spc="-10">
                <a:latin typeface="Times New Roman"/>
                <a:cs typeface="Times New Roman"/>
              </a:rPr>
              <a:t>and my cheeks were burning with  self-reproach at </a:t>
            </a:r>
            <a:r>
              <a:rPr dirty="0" sz="1450" spc="-5">
                <a:latin typeface="Times New Roman"/>
                <a:cs typeface="Times New Roman"/>
              </a:rPr>
              <a:t>not </a:t>
            </a:r>
            <a:r>
              <a:rPr dirty="0" sz="1450" spc="-10">
                <a:latin typeface="Times New Roman"/>
                <a:cs typeface="Times New Roman"/>
              </a:rPr>
              <a:t>having taken the trouble sooner to find </a:t>
            </a:r>
            <a:r>
              <a:rPr dirty="0" sz="1450" spc="-5">
                <a:latin typeface="Times New Roman"/>
                <a:cs typeface="Times New Roman"/>
              </a:rPr>
              <a:t>out </a:t>
            </a:r>
            <a:r>
              <a:rPr dirty="0" sz="1450" spc="-10">
                <a:latin typeface="Times New Roman"/>
                <a:cs typeface="Times New Roman"/>
              </a:rPr>
              <a:t>how she and  her father</a:t>
            </a:r>
            <a:r>
              <a:rPr dirty="0" sz="1450" spc="-5">
                <a:latin typeface="Times New Roman"/>
                <a:cs typeface="Times New Roman"/>
              </a:rPr>
              <a:t> </a:t>
            </a:r>
            <a:r>
              <a:rPr dirty="0" sz="1450" spc="-10">
                <a:latin typeface="Times New Roman"/>
                <a:cs typeface="Times New Roman"/>
              </a:rPr>
              <a:t>lived.</a:t>
            </a:r>
            <a:endParaRPr sz="1450">
              <a:latin typeface="Times New Roman"/>
              <a:cs typeface="Times New Roman"/>
            </a:endParaRPr>
          </a:p>
          <a:p>
            <a:pPr algn="just" marL="268605">
              <a:lnSpc>
                <a:spcPct val="100000"/>
              </a:lnSpc>
              <a:spcBef>
                <a:spcPts val="645"/>
              </a:spcBef>
            </a:pPr>
            <a:r>
              <a:rPr dirty="0" sz="1450" spc="-10">
                <a:latin typeface="Times New Roman"/>
                <a:cs typeface="Times New Roman"/>
              </a:rPr>
              <a:t>All the same, </a:t>
            </a:r>
            <a:r>
              <a:rPr dirty="0" sz="1450" spc="-5">
                <a:latin typeface="Times New Roman"/>
                <a:cs typeface="Times New Roman"/>
              </a:rPr>
              <a:t>I </a:t>
            </a:r>
            <a:r>
              <a:rPr dirty="0" sz="1450" spc="-10">
                <a:latin typeface="Times New Roman"/>
                <a:cs typeface="Times New Roman"/>
              </a:rPr>
              <a:t>had to find some</a:t>
            </a:r>
            <a:r>
              <a:rPr dirty="0" sz="1450" spc="20">
                <a:latin typeface="Times New Roman"/>
                <a:cs typeface="Times New Roman"/>
              </a:rPr>
              <a:t> </a:t>
            </a:r>
            <a:r>
              <a:rPr dirty="0" sz="1450" spc="-20">
                <a:latin typeface="Times New Roman"/>
                <a:cs typeface="Times New Roman"/>
              </a:rPr>
              <a:t>answer.</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"It's </a:t>
            </a:r>
            <a:r>
              <a:rPr dirty="0" sz="1450" spc="-5">
                <a:latin typeface="Times New Roman"/>
                <a:cs typeface="Times New Roman"/>
              </a:rPr>
              <a:t>not </a:t>
            </a:r>
            <a:r>
              <a:rPr dirty="0" sz="1450" spc="-10">
                <a:latin typeface="Times New Roman"/>
                <a:cs typeface="Times New Roman"/>
              </a:rPr>
              <a:t>so much in order to catch the likeness as to make sure that one's  inner vision is</a:t>
            </a:r>
            <a:r>
              <a:rPr dirty="0" sz="1450">
                <a:latin typeface="Times New Roman"/>
                <a:cs typeface="Times New Roman"/>
              </a:rPr>
              <a:t> </a:t>
            </a:r>
            <a:r>
              <a:rPr dirty="0" sz="1450" spc="-10">
                <a:latin typeface="Times New Roman"/>
                <a:cs typeface="Times New Roman"/>
              </a:rPr>
              <a:t>right."</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Even as </a:t>
            </a:r>
            <a:r>
              <a:rPr dirty="0" sz="1450" spc="-5">
                <a:latin typeface="Times New Roman"/>
                <a:cs typeface="Times New Roman"/>
              </a:rPr>
              <a:t>I </a:t>
            </a:r>
            <a:r>
              <a:rPr dirty="0" sz="1450" spc="-10">
                <a:latin typeface="Times New Roman"/>
                <a:cs typeface="Times New Roman"/>
              </a:rPr>
              <a:t>spoke, </a:t>
            </a:r>
            <a:r>
              <a:rPr dirty="0" sz="1450" spc="-5">
                <a:latin typeface="Times New Roman"/>
                <a:cs typeface="Times New Roman"/>
              </a:rPr>
              <a:t>I </a:t>
            </a:r>
            <a:r>
              <a:rPr dirty="0" sz="1450" spc="-10">
                <a:latin typeface="Times New Roman"/>
                <a:cs typeface="Times New Roman"/>
              </a:rPr>
              <a:t>could feel how false, how completely false everything </a:t>
            </a:r>
            <a:r>
              <a:rPr dirty="0" sz="1450" spc="-5">
                <a:latin typeface="Times New Roman"/>
                <a:cs typeface="Times New Roman"/>
              </a:rPr>
              <a:t>I  </a:t>
            </a:r>
            <a:r>
              <a:rPr dirty="0" sz="1450" spc="-10">
                <a:latin typeface="Times New Roman"/>
                <a:cs typeface="Times New Roman"/>
              </a:rPr>
              <a:t>was saying was.</a:t>
            </a:r>
            <a:r>
              <a:rPr dirty="0" sz="1450">
                <a:latin typeface="Times New Roman"/>
                <a:cs typeface="Times New Roman"/>
              </a:rPr>
              <a:t> </a:t>
            </a:r>
            <a:r>
              <a:rPr dirty="0" sz="1450" spc="-10">
                <a:latin typeface="Times New Roman"/>
                <a:cs typeface="Times New Roman"/>
              </a:rPr>
              <a:t>For</a:t>
            </a:r>
            <a:endParaRPr sz="1450">
              <a:latin typeface="Times New Roman"/>
              <a:cs typeface="Times New Roman"/>
            </a:endParaRPr>
          </a:p>
          <a:p>
            <a:pPr algn="just" marL="12700" marR="6985" indent="255904">
              <a:lnSpc>
                <a:spcPts val="1730"/>
              </a:lnSpc>
              <a:spcBef>
                <a:spcPts val="720"/>
              </a:spcBef>
            </a:pPr>
            <a:r>
              <a:rPr dirty="0" sz="1450" spc="-10">
                <a:latin typeface="Times New Roman"/>
                <a:cs typeface="Times New Roman"/>
              </a:rPr>
              <a:t>years </a:t>
            </a:r>
            <a:r>
              <a:rPr dirty="0" sz="1450" spc="-5">
                <a:latin typeface="Times New Roman"/>
                <a:cs typeface="Times New Roman"/>
              </a:rPr>
              <a:t>I </a:t>
            </a:r>
            <a:r>
              <a:rPr dirty="0" sz="1450" spc="-10">
                <a:latin typeface="Times New Roman"/>
                <a:cs typeface="Times New Roman"/>
              </a:rPr>
              <a:t>had parrotted the mistaken dictum </a:t>
            </a:r>
            <a:r>
              <a:rPr dirty="0" sz="1450" spc="-5">
                <a:latin typeface="Times New Roman"/>
                <a:cs typeface="Times New Roman"/>
              </a:rPr>
              <a:t>of </a:t>
            </a:r>
            <a:r>
              <a:rPr dirty="0" sz="1450" spc="-10">
                <a:latin typeface="Times New Roman"/>
                <a:cs typeface="Times New Roman"/>
              </a:rPr>
              <a:t>the painters that to create </a:t>
            </a:r>
            <a:r>
              <a:rPr dirty="0" sz="1450" spc="-5">
                <a:latin typeface="Times New Roman"/>
                <a:cs typeface="Times New Roman"/>
              </a:rPr>
              <a:t>a  </a:t>
            </a:r>
            <a:r>
              <a:rPr dirty="0" sz="1450" spc="-10">
                <a:latin typeface="Times New Roman"/>
                <a:cs typeface="Times New Roman"/>
              </a:rPr>
              <a:t>work </a:t>
            </a:r>
            <a:r>
              <a:rPr dirty="0" sz="1450" spc="-5">
                <a:latin typeface="Times New Roman"/>
                <a:cs typeface="Times New Roman"/>
              </a:rPr>
              <a:t>of </a:t>
            </a:r>
            <a:r>
              <a:rPr dirty="0" sz="1450" spc="-10">
                <a:latin typeface="Times New Roman"/>
                <a:cs typeface="Times New Roman"/>
              </a:rPr>
              <a:t>art </a:t>
            </a:r>
            <a:r>
              <a:rPr dirty="0" sz="1450" spc="-5">
                <a:latin typeface="Times New Roman"/>
                <a:cs typeface="Times New Roman"/>
              </a:rPr>
              <a:t>one </a:t>
            </a:r>
            <a:r>
              <a:rPr dirty="0" sz="1450" spc="-10">
                <a:latin typeface="Times New Roman"/>
                <a:cs typeface="Times New Roman"/>
              </a:rPr>
              <a:t>had to study nature. It was only since that </a:t>
            </a:r>
            <a:r>
              <a:rPr dirty="0" sz="1450" spc="-5">
                <a:latin typeface="Times New Roman"/>
                <a:cs typeface="Times New Roman"/>
              </a:rPr>
              <a:t>night </a:t>
            </a:r>
            <a:r>
              <a:rPr dirty="0" sz="1450" spc="-10">
                <a:latin typeface="Times New Roman"/>
                <a:cs typeface="Times New Roman"/>
              </a:rPr>
              <a:t>when Hillel  had woken me that my inner eye had opened, that sight behind closed lids  which vanishes the moment </a:t>
            </a:r>
            <a:r>
              <a:rPr dirty="0" sz="1450" spc="-5">
                <a:latin typeface="Times New Roman"/>
                <a:cs typeface="Times New Roman"/>
              </a:rPr>
              <a:t>you </a:t>
            </a:r>
            <a:r>
              <a:rPr dirty="0" sz="1450" spc="-10">
                <a:latin typeface="Times New Roman"/>
                <a:cs typeface="Times New Roman"/>
              </a:rPr>
              <a:t>open </a:t>
            </a:r>
            <a:r>
              <a:rPr dirty="0" sz="1450" spc="-5">
                <a:latin typeface="Times New Roman"/>
                <a:cs typeface="Times New Roman"/>
              </a:rPr>
              <a:t>your </a:t>
            </a:r>
            <a:r>
              <a:rPr dirty="0" sz="1450" spc="-10">
                <a:latin typeface="Times New Roman"/>
                <a:cs typeface="Times New Roman"/>
              </a:rPr>
              <a:t>eyes, </a:t>
            </a:r>
            <a:r>
              <a:rPr dirty="0" sz="1450" spc="-5">
                <a:latin typeface="Times New Roman"/>
                <a:cs typeface="Times New Roman"/>
              </a:rPr>
              <a:t>a </a:t>
            </a:r>
            <a:r>
              <a:rPr dirty="0" sz="1450" spc="-10">
                <a:latin typeface="Times New Roman"/>
                <a:cs typeface="Times New Roman"/>
              </a:rPr>
              <a:t>gift that everyone believes  they possess, </a:t>
            </a:r>
            <a:r>
              <a:rPr dirty="0" sz="1450" spc="-5">
                <a:latin typeface="Times New Roman"/>
                <a:cs typeface="Times New Roman"/>
              </a:rPr>
              <a:t>but </a:t>
            </a:r>
            <a:r>
              <a:rPr dirty="0" sz="1450" spc="-10">
                <a:latin typeface="Times New Roman"/>
                <a:cs typeface="Times New Roman"/>
              </a:rPr>
              <a:t>that is given to less than </a:t>
            </a:r>
            <a:r>
              <a:rPr dirty="0" sz="1450" spc="-5">
                <a:latin typeface="Times New Roman"/>
                <a:cs typeface="Times New Roman"/>
              </a:rPr>
              <a:t>one </a:t>
            </a:r>
            <a:r>
              <a:rPr dirty="0" sz="1450" spc="-10">
                <a:latin typeface="Times New Roman"/>
                <a:cs typeface="Times New Roman"/>
              </a:rPr>
              <a:t>among</a:t>
            </a:r>
            <a:r>
              <a:rPr dirty="0" sz="1450" spc="50">
                <a:latin typeface="Times New Roman"/>
                <a:cs typeface="Times New Roman"/>
              </a:rPr>
              <a:t> </a:t>
            </a:r>
            <a:r>
              <a:rPr dirty="0" sz="1450" spc="-10">
                <a:latin typeface="Times New Roman"/>
                <a:cs typeface="Times New Roman"/>
              </a:rPr>
              <a:t>millions.</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How</a:t>
            </a:r>
            <a:r>
              <a:rPr dirty="0" sz="1450" spc="170">
                <a:latin typeface="Times New Roman"/>
                <a:cs typeface="Times New Roman"/>
              </a:rPr>
              <a:t> </a:t>
            </a:r>
            <a:r>
              <a:rPr dirty="0" sz="1450" spc="-10">
                <a:latin typeface="Times New Roman"/>
                <a:cs typeface="Times New Roman"/>
              </a:rPr>
              <a:t>could</a:t>
            </a:r>
            <a:r>
              <a:rPr dirty="0" sz="1450" spc="175">
                <a:latin typeface="Times New Roman"/>
                <a:cs typeface="Times New Roman"/>
              </a:rPr>
              <a:t> </a:t>
            </a:r>
            <a:r>
              <a:rPr dirty="0" sz="1450" spc="-5">
                <a:latin typeface="Times New Roman"/>
                <a:cs typeface="Times New Roman"/>
              </a:rPr>
              <a:t>I</a:t>
            </a:r>
            <a:r>
              <a:rPr dirty="0" sz="1450" spc="170">
                <a:latin typeface="Times New Roman"/>
                <a:cs typeface="Times New Roman"/>
              </a:rPr>
              <a:t> </a:t>
            </a:r>
            <a:r>
              <a:rPr dirty="0" sz="1450" spc="-10">
                <a:latin typeface="Times New Roman"/>
                <a:cs typeface="Times New Roman"/>
              </a:rPr>
              <a:t>talk</a:t>
            </a:r>
            <a:r>
              <a:rPr dirty="0" sz="1450" spc="175">
                <a:latin typeface="Times New Roman"/>
                <a:cs typeface="Times New Roman"/>
              </a:rPr>
              <a:t> </a:t>
            </a:r>
            <a:r>
              <a:rPr dirty="0" sz="1450" spc="-5">
                <a:latin typeface="Times New Roman"/>
                <a:cs typeface="Times New Roman"/>
              </a:rPr>
              <a:t>of</a:t>
            </a:r>
            <a:r>
              <a:rPr dirty="0" sz="1450" spc="170">
                <a:latin typeface="Times New Roman"/>
                <a:cs typeface="Times New Roman"/>
              </a:rPr>
              <a:t> </a:t>
            </a:r>
            <a:r>
              <a:rPr dirty="0" sz="1450" spc="-10">
                <a:latin typeface="Times New Roman"/>
                <a:cs typeface="Times New Roman"/>
              </a:rPr>
              <a:t>even</a:t>
            </a:r>
            <a:r>
              <a:rPr dirty="0" sz="1450" spc="175">
                <a:latin typeface="Times New Roman"/>
                <a:cs typeface="Times New Roman"/>
              </a:rPr>
              <a:t> </a:t>
            </a:r>
            <a:r>
              <a:rPr dirty="0" sz="1450" spc="-10">
                <a:latin typeface="Times New Roman"/>
                <a:cs typeface="Times New Roman"/>
              </a:rPr>
              <a:t>thinking</a:t>
            </a:r>
            <a:r>
              <a:rPr dirty="0" sz="1450" spc="170">
                <a:latin typeface="Times New Roman"/>
                <a:cs typeface="Times New Roman"/>
              </a:rPr>
              <a:t> </a:t>
            </a:r>
            <a:r>
              <a:rPr dirty="0" sz="1450" spc="-5">
                <a:latin typeface="Times New Roman"/>
                <a:cs typeface="Times New Roman"/>
              </a:rPr>
              <a:t>of</a:t>
            </a:r>
            <a:r>
              <a:rPr dirty="0" sz="1450" spc="175">
                <a:latin typeface="Times New Roman"/>
                <a:cs typeface="Times New Roman"/>
              </a:rPr>
              <a:t> </a:t>
            </a:r>
            <a:r>
              <a:rPr dirty="0" sz="1450" spc="-10">
                <a:latin typeface="Times New Roman"/>
                <a:cs typeface="Times New Roman"/>
              </a:rPr>
              <a:t>checking</a:t>
            </a:r>
            <a:r>
              <a:rPr dirty="0" sz="1450" spc="170">
                <a:latin typeface="Times New Roman"/>
                <a:cs typeface="Times New Roman"/>
              </a:rPr>
              <a:t> </a:t>
            </a:r>
            <a:r>
              <a:rPr dirty="0" sz="1450" spc="-10">
                <a:latin typeface="Times New Roman"/>
                <a:cs typeface="Times New Roman"/>
              </a:rPr>
              <a:t>the</a:t>
            </a:r>
            <a:r>
              <a:rPr dirty="0" sz="1450" spc="175">
                <a:latin typeface="Times New Roman"/>
                <a:cs typeface="Times New Roman"/>
              </a:rPr>
              <a:t> </a:t>
            </a:r>
            <a:r>
              <a:rPr dirty="0" sz="1450" spc="-10">
                <a:latin typeface="Times New Roman"/>
                <a:cs typeface="Times New Roman"/>
              </a:rPr>
              <a:t>infallible</a:t>
            </a:r>
            <a:r>
              <a:rPr dirty="0" sz="1450" spc="170">
                <a:latin typeface="Times New Roman"/>
                <a:cs typeface="Times New Roman"/>
              </a:rPr>
              <a:t> </a:t>
            </a:r>
            <a:r>
              <a:rPr dirty="0" sz="1450" spc="-10">
                <a:latin typeface="Times New Roman"/>
                <a:cs typeface="Times New Roman"/>
              </a:rPr>
              <a:t>guidance</a:t>
            </a:r>
            <a:r>
              <a:rPr dirty="0" sz="1450" spc="175">
                <a:latin typeface="Times New Roman"/>
                <a:cs typeface="Times New Roman"/>
              </a:rPr>
              <a:t> </a:t>
            </a:r>
            <a:r>
              <a:rPr dirty="0" sz="1450" spc="-5">
                <a:latin typeface="Times New Roman"/>
                <a:cs typeface="Times New Roman"/>
              </a:rPr>
              <a:t>of</a:t>
            </a:r>
            <a:endParaRPr sz="1450">
              <a:latin typeface="Times New Roman"/>
              <a:cs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710" cy="9271635"/>
          </a:xfrm>
          <a:prstGeom prst="rect">
            <a:avLst/>
          </a:prstGeom>
        </p:spPr>
        <p:txBody>
          <a:bodyPr wrap="square" lIns="0" tIns="20955" rIns="0" bIns="0" rtlCol="0" vert="horz">
            <a:spAutoFit/>
          </a:bodyPr>
          <a:lstStyle/>
          <a:p>
            <a:pPr algn="just" marL="12700" marR="12065">
              <a:lnSpc>
                <a:spcPts val="1720"/>
              </a:lnSpc>
              <a:spcBef>
                <a:spcPts val="165"/>
              </a:spcBef>
            </a:pPr>
            <a:r>
              <a:rPr dirty="0" sz="1450" spc="-10">
                <a:latin typeface="Times New Roman"/>
                <a:cs typeface="Times New Roman"/>
              </a:rPr>
              <a:t>spiritual vision against the crude measure </a:t>
            </a:r>
            <a:r>
              <a:rPr dirty="0" sz="1450" spc="-5">
                <a:latin typeface="Times New Roman"/>
                <a:cs typeface="Times New Roman"/>
              </a:rPr>
              <a:t>of </a:t>
            </a:r>
            <a:r>
              <a:rPr dirty="0" sz="1450" spc="-10">
                <a:latin typeface="Times New Roman"/>
                <a:cs typeface="Times New Roman"/>
              </a:rPr>
              <a:t>appearances. Miriam seemed to  </a:t>
            </a:r>
            <a:r>
              <a:rPr dirty="0" sz="1450" spc="-5">
                <a:latin typeface="Times New Roman"/>
                <a:cs typeface="Times New Roman"/>
              </a:rPr>
              <a:t>be </a:t>
            </a:r>
            <a:r>
              <a:rPr dirty="0" sz="1450" spc="-10">
                <a:latin typeface="Times New Roman"/>
                <a:cs typeface="Times New Roman"/>
              </a:rPr>
              <a:t>thinking similar thoughts, to </a:t>
            </a:r>
            <a:r>
              <a:rPr dirty="0" sz="1450" spc="-5">
                <a:latin typeface="Times New Roman"/>
                <a:cs typeface="Times New Roman"/>
              </a:rPr>
              <a:t>go by </a:t>
            </a:r>
            <a:r>
              <a:rPr dirty="0" sz="1450" spc="-10">
                <a:latin typeface="Times New Roman"/>
                <a:cs typeface="Times New Roman"/>
              </a:rPr>
              <a:t>the look </a:t>
            </a:r>
            <a:r>
              <a:rPr dirty="0" sz="1450" spc="-5">
                <a:latin typeface="Times New Roman"/>
                <a:cs typeface="Times New Roman"/>
              </a:rPr>
              <a:t>of </a:t>
            </a:r>
            <a:r>
              <a:rPr dirty="0" sz="1450" spc="-10">
                <a:latin typeface="Times New Roman"/>
                <a:cs typeface="Times New Roman"/>
              </a:rPr>
              <a:t>astonishment </a:t>
            </a:r>
            <a:r>
              <a:rPr dirty="0" sz="1450" spc="-5">
                <a:latin typeface="Times New Roman"/>
                <a:cs typeface="Times New Roman"/>
              </a:rPr>
              <a:t>on </a:t>
            </a:r>
            <a:r>
              <a:rPr dirty="0" sz="1450" spc="-10">
                <a:latin typeface="Times New Roman"/>
                <a:cs typeface="Times New Roman"/>
              </a:rPr>
              <a:t>her</a:t>
            </a:r>
            <a:r>
              <a:rPr dirty="0" sz="1450" spc="90">
                <a:latin typeface="Times New Roman"/>
                <a:cs typeface="Times New Roman"/>
              </a:rPr>
              <a:t> </a:t>
            </a:r>
            <a:r>
              <a:rPr dirty="0" sz="1450" spc="-10">
                <a:latin typeface="Times New Roman"/>
                <a:cs typeface="Times New Roman"/>
              </a:rPr>
              <a:t>face.</a:t>
            </a:r>
            <a:endParaRPr sz="1450">
              <a:latin typeface="Times New Roman"/>
              <a:cs typeface="Times New Roman"/>
            </a:endParaRPr>
          </a:p>
          <a:p>
            <a:pPr algn="just" marL="268605">
              <a:lnSpc>
                <a:spcPct val="100000"/>
              </a:lnSpc>
              <a:spcBef>
                <a:spcPts val="725"/>
              </a:spcBef>
            </a:pPr>
            <a:r>
              <a:rPr dirty="0" sz="1450" spc="-45">
                <a:latin typeface="Times New Roman"/>
                <a:cs typeface="Times New Roman"/>
              </a:rPr>
              <a:t>"You </a:t>
            </a:r>
            <a:r>
              <a:rPr dirty="0" sz="1450" spc="-10">
                <a:latin typeface="Times New Roman"/>
                <a:cs typeface="Times New Roman"/>
              </a:rPr>
              <a:t>mustn't take it literally", </a:t>
            </a:r>
            <a:r>
              <a:rPr dirty="0" sz="1450" spc="-5">
                <a:latin typeface="Times New Roman"/>
                <a:cs typeface="Times New Roman"/>
              </a:rPr>
              <a:t>I </a:t>
            </a:r>
            <a:r>
              <a:rPr dirty="0" sz="1450" spc="-10">
                <a:latin typeface="Times New Roman"/>
                <a:cs typeface="Times New Roman"/>
              </a:rPr>
              <a:t>said in</a:t>
            </a:r>
            <a:r>
              <a:rPr dirty="0" sz="1450" spc="60">
                <a:latin typeface="Times New Roman"/>
                <a:cs typeface="Times New Roman"/>
              </a:rPr>
              <a:t> </a:t>
            </a:r>
            <a:r>
              <a:rPr dirty="0" sz="1450" spc="-10">
                <a:latin typeface="Times New Roman"/>
                <a:cs typeface="Times New Roman"/>
              </a:rPr>
              <a:t>excuse.</a:t>
            </a:r>
            <a:endParaRPr sz="1450">
              <a:latin typeface="Times New Roman"/>
              <a:cs typeface="Times New Roman"/>
            </a:endParaRPr>
          </a:p>
          <a:p>
            <a:pPr algn="just" marL="12700" marR="8255" indent="255904">
              <a:lnSpc>
                <a:spcPts val="1730"/>
              </a:lnSpc>
              <a:spcBef>
                <a:spcPts val="775"/>
              </a:spcBef>
            </a:pPr>
            <a:r>
              <a:rPr dirty="0" sz="1450" spc="-10">
                <a:latin typeface="Times New Roman"/>
                <a:cs typeface="Times New Roman"/>
              </a:rPr>
              <a:t>Attentively she watched me as </a:t>
            </a:r>
            <a:r>
              <a:rPr dirty="0" sz="1450" spc="-5">
                <a:latin typeface="Times New Roman"/>
                <a:cs typeface="Times New Roman"/>
              </a:rPr>
              <a:t>I </a:t>
            </a:r>
            <a:r>
              <a:rPr dirty="0" sz="1450" spc="-10">
                <a:latin typeface="Times New Roman"/>
                <a:cs typeface="Times New Roman"/>
              </a:rPr>
              <a:t>deepened the lines </a:t>
            </a:r>
            <a:r>
              <a:rPr dirty="0" sz="1450" spc="-5">
                <a:latin typeface="Times New Roman"/>
                <a:cs typeface="Times New Roman"/>
              </a:rPr>
              <a:t>of </a:t>
            </a:r>
            <a:r>
              <a:rPr dirty="0" sz="1450" spc="-10">
                <a:latin typeface="Times New Roman"/>
                <a:cs typeface="Times New Roman"/>
              </a:rPr>
              <a:t>the model with the  </a:t>
            </a:r>
            <a:r>
              <a:rPr dirty="0" sz="1450" spc="-20">
                <a:latin typeface="Times New Roman"/>
                <a:cs typeface="Times New Roman"/>
              </a:rPr>
              <a:t>graver. </a:t>
            </a:r>
            <a:r>
              <a:rPr dirty="0" sz="1450" spc="-10">
                <a:latin typeface="Times New Roman"/>
                <a:cs typeface="Times New Roman"/>
              </a:rPr>
              <a:t>"It must </a:t>
            </a:r>
            <a:r>
              <a:rPr dirty="0" sz="1450" spc="-5">
                <a:latin typeface="Times New Roman"/>
                <a:cs typeface="Times New Roman"/>
              </a:rPr>
              <a:t>be </a:t>
            </a:r>
            <a:r>
              <a:rPr dirty="0" sz="1450" spc="-10">
                <a:latin typeface="Times New Roman"/>
                <a:cs typeface="Times New Roman"/>
              </a:rPr>
              <a:t>immensely difficult to transfer all that precisely onto the  gemstone?"</a:t>
            </a:r>
            <a:endParaRPr sz="1450">
              <a:latin typeface="Times New Roman"/>
              <a:cs typeface="Times New Roman"/>
            </a:endParaRPr>
          </a:p>
          <a:p>
            <a:pPr marL="268605" marR="1586230">
              <a:lnSpc>
                <a:spcPts val="2520"/>
              </a:lnSpc>
              <a:spcBef>
                <a:spcPts val="155"/>
              </a:spcBef>
            </a:pPr>
            <a:r>
              <a:rPr dirty="0" sz="1450" spc="-10">
                <a:latin typeface="Times New Roman"/>
                <a:cs typeface="Times New Roman"/>
              </a:rPr>
              <a:t>"That's only mechanical work; more </a:t>
            </a:r>
            <a:r>
              <a:rPr dirty="0" sz="1450" spc="-5">
                <a:latin typeface="Times New Roman"/>
                <a:cs typeface="Times New Roman"/>
              </a:rPr>
              <a:t>or </a:t>
            </a:r>
            <a:r>
              <a:rPr dirty="0" sz="1450" spc="-10">
                <a:latin typeface="Times New Roman"/>
                <a:cs typeface="Times New Roman"/>
              </a:rPr>
              <a:t>less, </a:t>
            </a:r>
            <a:r>
              <a:rPr dirty="0" sz="1450" spc="-20">
                <a:latin typeface="Times New Roman"/>
                <a:cs typeface="Times New Roman"/>
              </a:rPr>
              <a:t>anyway."  </a:t>
            </a:r>
            <a:r>
              <a:rPr dirty="0" sz="1450" spc="-10">
                <a:latin typeface="Times New Roman"/>
                <a:cs typeface="Times New Roman"/>
              </a:rPr>
              <a:t>A</a:t>
            </a:r>
            <a:r>
              <a:rPr dirty="0" sz="1450" spc="-90">
                <a:latin typeface="Times New Roman"/>
                <a:cs typeface="Times New Roman"/>
              </a:rPr>
              <a:t> </a:t>
            </a:r>
            <a:r>
              <a:rPr dirty="0" sz="1450" spc="-10">
                <a:latin typeface="Times New Roman"/>
                <a:cs typeface="Times New Roman"/>
              </a:rPr>
              <a:t>pause.</a:t>
            </a:r>
            <a:endParaRPr sz="1450">
              <a:latin typeface="Times New Roman"/>
              <a:cs typeface="Times New Roman"/>
            </a:endParaRPr>
          </a:p>
          <a:p>
            <a:pPr marL="268605">
              <a:lnSpc>
                <a:spcPct val="100000"/>
              </a:lnSpc>
              <a:spcBef>
                <a:spcPts val="495"/>
              </a:spcBef>
            </a:pPr>
            <a:r>
              <a:rPr dirty="0" sz="1450" spc="-10">
                <a:latin typeface="Times New Roman"/>
                <a:cs typeface="Times New Roman"/>
              </a:rPr>
              <a:t>"May </a:t>
            </a:r>
            <a:r>
              <a:rPr dirty="0" sz="1450" spc="-5">
                <a:latin typeface="Times New Roman"/>
                <a:cs typeface="Times New Roman"/>
              </a:rPr>
              <a:t>I </a:t>
            </a:r>
            <a:r>
              <a:rPr dirty="0" sz="1450" spc="-10">
                <a:latin typeface="Times New Roman"/>
                <a:cs typeface="Times New Roman"/>
              </a:rPr>
              <a:t>see it when it's</a:t>
            </a:r>
            <a:r>
              <a:rPr dirty="0" sz="1450" spc="-5">
                <a:latin typeface="Times New Roman"/>
                <a:cs typeface="Times New Roman"/>
              </a:rPr>
              <a:t> </a:t>
            </a:r>
            <a:r>
              <a:rPr dirty="0" sz="1450" spc="-10">
                <a:latin typeface="Times New Roman"/>
                <a:cs typeface="Times New Roman"/>
              </a:rPr>
              <a:t>finished?"</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"But it's meant for </a:t>
            </a:r>
            <a:r>
              <a:rPr dirty="0" sz="1450" spc="-5">
                <a:latin typeface="Times New Roman"/>
                <a:cs typeface="Times New Roman"/>
              </a:rPr>
              <a:t>you,</a:t>
            </a:r>
            <a:r>
              <a:rPr dirty="0" sz="1450" spc="-15">
                <a:latin typeface="Times New Roman"/>
                <a:cs typeface="Times New Roman"/>
              </a:rPr>
              <a:t> </a:t>
            </a:r>
            <a:r>
              <a:rPr dirty="0" sz="1450" spc="-10">
                <a:latin typeface="Times New Roman"/>
                <a:cs typeface="Times New Roman"/>
              </a:rPr>
              <a:t>Miriam."</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"No, </a:t>
            </a:r>
            <a:r>
              <a:rPr dirty="0" sz="1450" spc="-5">
                <a:latin typeface="Times New Roman"/>
                <a:cs typeface="Times New Roman"/>
              </a:rPr>
              <a:t>no; </a:t>
            </a:r>
            <a:r>
              <a:rPr dirty="0" sz="1450" spc="-10">
                <a:latin typeface="Times New Roman"/>
                <a:cs typeface="Times New Roman"/>
              </a:rPr>
              <a:t>that's impossible </a:t>
            </a:r>
            <a:r>
              <a:rPr dirty="0" sz="1450" spc="-5">
                <a:latin typeface="Times New Roman"/>
                <a:cs typeface="Times New Roman"/>
              </a:rPr>
              <a:t>. . . </a:t>
            </a:r>
            <a:r>
              <a:rPr dirty="0" sz="1450" spc="-10">
                <a:latin typeface="Times New Roman"/>
                <a:cs typeface="Times New Roman"/>
              </a:rPr>
              <a:t>it </a:t>
            </a:r>
            <a:r>
              <a:rPr dirty="0" sz="1450" spc="-5">
                <a:latin typeface="Times New Roman"/>
                <a:cs typeface="Times New Roman"/>
              </a:rPr>
              <a:t>. . . </a:t>
            </a:r>
            <a:r>
              <a:rPr dirty="0" sz="1450" spc="-10">
                <a:latin typeface="Times New Roman"/>
                <a:cs typeface="Times New Roman"/>
              </a:rPr>
              <a:t>it </a:t>
            </a:r>
            <a:r>
              <a:rPr dirty="0" sz="1450" spc="-5">
                <a:latin typeface="Times New Roman"/>
                <a:cs typeface="Times New Roman"/>
              </a:rPr>
              <a:t>. . ." I </a:t>
            </a:r>
            <a:r>
              <a:rPr dirty="0" sz="1450" spc="-10">
                <a:latin typeface="Times New Roman"/>
                <a:cs typeface="Times New Roman"/>
              </a:rPr>
              <a:t>could see her hands start  twisting </a:t>
            </a:r>
            <a:r>
              <a:rPr dirty="0" sz="1450" spc="-20">
                <a:latin typeface="Times New Roman"/>
                <a:cs typeface="Times New Roman"/>
              </a:rPr>
              <a:t>nervously.</a:t>
            </a:r>
            <a:endParaRPr sz="1450">
              <a:latin typeface="Times New Roman"/>
              <a:cs typeface="Times New Roman"/>
            </a:endParaRPr>
          </a:p>
          <a:p>
            <a:pPr algn="just" marL="12700" marR="10160" indent="255904">
              <a:lnSpc>
                <a:spcPts val="1730"/>
              </a:lnSpc>
              <a:spcBef>
                <a:spcPts val="720"/>
              </a:spcBef>
            </a:pPr>
            <a:r>
              <a:rPr dirty="0" sz="1450" spc="-45">
                <a:latin typeface="Times New Roman"/>
                <a:cs typeface="Times New Roman"/>
              </a:rPr>
              <a:t>"You </a:t>
            </a:r>
            <a:r>
              <a:rPr dirty="0" sz="1450" spc="-10">
                <a:latin typeface="Times New Roman"/>
                <a:cs typeface="Times New Roman"/>
              </a:rPr>
              <a:t>won't accept even </a:t>
            </a:r>
            <a:r>
              <a:rPr dirty="0" sz="1450" spc="-5">
                <a:latin typeface="Times New Roman"/>
                <a:cs typeface="Times New Roman"/>
              </a:rPr>
              <a:t>a </a:t>
            </a:r>
            <a:r>
              <a:rPr dirty="0" sz="1450" spc="-10">
                <a:latin typeface="Times New Roman"/>
                <a:cs typeface="Times New Roman"/>
              </a:rPr>
              <a:t>little thing like this from me?" </a:t>
            </a:r>
            <a:r>
              <a:rPr dirty="0" sz="1450" spc="-5">
                <a:latin typeface="Times New Roman"/>
                <a:cs typeface="Times New Roman"/>
              </a:rPr>
              <a:t>I </a:t>
            </a:r>
            <a:r>
              <a:rPr dirty="0" sz="1450" spc="-10">
                <a:latin typeface="Times New Roman"/>
                <a:cs typeface="Times New Roman"/>
              </a:rPr>
              <a:t>quickly broke </a:t>
            </a:r>
            <a:r>
              <a:rPr dirty="0" sz="1450" spc="-5">
                <a:latin typeface="Times New Roman"/>
                <a:cs typeface="Times New Roman"/>
              </a:rPr>
              <a:t>in.  </a:t>
            </a:r>
            <a:r>
              <a:rPr dirty="0" sz="1450" spc="-10">
                <a:latin typeface="Times New Roman"/>
                <a:cs typeface="Times New Roman"/>
              </a:rPr>
              <a:t>"I wish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more for</a:t>
            </a:r>
            <a:r>
              <a:rPr dirty="0" sz="1450" spc="10">
                <a:latin typeface="Times New Roman"/>
                <a:cs typeface="Times New Roman"/>
              </a:rPr>
              <a:t> </a:t>
            </a:r>
            <a:r>
              <a:rPr dirty="0" sz="1450" spc="-5">
                <a:latin typeface="Times New Roman"/>
                <a:cs typeface="Times New Roman"/>
              </a:rPr>
              <a:t>you."</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Hastily she turned</a:t>
            </a:r>
            <a:r>
              <a:rPr dirty="0" sz="145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5715" indent="255904">
              <a:lnSpc>
                <a:spcPts val="1730"/>
              </a:lnSpc>
              <a:spcBef>
                <a:spcPts val="850"/>
              </a:spcBef>
            </a:pPr>
            <a:r>
              <a:rPr dirty="0" sz="1450" spc="-10">
                <a:latin typeface="Times New Roman"/>
                <a:cs typeface="Times New Roman"/>
              </a:rPr>
              <a:t>What had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must have wounded her </a:t>
            </a:r>
            <a:r>
              <a:rPr dirty="0" sz="1450" spc="-20">
                <a:latin typeface="Times New Roman"/>
                <a:cs typeface="Times New Roman"/>
              </a:rPr>
              <a:t>deeply. </a:t>
            </a:r>
            <a:r>
              <a:rPr dirty="0" sz="1450" spc="-10">
                <a:latin typeface="Times New Roman"/>
                <a:cs typeface="Times New Roman"/>
              </a:rPr>
              <a:t>It sounded as if </a:t>
            </a:r>
            <a:r>
              <a:rPr dirty="0" sz="1450" spc="-5">
                <a:latin typeface="Times New Roman"/>
                <a:cs typeface="Times New Roman"/>
              </a:rPr>
              <a:t>I </a:t>
            </a:r>
            <a:r>
              <a:rPr dirty="0" sz="1450" spc="-10">
                <a:latin typeface="Times New Roman"/>
                <a:cs typeface="Times New Roman"/>
              </a:rPr>
              <a:t>were  referring to her </a:t>
            </a:r>
            <a:r>
              <a:rPr dirty="0" sz="1450" spc="-20">
                <a:latin typeface="Times New Roman"/>
                <a:cs typeface="Times New Roman"/>
              </a:rPr>
              <a:t>poverty. </a:t>
            </a:r>
            <a:r>
              <a:rPr dirty="0" sz="1450" spc="-10">
                <a:latin typeface="Times New Roman"/>
                <a:cs typeface="Times New Roman"/>
              </a:rPr>
              <a:t>Should </a:t>
            </a:r>
            <a:r>
              <a:rPr dirty="0" sz="1450" spc="-5">
                <a:latin typeface="Times New Roman"/>
                <a:cs typeface="Times New Roman"/>
              </a:rPr>
              <a:t>I </a:t>
            </a:r>
            <a:r>
              <a:rPr dirty="0" sz="1450" spc="-10">
                <a:latin typeface="Times New Roman"/>
                <a:cs typeface="Times New Roman"/>
              </a:rPr>
              <a:t>try to explain what </a:t>
            </a:r>
            <a:r>
              <a:rPr dirty="0" sz="1450" spc="-5">
                <a:latin typeface="Times New Roman"/>
                <a:cs typeface="Times New Roman"/>
              </a:rPr>
              <a:t>I </a:t>
            </a:r>
            <a:r>
              <a:rPr dirty="0" sz="1450" spc="-10">
                <a:latin typeface="Times New Roman"/>
                <a:cs typeface="Times New Roman"/>
              </a:rPr>
              <a:t>really meant? </a:t>
            </a:r>
            <a:r>
              <a:rPr dirty="0" sz="1450" spc="-30">
                <a:latin typeface="Times New Roman"/>
                <a:cs typeface="Times New Roman"/>
              </a:rPr>
              <a:t>Would  </a:t>
            </a:r>
            <a:r>
              <a:rPr dirty="0" sz="1450" spc="-10">
                <a:latin typeface="Times New Roman"/>
                <a:cs typeface="Times New Roman"/>
              </a:rPr>
              <a:t>that only make matters worse? </a:t>
            </a:r>
            <a:r>
              <a:rPr dirty="0" sz="1450" spc="-5">
                <a:latin typeface="Times New Roman"/>
                <a:cs typeface="Times New Roman"/>
              </a:rPr>
              <a:t>I </a:t>
            </a:r>
            <a:r>
              <a:rPr dirty="0" sz="1450" spc="-10">
                <a:latin typeface="Times New Roman"/>
                <a:cs typeface="Times New Roman"/>
              </a:rPr>
              <a:t>decided to </a:t>
            </a:r>
            <a:r>
              <a:rPr dirty="0" sz="1450" spc="-30">
                <a:latin typeface="Times New Roman"/>
                <a:cs typeface="Times New Roman"/>
              </a:rPr>
              <a:t>try. </a:t>
            </a:r>
            <a:r>
              <a:rPr dirty="0" sz="1450" spc="-10">
                <a:latin typeface="Times New Roman"/>
                <a:cs typeface="Times New Roman"/>
              </a:rPr>
              <a:t>"Listen to what </a:t>
            </a:r>
            <a:r>
              <a:rPr dirty="0" sz="1450" spc="-5">
                <a:latin typeface="Times New Roman"/>
                <a:cs typeface="Times New Roman"/>
              </a:rPr>
              <a:t>I </a:t>
            </a:r>
            <a:r>
              <a:rPr dirty="0" sz="1450" spc="-10">
                <a:latin typeface="Times New Roman"/>
                <a:cs typeface="Times New Roman"/>
              </a:rPr>
              <a:t>have to </a:t>
            </a:r>
            <a:r>
              <a:rPr dirty="0" sz="1450" spc="-30">
                <a:latin typeface="Times New Roman"/>
                <a:cs typeface="Times New Roman"/>
              </a:rPr>
              <a:t>say,  </a:t>
            </a:r>
            <a:r>
              <a:rPr dirty="0" sz="1450" spc="-10">
                <a:latin typeface="Times New Roman"/>
                <a:cs typeface="Times New Roman"/>
              </a:rPr>
              <a:t>Miriam. Do please listen. </a:t>
            </a:r>
            <a:r>
              <a:rPr dirty="0" sz="1450" spc="-5">
                <a:latin typeface="Times New Roman"/>
                <a:cs typeface="Times New Roman"/>
              </a:rPr>
              <a:t>I </a:t>
            </a:r>
            <a:r>
              <a:rPr dirty="0" sz="1450" spc="-10">
                <a:latin typeface="Times New Roman"/>
                <a:cs typeface="Times New Roman"/>
              </a:rPr>
              <a:t>am so much in </a:t>
            </a:r>
            <a:r>
              <a:rPr dirty="0" sz="1450" spc="-5">
                <a:latin typeface="Times New Roman"/>
                <a:cs typeface="Times New Roman"/>
              </a:rPr>
              <a:t>your </a:t>
            </a:r>
            <a:r>
              <a:rPr dirty="0" sz="1450" spc="-10">
                <a:latin typeface="Times New Roman"/>
                <a:cs typeface="Times New Roman"/>
              </a:rPr>
              <a:t>father's debt, </a:t>
            </a:r>
            <a:r>
              <a:rPr dirty="0" sz="1450" spc="-5">
                <a:latin typeface="Times New Roman"/>
                <a:cs typeface="Times New Roman"/>
              </a:rPr>
              <a:t>you've no </a:t>
            </a:r>
            <a:r>
              <a:rPr dirty="0" sz="1450" spc="-10">
                <a:latin typeface="Times New Roman"/>
                <a:cs typeface="Times New Roman"/>
              </a:rPr>
              <a:t>idea  how much </a:t>
            </a:r>
            <a:r>
              <a:rPr dirty="0" sz="1450" spc="-5">
                <a:latin typeface="Times New Roman"/>
                <a:cs typeface="Times New Roman"/>
              </a:rPr>
              <a:t>. .</a:t>
            </a:r>
            <a:r>
              <a:rPr dirty="0" sz="1450">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268605" marR="608330">
              <a:lnSpc>
                <a:spcPts val="2520"/>
              </a:lnSpc>
              <a:spcBef>
                <a:spcPts val="80"/>
              </a:spcBef>
            </a:pPr>
            <a:r>
              <a:rPr dirty="0" sz="1450" spc="-10">
                <a:latin typeface="Times New Roman"/>
                <a:cs typeface="Times New Roman"/>
              </a:rPr>
              <a:t>She looked at me, unsure </a:t>
            </a:r>
            <a:r>
              <a:rPr dirty="0" sz="1450" spc="-5">
                <a:latin typeface="Times New Roman"/>
                <a:cs typeface="Times New Roman"/>
              </a:rPr>
              <a:t>of </a:t>
            </a:r>
            <a:r>
              <a:rPr dirty="0" sz="1450" spc="-10">
                <a:latin typeface="Times New Roman"/>
                <a:cs typeface="Times New Roman"/>
              </a:rPr>
              <a:t>herself; clearly she did </a:t>
            </a:r>
            <a:r>
              <a:rPr dirty="0" sz="1450" spc="-5">
                <a:latin typeface="Times New Roman"/>
                <a:cs typeface="Times New Roman"/>
              </a:rPr>
              <a:t>not </a:t>
            </a:r>
            <a:r>
              <a:rPr dirty="0" sz="1450" spc="-10">
                <a:latin typeface="Times New Roman"/>
                <a:cs typeface="Times New Roman"/>
              </a:rPr>
              <a:t>understand.  ". </a:t>
            </a:r>
            <a:r>
              <a:rPr dirty="0" sz="1450" spc="-5">
                <a:latin typeface="Times New Roman"/>
                <a:cs typeface="Times New Roman"/>
              </a:rPr>
              <a:t>.. </a:t>
            </a:r>
            <a:r>
              <a:rPr dirty="0" sz="1450" spc="-10">
                <a:latin typeface="Times New Roman"/>
                <a:cs typeface="Times New Roman"/>
              </a:rPr>
              <a:t>how very much </a:t>
            </a:r>
            <a:r>
              <a:rPr dirty="0" sz="1450" spc="-5">
                <a:latin typeface="Times New Roman"/>
                <a:cs typeface="Times New Roman"/>
              </a:rPr>
              <a:t>I </a:t>
            </a:r>
            <a:r>
              <a:rPr dirty="0" sz="1450" spc="-10">
                <a:latin typeface="Times New Roman"/>
                <a:cs typeface="Times New Roman"/>
              </a:rPr>
              <a:t>owe him. More than my</a:t>
            </a:r>
            <a:r>
              <a:rPr dirty="0" sz="1450" spc="40">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6350" indent="255904">
              <a:lnSpc>
                <a:spcPts val="1730"/>
              </a:lnSpc>
              <a:spcBef>
                <a:spcPts val="630"/>
              </a:spcBef>
            </a:pPr>
            <a:r>
              <a:rPr dirty="0" sz="1450" spc="-10">
                <a:latin typeface="Times New Roman"/>
                <a:cs typeface="Times New Roman"/>
              </a:rPr>
              <a:t>"Because </a:t>
            </a:r>
            <a:r>
              <a:rPr dirty="0" sz="1450" spc="-5">
                <a:latin typeface="Times New Roman"/>
                <a:cs typeface="Times New Roman"/>
              </a:rPr>
              <a:t>he </a:t>
            </a:r>
            <a:r>
              <a:rPr dirty="0" sz="1450" spc="-10">
                <a:latin typeface="Times New Roman"/>
                <a:cs typeface="Times New Roman"/>
              </a:rPr>
              <a:t>did what </a:t>
            </a:r>
            <a:r>
              <a:rPr dirty="0" sz="1450" spc="-5">
                <a:latin typeface="Times New Roman"/>
                <a:cs typeface="Times New Roman"/>
              </a:rPr>
              <a:t>he </a:t>
            </a:r>
            <a:r>
              <a:rPr dirty="0" sz="1450" spc="-10">
                <a:latin typeface="Times New Roman"/>
                <a:cs typeface="Times New Roman"/>
              </a:rPr>
              <a:t>could for </a:t>
            </a:r>
            <a:r>
              <a:rPr dirty="0" sz="1450" spc="-5">
                <a:latin typeface="Times New Roman"/>
                <a:cs typeface="Times New Roman"/>
              </a:rPr>
              <a:t>you </a:t>
            </a:r>
            <a:r>
              <a:rPr dirty="0" sz="1450" spc="-10">
                <a:latin typeface="Times New Roman"/>
                <a:cs typeface="Times New Roman"/>
              </a:rPr>
              <a:t>after </a:t>
            </a:r>
            <a:r>
              <a:rPr dirty="0" sz="1450" spc="-5">
                <a:latin typeface="Times New Roman"/>
                <a:cs typeface="Times New Roman"/>
              </a:rPr>
              <a:t>you </a:t>
            </a:r>
            <a:r>
              <a:rPr dirty="0" sz="1450" spc="-10">
                <a:latin typeface="Times New Roman"/>
                <a:cs typeface="Times New Roman"/>
              </a:rPr>
              <a:t>had fainted? Anyone  would have </a:t>
            </a:r>
            <a:r>
              <a:rPr dirty="0" sz="1450" spc="-5">
                <a:latin typeface="Times New Roman"/>
                <a:cs typeface="Times New Roman"/>
              </a:rPr>
              <a:t>done</a:t>
            </a:r>
            <a:r>
              <a:rPr dirty="0" sz="1450">
                <a:latin typeface="Times New Roman"/>
                <a:cs typeface="Times New Roman"/>
              </a:rPr>
              <a:t> </a:t>
            </a:r>
            <a:r>
              <a:rPr dirty="0" sz="1450" spc="-10">
                <a:latin typeface="Times New Roman"/>
                <a:cs typeface="Times New Roman"/>
              </a:rPr>
              <a:t>that."</a:t>
            </a:r>
            <a:endParaRPr sz="1450">
              <a:latin typeface="Times New Roman"/>
              <a:cs typeface="Times New Roman"/>
            </a:endParaRPr>
          </a:p>
          <a:p>
            <a:pPr algn="just" marL="12700" marR="5080" indent="255904">
              <a:lnSpc>
                <a:spcPts val="1730"/>
              </a:lnSpc>
              <a:spcBef>
                <a:spcPts val="720"/>
              </a:spcBef>
            </a:pPr>
            <a:r>
              <a:rPr dirty="0" sz="1450" spc="-5">
                <a:latin typeface="Times New Roman"/>
                <a:cs typeface="Times New Roman"/>
              </a:rPr>
              <a:t>I </a:t>
            </a:r>
            <a:r>
              <a:rPr dirty="0" sz="1450" spc="-10">
                <a:latin typeface="Times New Roman"/>
                <a:cs typeface="Times New Roman"/>
              </a:rPr>
              <a:t>could sense that she had </a:t>
            </a:r>
            <a:r>
              <a:rPr dirty="0" sz="1450" spc="-5">
                <a:latin typeface="Times New Roman"/>
                <a:cs typeface="Times New Roman"/>
              </a:rPr>
              <a:t>no </a:t>
            </a:r>
            <a:r>
              <a:rPr dirty="0" sz="1450" spc="-10">
                <a:latin typeface="Times New Roman"/>
                <a:cs typeface="Times New Roman"/>
              </a:rPr>
              <a:t>idea what the </a:t>
            </a:r>
            <a:r>
              <a:rPr dirty="0" sz="1450" spc="-5">
                <a:latin typeface="Times New Roman"/>
                <a:cs typeface="Times New Roman"/>
              </a:rPr>
              <a:t>bond </a:t>
            </a:r>
            <a:r>
              <a:rPr dirty="0" sz="1450" spc="-10">
                <a:latin typeface="Times New Roman"/>
                <a:cs typeface="Times New Roman"/>
              </a:rPr>
              <a:t>was that tied me to her  </a:t>
            </a:r>
            <a:r>
              <a:rPr dirty="0" sz="1450" spc="-20">
                <a:latin typeface="Times New Roman"/>
                <a:cs typeface="Times New Roman"/>
              </a:rPr>
              <a:t>father. </a:t>
            </a:r>
            <a:r>
              <a:rPr dirty="0" sz="1450" spc="-10">
                <a:latin typeface="Times New Roman"/>
                <a:cs typeface="Times New Roman"/>
              </a:rPr>
              <a:t>Cautiously </a:t>
            </a:r>
            <a:r>
              <a:rPr dirty="0" sz="1450" spc="-5">
                <a:latin typeface="Times New Roman"/>
                <a:cs typeface="Times New Roman"/>
              </a:rPr>
              <a:t>I </a:t>
            </a:r>
            <a:r>
              <a:rPr dirty="0" sz="1450" spc="-10">
                <a:latin typeface="Times New Roman"/>
                <a:cs typeface="Times New Roman"/>
              </a:rPr>
              <a:t>probed to see how far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go </a:t>
            </a:r>
            <a:r>
              <a:rPr dirty="0" sz="1450" spc="-10">
                <a:latin typeface="Times New Roman"/>
                <a:cs typeface="Times New Roman"/>
              </a:rPr>
              <a:t>without giving away  things </a:t>
            </a:r>
            <a:r>
              <a:rPr dirty="0" sz="1450" spc="-5">
                <a:latin typeface="Times New Roman"/>
                <a:cs typeface="Times New Roman"/>
              </a:rPr>
              <a:t>he </a:t>
            </a:r>
            <a:r>
              <a:rPr dirty="0" sz="1450" spc="-10">
                <a:latin typeface="Times New Roman"/>
                <a:cs typeface="Times New Roman"/>
              </a:rPr>
              <a:t>had concealed from </a:t>
            </a:r>
            <a:r>
              <a:rPr dirty="0" sz="1450" spc="-30">
                <a:latin typeface="Times New Roman"/>
                <a:cs typeface="Times New Roman"/>
              </a:rPr>
              <a:t>her. </a:t>
            </a:r>
            <a:r>
              <a:rPr dirty="0" sz="1450" spc="-10">
                <a:latin typeface="Times New Roman"/>
                <a:cs typeface="Times New Roman"/>
              </a:rPr>
              <a:t>"I would say there is intangible aid that is  more highly to </a:t>
            </a:r>
            <a:r>
              <a:rPr dirty="0" sz="1450" spc="-5">
                <a:latin typeface="Times New Roman"/>
                <a:cs typeface="Times New Roman"/>
              </a:rPr>
              <a:t>be </a:t>
            </a:r>
            <a:r>
              <a:rPr dirty="0" sz="1450" spc="-10">
                <a:latin typeface="Times New Roman"/>
                <a:cs typeface="Times New Roman"/>
              </a:rPr>
              <a:t>valued than mere physical </a:t>
            </a:r>
            <a:r>
              <a:rPr dirty="0" sz="1450" spc="-20">
                <a:latin typeface="Times New Roman"/>
                <a:cs typeface="Times New Roman"/>
              </a:rPr>
              <a:t>succour. </a:t>
            </a:r>
            <a:r>
              <a:rPr dirty="0" sz="1450" spc="-5">
                <a:latin typeface="Times New Roman"/>
                <a:cs typeface="Times New Roman"/>
              </a:rPr>
              <a:t>I </a:t>
            </a:r>
            <a:r>
              <a:rPr dirty="0" sz="1450" spc="-10">
                <a:latin typeface="Times New Roman"/>
                <a:cs typeface="Times New Roman"/>
              </a:rPr>
              <a:t>mean the spiritual  influence that can radiate from </a:t>
            </a:r>
            <a:r>
              <a:rPr dirty="0" sz="1450" spc="-5">
                <a:latin typeface="Times New Roman"/>
                <a:cs typeface="Times New Roman"/>
              </a:rPr>
              <a:t>one </a:t>
            </a:r>
            <a:r>
              <a:rPr dirty="0" sz="1450" spc="-10">
                <a:latin typeface="Times New Roman"/>
                <a:cs typeface="Times New Roman"/>
              </a:rPr>
              <a:t>person to </a:t>
            </a:r>
            <a:r>
              <a:rPr dirty="0" sz="1450" spc="-20">
                <a:latin typeface="Times New Roman"/>
                <a:cs typeface="Times New Roman"/>
              </a:rPr>
              <a:t>another. </a:t>
            </a:r>
            <a:r>
              <a:rPr dirty="0" sz="1450" spc="-10">
                <a:latin typeface="Times New Roman"/>
                <a:cs typeface="Times New Roman"/>
              </a:rPr>
              <a:t>Do </a:t>
            </a:r>
            <a:r>
              <a:rPr dirty="0" sz="1450" spc="-5">
                <a:latin typeface="Times New Roman"/>
                <a:cs typeface="Times New Roman"/>
              </a:rPr>
              <a:t>you </a:t>
            </a:r>
            <a:r>
              <a:rPr dirty="0" sz="1450" spc="-10">
                <a:latin typeface="Times New Roman"/>
                <a:cs typeface="Times New Roman"/>
              </a:rPr>
              <a:t>understand what  </a:t>
            </a:r>
            <a:r>
              <a:rPr dirty="0" sz="1450" spc="-5">
                <a:latin typeface="Times New Roman"/>
                <a:cs typeface="Times New Roman"/>
              </a:rPr>
              <a:t>I </a:t>
            </a:r>
            <a:r>
              <a:rPr dirty="0" sz="1450" spc="-10">
                <a:latin typeface="Times New Roman"/>
                <a:cs typeface="Times New Roman"/>
              </a:rPr>
              <a:t>mean, Miriam? It is possible to heal someone spiritually and </a:t>
            </a:r>
            <a:r>
              <a:rPr dirty="0" sz="1450" spc="-5">
                <a:latin typeface="Times New Roman"/>
                <a:cs typeface="Times New Roman"/>
              </a:rPr>
              <a:t>not </a:t>
            </a:r>
            <a:r>
              <a:rPr dirty="0" sz="1450" spc="-10">
                <a:latin typeface="Times New Roman"/>
                <a:cs typeface="Times New Roman"/>
              </a:rPr>
              <a:t>just  </a:t>
            </a:r>
            <a:r>
              <a:rPr dirty="0" sz="1450" spc="-15">
                <a:latin typeface="Times New Roman"/>
                <a:cs typeface="Times New Roman"/>
              </a:rPr>
              <a:t>physically,</a:t>
            </a:r>
            <a:r>
              <a:rPr dirty="0" sz="1450" spc="-10">
                <a:latin typeface="Times New Roman"/>
                <a:cs typeface="Times New Roman"/>
              </a:rPr>
              <a:t> Miriam."</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"And my—"</a:t>
            </a:r>
            <a:endParaRPr sz="1450">
              <a:latin typeface="Times New Roman"/>
              <a:cs typeface="Times New Roman"/>
            </a:endParaRPr>
          </a:p>
          <a:p>
            <a:pPr algn="just" marL="12700" marR="5715" indent="255904">
              <a:lnSpc>
                <a:spcPts val="1730"/>
              </a:lnSpc>
              <a:spcBef>
                <a:spcPts val="844"/>
              </a:spcBef>
            </a:pPr>
            <a:r>
              <a:rPr dirty="0" sz="1450" spc="-40">
                <a:latin typeface="Times New Roman"/>
                <a:cs typeface="Times New Roman"/>
              </a:rPr>
              <a:t>"Yes, </a:t>
            </a:r>
            <a:r>
              <a:rPr dirty="0" sz="1450" spc="-10">
                <a:latin typeface="Times New Roman"/>
                <a:cs typeface="Times New Roman"/>
              </a:rPr>
              <a:t>that's what </a:t>
            </a:r>
            <a:r>
              <a:rPr dirty="0" sz="1450" spc="-5">
                <a:latin typeface="Times New Roman"/>
                <a:cs typeface="Times New Roman"/>
              </a:rPr>
              <a:t>your </a:t>
            </a:r>
            <a:r>
              <a:rPr dirty="0" sz="1450" spc="-10">
                <a:latin typeface="Times New Roman"/>
                <a:cs typeface="Times New Roman"/>
              </a:rPr>
              <a:t>father did for me!" </a:t>
            </a:r>
            <a:r>
              <a:rPr dirty="0" sz="1450" spc="-5">
                <a:latin typeface="Times New Roman"/>
                <a:cs typeface="Times New Roman"/>
              </a:rPr>
              <a:t>I </a:t>
            </a:r>
            <a:r>
              <a:rPr dirty="0" sz="1450" spc="-10">
                <a:latin typeface="Times New Roman"/>
                <a:cs typeface="Times New Roman"/>
              </a:rPr>
              <a:t>took her hand. </a:t>
            </a:r>
            <a:r>
              <a:rPr dirty="0" sz="1450" spc="-20">
                <a:latin typeface="Times New Roman"/>
                <a:cs typeface="Times New Roman"/>
              </a:rPr>
              <a:t>"Surely, </a:t>
            </a:r>
            <a:r>
              <a:rPr dirty="0" sz="1450" spc="-10">
                <a:latin typeface="Times New Roman"/>
                <a:cs typeface="Times New Roman"/>
              </a:rPr>
              <a:t>then,  </a:t>
            </a:r>
            <a:r>
              <a:rPr dirty="0" sz="1450" spc="-5">
                <a:latin typeface="Times New Roman"/>
                <a:cs typeface="Times New Roman"/>
              </a:rPr>
              <a:t>you </a:t>
            </a:r>
            <a:r>
              <a:rPr dirty="0" sz="1450" spc="-10">
                <a:latin typeface="Times New Roman"/>
                <a:cs typeface="Times New Roman"/>
              </a:rPr>
              <a:t>can understand how deeply </a:t>
            </a:r>
            <a:r>
              <a:rPr dirty="0" sz="1450" spc="-5">
                <a:latin typeface="Times New Roman"/>
                <a:cs typeface="Times New Roman"/>
              </a:rPr>
              <a:t>I </a:t>
            </a:r>
            <a:r>
              <a:rPr dirty="0" sz="1450" spc="-10">
                <a:latin typeface="Times New Roman"/>
                <a:cs typeface="Times New Roman"/>
              </a:rPr>
              <a:t>feel the desire to </a:t>
            </a:r>
            <a:r>
              <a:rPr dirty="0" sz="1450" spc="-5">
                <a:latin typeface="Times New Roman"/>
                <a:cs typeface="Times New Roman"/>
              </a:rPr>
              <a:t>do </a:t>
            </a:r>
            <a:r>
              <a:rPr dirty="0" sz="1450" spc="-10">
                <a:latin typeface="Times New Roman"/>
                <a:cs typeface="Times New Roman"/>
              </a:rPr>
              <a:t>something that will give  pleasure,</a:t>
            </a:r>
            <a:r>
              <a:rPr dirty="0" sz="1450" spc="60">
                <a:latin typeface="Times New Roman"/>
                <a:cs typeface="Times New Roman"/>
              </a:rPr>
              <a:t> </a:t>
            </a:r>
            <a:r>
              <a:rPr dirty="0" sz="1450" spc="-10">
                <a:latin typeface="Times New Roman"/>
                <a:cs typeface="Times New Roman"/>
              </a:rPr>
              <a:t>if</a:t>
            </a:r>
            <a:r>
              <a:rPr dirty="0" sz="1450" spc="60">
                <a:latin typeface="Times New Roman"/>
                <a:cs typeface="Times New Roman"/>
              </a:rPr>
              <a:t> </a:t>
            </a:r>
            <a:r>
              <a:rPr dirty="0" sz="1450" spc="-5">
                <a:latin typeface="Times New Roman"/>
                <a:cs typeface="Times New Roman"/>
              </a:rPr>
              <a:t>not</a:t>
            </a:r>
            <a:r>
              <a:rPr dirty="0" sz="1450" spc="65">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him,</a:t>
            </a:r>
            <a:r>
              <a:rPr dirty="0" sz="1450" spc="65">
                <a:latin typeface="Times New Roman"/>
                <a:cs typeface="Times New Roman"/>
              </a:rPr>
              <a:t> </a:t>
            </a:r>
            <a:r>
              <a:rPr dirty="0" sz="1450" spc="-10">
                <a:latin typeface="Times New Roman"/>
                <a:cs typeface="Times New Roman"/>
              </a:rPr>
              <a:t>then</a:t>
            </a:r>
            <a:r>
              <a:rPr dirty="0" sz="1450" spc="60">
                <a:latin typeface="Times New Roman"/>
                <a:cs typeface="Times New Roman"/>
              </a:rPr>
              <a:t> </a:t>
            </a:r>
            <a:r>
              <a:rPr dirty="0" sz="1450" spc="-10">
                <a:latin typeface="Times New Roman"/>
                <a:cs typeface="Times New Roman"/>
              </a:rPr>
              <a:t>to</a:t>
            </a:r>
            <a:r>
              <a:rPr dirty="0" sz="1450" spc="65">
                <a:latin typeface="Times New Roman"/>
                <a:cs typeface="Times New Roman"/>
              </a:rPr>
              <a:t> </a:t>
            </a:r>
            <a:r>
              <a:rPr dirty="0" sz="1450" spc="-10">
                <a:latin typeface="Times New Roman"/>
                <a:cs typeface="Times New Roman"/>
              </a:rPr>
              <a:t>someone</a:t>
            </a:r>
            <a:r>
              <a:rPr dirty="0" sz="1450" spc="60">
                <a:latin typeface="Times New Roman"/>
                <a:cs typeface="Times New Roman"/>
              </a:rPr>
              <a:t> </a:t>
            </a:r>
            <a:r>
              <a:rPr dirty="0" sz="1450" spc="-10">
                <a:latin typeface="Times New Roman"/>
                <a:cs typeface="Times New Roman"/>
              </a:rPr>
              <a:t>close</a:t>
            </a:r>
            <a:r>
              <a:rPr dirty="0" sz="1450" spc="65">
                <a:latin typeface="Times New Roman"/>
                <a:cs typeface="Times New Roman"/>
              </a:rPr>
              <a:t> </a:t>
            </a:r>
            <a:r>
              <a:rPr dirty="0" sz="1450" spc="-10">
                <a:latin typeface="Times New Roman"/>
                <a:cs typeface="Times New Roman"/>
              </a:rPr>
              <a:t>to</a:t>
            </a:r>
            <a:r>
              <a:rPr dirty="0" sz="1450" spc="60">
                <a:latin typeface="Times New Roman"/>
                <a:cs typeface="Times New Roman"/>
              </a:rPr>
              <a:t> </a:t>
            </a:r>
            <a:r>
              <a:rPr dirty="0" sz="1450" spc="-10">
                <a:latin typeface="Times New Roman"/>
                <a:cs typeface="Times New Roman"/>
              </a:rPr>
              <a:t>him?</a:t>
            </a:r>
            <a:r>
              <a:rPr dirty="0" sz="1450" spc="65">
                <a:latin typeface="Times New Roman"/>
                <a:cs typeface="Times New Roman"/>
              </a:rPr>
              <a:t> </a:t>
            </a:r>
            <a:r>
              <a:rPr dirty="0" sz="1450" spc="-30">
                <a:latin typeface="Times New Roman"/>
                <a:cs typeface="Times New Roman"/>
              </a:rPr>
              <a:t>Won't</a:t>
            </a:r>
            <a:r>
              <a:rPr dirty="0" sz="1450" spc="60">
                <a:latin typeface="Times New Roman"/>
                <a:cs typeface="Times New Roman"/>
              </a:rPr>
              <a:t> </a:t>
            </a:r>
            <a:r>
              <a:rPr dirty="0" sz="1450" spc="-5">
                <a:latin typeface="Times New Roman"/>
                <a:cs typeface="Times New Roman"/>
              </a:rPr>
              <a:t>you</a:t>
            </a:r>
            <a:r>
              <a:rPr dirty="0" sz="1450" spc="65">
                <a:latin typeface="Times New Roman"/>
                <a:cs typeface="Times New Roman"/>
              </a:rPr>
              <a:t> </a:t>
            </a:r>
            <a:r>
              <a:rPr dirty="0" sz="1450" spc="-10">
                <a:latin typeface="Times New Roman"/>
                <a:cs typeface="Times New Roman"/>
              </a:rPr>
              <a:t>trust</a:t>
            </a:r>
            <a:r>
              <a:rPr dirty="0" sz="1450" spc="60">
                <a:latin typeface="Times New Roman"/>
                <a:cs typeface="Times New Roman"/>
              </a:rPr>
              <a:t> </a:t>
            </a:r>
            <a:r>
              <a:rPr dirty="0" sz="1450" spc="-10">
                <a:latin typeface="Times New Roman"/>
                <a:cs typeface="Times New Roman"/>
              </a:rPr>
              <a:t>me</a:t>
            </a:r>
            <a:r>
              <a:rPr dirty="0" sz="1450" spc="65">
                <a:latin typeface="Times New Roman"/>
                <a:cs typeface="Times New Roman"/>
              </a:rPr>
              <a:t> </a:t>
            </a:r>
            <a:r>
              <a:rPr dirty="0" sz="1450" spc="-10">
                <a:latin typeface="Times New Roman"/>
                <a:cs typeface="Times New Roman"/>
              </a:rPr>
              <a:t>just</a:t>
            </a:r>
            <a:endParaRPr sz="1450">
              <a:latin typeface="Times New Roman"/>
              <a:cs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508636"/>
            <a:ext cx="5807710" cy="9528810"/>
          </a:xfrm>
          <a:prstGeom prst="rect">
            <a:avLst/>
          </a:prstGeom>
        </p:spPr>
        <p:txBody>
          <a:bodyPr wrap="square" lIns="0" tIns="107314" rIns="0" bIns="0" rtlCol="0" vert="horz">
            <a:spAutoFit/>
          </a:bodyPr>
          <a:lstStyle/>
          <a:p>
            <a:pPr algn="just" marL="12700">
              <a:lnSpc>
                <a:spcPct val="100000"/>
              </a:lnSpc>
              <a:spcBef>
                <a:spcPts val="844"/>
              </a:spcBef>
            </a:pPr>
            <a:r>
              <a:rPr dirty="0" sz="1450" spc="-5">
                <a:latin typeface="Times New Roman"/>
                <a:cs typeface="Times New Roman"/>
              </a:rPr>
              <a:t>a </a:t>
            </a:r>
            <a:r>
              <a:rPr dirty="0" sz="1450" spc="-10">
                <a:latin typeface="Times New Roman"/>
                <a:cs typeface="Times New Roman"/>
              </a:rPr>
              <a:t>little? Is there nothing at all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for</a:t>
            </a:r>
            <a:r>
              <a:rPr dirty="0" sz="1450" spc="50">
                <a:latin typeface="Times New Roman"/>
                <a:cs typeface="Times New Roman"/>
              </a:rPr>
              <a:t> </a:t>
            </a:r>
            <a:r>
              <a:rPr dirty="0" sz="1450" spc="-10">
                <a:latin typeface="Times New Roman"/>
                <a:cs typeface="Times New Roman"/>
              </a:rPr>
              <a:t>you?"</a:t>
            </a:r>
            <a:endParaRPr sz="1450">
              <a:latin typeface="Times New Roman"/>
              <a:cs typeface="Times New Roman"/>
            </a:endParaRPr>
          </a:p>
          <a:p>
            <a:pPr algn="just" marL="268605">
              <a:lnSpc>
                <a:spcPct val="100000"/>
              </a:lnSpc>
              <a:spcBef>
                <a:spcPts val="745"/>
              </a:spcBef>
            </a:pPr>
            <a:r>
              <a:rPr dirty="0" sz="1450" spc="-10">
                <a:latin typeface="Times New Roman"/>
                <a:cs typeface="Times New Roman"/>
              </a:rPr>
              <a:t>She shook her head. </a:t>
            </a:r>
            <a:r>
              <a:rPr dirty="0" sz="1450" spc="-45">
                <a:latin typeface="Times New Roman"/>
                <a:cs typeface="Times New Roman"/>
              </a:rPr>
              <a:t>"You </a:t>
            </a:r>
            <a:r>
              <a:rPr dirty="0" sz="1450" spc="-10">
                <a:latin typeface="Times New Roman"/>
                <a:cs typeface="Times New Roman"/>
              </a:rPr>
              <a:t>think </a:t>
            </a:r>
            <a:r>
              <a:rPr dirty="0" sz="1450" spc="-5">
                <a:latin typeface="Times New Roman"/>
                <a:cs typeface="Times New Roman"/>
              </a:rPr>
              <a:t>I </a:t>
            </a:r>
            <a:r>
              <a:rPr dirty="0" sz="1450" spc="-10">
                <a:latin typeface="Times New Roman"/>
                <a:cs typeface="Times New Roman"/>
              </a:rPr>
              <a:t>must </a:t>
            </a:r>
            <a:r>
              <a:rPr dirty="0" sz="1450" spc="-5">
                <a:latin typeface="Times New Roman"/>
                <a:cs typeface="Times New Roman"/>
              </a:rPr>
              <a:t>be </a:t>
            </a:r>
            <a:r>
              <a:rPr dirty="0" sz="1450" spc="-10">
                <a:latin typeface="Times New Roman"/>
                <a:cs typeface="Times New Roman"/>
              </a:rPr>
              <a:t>unhappy</a:t>
            </a:r>
            <a:r>
              <a:rPr dirty="0" sz="1450" spc="75">
                <a:latin typeface="Times New Roman"/>
                <a:cs typeface="Times New Roman"/>
              </a:rPr>
              <a:t> </a:t>
            </a:r>
            <a:r>
              <a:rPr dirty="0" sz="1450" spc="-10">
                <a:latin typeface="Times New Roman"/>
                <a:cs typeface="Times New Roman"/>
              </a:rPr>
              <a:t>here?"</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"Of course </a:t>
            </a:r>
            <a:r>
              <a:rPr dirty="0" sz="1450" spc="-5">
                <a:latin typeface="Times New Roman"/>
                <a:cs typeface="Times New Roman"/>
              </a:rPr>
              <a:t>not. </a:t>
            </a:r>
            <a:r>
              <a:rPr dirty="0" sz="1450" spc="-10">
                <a:latin typeface="Times New Roman"/>
                <a:cs typeface="Times New Roman"/>
              </a:rPr>
              <a:t>But perhaps </a:t>
            </a:r>
            <a:r>
              <a:rPr dirty="0" sz="1450" spc="-5">
                <a:latin typeface="Times New Roman"/>
                <a:cs typeface="Times New Roman"/>
              </a:rPr>
              <a:t>you </a:t>
            </a:r>
            <a:r>
              <a:rPr dirty="0" sz="1450" spc="-10">
                <a:latin typeface="Times New Roman"/>
                <a:cs typeface="Times New Roman"/>
              </a:rPr>
              <a:t>sometimes have worries </a:t>
            </a:r>
            <a:r>
              <a:rPr dirty="0" sz="1450" spc="-5">
                <a:latin typeface="Times New Roman"/>
                <a:cs typeface="Times New Roman"/>
              </a:rPr>
              <a:t>I </a:t>
            </a:r>
            <a:r>
              <a:rPr dirty="0" sz="1450" spc="-10">
                <a:latin typeface="Times New Roman"/>
                <a:cs typeface="Times New Roman"/>
              </a:rPr>
              <a:t>could take care  of? It's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duty—</a:t>
            </a:r>
            <a:endParaRPr sz="1450">
              <a:latin typeface="Times New Roman"/>
              <a:cs typeface="Times New Roman"/>
            </a:endParaRPr>
          </a:p>
          <a:p>
            <a:pPr algn="just" marL="12700" marR="6350" indent="255904">
              <a:lnSpc>
                <a:spcPts val="1730"/>
              </a:lnSpc>
              <a:spcBef>
                <a:spcPts val="790"/>
              </a:spcBef>
            </a:pPr>
            <a:r>
              <a:rPr dirty="0" sz="1450" spc="-5">
                <a:latin typeface="Times New Roman"/>
                <a:cs typeface="Times New Roman"/>
              </a:rPr>
              <a:t>your </a:t>
            </a:r>
            <a:r>
              <a:rPr dirty="0" sz="1450" spc="-25">
                <a:latin typeface="Times New Roman"/>
                <a:cs typeface="Times New Roman"/>
              </a:rPr>
              <a:t>duty, </a:t>
            </a:r>
            <a:r>
              <a:rPr dirty="0" sz="1450" spc="-5">
                <a:latin typeface="Times New Roman"/>
                <a:cs typeface="Times New Roman"/>
              </a:rPr>
              <a:t>do you </a:t>
            </a:r>
            <a:r>
              <a:rPr dirty="0" sz="1450" spc="-10">
                <a:latin typeface="Times New Roman"/>
                <a:cs typeface="Times New Roman"/>
              </a:rPr>
              <a:t>hear—to let me share them. Why would </a:t>
            </a:r>
            <a:r>
              <a:rPr dirty="0" sz="1450" spc="-5">
                <a:latin typeface="Times New Roman"/>
                <a:cs typeface="Times New Roman"/>
              </a:rPr>
              <a:t>you </a:t>
            </a:r>
            <a:r>
              <a:rPr dirty="0" sz="1450" spc="-10">
                <a:latin typeface="Times New Roman"/>
                <a:cs typeface="Times New Roman"/>
              </a:rPr>
              <a:t>both live  here, in this dark, depressing </a:t>
            </a:r>
            <a:r>
              <a:rPr dirty="0" sz="1450" spc="-25">
                <a:latin typeface="Times New Roman"/>
                <a:cs typeface="Times New Roman"/>
              </a:rPr>
              <a:t>alley, </a:t>
            </a:r>
            <a:r>
              <a:rPr dirty="0" sz="1450" spc="-10">
                <a:latin typeface="Times New Roman"/>
                <a:cs typeface="Times New Roman"/>
              </a:rPr>
              <a:t>if </a:t>
            </a:r>
            <a:r>
              <a:rPr dirty="0" sz="1450" spc="-5">
                <a:latin typeface="Times New Roman"/>
                <a:cs typeface="Times New Roman"/>
              </a:rPr>
              <a:t>you </a:t>
            </a:r>
            <a:r>
              <a:rPr dirty="0" sz="1450" spc="-10">
                <a:latin typeface="Times New Roman"/>
                <a:cs typeface="Times New Roman"/>
              </a:rPr>
              <a:t>didn't have to? </a:t>
            </a:r>
            <a:r>
              <a:rPr dirty="0" sz="1450" spc="-35">
                <a:latin typeface="Times New Roman"/>
                <a:cs typeface="Times New Roman"/>
              </a:rPr>
              <a:t>You're </a:t>
            </a:r>
            <a:r>
              <a:rPr dirty="0" sz="1450" spc="-10">
                <a:latin typeface="Times New Roman"/>
                <a:cs typeface="Times New Roman"/>
              </a:rPr>
              <a:t>still so </a:t>
            </a:r>
            <a:r>
              <a:rPr dirty="0" sz="1450" spc="-5">
                <a:latin typeface="Times New Roman"/>
                <a:cs typeface="Times New Roman"/>
              </a:rPr>
              <a:t>young  </a:t>
            </a:r>
            <a:r>
              <a:rPr dirty="0" sz="1450" spc="-10">
                <a:latin typeface="Times New Roman"/>
                <a:cs typeface="Times New Roman"/>
              </a:rPr>
              <a:t>Miriam and—"</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"But </a:t>
            </a:r>
            <a:r>
              <a:rPr dirty="0" sz="1450" spc="-5">
                <a:latin typeface="Times New Roman"/>
                <a:cs typeface="Times New Roman"/>
              </a:rPr>
              <a:t>you </a:t>
            </a:r>
            <a:r>
              <a:rPr dirty="0" sz="1450" spc="-10">
                <a:latin typeface="Times New Roman"/>
                <a:cs typeface="Times New Roman"/>
              </a:rPr>
              <a:t>live here yourself, Herr Pernath", she interrupted with </a:t>
            </a:r>
            <a:r>
              <a:rPr dirty="0" sz="1450" spc="-5">
                <a:latin typeface="Times New Roman"/>
                <a:cs typeface="Times New Roman"/>
              </a:rPr>
              <a:t>a </a:t>
            </a:r>
            <a:r>
              <a:rPr dirty="0" sz="1450" spc="-10">
                <a:latin typeface="Times New Roman"/>
                <a:cs typeface="Times New Roman"/>
              </a:rPr>
              <a:t>smile,  "what </a:t>
            </a:r>
            <a:r>
              <a:rPr dirty="0" sz="1450" spc="-5">
                <a:latin typeface="Times New Roman"/>
                <a:cs typeface="Times New Roman"/>
              </a:rPr>
              <a:t>binds you </a:t>
            </a:r>
            <a:r>
              <a:rPr dirty="0" sz="1450" spc="-10">
                <a:latin typeface="Times New Roman"/>
                <a:cs typeface="Times New Roman"/>
              </a:rPr>
              <a:t>to this</a:t>
            </a:r>
            <a:r>
              <a:rPr dirty="0" sz="1450">
                <a:latin typeface="Times New Roman"/>
                <a:cs typeface="Times New Roman"/>
              </a:rPr>
              <a:t> </a:t>
            </a:r>
            <a:r>
              <a:rPr dirty="0" sz="1450" spc="-10">
                <a:latin typeface="Times New Roman"/>
                <a:cs typeface="Times New Roman"/>
              </a:rPr>
              <a:t>house?"</a:t>
            </a:r>
            <a:endParaRPr sz="1450">
              <a:latin typeface="Times New Roman"/>
              <a:cs typeface="Times New Roman"/>
            </a:endParaRPr>
          </a:p>
          <a:p>
            <a:pPr algn="just" marL="12700" marR="8255" indent="255904">
              <a:lnSpc>
                <a:spcPts val="1730"/>
              </a:lnSpc>
              <a:spcBef>
                <a:spcPts val="720"/>
              </a:spcBef>
            </a:pPr>
            <a:r>
              <a:rPr dirty="0" sz="1450" spc="-10">
                <a:latin typeface="Times New Roman"/>
                <a:cs typeface="Times New Roman"/>
              </a:rPr>
              <a:t>Her question stopped me in my tracks. She was right. Why did </a:t>
            </a:r>
            <a:r>
              <a:rPr dirty="0" sz="1450" spc="-5">
                <a:latin typeface="Times New Roman"/>
                <a:cs typeface="Times New Roman"/>
              </a:rPr>
              <a:t>I </a:t>
            </a:r>
            <a:r>
              <a:rPr dirty="0" sz="1450" spc="-10">
                <a:latin typeface="Times New Roman"/>
                <a:cs typeface="Times New Roman"/>
              </a:rPr>
              <a:t>live here?  </a:t>
            </a:r>
            <a:r>
              <a:rPr dirty="0" sz="1450" spc="-5">
                <a:latin typeface="Times New Roman"/>
                <a:cs typeface="Times New Roman"/>
              </a:rPr>
              <a:t>I </a:t>
            </a:r>
            <a:r>
              <a:rPr dirty="0" sz="1450" spc="-10">
                <a:latin typeface="Times New Roman"/>
                <a:cs typeface="Times New Roman"/>
              </a:rPr>
              <a:t>couldn't explain </a:t>
            </a:r>
            <a:r>
              <a:rPr dirty="0" sz="1450" spc="-30">
                <a:latin typeface="Times New Roman"/>
                <a:cs typeface="Times New Roman"/>
              </a:rPr>
              <a:t>why. </a:t>
            </a:r>
            <a:r>
              <a:rPr dirty="0" sz="1450" spc="-10">
                <a:latin typeface="Times New Roman"/>
                <a:cs typeface="Times New Roman"/>
              </a:rPr>
              <a:t>What </a:t>
            </a:r>
            <a:r>
              <a:rPr dirty="0" sz="1450" spc="-5">
                <a:latin typeface="Times New Roman"/>
                <a:cs typeface="Times New Roman"/>
              </a:rPr>
              <a:t>binds you </a:t>
            </a:r>
            <a:r>
              <a:rPr dirty="0" sz="1450" spc="-10">
                <a:latin typeface="Times New Roman"/>
                <a:cs typeface="Times New Roman"/>
              </a:rPr>
              <a:t>to this house? </a:t>
            </a:r>
            <a:r>
              <a:rPr dirty="0" sz="1450" spc="-5">
                <a:latin typeface="Times New Roman"/>
                <a:cs typeface="Times New Roman"/>
              </a:rPr>
              <a:t>I </a:t>
            </a:r>
            <a:r>
              <a:rPr dirty="0" sz="1450" spc="-10">
                <a:latin typeface="Times New Roman"/>
                <a:cs typeface="Times New Roman"/>
              </a:rPr>
              <a:t>repeated to myself  </a:t>
            </a:r>
            <a:r>
              <a:rPr dirty="0" sz="1450" spc="-15">
                <a:latin typeface="Times New Roman"/>
                <a:cs typeface="Times New Roman"/>
              </a:rPr>
              <a:t>absent-mindedly.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find an explanation, and for the moment </a:t>
            </a:r>
            <a:r>
              <a:rPr dirty="0" sz="1450" spc="-5">
                <a:latin typeface="Times New Roman"/>
                <a:cs typeface="Times New Roman"/>
              </a:rPr>
              <a:t>I  </a:t>
            </a:r>
            <a:r>
              <a:rPr dirty="0" sz="1450" spc="-10">
                <a:latin typeface="Times New Roman"/>
                <a:cs typeface="Times New Roman"/>
              </a:rPr>
              <a:t>completely forgot where </a:t>
            </a:r>
            <a:r>
              <a:rPr dirty="0" sz="1450" spc="-5">
                <a:latin typeface="Times New Roman"/>
                <a:cs typeface="Times New Roman"/>
              </a:rPr>
              <a:t>I </a:t>
            </a:r>
            <a:r>
              <a:rPr dirty="0" sz="1450" spc="-10">
                <a:latin typeface="Times New Roman"/>
                <a:cs typeface="Times New Roman"/>
              </a:rPr>
              <a:t>was. Then, </a:t>
            </a:r>
            <a:r>
              <a:rPr dirty="0" sz="1450" spc="-20">
                <a:latin typeface="Times New Roman"/>
                <a:cs typeface="Times New Roman"/>
              </a:rPr>
              <a:t>suddenly, </a:t>
            </a:r>
            <a:r>
              <a:rPr dirty="0" sz="1450" spc="-5">
                <a:latin typeface="Times New Roman"/>
                <a:cs typeface="Times New Roman"/>
              </a:rPr>
              <a:t>I </a:t>
            </a:r>
            <a:r>
              <a:rPr dirty="0" sz="1450" spc="-10">
                <a:latin typeface="Times New Roman"/>
                <a:cs typeface="Times New Roman"/>
              </a:rPr>
              <a:t>found myself carried away  somewhere high </a:t>
            </a:r>
            <a:r>
              <a:rPr dirty="0" sz="1450" spc="-5">
                <a:latin typeface="Times New Roman"/>
                <a:cs typeface="Times New Roman"/>
              </a:rPr>
              <a:t>up . . .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garden </a:t>
            </a:r>
            <a:r>
              <a:rPr dirty="0" sz="1450" spc="-5">
                <a:latin typeface="Times New Roman"/>
                <a:cs typeface="Times New Roman"/>
              </a:rPr>
              <a:t>. . . </a:t>
            </a:r>
            <a:r>
              <a:rPr dirty="0" sz="1450" spc="-10">
                <a:latin typeface="Times New Roman"/>
                <a:cs typeface="Times New Roman"/>
              </a:rPr>
              <a:t>the enchanting fragrance </a:t>
            </a:r>
            <a:r>
              <a:rPr dirty="0" sz="1450" spc="-5">
                <a:latin typeface="Times New Roman"/>
                <a:cs typeface="Times New Roman"/>
              </a:rPr>
              <a:t>of </a:t>
            </a:r>
            <a:r>
              <a:rPr dirty="0" sz="1450" spc="-10">
                <a:latin typeface="Times New Roman"/>
                <a:cs typeface="Times New Roman"/>
              </a:rPr>
              <a:t>lilac </a:t>
            </a:r>
            <a:r>
              <a:rPr dirty="0" sz="1450" spc="-5">
                <a:latin typeface="Times New Roman"/>
                <a:cs typeface="Times New Roman"/>
              </a:rPr>
              <a:t>. .</a:t>
            </a:r>
            <a:r>
              <a:rPr dirty="0" sz="1450" spc="9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far below me the city </a:t>
            </a:r>
            <a:r>
              <a:rPr dirty="0" sz="1450" spc="-5">
                <a:latin typeface="Times New Roman"/>
                <a:cs typeface="Times New Roman"/>
              </a:rPr>
              <a:t>. .</a:t>
            </a:r>
            <a:r>
              <a:rPr dirty="0" sz="1450" spc="1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marR="9525" indent="255904">
              <a:lnSpc>
                <a:spcPts val="1730"/>
              </a:lnSpc>
              <a:spcBef>
                <a:spcPts val="850"/>
              </a:spcBef>
            </a:pPr>
            <a:r>
              <a:rPr dirty="0" sz="1450" spc="-10">
                <a:latin typeface="Times New Roman"/>
                <a:cs typeface="Times New Roman"/>
              </a:rPr>
              <a:t>"Have </a:t>
            </a:r>
            <a:r>
              <a:rPr dirty="0" sz="1450" spc="-5">
                <a:latin typeface="Times New Roman"/>
                <a:cs typeface="Times New Roman"/>
              </a:rPr>
              <a:t>I </a:t>
            </a:r>
            <a:r>
              <a:rPr dirty="0" sz="1450" spc="-10">
                <a:latin typeface="Times New Roman"/>
                <a:cs typeface="Times New Roman"/>
              </a:rPr>
              <a:t>touched an old wound? Have </a:t>
            </a:r>
            <a:r>
              <a:rPr dirty="0" sz="1450" spc="-5">
                <a:latin typeface="Times New Roman"/>
                <a:cs typeface="Times New Roman"/>
              </a:rPr>
              <a:t>I hurt </a:t>
            </a:r>
            <a:r>
              <a:rPr dirty="0" sz="1450" spc="-10">
                <a:latin typeface="Times New Roman"/>
                <a:cs typeface="Times New Roman"/>
              </a:rPr>
              <a:t>you?" Miriam's voice came to  me from </a:t>
            </a:r>
            <a:r>
              <a:rPr dirty="0" sz="1450" spc="-25">
                <a:latin typeface="Times New Roman"/>
                <a:cs typeface="Times New Roman"/>
              </a:rPr>
              <a:t>far, </a:t>
            </a:r>
            <a:r>
              <a:rPr dirty="0" sz="1450" spc="-10">
                <a:latin typeface="Times New Roman"/>
                <a:cs typeface="Times New Roman"/>
              </a:rPr>
              <a:t>far</a:t>
            </a:r>
            <a:r>
              <a:rPr dirty="0" sz="1450" spc="20">
                <a:latin typeface="Times New Roman"/>
                <a:cs typeface="Times New Roman"/>
              </a:rPr>
              <a:t> </a:t>
            </a:r>
            <a:r>
              <a:rPr dirty="0" sz="1450" spc="-30">
                <a:latin typeface="Times New Roman"/>
                <a:cs typeface="Times New Roman"/>
              </a:rPr>
              <a:t>away.</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She was bending over me, scanning my face with an anxious expression. </a:t>
            </a:r>
            <a:r>
              <a:rPr dirty="0" sz="1450" spc="-5">
                <a:latin typeface="Times New Roman"/>
                <a:cs typeface="Times New Roman"/>
              </a:rPr>
              <a:t>I  </a:t>
            </a:r>
            <a:r>
              <a:rPr dirty="0" sz="1450" spc="-10">
                <a:latin typeface="Times New Roman"/>
                <a:cs typeface="Times New Roman"/>
              </a:rPr>
              <a:t>must have been sitting there in </a:t>
            </a:r>
            <a:r>
              <a:rPr dirty="0" sz="1450" spc="-5">
                <a:latin typeface="Times New Roman"/>
                <a:cs typeface="Times New Roman"/>
              </a:rPr>
              <a:t>a </a:t>
            </a:r>
            <a:r>
              <a:rPr dirty="0" sz="1450" spc="-10">
                <a:latin typeface="Times New Roman"/>
                <a:cs typeface="Times New Roman"/>
              </a:rPr>
              <a:t>trance for </a:t>
            </a:r>
            <a:r>
              <a:rPr dirty="0" sz="1450" spc="-5">
                <a:latin typeface="Times New Roman"/>
                <a:cs typeface="Times New Roman"/>
              </a:rPr>
              <a:t>a </a:t>
            </a:r>
            <a:r>
              <a:rPr dirty="0" sz="1450" spc="-10">
                <a:latin typeface="Times New Roman"/>
                <a:cs typeface="Times New Roman"/>
              </a:rPr>
              <a:t>long time for her to </a:t>
            </a:r>
            <a:r>
              <a:rPr dirty="0" sz="1450" spc="-5">
                <a:latin typeface="Times New Roman"/>
                <a:cs typeface="Times New Roman"/>
              </a:rPr>
              <a:t>be </a:t>
            </a:r>
            <a:r>
              <a:rPr dirty="0" sz="1450" spc="-10">
                <a:latin typeface="Times New Roman"/>
                <a:cs typeface="Times New Roman"/>
              </a:rPr>
              <a:t>so  concerned.</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waves </a:t>
            </a:r>
            <a:r>
              <a:rPr dirty="0" sz="1450" spc="-5">
                <a:latin typeface="Times New Roman"/>
                <a:cs typeface="Times New Roman"/>
              </a:rPr>
              <a:t>of </a:t>
            </a:r>
            <a:r>
              <a:rPr dirty="0" sz="1450" spc="-10">
                <a:latin typeface="Times New Roman"/>
                <a:cs typeface="Times New Roman"/>
              </a:rPr>
              <a:t>feeling </a:t>
            </a:r>
            <a:r>
              <a:rPr dirty="0" sz="1450" spc="-15">
                <a:latin typeface="Times New Roman"/>
                <a:cs typeface="Times New Roman"/>
              </a:rPr>
              <a:t>surged </a:t>
            </a:r>
            <a:r>
              <a:rPr dirty="0" sz="1450" spc="-10">
                <a:latin typeface="Times New Roman"/>
                <a:cs typeface="Times New Roman"/>
              </a:rPr>
              <a:t>and sank inside me, until suddenly  they burst the dam and overwhelmed me, and </a:t>
            </a:r>
            <a:r>
              <a:rPr dirty="0" sz="1450" spc="-5">
                <a:latin typeface="Times New Roman"/>
                <a:cs typeface="Times New Roman"/>
              </a:rPr>
              <a:t>I </a:t>
            </a:r>
            <a:r>
              <a:rPr dirty="0" sz="1450" spc="-10">
                <a:latin typeface="Times New Roman"/>
                <a:cs typeface="Times New Roman"/>
              </a:rPr>
              <a:t>was pouring </a:t>
            </a:r>
            <a:r>
              <a:rPr dirty="0" sz="1450" spc="-5">
                <a:latin typeface="Times New Roman"/>
                <a:cs typeface="Times New Roman"/>
              </a:rPr>
              <a:t>out </a:t>
            </a:r>
            <a:r>
              <a:rPr dirty="0" sz="1450" spc="-10">
                <a:latin typeface="Times New Roman"/>
                <a:cs typeface="Times New Roman"/>
              </a:rPr>
              <a:t>my whole  heart to Miriam. As if </a:t>
            </a:r>
            <a:r>
              <a:rPr dirty="0" sz="1450" spc="-5">
                <a:latin typeface="Times New Roman"/>
                <a:cs typeface="Times New Roman"/>
              </a:rPr>
              <a:t>I </a:t>
            </a:r>
            <a:r>
              <a:rPr dirty="0" sz="1450" spc="-10">
                <a:latin typeface="Times New Roman"/>
                <a:cs typeface="Times New Roman"/>
              </a:rPr>
              <a:t>were talking to </a:t>
            </a:r>
            <a:r>
              <a:rPr dirty="0" sz="1450" spc="-5">
                <a:latin typeface="Times New Roman"/>
                <a:cs typeface="Times New Roman"/>
              </a:rPr>
              <a:t>a </a:t>
            </a:r>
            <a:r>
              <a:rPr dirty="0" sz="1450" spc="-10">
                <a:latin typeface="Times New Roman"/>
                <a:cs typeface="Times New Roman"/>
              </a:rPr>
              <a:t>dear friend </a:t>
            </a:r>
            <a:r>
              <a:rPr dirty="0" sz="1450" spc="-5">
                <a:latin typeface="Times New Roman"/>
                <a:cs typeface="Times New Roman"/>
              </a:rPr>
              <a:t>I </a:t>
            </a:r>
            <a:r>
              <a:rPr dirty="0" sz="1450" spc="-10">
                <a:latin typeface="Times New Roman"/>
                <a:cs typeface="Times New Roman"/>
              </a:rPr>
              <a:t>had spent all my life  with and from whom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 </a:t>
            </a:r>
            <a:r>
              <a:rPr dirty="0" sz="1450" spc="-10">
                <a:latin typeface="Times New Roman"/>
                <a:cs typeface="Times New Roman"/>
              </a:rPr>
              <a:t>secrets, </a:t>
            </a:r>
            <a:r>
              <a:rPr dirty="0" sz="1450" spc="-5">
                <a:latin typeface="Times New Roman"/>
                <a:cs typeface="Times New Roman"/>
              </a:rPr>
              <a:t>I </a:t>
            </a:r>
            <a:r>
              <a:rPr dirty="0" sz="1450" spc="-10">
                <a:latin typeface="Times New Roman"/>
                <a:cs typeface="Times New Roman"/>
              </a:rPr>
              <a:t>told her the truth about myself, how </a:t>
            </a:r>
            <a:r>
              <a:rPr dirty="0" sz="1450" spc="-5">
                <a:latin typeface="Times New Roman"/>
                <a:cs typeface="Times New Roman"/>
              </a:rPr>
              <a:t>I  </a:t>
            </a:r>
            <a:r>
              <a:rPr dirty="0" sz="1450" spc="-10">
                <a:latin typeface="Times New Roman"/>
                <a:cs typeface="Times New Roman"/>
              </a:rPr>
              <a:t>had learnt from Zwakh's story that at some time, years ago, </a:t>
            </a:r>
            <a:r>
              <a:rPr dirty="0" sz="1450" spc="-5">
                <a:latin typeface="Times New Roman"/>
                <a:cs typeface="Times New Roman"/>
              </a:rPr>
              <a:t>I </a:t>
            </a:r>
            <a:r>
              <a:rPr dirty="0" sz="1450" spc="-10">
                <a:latin typeface="Times New Roman"/>
                <a:cs typeface="Times New Roman"/>
              </a:rPr>
              <a:t>had been mad  and robbed </a:t>
            </a:r>
            <a:r>
              <a:rPr dirty="0" sz="1450" spc="-5">
                <a:latin typeface="Times New Roman"/>
                <a:cs typeface="Times New Roman"/>
              </a:rPr>
              <a:t>of </a:t>
            </a:r>
            <a:r>
              <a:rPr dirty="0" sz="1450" spc="-10">
                <a:latin typeface="Times New Roman"/>
                <a:cs typeface="Times New Roman"/>
              </a:rPr>
              <a:t>all memory </a:t>
            </a:r>
            <a:r>
              <a:rPr dirty="0" sz="1450" spc="-5">
                <a:latin typeface="Times New Roman"/>
                <a:cs typeface="Times New Roman"/>
              </a:rPr>
              <a:t>of </a:t>
            </a:r>
            <a:r>
              <a:rPr dirty="0" sz="1450" spc="-10">
                <a:latin typeface="Times New Roman"/>
                <a:cs typeface="Times New Roman"/>
              </a:rPr>
              <a:t>my past; </a:t>
            </a:r>
            <a:r>
              <a:rPr dirty="0" sz="1450" spc="-5">
                <a:latin typeface="Times New Roman"/>
                <a:cs typeface="Times New Roman"/>
              </a:rPr>
              <a:t>I </a:t>
            </a:r>
            <a:r>
              <a:rPr dirty="0" sz="1450" spc="-10">
                <a:latin typeface="Times New Roman"/>
                <a:cs typeface="Times New Roman"/>
              </a:rPr>
              <a:t>told her how images had recently  awoken within me that must have their roots in those days, and how </a:t>
            </a:r>
            <a:r>
              <a:rPr dirty="0" sz="1450" spc="-5">
                <a:latin typeface="Times New Roman"/>
                <a:cs typeface="Times New Roman"/>
              </a:rPr>
              <a:t>I </a:t>
            </a:r>
            <a:r>
              <a:rPr dirty="0" sz="1450" spc="-10">
                <a:latin typeface="Times New Roman"/>
                <a:cs typeface="Times New Roman"/>
              </a:rPr>
              <a:t>was  trembling at the </a:t>
            </a:r>
            <a:r>
              <a:rPr dirty="0" sz="1450" spc="-5">
                <a:latin typeface="Times New Roman"/>
                <a:cs typeface="Times New Roman"/>
              </a:rPr>
              <a:t>thought of </a:t>
            </a:r>
            <a:r>
              <a:rPr dirty="0" sz="1450" spc="-10">
                <a:latin typeface="Times New Roman"/>
                <a:cs typeface="Times New Roman"/>
              </a:rPr>
              <a:t>the moment when everything would </a:t>
            </a:r>
            <a:r>
              <a:rPr dirty="0" sz="1450" spc="-5">
                <a:latin typeface="Times New Roman"/>
                <a:cs typeface="Times New Roman"/>
              </a:rPr>
              <a:t>be </a:t>
            </a:r>
            <a:r>
              <a:rPr dirty="0" sz="1450" spc="-10">
                <a:latin typeface="Times New Roman"/>
                <a:cs typeface="Times New Roman"/>
              </a:rPr>
              <a:t>revealed  and would tear me apart once</a:t>
            </a:r>
            <a:r>
              <a:rPr dirty="0" sz="1450" spc="15">
                <a:latin typeface="Times New Roman"/>
                <a:cs typeface="Times New Roman"/>
              </a:rPr>
              <a:t> </a:t>
            </a:r>
            <a:r>
              <a:rPr dirty="0" sz="1450" spc="-10">
                <a:latin typeface="Times New Roman"/>
                <a:cs typeface="Times New Roman"/>
              </a:rPr>
              <a:t>more.</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 only things that </a:t>
            </a:r>
            <a:r>
              <a:rPr dirty="0" sz="1450" spc="-5">
                <a:latin typeface="Times New Roman"/>
                <a:cs typeface="Times New Roman"/>
              </a:rPr>
              <a:t>I </a:t>
            </a:r>
            <a:r>
              <a:rPr dirty="0" sz="1450" spc="-10">
                <a:latin typeface="Times New Roman"/>
                <a:cs typeface="Times New Roman"/>
              </a:rPr>
              <a:t>kept back from her were those which would involve  mentioning her </a:t>
            </a:r>
            <a:r>
              <a:rPr dirty="0" sz="1450" spc="-15">
                <a:latin typeface="Times New Roman"/>
                <a:cs typeface="Times New Roman"/>
              </a:rPr>
              <a:t>father, </a:t>
            </a:r>
            <a:r>
              <a:rPr dirty="0" sz="1450" spc="-10">
                <a:latin typeface="Times New Roman"/>
                <a:cs typeface="Times New Roman"/>
              </a:rPr>
              <a:t>my experiences in the underground passages and all  that.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She had moved her chair close to mine, and was listening with deep,  breathless </a:t>
            </a:r>
            <a:r>
              <a:rPr dirty="0" sz="1450" spc="-20">
                <a:latin typeface="Times New Roman"/>
                <a:cs typeface="Times New Roman"/>
              </a:rPr>
              <a:t>sympathy, </a:t>
            </a:r>
            <a:r>
              <a:rPr dirty="0" sz="1450" spc="-10">
                <a:latin typeface="Times New Roman"/>
                <a:cs typeface="Times New Roman"/>
              </a:rPr>
              <a:t>which comforted me more than </a:t>
            </a:r>
            <a:r>
              <a:rPr dirty="0" sz="1450" spc="-5">
                <a:latin typeface="Times New Roman"/>
                <a:cs typeface="Times New Roman"/>
              </a:rPr>
              <a:t>I </a:t>
            </a:r>
            <a:r>
              <a:rPr dirty="0" sz="1450" spc="-10">
                <a:latin typeface="Times New Roman"/>
                <a:cs typeface="Times New Roman"/>
              </a:rPr>
              <a:t>could </a:t>
            </a:r>
            <a:r>
              <a:rPr dirty="0" sz="1450" spc="-30">
                <a:latin typeface="Times New Roman"/>
                <a:cs typeface="Times New Roman"/>
              </a:rPr>
              <a:t>say. </a:t>
            </a:r>
            <a:r>
              <a:rPr dirty="0" sz="1450" spc="-10">
                <a:latin typeface="Times New Roman"/>
                <a:cs typeface="Times New Roman"/>
              </a:rPr>
              <a:t>At last </a:t>
            </a:r>
            <a:r>
              <a:rPr dirty="0" sz="1450" spc="-5">
                <a:latin typeface="Times New Roman"/>
                <a:cs typeface="Times New Roman"/>
              </a:rPr>
              <a:t>I </a:t>
            </a:r>
            <a:r>
              <a:rPr dirty="0" sz="1450" spc="-10">
                <a:latin typeface="Times New Roman"/>
                <a:cs typeface="Times New Roman"/>
              </a:rPr>
              <a:t>had  found someone in whom </a:t>
            </a:r>
            <a:r>
              <a:rPr dirty="0" sz="1450" spc="-5">
                <a:latin typeface="Times New Roman"/>
                <a:cs typeface="Times New Roman"/>
              </a:rPr>
              <a:t>I </a:t>
            </a:r>
            <a:r>
              <a:rPr dirty="0" sz="1450" spc="-10">
                <a:latin typeface="Times New Roman"/>
                <a:cs typeface="Times New Roman"/>
              </a:rPr>
              <a:t>could confide when my spiritual loneliness became  too heavy to </a:t>
            </a:r>
            <a:r>
              <a:rPr dirty="0" sz="1450" spc="-25">
                <a:latin typeface="Times New Roman"/>
                <a:cs typeface="Times New Roman"/>
              </a:rPr>
              <a:t>bear. </a:t>
            </a:r>
            <a:r>
              <a:rPr dirty="0" sz="1450" spc="-10">
                <a:latin typeface="Times New Roman"/>
                <a:cs typeface="Times New Roman"/>
              </a:rPr>
              <a:t>Of course, there was always Hillel, </a:t>
            </a:r>
            <a:r>
              <a:rPr dirty="0" sz="1450" spc="-5">
                <a:latin typeface="Times New Roman"/>
                <a:cs typeface="Times New Roman"/>
              </a:rPr>
              <a:t>but </a:t>
            </a:r>
            <a:r>
              <a:rPr dirty="0" sz="1450" spc="-10">
                <a:latin typeface="Times New Roman"/>
                <a:cs typeface="Times New Roman"/>
              </a:rPr>
              <a:t>for me </a:t>
            </a:r>
            <a:r>
              <a:rPr dirty="0" sz="1450" spc="-5">
                <a:latin typeface="Times New Roman"/>
                <a:cs typeface="Times New Roman"/>
              </a:rPr>
              <a:t>he </a:t>
            </a:r>
            <a:r>
              <a:rPr dirty="0" sz="1450" spc="-10">
                <a:latin typeface="Times New Roman"/>
                <a:cs typeface="Times New Roman"/>
              </a:rPr>
              <a:t>was like </a:t>
            </a:r>
            <a:r>
              <a:rPr dirty="0" sz="1450" spc="-5">
                <a:latin typeface="Times New Roman"/>
                <a:cs typeface="Times New Roman"/>
              </a:rPr>
              <a:t>a  </a:t>
            </a:r>
            <a:r>
              <a:rPr dirty="0" sz="1450" spc="-10">
                <a:latin typeface="Times New Roman"/>
                <a:cs typeface="Times New Roman"/>
              </a:rPr>
              <a:t>being from beyond the clouds, like </a:t>
            </a:r>
            <a:r>
              <a:rPr dirty="0" sz="1450" spc="-5">
                <a:latin typeface="Times New Roman"/>
                <a:cs typeface="Times New Roman"/>
              </a:rPr>
              <a:t>a </a:t>
            </a:r>
            <a:r>
              <a:rPr dirty="0" sz="1450" spc="-10">
                <a:latin typeface="Times New Roman"/>
                <a:cs typeface="Times New Roman"/>
              </a:rPr>
              <a:t>ray </a:t>
            </a:r>
            <a:r>
              <a:rPr dirty="0" sz="1450" spc="-5">
                <a:latin typeface="Times New Roman"/>
                <a:cs typeface="Times New Roman"/>
              </a:rPr>
              <a:t>of </a:t>
            </a:r>
            <a:r>
              <a:rPr dirty="0" sz="1450" spc="-10">
                <a:latin typeface="Times New Roman"/>
                <a:cs typeface="Times New Roman"/>
              </a:rPr>
              <a:t>light which came and went, so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it just whenever </a:t>
            </a:r>
            <a:r>
              <a:rPr dirty="0" sz="1450" spc="-5">
                <a:latin typeface="Times New Roman"/>
                <a:cs typeface="Times New Roman"/>
              </a:rPr>
              <a:t>I </a:t>
            </a:r>
            <a:r>
              <a:rPr dirty="0" sz="1450" spc="-10">
                <a:latin typeface="Times New Roman"/>
                <a:cs typeface="Times New Roman"/>
              </a:rPr>
              <a:t>happened to feel </a:t>
            </a:r>
            <a:r>
              <a:rPr dirty="0" sz="1450" spc="-5">
                <a:latin typeface="Times New Roman"/>
                <a:cs typeface="Times New Roman"/>
              </a:rPr>
              <a:t>a </a:t>
            </a:r>
            <a:r>
              <a:rPr dirty="0" sz="1450" spc="-10">
                <a:latin typeface="Times New Roman"/>
                <a:cs typeface="Times New Roman"/>
              </a:rPr>
              <a:t>longing for</a:t>
            </a:r>
            <a:r>
              <a:rPr dirty="0" sz="1450" spc="75">
                <a:latin typeface="Times New Roman"/>
                <a:cs typeface="Times New Roman"/>
              </a:rPr>
              <a:t> </a:t>
            </a:r>
            <a:r>
              <a:rPr dirty="0" sz="1450" spc="-10">
                <a:latin typeface="Times New Roman"/>
                <a:cs typeface="Times New Roman"/>
              </a:rPr>
              <a:t>it.</a:t>
            </a:r>
            <a:endParaRPr sz="1450">
              <a:latin typeface="Times New Roman"/>
              <a:cs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272905"/>
          </a:xfrm>
          <a:prstGeom prst="rect">
            <a:avLst/>
          </a:prstGeom>
        </p:spPr>
        <p:txBody>
          <a:bodyPr wrap="square" lIns="0" tIns="19685" rIns="0" bIns="0" rtlCol="0" vert="horz">
            <a:spAutoFit/>
          </a:bodyPr>
          <a:lstStyle/>
          <a:p>
            <a:pPr algn="just" marL="12700" marR="5715" indent="255904">
              <a:lnSpc>
                <a:spcPts val="1730"/>
              </a:lnSpc>
              <a:spcBef>
                <a:spcPts val="155"/>
              </a:spcBef>
            </a:pPr>
            <a:r>
              <a:rPr dirty="0" sz="1450" spc="-5">
                <a:latin typeface="Times New Roman"/>
                <a:cs typeface="Times New Roman"/>
              </a:rPr>
              <a:t>I </a:t>
            </a:r>
            <a:r>
              <a:rPr dirty="0" sz="1450" spc="-10">
                <a:latin typeface="Times New Roman"/>
                <a:cs typeface="Times New Roman"/>
              </a:rPr>
              <a:t>told her that, and she understood. She, </a:t>
            </a:r>
            <a:r>
              <a:rPr dirty="0" sz="1450" spc="-5">
                <a:latin typeface="Times New Roman"/>
                <a:cs typeface="Times New Roman"/>
              </a:rPr>
              <a:t>too, </a:t>
            </a:r>
            <a:r>
              <a:rPr dirty="0" sz="1450" spc="-10">
                <a:latin typeface="Times New Roman"/>
                <a:cs typeface="Times New Roman"/>
              </a:rPr>
              <a:t>saw him in the same </a:t>
            </a:r>
            <a:r>
              <a:rPr dirty="0" sz="1450" spc="-35">
                <a:latin typeface="Times New Roman"/>
                <a:cs typeface="Times New Roman"/>
              </a:rPr>
              <a:t>way,  </a:t>
            </a:r>
            <a:r>
              <a:rPr dirty="0" sz="1450" spc="-10">
                <a:latin typeface="Times New Roman"/>
                <a:cs typeface="Times New Roman"/>
              </a:rPr>
              <a:t>even though </a:t>
            </a:r>
            <a:r>
              <a:rPr dirty="0" sz="1450" spc="-5">
                <a:latin typeface="Times New Roman"/>
                <a:cs typeface="Times New Roman"/>
              </a:rPr>
              <a:t>he </a:t>
            </a:r>
            <a:r>
              <a:rPr dirty="0" sz="1450" spc="-10">
                <a:latin typeface="Times New Roman"/>
                <a:cs typeface="Times New Roman"/>
              </a:rPr>
              <a:t>was her </a:t>
            </a:r>
            <a:r>
              <a:rPr dirty="0" sz="1450" spc="-20">
                <a:latin typeface="Times New Roman"/>
                <a:cs typeface="Times New Roman"/>
              </a:rPr>
              <a:t>father. </a:t>
            </a:r>
            <a:r>
              <a:rPr dirty="0" sz="1450" spc="-10">
                <a:latin typeface="Times New Roman"/>
                <a:cs typeface="Times New Roman"/>
              </a:rPr>
              <a:t>He was filled with an immense love for </a:t>
            </a:r>
            <a:r>
              <a:rPr dirty="0" sz="1450" spc="-20">
                <a:latin typeface="Times New Roman"/>
                <a:cs typeface="Times New Roman"/>
              </a:rPr>
              <a:t>her,  </a:t>
            </a:r>
            <a:r>
              <a:rPr dirty="0" sz="1450" spc="-10">
                <a:latin typeface="Times New Roman"/>
                <a:cs typeface="Times New Roman"/>
              </a:rPr>
              <a:t>and she for him, "and yet", she confided, "I am separated from him as if there  were </a:t>
            </a:r>
            <a:r>
              <a:rPr dirty="0" sz="1450" spc="-5">
                <a:latin typeface="Times New Roman"/>
                <a:cs typeface="Times New Roman"/>
              </a:rPr>
              <a:t>a </a:t>
            </a:r>
            <a:r>
              <a:rPr dirty="0" sz="1450" spc="-10">
                <a:latin typeface="Times New Roman"/>
                <a:cs typeface="Times New Roman"/>
              </a:rPr>
              <a:t>glass wall between </a:t>
            </a:r>
            <a:r>
              <a:rPr dirty="0" sz="1450" spc="-5">
                <a:latin typeface="Times New Roman"/>
                <a:cs typeface="Times New Roman"/>
              </a:rPr>
              <a:t>us </a:t>
            </a:r>
            <a:r>
              <a:rPr dirty="0" sz="1450" spc="-10">
                <a:latin typeface="Times New Roman"/>
                <a:cs typeface="Times New Roman"/>
              </a:rPr>
              <a:t>which </a:t>
            </a:r>
            <a:r>
              <a:rPr dirty="0" sz="1450" spc="-5">
                <a:latin typeface="Times New Roman"/>
                <a:cs typeface="Times New Roman"/>
              </a:rPr>
              <a:t>I </a:t>
            </a:r>
            <a:r>
              <a:rPr dirty="0" sz="1450" spc="-10">
                <a:latin typeface="Times New Roman"/>
                <a:cs typeface="Times New Roman"/>
              </a:rPr>
              <a:t>cannot break through. It has been like  that for as long as </a:t>
            </a:r>
            <a:r>
              <a:rPr dirty="0" sz="1450" spc="-5">
                <a:latin typeface="Times New Roman"/>
                <a:cs typeface="Times New Roman"/>
              </a:rPr>
              <a:t>I </a:t>
            </a:r>
            <a:r>
              <a:rPr dirty="0" sz="1450" spc="-10">
                <a:latin typeface="Times New Roman"/>
                <a:cs typeface="Times New Roman"/>
              </a:rPr>
              <a:t>can </a:t>
            </a:r>
            <a:r>
              <a:rPr dirty="0" sz="1450" spc="-20">
                <a:latin typeface="Times New Roman"/>
                <a:cs typeface="Times New Roman"/>
              </a:rPr>
              <a:t>remember. </a:t>
            </a:r>
            <a:r>
              <a:rPr dirty="0" sz="1450" spc="-10">
                <a:latin typeface="Times New Roman"/>
                <a:cs typeface="Times New Roman"/>
              </a:rPr>
              <a:t>Whenever 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dreamed </a:t>
            </a:r>
            <a:r>
              <a:rPr dirty="0" sz="1450" spc="-5">
                <a:latin typeface="Times New Roman"/>
                <a:cs typeface="Times New Roman"/>
              </a:rPr>
              <a:t>I </a:t>
            </a:r>
            <a:r>
              <a:rPr dirty="0" sz="1450" spc="-10">
                <a:latin typeface="Times New Roman"/>
                <a:cs typeface="Times New Roman"/>
              </a:rPr>
              <a:t>saw</a:t>
            </a:r>
            <a:r>
              <a:rPr dirty="0" sz="1450" spc="120">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6350" indent="255904">
              <a:lnSpc>
                <a:spcPts val="1730"/>
              </a:lnSpc>
              <a:spcBef>
                <a:spcPts val="785"/>
              </a:spcBef>
            </a:pPr>
            <a:r>
              <a:rPr dirty="0" sz="1450" spc="-10">
                <a:latin typeface="Times New Roman"/>
                <a:cs typeface="Times New Roman"/>
              </a:rPr>
              <a:t>standing </a:t>
            </a:r>
            <a:r>
              <a:rPr dirty="0" sz="1450" spc="-5">
                <a:latin typeface="Times New Roman"/>
                <a:cs typeface="Times New Roman"/>
              </a:rPr>
              <a:t>by </a:t>
            </a:r>
            <a:r>
              <a:rPr dirty="0" sz="1450" spc="-10">
                <a:latin typeface="Times New Roman"/>
                <a:cs typeface="Times New Roman"/>
              </a:rPr>
              <a:t>my bed, </a:t>
            </a:r>
            <a:r>
              <a:rPr dirty="0" sz="1450" spc="-5">
                <a:latin typeface="Times New Roman"/>
                <a:cs typeface="Times New Roman"/>
              </a:rPr>
              <a:t>he </a:t>
            </a:r>
            <a:r>
              <a:rPr dirty="0" sz="1450" spc="-10">
                <a:latin typeface="Times New Roman"/>
                <a:cs typeface="Times New Roman"/>
              </a:rPr>
              <a:t>was always wearing the robes </a:t>
            </a:r>
            <a:r>
              <a:rPr dirty="0" sz="1450" spc="-5">
                <a:latin typeface="Times New Roman"/>
                <a:cs typeface="Times New Roman"/>
              </a:rPr>
              <a:t>of </a:t>
            </a:r>
            <a:r>
              <a:rPr dirty="0" sz="1450" spc="-10">
                <a:latin typeface="Times New Roman"/>
                <a:cs typeface="Times New Roman"/>
              </a:rPr>
              <a:t>the high priest,  with the golden breastplate </a:t>
            </a:r>
            <a:r>
              <a:rPr dirty="0" sz="1450" spc="-5">
                <a:latin typeface="Times New Roman"/>
                <a:cs typeface="Times New Roman"/>
              </a:rPr>
              <a:t>of </a:t>
            </a:r>
            <a:r>
              <a:rPr dirty="0" sz="1450" spc="-10">
                <a:latin typeface="Times New Roman"/>
                <a:cs typeface="Times New Roman"/>
              </a:rPr>
              <a:t>Moses with the twelve stones in it over his  breast, and blue rays </a:t>
            </a:r>
            <a:r>
              <a:rPr dirty="0" sz="1450" spc="-5">
                <a:latin typeface="Times New Roman"/>
                <a:cs typeface="Times New Roman"/>
              </a:rPr>
              <a:t>of </a:t>
            </a:r>
            <a:r>
              <a:rPr dirty="0" sz="1450" spc="-10">
                <a:latin typeface="Times New Roman"/>
                <a:cs typeface="Times New Roman"/>
              </a:rPr>
              <a:t>light shone </a:t>
            </a:r>
            <a:r>
              <a:rPr dirty="0" sz="1450" spc="-5">
                <a:latin typeface="Times New Roman"/>
                <a:cs typeface="Times New Roman"/>
              </a:rPr>
              <a:t>out </a:t>
            </a:r>
            <a:r>
              <a:rPr dirty="0" sz="1450" spc="-10">
                <a:latin typeface="Times New Roman"/>
                <a:cs typeface="Times New Roman"/>
              </a:rPr>
              <a:t>from his temples. </a:t>
            </a:r>
            <a:r>
              <a:rPr dirty="0" sz="1450" spc="-5">
                <a:latin typeface="Times New Roman"/>
                <a:cs typeface="Times New Roman"/>
              </a:rPr>
              <a:t>I </a:t>
            </a:r>
            <a:r>
              <a:rPr dirty="0" sz="1450" spc="-10">
                <a:latin typeface="Times New Roman"/>
                <a:cs typeface="Times New Roman"/>
              </a:rPr>
              <a:t>believe his is the  kind </a:t>
            </a:r>
            <a:r>
              <a:rPr dirty="0" sz="1450" spc="-5">
                <a:latin typeface="Times New Roman"/>
                <a:cs typeface="Times New Roman"/>
              </a:rPr>
              <a:t>of </a:t>
            </a:r>
            <a:r>
              <a:rPr dirty="0" sz="1450" spc="-10">
                <a:latin typeface="Times New Roman"/>
                <a:cs typeface="Times New Roman"/>
              </a:rPr>
              <a:t>love that reaches beyond the grave, and is too great for </a:t>
            </a:r>
            <a:r>
              <a:rPr dirty="0" sz="1450" spc="-5">
                <a:latin typeface="Times New Roman"/>
                <a:cs typeface="Times New Roman"/>
              </a:rPr>
              <a:t>us </a:t>
            </a:r>
            <a:r>
              <a:rPr dirty="0" sz="1450" spc="-10">
                <a:latin typeface="Times New Roman"/>
                <a:cs typeface="Times New Roman"/>
              </a:rPr>
              <a:t>to  comprehend. That was what my mother always said when we used to talk  about him</a:t>
            </a:r>
            <a:r>
              <a:rPr dirty="0" sz="1450" spc="-5">
                <a:latin typeface="Times New Roman"/>
                <a:cs typeface="Times New Roman"/>
              </a:rPr>
              <a:t> </a:t>
            </a:r>
            <a:r>
              <a:rPr dirty="0" sz="1450" spc="-20">
                <a:latin typeface="Times New Roman"/>
                <a:cs typeface="Times New Roman"/>
              </a:rPr>
              <a:t>secretly."</a:t>
            </a:r>
            <a:endParaRPr sz="1450">
              <a:latin typeface="Times New Roman"/>
              <a:cs typeface="Times New Roman"/>
            </a:endParaRPr>
          </a:p>
          <a:p>
            <a:pPr algn="just" marL="12700" marR="6985" indent="255904">
              <a:lnSpc>
                <a:spcPts val="1730"/>
              </a:lnSpc>
              <a:spcBef>
                <a:spcPts val="710"/>
              </a:spcBef>
            </a:pPr>
            <a:r>
              <a:rPr dirty="0" sz="1450" spc="-10">
                <a:latin typeface="Times New Roman"/>
                <a:cs typeface="Times New Roman"/>
              </a:rPr>
              <a:t>She suddenly gave </a:t>
            </a:r>
            <a:r>
              <a:rPr dirty="0" sz="1450" spc="-5">
                <a:latin typeface="Times New Roman"/>
                <a:cs typeface="Times New Roman"/>
              </a:rPr>
              <a:t>a </a:t>
            </a:r>
            <a:r>
              <a:rPr dirty="0" sz="1450" spc="-10">
                <a:latin typeface="Times New Roman"/>
                <a:cs typeface="Times New Roman"/>
              </a:rPr>
              <a:t>shudder and her whole </a:t>
            </a:r>
            <a:r>
              <a:rPr dirty="0" sz="1450" spc="-5">
                <a:latin typeface="Times New Roman"/>
                <a:cs typeface="Times New Roman"/>
              </a:rPr>
              <a:t>body </a:t>
            </a:r>
            <a:r>
              <a:rPr dirty="0" sz="1450" spc="-10">
                <a:latin typeface="Times New Roman"/>
                <a:cs typeface="Times New Roman"/>
              </a:rPr>
              <a:t>quivered. </a:t>
            </a:r>
            <a:r>
              <a:rPr dirty="0" sz="1450" spc="-5">
                <a:latin typeface="Times New Roman"/>
                <a:cs typeface="Times New Roman"/>
              </a:rPr>
              <a:t>I </a:t>
            </a:r>
            <a:r>
              <a:rPr dirty="0" sz="1450" spc="-10">
                <a:latin typeface="Times New Roman"/>
                <a:cs typeface="Times New Roman"/>
              </a:rPr>
              <a:t>was about to  jump </a:t>
            </a:r>
            <a:r>
              <a:rPr dirty="0" sz="1450" spc="-5">
                <a:latin typeface="Times New Roman"/>
                <a:cs typeface="Times New Roman"/>
              </a:rPr>
              <a:t>up </a:t>
            </a:r>
            <a:r>
              <a:rPr dirty="0" sz="1450" spc="-10">
                <a:latin typeface="Times New Roman"/>
                <a:cs typeface="Times New Roman"/>
              </a:rPr>
              <a:t>from my </a:t>
            </a:r>
            <a:r>
              <a:rPr dirty="0" sz="1450" spc="-20">
                <a:latin typeface="Times New Roman"/>
                <a:cs typeface="Times New Roman"/>
              </a:rPr>
              <a:t>chair, </a:t>
            </a:r>
            <a:r>
              <a:rPr dirty="0" sz="1450" spc="-5">
                <a:latin typeface="Times New Roman"/>
                <a:cs typeface="Times New Roman"/>
              </a:rPr>
              <a:t>but </a:t>
            </a:r>
            <a:r>
              <a:rPr dirty="0" sz="1450" spc="-10">
                <a:latin typeface="Times New Roman"/>
                <a:cs typeface="Times New Roman"/>
              </a:rPr>
              <a:t>she </a:t>
            </a:r>
            <a:r>
              <a:rPr dirty="0" sz="1450" spc="-5">
                <a:latin typeface="Times New Roman"/>
                <a:cs typeface="Times New Roman"/>
              </a:rPr>
              <a:t>put </a:t>
            </a:r>
            <a:r>
              <a:rPr dirty="0" sz="1450" spc="-10">
                <a:latin typeface="Times New Roman"/>
                <a:cs typeface="Times New Roman"/>
              </a:rPr>
              <a:t>her hand </a:t>
            </a:r>
            <a:r>
              <a:rPr dirty="0" sz="1450" spc="-5">
                <a:latin typeface="Times New Roman"/>
                <a:cs typeface="Times New Roman"/>
              </a:rPr>
              <a:t>on </a:t>
            </a:r>
            <a:r>
              <a:rPr dirty="0" sz="1450" spc="-10">
                <a:latin typeface="Times New Roman"/>
                <a:cs typeface="Times New Roman"/>
              </a:rPr>
              <a:t>my </a:t>
            </a:r>
            <a:r>
              <a:rPr dirty="0" sz="1450" spc="-15">
                <a:latin typeface="Times New Roman"/>
                <a:cs typeface="Times New Roman"/>
              </a:rPr>
              <a:t>shoulder. </a:t>
            </a:r>
            <a:r>
              <a:rPr dirty="0" sz="1450" spc="-10">
                <a:latin typeface="Times New Roman"/>
                <a:cs typeface="Times New Roman"/>
              </a:rPr>
              <a:t>"Don't </a:t>
            </a:r>
            <a:r>
              <a:rPr dirty="0" sz="1450" spc="-25">
                <a:latin typeface="Times New Roman"/>
                <a:cs typeface="Times New Roman"/>
              </a:rPr>
              <a:t>worry, </a:t>
            </a:r>
            <a:r>
              <a:rPr dirty="0" sz="1450" spc="-10">
                <a:latin typeface="Times New Roman"/>
                <a:cs typeface="Times New Roman"/>
              </a:rPr>
              <a:t>it's  nothing. Just </a:t>
            </a:r>
            <a:r>
              <a:rPr dirty="0" sz="1450" spc="-5">
                <a:latin typeface="Times New Roman"/>
                <a:cs typeface="Times New Roman"/>
              </a:rPr>
              <a:t>a </a:t>
            </a:r>
            <a:r>
              <a:rPr dirty="0" sz="1450" spc="-25">
                <a:latin typeface="Times New Roman"/>
                <a:cs typeface="Times New Roman"/>
              </a:rPr>
              <a:t>memory. </a:t>
            </a:r>
            <a:r>
              <a:rPr dirty="0" sz="1450" spc="-10">
                <a:latin typeface="Times New Roman"/>
                <a:cs typeface="Times New Roman"/>
              </a:rPr>
              <a:t>When my mother died—I alone know how much </a:t>
            </a:r>
            <a:r>
              <a:rPr dirty="0" sz="1450" spc="-5">
                <a:latin typeface="Times New Roman"/>
                <a:cs typeface="Times New Roman"/>
              </a:rPr>
              <a:t>he  </a:t>
            </a:r>
            <a:r>
              <a:rPr dirty="0" sz="1450" spc="-10">
                <a:latin typeface="Times New Roman"/>
                <a:cs typeface="Times New Roman"/>
              </a:rPr>
              <a:t>loved </a:t>
            </a:r>
            <a:r>
              <a:rPr dirty="0" sz="1450" spc="-20">
                <a:latin typeface="Times New Roman"/>
                <a:cs typeface="Times New Roman"/>
              </a:rPr>
              <a:t>her, </a:t>
            </a:r>
            <a:r>
              <a:rPr dirty="0" sz="1450" spc="-10">
                <a:latin typeface="Times New Roman"/>
                <a:cs typeface="Times New Roman"/>
              </a:rPr>
              <a:t>although </a:t>
            </a:r>
            <a:r>
              <a:rPr dirty="0" sz="1450" spc="-5">
                <a:latin typeface="Times New Roman"/>
                <a:cs typeface="Times New Roman"/>
              </a:rPr>
              <a:t>I </a:t>
            </a:r>
            <a:r>
              <a:rPr dirty="0" sz="1450" spc="-10">
                <a:latin typeface="Times New Roman"/>
                <a:cs typeface="Times New Roman"/>
              </a:rPr>
              <a:t>was only </a:t>
            </a:r>
            <a:r>
              <a:rPr dirty="0" sz="1450" spc="-5">
                <a:latin typeface="Times New Roman"/>
                <a:cs typeface="Times New Roman"/>
              </a:rPr>
              <a:t>a </a:t>
            </a:r>
            <a:r>
              <a:rPr dirty="0" sz="1450" spc="-10">
                <a:latin typeface="Times New Roman"/>
                <a:cs typeface="Times New Roman"/>
              </a:rPr>
              <a:t>little girl at the</a:t>
            </a:r>
            <a:r>
              <a:rPr dirty="0" sz="1450" spc="50">
                <a:latin typeface="Times New Roman"/>
                <a:cs typeface="Times New Roman"/>
              </a:rPr>
              <a:t> </a:t>
            </a:r>
            <a:r>
              <a:rPr dirty="0" sz="1450" spc="-10">
                <a:latin typeface="Times New Roman"/>
                <a:cs typeface="Times New Roman"/>
              </a:rPr>
              <a:t>time—</a:t>
            </a:r>
            <a:endParaRPr sz="1450">
              <a:latin typeface="Times New Roman"/>
              <a:cs typeface="Times New Roman"/>
            </a:endParaRPr>
          </a:p>
          <a:p>
            <a:pPr algn="just" marL="12700" marR="5080" indent="255904">
              <a:lnSpc>
                <a:spcPts val="1730"/>
              </a:lnSpc>
              <a:spcBef>
                <a:spcPts val="785"/>
              </a:spcBef>
            </a:pPr>
            <a:r>
              <a:rPr dirty="0" sz="1450" spc="-5">
                <a:latin typeface="Times New Roman"/>
                <a:cs typeface="Times New Roman"/>
              </a:rPr>
              <a:t>I thought I </a:t>
            </a:r>
            <a:r>
              <a:rPr dirty="0" sz="1450" spc="-10">
                <a:latin typeface="Times New Roman"/>
                <a:cs typeface="Times New Roman"/>
              </a:rPr>
              <a:t>was going to suffocate with the pain, and </a:t>
            </a:r>
            <a:r>
              <a:rPr dirty="0" sz="1450" spc="-5">
                <a:latin typeface="Times New Roman"/>
                <a:cs typeface="Times New Roman"/>
              </a:rPr>
              <a:t>I </a:t>
            </a:r>
            <a:r>
              <a:rPr dirty="0" sz="1450" spc="-10">
                <a:latin typeface="Times New Roman"/>
                <a:cs typeface="Times New Roman"/>
              </a:rPr>
              <a:t>ran to him and clung  to his robe and wanted to scream </a:t>
            </a:r>
            <a:r>
              <a:rPr dirty="0" sz="1450" spc="-5">
                <a:latin typeface="Times New Roman"/>
                <a:cs typeface="Times New Roman"/>
              </a:rPr>
              <a:t>but </a:t>
            </a:r>
            <a:r>
              <a:rPr dirty="0" sz="1450" spc="-10">
                <a:latin typeface="Times New Roman"/>
                <a:cs typeface="Times New Roman"/>
              </a:rPr>
              <a:t>couldn't because my whole being seemed  paralysed; then </a:t>
            </a:r>
            <a:r>
              <a:rPr dirty="0" sz="1450" spc="-5">
                <a:latin typeface="Times New Roman"/>
                <a:cs typeface="Times New Roman"/>
              </a:rPr>
              <a:t>. . . </a:t>
            </a:r>
            <a:r>
              <a:rPr dirty="0" sz="1450" spc="-10">
                <a:latin typeface="Times New Roman"/>
                <a:cs typeface="Times New Roman"/>
              </a:rPr>
              <a:t>and then—it sends shivers down my spine whenever </a:t>
            </a:r>
            <a:r>
              <a:rPr dirty="0" sz="1450" spc="-5">
                <a:latin typeface="Times New Roman"/>
                <a:cs typeface="Times New Roman"/>
              </a:rPr>
              <a:t>I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it, even now—then </a:t>
            </a:r>
            <a:r>
              <a:rPr dirty="0" sz="1450" spc="-5">
                <a:latin typeface="Times New Roman"/>
                <a:cs typeface="Times New Roman"/>
              </a:rPr>
              <a:t>he </a:t>
            </a:r>
            <a:r>
              <a:rPr dirty="0" sz="1450" spc="-10">
                <a:latin typeface="Times New Roman"/>
                <a:cs typeface="Times New Roman"/>
              </a:rPr>
              <a:t>looked at me with </a:t>
            </a:r>
            <a:r>
              <a:rPr dirty="0" sz="1450" spc="-5">
                <a:latin typeface="Times New Roman"/>
                <a:cs typeface="Times New Roman"/>
              </a:rPr>
              <a:t>a </a:t>
            </a:r>
            <a:r>
              <a:rPr dirty="0" sz="1450" spc="-10">
                <a:latin typeface="Times New Roman"/>
                <a:cs typeface="Times New Roman"/>
              </a:rPr>
              <a:t>smile, kissed me </a:t>
            </a:r>
            <a:r>
              <a:rPr dirty="0" sz="1450" spc="-5">
                <a:latin typeface="Times New Roman"/>
                <a:cs typeface="Times New Roman"/>
              </a:rPr>
              <a:t>on </a:t>
            </a:r>
            <a:r>
              <a:rPr dirty="0" sz="1450" spc="-10">
                <a:latin typeface="Times New Roman"/>
                <a:cs typeface="Times New Roman"/>
              </a:rPr>
              <a:t>the  forehead and passed his hand over my eyes, and from that moment </a:t>
            </a:r>
            <a:r>
              <a:rPr dirty="0" sz="1450" spc="-5">
                <a:latin typeface="Times New Roman"/>
                <a:cs typeface="Times New Roman"/>
              </a:rPr>
              <a:t>on </a:t>
            </a:r>
            <a:r>
              <a:rPr dirty="0" sz="1450" spc="-10">
                <a:latin typeface="Times New Roman"/>
                <a:cs typeface="Times New Roman"/>
              </a:rPr>
              <a:t>it was  as if all my grief at losing my mother had been washed </a:t>
            </a:r>
            <a:r>
              <a:rPr dirty="0" sz="1450" spc="-30">
                <a:latin typeface="Times New Roman"/>
                <a:cs typeface="Times New Roman"/>
              </a:rPr>
              <a:t>away.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cry  </a:t>
            </a:r>
            <a:r>
              <a:rPr dirty="0" sz="1450" spc="-5">
                <a:latin typeface="Times New Roman"/>
                <a:cs typeface="Times New Roman"/>
              </a:rPr>
              <a:t>one </a:t>
            </a:r>
            <a:r>
              <a:rPr dirty="0" sz="1450" spc="-10">
                <a:latin typeface="Times New Roman"/>
                <a:cs typeface="Times New Roman"/>
              </a:rPr>
              <a:t>single tear when she was buried; </a:t>
            </a:r>
            <a:r>
              <a:rPr dirty="0" sz="1450" spc="-5">
                <a:latin typeface="Times New Roman"/>
                <a:cs typeface="Times New Roman"/>
              </a:rPr>
              <a:t>I </a:t>
            </a:r>
            <a:r>
              <a:rPr dirty="0" sz="1450" spc="-10">
                <a:latin typeface="Times New Roman"/>
                <a:cs typeface="Times New Roman"/>
              </a:rPr>
              <a:t>saw the sun in the sky as the radiant  hand </a:t>
            </a:r>
            <a:r>
              <a:rPr dirty="0" sz="1450" spc="-5">
                <a:latin typeface="Times New Roman"/>
                <a:cs typeface="Times New Roman"/>
              </a:rPr>
              <a:t>of </a:t>
            </a:r>
            <a:r>
              <a:rPr dirty="0" sz="1450" spc="-10">
                <a:latin typeface="Times New Roman"/>
                <a:cs typeface="Times New Roman"/>
              </a:rPr>
              <a:t>God and wondered why people were crying. My father was walking  beside me behind the coffin, and every time </a:t>
            </a:r>
            <a:r>
              <a:rPr dirty="0" sz="1450" spc="-5">
                <a:latin typeface="Times New Roman"/>
                <a:cs typeface="Times New Roman"/>
              </a:rPr>
              <a:t>I </a:t>
            </a:r>
            <a:r>
              <a:rPr dirty="0" sz="1450" spc="-10">
                <a:latin typeface="Times New Roman"/>
                <a:cs typeface="Times New Roman"/>
              </a:rPr>
              <a:t>looked </a:t>
            </a:r>
            <a:r>
              <a:rPr dirty="0" sz="1450" spc="-5">
                <a:latin typeface="Times New Roman"/>
                <a:cs typeface="Times New Roman"/>
              </a:rPr>
              <a:t>up he </a:t>
            </a:r>
            <a:r>
              <a:rPr dirty="0" sz="1450" spc="-10">
                <a:latin typeface="Times New Roman"/>
                <a:cs typeface="Times New Roman"/>
              </a:rPr>
              <a:t>gave </a:t>
            </a:r>
            <a:r>
              <a:rPr dirty="0" sz="1450" spc="-5">
                <a:latin typeface="Times New Roman"/>
                <a:cs typeface="Times New Roman"/>
              </a:rPr>
              <a:t>a </a:t>
            </a:r>
            <a:r>
              <a:rPr dirty="0" sz="1450" spc="-10">
                <a:latin typeface="Times New Roman"/>
                <a:cs typeface="Times New Roman"/>
              </a:rPr>
              <a:t>gentle  smile, and </a:t>
            </a:r>
            <a:r>
              <a:rPr dirty="0" sz="1450" spc="-5">
                <a:latin typeface="Times New Roman"/>
                <a:cs typeface="Times New Roman"/>
              </a:rPr>
              <a:t>I </a:t>
            </a:r>
            <a:r>
              <a:rPr dirty="0" sz="1450" spc="-10">
                <a:latin typeface="Times New Roman"/>
                <a:cs typeface="Times New Roman"/>
              </a:rPr>
              <a:t>could feel the tremor </a:t>
            </a:r>
            <a:r>
              <a:rPr dirty="0" sz="1450" spc="-5">
                <a:latin typeface="Times New Roman"/>
                <a:cs typeface="Times New Roman"/>
              </a:rPr>
              <a:t>of </a:t>
            </a:r>
            <a:r>
              <a:rPr dirty="0" sz="1450" spc="-10">
                <a:latin typeface="Times New Roman"/>
                <a:cs typeface="Times New Roman"/>
              </a:rPr>
              <a:t>horror that passed through the crowd  when they saw</a:t>
            </a:r>
            <a:r>
              <a:rPr dirty="0" sz="145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10160" indent="255904">
              <a:lnSpc>
                <a:spcPts val="1730"/>
              </a:lnSpc>
              <a:spcBef>
                <a:spcPts val="775"/>
              </a:spcBef>
            </a:pPr>
            <a:r>
              <a:rPr dirty="0" sz="1450" spc="-10">
                <a:latin typeface="Times New Roman"/>
                <a:cs typeface="Times New Roman"/>
              </a:rPr>
              <a:t>"And are </a:t>
            </a:r>
            <a:r>
              <a:rPr dirty="0" sz="1450" spc="-5">
                <a:latin typeface="Times New Roman"/>
                <a:cs typeface="Times New Roman"/>
              </a:rPr>
              <a:t>you </a:t>
            </a:r>
            <a:r>
              <a:rPr dirty="0" sz="1450" spc="-25">
                <a:latin typeface="Times New Roman"/>
                <a:cs typeface="Times New Roman"/>
              </a:rPr>
              <a:t>happy, </a:t>
            </a:r>
            <a:r>
              <a:rPr dirty="0" sz="1450" spc="-10">
                <a:latin typeface="Times New Roman"/>
                <a:cs typeface="Times New Roman"/>
              </a:rPr>
              <a:t>Miriam? Really happy? Isn't there also something  terrifying in the idea </a:t>
            </a:r>
            <a:r>
              <a:rPr dirty="0" sz="1450" spc="-5">
                <a:latin typeface="Times New Roman"/>
                <a:cs typeface="Times New Roman"/>
              </a:rPr>
              <a:t>of </a:t>
            </a:r>
            <a:r>
              <a:rPr dirty="0" sz="1450" spc="-10">
                <a:latin typeface="Times New Roman"/>
                <a:cs typeface="Times New Roman"/>
              </a:rPr>
              <a:t>having as </a:t>
            </a:r>
            <a:r>
              <a:rPr dirty="0" sz="1450" spc="-5">
                <a:latin typeface="Times New Roman"/>
                <a:cs typeface="Times New Roman"/>
              </a:rPr>
              <a:t>a </a:t>
            </a:r>
            <a:r>
              <a:rPr dirty="0" sz="1450" spc="-10">
                <a:latin typeface="Times New Roman"/>
                <a:cs typeface="Times New Roman"/>
              </a:rPr>
              <a:t>father </a:t>
            </a:r>
            <a:r>
              <a:rPr dirty="0" sz="1450" spc="-5">
                <a:latin typeface="Times New Roman"/>
                <a:cs typeface="Times New Roman"/>
              </a:rPr>
              <a:t>a </a:t>
            </a:r>
            <a:r>
              <a:rPr dirty="0" sz="1450" spc="-10">
                <a:latin typeface="Times New Roman"/>
                <a:cs typeface="Times New Roman"/>
              </a:rPr>
              <a:t>being who has grown so far  beyond humanity?" </a:t>
            </a:r>
            <a:r>
              <a:rPr dirty="0" sz="1450" spc="-5">
                <a:latin typeface="Times New Roman"/>
                <a:cs typeface="Times New Roman"/>
              </a:rPr>
              <a:t>I </a:t>
            </a:r>
            <a:r>
              <a:rPr dirty="0" sz="1450" spc="-10">
                <a:latin typeface="Times New Roman"/>
                <a:cs typeface="Times New Roman"/>
              </a:rPr>
              <a:t>asked</a:t>
            </a:r>
            <a:r>
              <a:rPr dirty="0" sz="1450">
                <a:latin typeface="Times New Roman"/>
                <a:cs typeface="Times New Roman"/>
              </a:rPr>
              <a:t> </a:t>
            </a:r>
            <a:r>
              <a:rPr dirty="0" sz="1450" spc="-20">
                <a:latin typeface="Times New Roman"/>
                <a:cs typeface="Times New Roman"/>
              </a:rPr>
              <a:t>gently.</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Miriam gave </a:t>
            </a:r>
            <a:r>
              <a:rPr dirty="0" sz="1450" spc="-5">
                <a:latin typeface="Times New Roman"/>
                <a:cs typeface="Times New Roman"/>
              </a:rPr>
              <a:t>a </a:t>
            </a:r>
            <a:r>
              <a:rPr dirty="0" sz="1450" spc="-10">
                <a:latin typeface="Times New Roman"/>
                <a:cs typeface="Times New Roman"/>
              </a:rPr>
              <a:t>joyful shake </a:t>
            </a:r>
            <a:r>
              <a:rPr dirty="0" sz="1450" spc="-5">
                <a:latin typeface="Times New Roman"/>
                <a:cs typeface="Times New Roman"/>
              </a:rPr>
              <a:t>of </a:t>
            </a:r>
            <a:r>
              <a:rPr dirty="0" sz="1450" spc="-10">
                <a:latin typeface="Times New Roman"/>
                <a:cs typeface="Times New Roman"/>
              </a:rPr>
              <a:t>the head. "My life seems to pass like </a:t>
            </a:r>
            <a:r>
              <a:rPr dirty="0" sz="1450" spc="-5">
                <a:latin typeface="Times New Roman"/>
                <a:cs typeface="Times New Roman"/>
              </a:rPr>
              <a:t>a  </a:t>
            </a:r>
            <a:r>
              <a:rPr dirty="0" sz="1450" spc="-10">
                <a:latin typeface="Times New Roman"/>
                <a:cs typeface="Times New Roman"/>
              </a:rPr>
              <a:t>blissful dream. When </a:t>
            </a:r>
            <a:r>
              <a:rPr dirty="0" sz="1450" spc="-5">
                <a:latin typeface="Times New Roman"/>
                <a:cs typeface="Times New Roman"/>
              </a:rPr>
              <a:t>you </a:t>
            </a:r>
            <a:r>
              <a:rPr dirty="0" sz="1450" spc="-10">
                <a:latin typeface="Times New Roman"/>
                <a:cs typeface="Times New Roman"/>
              </a:rPr>
              <a:t>asked me just now whether </a:t>
            </a:r>
            <a:r>
              <a:rPr dirty="0" sz="1450" spc="-5">
                <a:latin typeface="Times New Roman"/>
                <a:cs typeface="Times New Roman"/>
              </a:rPr>
              <a:t>I </a:t>
            </a:r>
            <a:r>
              <a:rPr dirty="0" sz="1450" spc="-10">
                <a:latin typeface="Times New Roman"/>
                <a:cs typeface="Times New Roman"/>
              </a:rPr>
              <a:t>had any worries and  why we lived here, Herr Pernath, it almost made me laugh. Is nature beautiful?  The trees are green and the sky is blue, </a:t>
            </a:r>
            <a:r>
              <a:rPr dirty="0" sz="1450" spc="-5">
                <a:latin typeface="Times New Roman"/>
                <a:cs typeface="Times New Roman"/>
              </a:rPr>
              <a:t>of </a:t>
            </a:r>
            <a:r>
              <a:rPr dirty="0" sz="1450" spc="-10">
                <a:latin typeface="Times New Roman"/>
                <a:cs typeface="Times New Roman"/>
              </a:rPr>
              <a:t>course, </a:t>
            </a:r>
            <a:r>
              <a:rPr dirty="0" sz="1450" spc="-5">
                <a:latin typeface="Times New Roman"/>
                <a:cs typeface="Times New Roman"/>
              </a:rPr>
              <a:t>but </a:t>
            </a:r>
            <a:r>
              <a:rPr dirty="0" sz="1450" spc="-10">
                <a:latin typeface="Times New Roman"/>
                <a:cs typeface="Times New Roman"/>
              </a:rPr>
              <a:t>it is all much, much  more beautiful when </a:t>
            </a:r>
            <a:r>
              <a:rPr dirty="0" sz="1450" spc="-5">
                <a:latin typeface="Times New Roman"/>
                <a:cs typeface="Times New Roman"/>
              </a:rPr>
              <a:t>I </a:t>
            </a:r>
            <a:r>
              <a:rPr dirty="0" sz="1450" spc="-10">
                <a:latin typeface="Times New Roman"/>
                <a:cs typeface="Times New Roman"/>
              </a:rPr>
              <a:t>close my eyes and see it in my imagination. Do </a:t>
            </a:r>
            <a:r>
              <a:rPr dirty="0" sz="1450" spc="-5">
                <a:latin typeface="Times New Roman"/>
                <a:cs typeface="Times New Roman"/>
              </a:rPr>
              <a:t>I </a:t>
            </a:r>
            <a:r>
              <a:rPr dirty="0" sz="1450" spc="-10">
                <a:latin typeface="Times New Roman"/>
                <a:cs typeface="Times New Roman"/>
              </a:rPr>
              <a:t>have  to</a:t>
            </a:r>
            <a:r>
              <a:rPr dirty="0" sz="1450" spc="10">
                <a:latin typeface="Times New Roman"/>
                <a:cs typeface="Times New Roman"/>
              </a:rPr>
              <a:t> </a:t>
            </a:r>
            <a:r>
              <a:rPr dirty="0" sz="1450" spc="-5">
                <a:latin typeface="Times New Roman"/>
                <a:cs typeface="Times New Roman"/>
              </a:rPr>
              <a:t>be</a:t>
            </a:r>
            <a:r>
              <a:rPr dirty="0" sz="1450" spc="15">
                <a:latin typeface="Times New Roman"/>
                <a:cs typeface="Times New Roman"/>
              </a:rPr>
              <a:t> </a:t>
            </a:r>
            <a:r>
              <a:rPr dirty="0" sz="1450" spc="-10">
                <a:latin typeface="Times New Roman"/>
                <a:cs typeface="Times New Roman"/>
              </a:rPr>
              <a:t>sitting</a:t>
            </a:r>
            <a:r>
              <a:rPr dirty="0" sz="1450" spc="15">
                <a:latin typeface="Times New Roman"/>
                <a:cs typeface="Times New Roman"/>
              </a:rPr>
              <a:t> </a:t>
            </a:r>
            <a:r>
              <a:rPr dirty="0" sz="1450" spc="-10">
                <a:latin typeface="Times New Roman"/>
                <a:cs typeface="Times New Roman"/>
              </a:rPr>
              <a:t>in</a:t>
            </a:r>
            <a:r>
              <a:rPr dirty="0" sz="1450" spc="15">
                <a:latin typeface="Times New Roman"/>
                <a:cs typeface="Times New Roman"/>
              </a:rPr>
              <a:t>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meadow</a:t>
            </a:r>
            <a:r>
              <a:rPr dirty="0" sz="1450" spc="5">
                <a:latin typeface="Times New Roman"/>
                <a:cs typeface="Times New Roman"/>
              </a:rPr>
              <a:t> </a:t>
            </a:r>
            <a:r>
              <a:rPr dirty="0" sz="1450" spc="-10">
                <a:latin typeface="Times New Roman"/>
                <a:cs typeface="Times New Roman"/>
              </a:rPr>
              <a:t>to</a:t>
            </a:r>
            <a:r>
              <a:rPr dirty="0" sz="1450" spc="15">
                <a:latin typeface="Times New Roman"/>
                <a:cs typeface="Times New Roman"/>
              </a:rPr>
              <a:t> </a:t>
            </a:r>
            <a:r>
              <a:rPr dirty="0" sz="1450" spc="-10">
                <a:latin typeface="Times New Roman"/>
                <a:cs typeface="Times New Roman"/>
              </a:rPr>
              <a:t>see</a:t>
            </a:r>
            <a:r>
              <a:rPr dirty="0" sz="1450" spc="15">
                <a:latin typeface="Times New Roman"/>
                <a:cs typeface="Times New Roman"/>
              </a:rPr>
              <a:t> </a:t>
            </a:r>
            <a:r>
              <a:rPr dirty="0" sz="1450" spc="-10">
                <a:latin typeface="Times New Roman"/>
                <a:cs typeface="Times New Roman"/>
              </a:rPr>
              <a:t>it?</a:t>
            </a:r>
            <a:r>
              <a:rPr dirty="0" sz="1450" spc="10">
                <a:latin typeface="Times New Roman"/>
                <a:cs typeface="Times New Roman"/>
              </a:rPr>
              <a:t> </a:t>
            </a:r>
            <a:r>
              <a:rPr dirty="0" sz="1450" spc="-10">
                <a:latin typeface="Times New Roman"/>
                <a:cs typeface="Times New Roman"/>
              </a:rPr>
              <a:t>And</a:t>
            </a:r>
            <a:r>
              <a:rPr dirty="0" sz="1450" spc="15">
                <a:latin typeface="Times New Roman"/>
                <a:cs typeface="Times New Roman"/>
              </a:rPr>
              <a:t> </a:t>
            </a:r>
            <a:r>
              <a:rPr dirty="0" sz="1450" spc="-10">
                <a:latin typeface="Times New Roman"/>
                <a:cs typeface="Times New Roman"/>
              </a:rPr>
              <a:t>as</a:t>
            </a:r>
            <a:r>
              <a:rPr dirty="0" sz="1450" spc="10">
                <a:latin typeface="Times New Roman"/>
                <a:cs typeface="Times New Roman"/>
              </a:rPr>
              <a:t> </a:t>
            </a:r>
            <a:r>
              <a:rPr dirty="0" sz="1450" spc="-10">
                <a:latin typeface="Times New Roman"/>
                <a:cs typeface="Times New Roman"/>
              </a:rPr>
              <a:t>for</a:t>
            </a:r>
            <a:r>
              <a:rPr dirty="0" sz="1450" spc="10">
                <a:latin typeface="Times New Roman"/>
                <a:cs typeface="Times New Roman"/>
              </a:rPr>
              <a:t> </a:t>
            </a:r>
            <a:r>
              <a:rPr dirty="0" sz="1450" spc="-10">
                <a:latin typeface="Times New Roman"/>
                <a:cs typeface="Times New Roman"/>
              </a:rPr>
              <a:t>the</a:t>
            </a:r>
            <a:r>
              <a:rPr dirty="0" sz="1450" spc="15">
                <a:latin typeface="Times New Roman"/>
                <a:cs typeface="Times New Roman"/>
              </a:rPr>
              <a:t> </a:t>
            </a:r>
            <a:r>
              <a:rPr dirty="0" sz="1450" spc="-5">
                <a:latin typeface="Times New Roman"/>
                <a:cs typeface="Times New Roman"/>
              </a:rPr>
              <a:t>bit</a:t>
            </a:r>
            <a:r>
              <a:rPr dirty="0" sz="1450" spc="10">
                <a:latin typeface="Times New Roman"/>
                <a:cs typeface="Times New Roman"/>
              </a:rPr>
              <a:t> </a:t>
            </a:r>
            <a:r>
              <a:rPr dirty="0" sz="1450" spc="-5">
                <a:latin typeface="Times New Roman"/>
                <a:cs typeface="Times New Roman"/>
              </a:rPr>
              <a:t>of</a:t>
            </a:r>
            <a:r>
              <a:rPr dirty="0" sz="1450" spc="15">
                <a:latin typeface="Times New Roman"/>
                <a:cs typeface="Times New Roman"/>
              </a:rPr>
              <a:t> </a:t>
            </a:r>
            <a:r>
              <a:rPr dirty="0" sz="1450" spc="-10">
                <a:latin typeface="Times New Roman"/>
                <a:cs typeface="Times New Roman"/>
              </a:rPr>
              <a:t>poverty</a:t>
            </a:r>
            <a:r>
              <a:rPr dirty="0" sz="1450" spc="10">
                <a:latin typeface="Times New Roman"/>
                <a:cs typeface="Times New Roman"/>
              </a:rPr>
              <a:t> </a:t>
            </a:r>
            <a:r>
              <a:rPr dirty="0" sz="1450" spc="-10">
                <a:latin typeface="Times New Roman"/>
                <a:cs typeface="Times New Roman"/>
              </a:rPr>
              <a:t>and</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10">
                <a:latin typeface="Times New Roman"/>
                <a:cs typeface="Times New Roman"/>
              </a:rPr>
              <a:t>and</a:t>
            </a:r>
            <a:r>
              <a:rPr dirty="0" sz="1450" spc="10">
                <a:latin typeface="Times New Roman"/>
                <a:cs typeface="Times New Roman"/>
              </a:rPr>
              <a:t> </a:t>
            </a:r>
            <a:r>
              <a:rPr dirty="0" sz="1450" spc="-5">
                <a:latin typeface="Times New Roman"/>
                <a:cs typeface="Times New Roman"/>
              </a:rPr>
              <a:t>.</a:t>
            </a:r>
            <a:r>
              <a:rPr dirty="0" sz="1450" spc="15">
                <a:latin typeface="Times New Roman"/>
                <a:cs typeface="Times New Roman"/>
              </a:rPr>
              <a:t> </a:t>
            </a:r>
            <a:r>
              <a:rPr dirty="0" sz="1450" spc="-5">
                <a:latin typeface="Times New Roman"/>
                <a:cs typeface="Times New Roman"/>
              </a:rPr>
              <a:t>.</a:t>
            </a:r>
            <a:endParaRPr sz="1450">
              <a:latin typeface="Times New Roman"/>
              <a:cs typeface="Times New Roman"/>
            </a:endParaRPr>
          </a:p>
          <a:p>
            <a:pPr algn="just" marL="12700">
              <a:lnSpc>
                <a:spcPts val="1664"/>
              </a:lnSpc>
            </a:pPr>
            <a:r>
              <a:rPr dirty="0" sz="1450" spc="-5">
                <a:latin typeface="Times New Roman"/>
                <a:cs typeface="Times New Roman"/>
              </a:rPr>
              <a:t>. </a:t>
            </a:r>
            <a:r>
              <a:rPr dirty="0" sz="1450" spc="-10">
                <a:latin typeface="Times New Roman"/>
                <a:cs typeface="Times New Roman"/>
              </a:rPr>
              <a:t>and </a:t>
            </a:r>
            <a:r>
              <a:rPr dirty="0" sz="1450" spc="-15">
                <a:latin typeface="Times New Roman"/>
                <a:cs typeface="Times New Roman"/>
              </a:rPr>
              <a:t>hunger, </a:t>
            </a:r>
            <a:r>
              <a:rPr dirty="0" sz="1450" spc="-5">
                <a:latin typeface="Times New Roman"/>
                <a:cs typeface="Times New Roman"/>
              </a:rPr>
              <a:t>hope </a:t>
            </a:r>
            <a:r>
              <a:rPr dirty="0" sz="1450" spc="-10">
                <a:latin typeface="Times New Roman"/>
                <a:cs typeface="Times New Roman"/>
              </a:rPr>
              <a:t>and expectation make </a:t>
            </a:r>
            <a:r>
              <a:rPr dirty="0" sz="1450" spc="-5">
                <a:latin typeface="Times New Roman"/>
                <a:cs typeface="Times New Roman"/>
              </a:rPr>
              <a:t>up </a:t>
            </a:r>
            <a:r>
              <a:rPr dirty="0" sz="1450" spc="-10">
                <a:latin typeface="Times New Roman"/>
                <a:cs typeface="Times New Roman"/>
              </a:rPr>
              <a:t>for that </a:t>
            </a:r>
            <a:r>
              <a:rPr dirty="0" sz="1450" spc="-5">
                <a:latin typeface="Times New Roman"/>
                <a:cs typeface="Times New Roman"/>
              </a:rPr>
              <a:t>a</a:t>
            </a:r>
            <a:r>
              <a:rPr dirty="0" sz="1450" spc="60">
                <a:latin typeface="Times New Roman"/>
                <a:cs typeface="Times New Roman"/>
              </a:rPr>
              <a:t> </a:t>
            </a:r>
            <a:r>
              <a:rPr dirty="0" sz="1450" spc="-10">
                <a:latin typeface="Times New Roman"/>
                <a:cs typeface="Times New Roman"/>
              </a:rPr>
              <a:t>thousandfold."</a:t>
            </a:r>
            <a:endParaRPr sz="1450">
              <a:latin typeface="Times New Roman"/>
              <a:cs typeface="Times New Roman"/>
            </a:endParaRPr>
          </a:p>
          <a:p>
            <a:pPr algn="just" marL="268605">
              <a:lnSpc>
                <a:spcPct val="100000"/>
              </a:lnSpc>
              <a:spcBef>
                <a:spcPts val="780"/>
              </a:spcBef>
            </a:pPr>
            <a:r>
              <a:rPr dirty="0" sz="1450" spc="-10">
                <a:latin typeface="Times New Roman"/>
                <a:cs typeface="Times New Roman"/>
              </a:rPr>
              <a:t>"Expectation?" </a:t>
            </a:r>
            <a:r>
              <a:rPr dirty="0" sz="1450" spc="-5">
                <a:latin typeface="Times New Roman"/>
                <a:cs typeface="Times New Roman"/>
              </a:rPr>
              <a:t>I </a:t>
            </a:r>
            <a:r>
              <a:rPr dirty="0" sz="1450" spc="-10">
                <a:latin typeface="Times New Roman"/>
                <a:cs typeface="Times New Roman"/>
              </a:rPr>
              <a:t>asked in</a:t>
            </a:r>
            <a:r>
              <a:rPr dirty="0" sz="1450" spc="5">
                <a:latin typeface="Times New Roman"/>
                <a:cs typeface="Times New Roman"/>
              </a:rPr>
              <a:t> </a:t>
            </a:r>
            <a:r>
              <a:rPr dirty="0" sz="1450" spc="-10">
                <a:latin typeface="Times New Roman"/>
                <a:cs typeface="Times New Roman"/>
              </a:rPr>
              <a:t>astonishment.</a:t>
            </a:r>
            <a:endParaRPr sz="1450">
              <a:latin typeface="Times New Roman"/>
              <a:cs typeface="Times New Roman"/>
            </a:endParaRPr>
          </a:p>
          <a:p>
            <a:pPr algn="just" marL="12700" marR="115570" indent="255904">
              <a:lnSpc>
                <a:spcPts val="1730"/>
              </a:lnSpc>
              <a:spcBef>
                <a:spcPts val="850"/>
              </a:spcBef>
            </a:pPr>
            <a:r>
              <a:rPr dirty="0" sz="1450" spc="-10">
                <a:latin typeface="Times New Roman"/>
                <a:cs typeface="Times New Roman"/>
              </a:rPr>
              <a:t>"Expecting </a:t>
            </a:r>
            <a:r>
              <a:rPr dirty="0" sz="1450" spc="-5">
                <a:latin typeface="Times New Roman"/>
                <a:cs typeface="Times New Roman"/>
              </a:rPr>
              <a:t>a </a:t>
            </a:r>
            <a:r>
              <a:rPr dirty="0" sz="1450" spc="-10">
                <a:latin typeface="Times New Roman"/>
                <a:cs typeface="Times New Roman"/>
              </a:rPr>
              <a:t>miracle. Don't </a:t>
            </a:r>
            <a:r>
              <a:rPr dirty="0" sz="1450" spc="-5">
                <a:latin typeface="Times New Roman"/>
                <a:cs typeface="Times New Roman"/>
              </a:rPr>
              <a:t>you </a:t>
            </a:r>
            <a:r>
              <a:rPr dirty="0" sz="1450" spc="-10">
                <a:latin typeface="Times New Roman"/>
                <a:cs typeface="Times New Roman"/>
              </a:rPr>
              <a:t>know what it is to </a:t>
            </a:r>
            <a:r>
              <a:rPr dirty="0" sz="1450" spc="-5">
                <a:latin typeface="Times New Roman"/>
                <a:cs typeface="Times New Roman"/>
              </a:rPr>
              <a:t>do </a:t>
            </a:r>
            <a:r>
              <a:rPr dirty="0" sz="1450" spc="-10">
                <a:latin typeface="Times New Roman"/>
                <a:cs typeface="Times New Roman"/>
              </a:rPr>
              <a:t>that? No? </a:t>
            </a:r>
            <a:r>
              <a:rPr dirty="0" sz="1450" spc="-60">
                <a:latin typeface="Times New Roman"/>
                <a:cs typeface="Times New Roman"/>
              </a:rPr>
              <a:t>You </a:t>
            </a:r>
            <a:r>
              <a:rPr dirty="0" sz="1450" spc="-5">
                <a:latin typeface="Times New Roman"/>
                <a:cs typeface="Times New Roman"/>
              </a:rPr>
              <a:t>poor  </a:t>
            </a:r>
            <a:r>
              <a:rPr dirty="0" sz="1450" spc="-10">
                <a:latin typeface="Times New Roman"/>
                <a:cs typeface="Times New Roman"/>
              </a:rPr>
              <a:t>man, </a:t>
            </a:r>
            <a:r>
              <a:rPr dirty="0" sz="1450" spc="-5">
                <a:latin typeface="Times New Roman"/>
                <a:cs typeface="Times New Roman"/>
              </a:rPr>
              <a:t>I </a:t>
            </a:r>
            <a:r>
              <a:rPr dirty="0" sz="1450" spc="-10">
                <a:latin typeface="Times New Roman"/>
                <a:cs typeface="Times New Roman"/>
              </a:rPr>
              <a:t>pity </a:t>
            </a:r>
            <a:r>
              <a:rPr dirty="0" sz="1450" spc="-5">
                <a:latin typeface="Times New Roman"/>
                <a:cs typeface="Times New Roman"/>
              </a:rPr>
              <a:t>you. </a:t>
            </a:r>
            <a:r>
              <a:rPr dirty="0" sz="1450" spc="-10">
                <a:latin typeface="Times New Roman"/>
                <a:cs typeface="Times New Roman"/>
              </a:rPr>
              <a:t>So few people know what it is to expect </a:t>
            </a:r>
            <a:r>
              <a:rPr dirty="0" sz="1450" spc="-5">
                <a:latin typeface="Times New Roman"/>
                <a:cs typeface="Times New Roman"/>
              </a:rPr>
              <a:t>a </a:t>
            </a:r>
            <a:r>
              <a:rPr dirty="0" sz="1450" spc="-10">
                <a:latin typeface="Times New Roman"/>
                <a:cs typeface="Times New Roman"/>
              </a:rPr>
              <a:t>miracle! That's</a:t>
            </a:r>
            <a:r>
              <a:rPr dirty="0" sz="1450" spc="14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101"/>
            <a:ext cx="5807075" cy="9359900"/>
          </a:xfrm>
          <a:prstGeom prst="rect">
            <a:avLst/>
          </a:prstGeom>
        </p:spPr>
        <p:txBody>
          <a:bodyPr wrap="square" lIns="0" tIns="13970" rIns="0" bIns="0" rtlCol="0" vert="horz">
            <a:spAutoFit/>
          </a:bodyPr>
          <a:lstStyle/>
          <a:p>
            <a:pPr algn="just" marL="12700" marR="7620">
              <a:lnSpc>
                <a:spcPct val="98700"/>
              </a:lnSpc>
              <a:spcBef>
                <a:spcPts val="110"/>
              </a:spcBef>
            </a:pPr>
            <a:r>
              <a:rPr dirty="0" sz="1450" spc="-10">
                <a:latin typeface="Times New Roman"/>
                <a:cs typeface="Times New Roman"/>
              </a:rPr>
              <a:t>somewhere, and even then </a:t>
            </a:r>
            <a:r>
              <a:rPr dirty="0" sz="1450" spc="-5">
                <a:latin typeface="Times New Roman"/>
                <a:cs typeface="Times New Roman"/>
              </a:rPr>
              <a:t>I </a:t>
            </a:r>
            <a:r>
              <a:rPr dirty="0" sz="1450" spc="-10">
                <a:latin typeface="Times New Roman"/>
                <a:cs typeface="Times New Roman"/>
              </a:rPr>
              <a:t>was surprised that it fitted me so well, since my  head has </a:t>
            </a:r>
            <a:r>
              <a:rPr dirty="0" sz="1450" spc="-5">
                <a:latin typeface="Times New Roman"/>
                <a:cs typeface="Times New Roman"/>
              </a:rPr>
              <a:t>a </a:t>
            </a:r>
            <a:r>
              <a:rPr dirty="0" sz="1450" spc="-10">
                <a:latin typeface="Times New Roman"/>
                <a:cs typeface="Times New Roman"/>
              </a:rPr>
              <a:t>very individual shape. And </a:t>
            </a:r>
            <a:r>
              <a:rPr dirty="0" sz="1450" spc="-5">
                <a:latin typeface="Times New Roman"/>
                <a:cs typeface="Times New Roman"/>
              </a:rPr>
              <a:t>I </a:t>
            </a:r>
            <a:r>
              <a:rPr dirty="0" sz="1450" spc="-10">
                <a:latin typeface="Times New Roman"/>
                <a:cs typeface="Times New Roman"/>
              </a:rPr>
              <a:t>looked into this hat that belonged to  someone else </a:t>
            </a:r>
            <a:r>
              <a:rPr dirty="0" sz="1450" spc="-5">
                <a:latin typeface="Times New Roman"/>
                <a:cs typeface="Times New Roman"/>
              </a:rPr>
              <a:t>. . . </a:t>
            </a:r>
            <a:r>
              <a:rPr dirty="0" sz="1450" spc="-10">
                <a:latin typeface="Times New Roman"/>
                <a:cs typeface="Times New Roman"/>
              </a:rPr>
              <a:t>all those years ago, and </a:t>
            </a:r>
            <a:r>
              <a:rPr dirty="0" sz="1450" spc="-5">
                <a:latin typeface="Times New Roman"/>
                <a:cs typeface="Times New Roman"/>
              </a:rPr>
              <a:t>.. . </a:t>
            </a:r>
            <a:r>
              <a:rPr dirty="0" sz="1450" spc="-10">
                <a:latin typeface="Times New Roman"/>
                <a:cs typeface="Times New Roman"/>
              </a:rPr>
              <a:t>yes </a:t>
            </a:r>
            <a:r>
              <a:rPr dirty="0" sz="1450" spc="-5">
                <a:latin typeface="Times New Roman"/>
                <a:cs typeface="Times New Roman"/>
              </a:rPr>
              <a:t>. . . </a:t>
            </a:r>
            <a:r>
              <a:rPr dirty="0" sz="1450" spc="-10">
                <a:latin typeface="Times New Roman"/>
                <a:cs typeface="Times New Roman"/>
              </a:rPr>
              <a:t>there it was in letters </a:t>
            </a:r>
            <a:r>
              <a:rPr dirty="0" sz="1450" spc="-5">
                <a:latin typeface="Times New Roman"/>
                <a:cs typeface="Times New Roman"/>
              </a:rPr>
              <a:t>of  </a:t>
            </a:r>
            <a:r>
              <a:rPr dirty="0" sz="1450" spc="-10">
                <a:latin typeface="Times New Roman"/>
                <a:cs typeface="Times New Roman"/>
              </a:rPr>
              <a:t>gold </a:t>
            </a:r>
            <a:r>
              <a:rPr dirty="0" sz="1450" spc="-5">
                <a:latin typeface="Times New Roman"/>
                <a:cs typeface="Times New Roman"/>
              </a:rPr>
              <a:t>on </a:t>
            </a:r>
            <a:r>
              <a:rPr dirty="0" sz="1450" spc="-10">
                <a:latin typeface="Times New Roman"/>
                <a:cs typeface="Times New Roman"/>
              </a:rPr>
              <a:t>the white silk</a:t>
            </a:r>
            <a:r>
              <a:rPr dirty="0" sz="1450" spc="5">
                <a:latin typeface="Times New Roman"/>
                <a:cs typeface="Times New Roman"/>
              </a:rPr>
              <a:t> </a:t>
            </a:r>
            <a:r>
              <a:rPr dirty="0" sz="1450" spc="-10">
                <a:latin typeface="Times New Roman"/>
                <a:cs typeface="Times New Roman"/>
              </a:rPr>
              <a:t>lining:</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From time to time, just to tighten the </a:t>
            </a:r>
            <a:r>
              <a:rPr dirty="0" sz="1450" spc="-25">
                <a:latin typeface="Times New Roman"/>
                <a:cs typeface="Times New Roman"/>
              </a:rPr>
              <a:t>screw, </a:t>
            </a:r>
            <a:r>
              <a:rPr dirty="0" sz="1450" spc="-10">
                <a:latin typeface="Times New Roman"/>
                <a:cs typeface="Times New Roman"/>
              </a:rPr>
              <a:t>Rosina will think </a:t>
            </a:r>
            <a:r>
              <a:rPr dirty="0" sz="1450" spc="-5">
                <a:latin typeface="Times New Roman"/>
                <a:cs typeface="Times New Roman"/>
              </a:rPr>
              <a:t>up </a:t>
            </a:r>
            <a:r>
              <a:rPr dirty="0" sz="1450" spc="-10">
                <a:latin typeface="Times New Roman"/>
                <a:cs typeface="Times New Roman"/>
              </a:rPr>
              <a:t>some  devilish trick </a:t>
            </a:r>
            <a:r>
              <a:rPr dirty="0" sz="1450" spc="-5">
                <a:latin typeface="Times New Roman"/>
                <a:cs typeface="Times New Roman"/>
              </a:rPr>
              <a:t>of </a:t>
            </a:r>
            <a:r>
              <a:rPr dirty="0" sz="1450" spc="-10">
                <a:latin typeface="Times New Roman"/>
                <a:cs typeface="Times New Roman"/>
              </a:rPr>
              <a:t>her</a:t>
            </a:r>
            <a:r>
              <a:rPr dirty="0" sz="1450">
                <a:latin typeface="Times New Roman"/>
                <a:cs typeface="Times New Roman"/>
              </a:rPr>
              <a:t> </a:t>
            </a:r>
            <a:r>
              <a:rPr dirty="0" sz="1450" spc="-10">
                <a:latin typeface="Times New Roman"/>
                <a:cs typeface="Times New Roman"/>
              </a:rPr>
              <a:t>own.</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All at once she will change her behaviour towards </a:t>
            </a:r>
            <a:r>
              <a:rPr dirty="0" sz="1450" spc="-15">
                <a:latin typeface="Times New Roman"/>
                <a:cs typeface="Times New Roman"/>
              </a:rPr>
              <a:t>Jaromir, </a:t>
            </a:r>
            <a:r>
              <a:rPr dirty="0" sz="1450" spc="-10">
                <a:latin typeface="Times New Roman"/>
                <a:cs typeface="Times New Roman"/>
              </a:rPr>
              <a:t>acting as if she  has suddenly taken </a:t>
            </a:r>
            <a:r>
              <a:rPr dirty="0" sz="1450" spc="-5">
                <a:latin typeface="Times New Roman"/>
                <a:cs typeface="Times New Roman"/>
              </a:rPr>
              <a:t>a </a:t>
            </a:r>
            <a:r>
              <a:rPr dirty="0" sz="1450" spc="-10">
                <a:latin typeface="Times New Roman"/>
                <a:cs typeface="Times New Roman"/>
              </a:rPr>
              <a:t>liking to him. </a:t>
            </a:r>
            <a:r>
              <a:rPr dirty="0" sz="1450" spc="-25">
                <a:latin typeface="Times New Roman"/>
                <a:cs typeface="Times New Roman"/>
              </a:rPr>
              <a:t>With </a:t>
            </a:r>
            <a:r>
              <a:rPr dirty="0" sz="1450" spc="-10">
                <a:latin typeface="Times New Roman"/>
                <a:cs typeface="Times New Roman"/>
              </a:rPr>
              <a:t>the smile that is permanently fixed </a:t>
            </a:r>
            <a:r>
              <a:rPr dirty="0" sz="1450" spc="-5">
                <a:latin typeface="Times New Roman"/>
                <a:cs typeface="Times New Roman"/>
              </a:rPr>
              <a:t>on  </a:t>
            </a:r>
            <a:r>
              <a:rPr dirty="0" sz="1450" spc="-10">
                <a:latin typeface="Times New Roman"/>
                <a:cs typeface="Times New Roman"/>
              </a:rPr>
              <a:t>her face, she hurriedly tells the </a:t>
            </a:r>
            <a:r>
              <a:rPr dirty="0" sz="1450" spc="-5">
                <a:latin typeface="Times New Roman"/>
                <a:cs typeface="Times New Roman"/>
              </a:rPr>
              <a:t>poor </a:t>
            </a:r>
            <a:r>
              <a:rPr dirty="0" sz="1450" spc="-10">
                <a:latin typeface="Times New Roman"/>
                <a:cs typeface="Times New Roman"/>
              </a:rPr>
              <a:t>deaf-mute things that drive him almost  insane with arousal; to communicate with him she has invented </a:t>
            </a:r>
            <a:r>
              <a:rPr dirty="0" sz="1450" spc="-5">
                <a:latin typeface="Times New Roman"/>
                <a:cs typeface="Times New Roman"/>
              </a:rPr>
              <a:t>a </a:t>
            </a:r>
            <a:r>
              <a:rPr dirty="0" sz="1450" spc="-10">
                <a:latin typeface="Times New Roman"/>
                <a:cs typeface="Times New Roman"/>
              </a:rPr>
              <a:t>mysterious,  only half-comprehensible sign-language which never fails to entangle him in </a:t>
            </a:r>
            <a:r>
              <a:rPr dirty="0" sz="1450" spc="-5">
                <a:latin typeface="Times New Roman"/>
                <a:cs typeface="Times New Roman"/>
              </a:rPr>
              <a:t>a  </a:t>
            </a:r>
            <a:r>
              <a:rPr dirty="0" sz="1450" spc="-10">
                <a:latin typeface="Times New Roman"/>
                <a:cs typeface="Times New Roman"/>
              </a:rPr>
              <a:t>net </a:t>
            </a:r>
            <a:r>
              <a:rPr dirty="0" sz="1450" spc="-5">
                <a:latin typeface="Times New Roman"/>
                <a:cs typeface="Times New Roman"/>
              </a:rPr>
              <a:t>of </a:t>
            </a:r>
            <a:r>
              <a:rPr dirty="0" sz="1450" spc="-10">
                <a:latin typeface="Times New Roman"/>
                <a:cs typeface="Times New Roman"/>
              </a:rPr>
              <a:t>uncertainty and </a:t>
            </a:r>
            <a:r>
              <a:rPr dirty="0" sz="1450" spc="-5">
                <a:latin typeface="Times New Roman"/>
                <a:cs typeface="Times New Roman"/>
              </a:rPr>
              <a:t>hope </a:t>
            </a:r>
            <a:r>
              <a:rPr dirty="0" sz="1450" spc="-10">
                <a:latin typeface="Times New Roman"/>
                <a:cs typeface="Times New Roman"/>
              </a:rPr>
              <a:t>that drains all the strength from</a:t>
            </a:r>
            <a:r>
              <a:rPr dirty="0" sz="1450" spc="55">
                <a:latin typeface="Times New Roman"/>
                <a:cs typeface="Times New Roman"/>
              </a:rPr>
              <a:t> </a:t>
            </a:r>
            <a:r>
              <a:rPr dirty="0" sz="1450" spc="-10">
                <a:latin typeface="Times New Roman"/>
                <a:cs typeface="Times New Roman"/>
              </a:rPr>
              <a:t>him.</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Once </a:t>
            </a:r>
            <a:r>
              <a:rPr dirty="0" sz="1450" spc="-5">
                <a:latin typeface="Times New Roman"/>
                <a:cs typeface="Times New Roman"/>
              </a:rPr>
              <a:t>I </a:t>
            </a:r>
            <a:r>
              <a:rPr dirty="0" sz="1450" spc="-10">
                <a:latin typeface="Times New Roman"/>
                <a:cs typeface="Times New Roman"/>
              </a:rPr>
              <a:t>saw him standing in front </a:t>
            </a:r>
            <a:r>
              <a:rPr dirty="0" sz="1450" spc="-5">
                <a:latin typeface="Times New Roman"/>
                <a:cs typeface="Times New Roman"/>
              </a:rPr>
              <a:t>of </a:t>
            </a:r>
            <a:r>
              <a:rPr dirty="0" sz="1450" spc="-10">
                <a:latin typeface="Times New Roman"/>
                <a:cs typeface="Times New Roman"/>
              </a:rPr>
              <a:t>her in the courtyard, and she was  talking to him so </a:t>
            </a:r>
            <a:r>
              <a:rPr dirty="0" sz="1450" spc="-15">
                <a:latin typeface="Times New Roman"/>
                <a:cs typeface="Times New Roman"/>
              </a:rPr>
              <a:t>insistently, </a:t>
            </a:r>
            <a:r>
              <a:rPr dirty="0" sz="1450" spc="-10">
                <a:latin typeface="Times New Roman"/>
                <a:cs typeface="Times New Roman"/>
              </a:rPr>
              <a:t>and with such vigorous gestures and lip  movements that </a:t>
            </a:r>
            <a:r>
              <a:rPr dirty="0" sz="1450" spc="-5">
                <a:latin typeface="Times New Roman"/>
                <a:cs typeface="Times New Roman"/>
              </a:rPr>
              <a:t>I thought he </a:t>
            </a:r>
            <a:r>
              <a:rPr dirty="0" sz="1450" spc="-10">
                <a:latin typeface="Times New Roman"/>
                <a:cs typeface="Times New Roman"/>
              </a:rPr>
              <a:t>would collapse with nervous strain at any  moment. The sweat was pouring down his face with the superhuman </a:t>
            </a:r>
            <a:r>
              <a:rPr dirty="0" sz="1450" spc="-15">
                <a:latin typeface="Times New Roman"/>
                <a:cs typeface="Times New Roman"/>
              </a:rPr>
              <a:t>effort </a:t>
            </a:r>
            <a:r>
              <a:rPr dirty="0" sz="1450" spc="-10">
                <a:latin typeface="Times New Roman"/>
                <a:cs typeface="Times New Roman"/>
              </a:rPr>
              <a:t>it  required </a:t>
            </a:r>
            <a:r>
              <a:rPr dirty="0" sz="1450" spc="-5">
                <a:latin typeface="Times New Roman"/>
                <a:cs typeface="Times New Roman"/>
              </a:rPr>
              <a:t>of </a:t>
            </a:r>
            <a:r>
              <a:rPr dirty="0" sz="1450" spc="-10">
                <a:latin typeface="Times New Roman"/>
                <a:cs typeface="Times New Roman"/>
              </a:rPr>
              <a:t>him to grasp the meaning </a:t>
            </a:r>
            <a:r>
              <a:rPr dirty="0" sz="1450" spc="-5">
                <a:latin typeface="Times New Roman"/>
                <a:cs typeface="Times New Roman"/>
              </a:rPr>
              <a:t>of a </a:t>
            </a:r>
            <a:r>
              <a:rPr dirty="0" sz="1450" spc="-10">
                <a:latin typeface="Times New Roman"/>
                <a:cs typeface="Times New Roman"/>
              </a:rPr>
              <a:t>message which was deliberately  hurried, deliberately</a:t>
            </a:r>
            <a:r>
              <a:rPr dirty="0" sz="1450" spc="-5">
                <a:latin typeface="Times New Roman"/>
                <a:cs typeface="Times New Roman"/>
              </a:rPr>
              <a:t> </a:t>
            </a:r>
            <a:r>
              <a:rPr dirty="0" sz="1450" spc="-20">
                <a:latin typeface="Times New Roman"/>
                <a:cs typeface="Times New Roman"/>
              </a:rPr>
              <a:t>unclear.</a:t>
            </a:r>
            <a:endParaRPr sz="1450">
              <a:latin typeface="Times New Roman"/>
              <a:cs typeface="Times New Roman"/>
            </a:endParaRPr>
          </a:p>
          <a:p>
            <a:pPr algn="just" marL="12700" marR="5715" indent="255904">
              <a:lnSpc>
                <a:spcPts val="1730"/>
              </a:lnSpc>
              <a:spcBef>
                <a:spcPts val="780"/>
              </a:spcBef>
            </a:pPr>
            <a:r>
              <a:rPr dirty="0" sz="1450" spc="-10">
                <a:latin typeface="Times New Roman"/>
                <a:cs typeface="Times New Roman"/>
              </a:rPr>
              <a:t>He spent the whole </a:t>
            </a:r>
            <a:r>
              <a:rPr dirty="0" sz="1450" spc="-5">
                <a:latin typeface="Times New Roman"/>
                <a:cs typeface="Times New Roman"/>
              </a:rPr>
              <a:t>of </a:t>
            </a:r>
            <a:r>
              <a:rPr dirty="0" sz="1450" spc="-10">
                <a:latin typeface="Times New Roman"/>
                <a:cs typeface="Times New Roman"/>
              </a:rPr>
              <a:t>the following day in </a:t>
            </a:r>
            <a:r>
              <a:rPr dirty="0" sz="1450" spc="-5">
                <a:latin typeface="Times New Roman"/>
                <a:cs typeface="Times New Roman"/>
              </a:rPr>
              <a:t>a </a:t>
            </a:r>
            <a:r>
              <a:rPr dirty="0" sz="1450" spc="-10">
                <a:latin typeface="Times New Roman"/>
                <a:cs typeface="Times New Roman"/>
              </a:rPr>
              <a:t>fever </a:t>
            </a:r>
            <a:r>
              <a:rPr dirty="0" sz="1450" spc="-5">
                <a:latin typeface="Times New Roman"/>
                <a:cs typeface="Times New Roman"/>
              </a:rPr>
              <a:t>of </a:t>
            </a:r>
            <a:r>
              <a:rPr dirty="0" sz="1450" spc="-10">
                <a:latin typeface="Times New Roman"/>
                <a:cs typeface="Times New Roman"/>
              </a:rPr>
              <a:t>expectation </a:t>
            </a:r>
            <a:r>
              <a:rPr dirty="0" sz="1450" spc="-5">
                <a:latin typeface="Times New Roman"/>
                <a:cs typeface="Times New Roman"/>
              </a:rPr>
              <a:t>on </a:t>
            </a:r>
            <a:r>
              <a:rPr dirty="0" sz="1450" spc="-10">
                <a:latin typeface="Times New Roman"/>
                <a:cs typeface="Times New Roman"/>
              </a:rPr>
              <a:t>the  steps </a:t>
            </a:r>
            <a:r>
              <a:rPr dirty="0" sz="1450" spc="-5">
                <a:latin typeface="Times New Roman"/>
                <a:cs typeface="Times New Roman"/>
              </a:rPr>
              <a:t>of a </a:t>
            </a:r>
            <a:r>
              <a:rPr dirty="0" sz="1450" spc="-10">
                <a:latin typeface="Times New Roman"/>
                <a:cs typeface="Times New Roman"/>
              </a:rPr>
              <a:t>half-ruined house farther along the </a:t>
            </a:r>
            <a:r>
              <a:rPr dirty="0" sz="1450" spc="-20">
                <a:latin typeface="Times New Roman"/>
                <a:cs typeface="Times New Roman"/>
              </a:rPr>
              <a:t>narrow, </a:t>
            </a:r>
            <a:r>
              <a:rPr dirty="0" sz="1450" spc="-10">
                <a:latin typeface="Times New Roman"/>
                <a:cs typeface="Times New Roman"/>
              </a:rPr>
              <a:t>filthy Hahnpassgasse,  until it was too late for him to beg for his few kreutzer </a:t>
            </a:r>
            <a:r>
              <a:rPr dirty="0" sz="1450" spc="-5">
                <a:latin typeface="Times New Roman"/>
                <a:cs typeface="Times New Roman"/>
              </a:rPr>
              <a:t>on </a:t>
            </a:r>
            <a:r>
              <a:rPr dirty="0" sz="1450" spc="-10">
                <a:latin typeface="Times New Roman"/>
                <a:cs typeface="Times New Roman"/>
              </a:rPr>
              <a:t>the street corners.  And when </a:t>
            </a:r>
            <a:r>
              <a:rPr dirty="0" sz="1450" spc="-5">
                <a:latin typeface="Times New Roman"/>
                <a:cs typeface="Times New Roman"/>
              </a:rPr>
              <a:t>he </a:t>
            </a:r>
            <a:r>
              <a:rPr dirty="0" sz="1450" spc="-10">
                <a:latin typeface="Times New Roman"/>
                <a:cs typeface="Times New Roman"/>
              </a:rPr>
              <a:t>arrived home in the evening, half dead from hunger and  agitation, his foster-mother had long since locked the</a:t>
            </a:r>
            <a:r>
              <a:rPr dirty="0" sz="1450" spc="40">
                <a:latin typeface="Times New Roman"/>
                <a:cs typeface="Times New Roman"/>
              </a:rPr>
              <a:t> </a:t>
            </a:r>
            <a:r>
              <a:rPr dirty="0" sz="1450" spc="-25">
                <a:latin typeface="Times New Roman"/>
                <a:cs typeface="Times New Roman"/>
              </a:rPr>
              <a:t>door.</a:t>
            </a:r>
            <a:endParaRPr sz="1450">
              <a:latin typeface="Times New Roman"/>
              <a:cs typeface="Times New Roman"/>
            </a:endParaRPr>
          </a:p>
          <a:p>
            <a:pPr algn="just" marL="12700" marR="5715" indent="255904">
              <a:lnSpc>
                <a:spcPts val="1730"/>
              </a:lnSpc>
              <a:spcBef>
                <a:spcPts val="715"/>
              </a:spcBef>
            </a:pPr>
            <a:r>
              <a:rPr dirty="0" sz="1450" spc="-10">
                <a:latin typeface="Times New Roman"/>
                <a:cs typeface="Times New Roman"/>
              </a:rPr>
              <a:t>A cheerful woman's laugh came through the wall from the studio next to  my room. A laugh—a cheerful laugh!—in these houses? There is </a:t>
            </a:r>
            <a:r>
              <a:rPr dirty="0" sz="1450" spc="-5">
                <a:latin typeface="Times New Roman"/>
                <a:cs typeface="Times New Roman"/>
              </a:rPr>
              <a:t>no one </a:t>
            </a:r>
            <a:r>
              <a:rPr dirty="0" sz="1450" spc="-10">
                <a:latin typeface="Times New Roman"/>
                <a:cs typeface="Times New Roman"/>
              </a:rPr>
              <a:t>living  anywhere in the Ghetto capable </a:t>
            </a:r>
            <a:r>
              <a:rPr dirty="0" sz="1450" spc="-5">
                <a:latin typeface="Times New Roman"/>
                <a:cs typeface="Times New Roman"/>
              </a:rPr>
              <a:t>of </a:t>
            </a:r>
            <a:r>
              <a:rPr dirty="0" sz="1450" spc="-10">
                <a:latin typeface="Times New Roman"/>
                <a:cs typeface="Times New Roman"/>
              </a:rPr>
              <a:t>laughing</a:t>
            </a:r>
            <a:r>
              <a:rPr dirty="0" sz="1450" spc="30">
                <a:latin typeface="Times New Roman"/>
                <a:cs typeface="Times New Roman"/>
              </a:rPr>
              <a:t> </a:t>
            </a:r>
            <a:r>
              <a:rPr dirty="0" sz="1450" spc="-20">
                <a:latin typeface="Times New Roman"/>
                <a:cs typeface="Times New Roman"/>
              </a:rPr>
              <a:t>cheerfully.</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Then it came back to me that </a:t>
            </a:r>
            <a:r>
              <a:rPr dirty="0" sz="1450" spc="-5">
                <a:latin typeface="Times New Roman"/>
                <a:cs typeface="Times New Roman"/>
              </a:rPr>
              <a:t>a </a:t>
            </a:r>
            <a:r>
              <a:rPr dirty="0" sz="1450" spc="-10">
                <a:latin typeface="Times New Roman"/>
                <a:cs typeface="Times New Roman"/>
              </a:rPr>
              <a:t>few days ago Zwakh, the old </a:t>
            </a:r>
            <a:r>
              <a:rPr dirty="0" sz="1450" spc="-15">
                <a:latin typeface="Times New Roman"/>
                <a:cs typeface="Times New Roman"/>
              </a:rPr>
              <a:t>puppeteer,  </a:t>
            </a:r>
            <a:r>
              <a:rPr dirty="0" sz="1450" spc="-10">
                <a:latin typeface="Times New Roman"/>
                <a:cs typeface="Times New Roman"/>
              </a:rPr>
              <a:t>had told me that some </a:t>
            </a:r>
            <a:r>
              <a:rPr dirty="0" sz="1450" spc="-5">
                <a:latin typeface="Times New Roman"/>
                <a:cs typeface="Times New Roman"/>
              </a:rPr>
              <a:t>young </a:t>
            </a:r>
            <a:r>
              <a:rPr dirty="0" sz="1450" spc="-10">
                <a:latin typeface="Times New Roman"/>
                <a:cs typeface="Times New Roman"/>
              </a:rPr>
              <a:t>gentleman had taken the room from him, at </a:t>
            </a:r>
            <a:r>
              <a:rPr dirty="0" sz="1450" spc="-5">
                <a:latin typeface="Times New Roman"/>
                <a:cs typeface="Times New Roman"/>
              </a:rPr>
              <a:t>a  </a:t>
            </a:r>
            <a:r>
              <a:rPr dirty="0" sz="1450" spc="-10">
                <a:latin typeface="Times New Roman"/>
                <a:cs typeface="Times New Roman"/>
              </a:rPr>
              <a:t>high rent, clearly in order to </a:t>
            </a:r>
            <a:r>
              <a:rPr dirty="0" sz="1450" spc="-5">
                <a:latin typeface="Times New Roman"/>
                <a:cs typeface="Times New Roman"/>
              </a:rPr>
              <a:t>be </a:t>
            </a:r>
            <a:r>
              <a:rPr dirty="0" sz="1450" spc="-10">
                <a:latin typeface="Times New Roman"/>
                <a:cs typeface="Times New Roman"/>
              </a:rPr>
              <a:t>able to meet his lady-love undisturbed. And  now the new tenant's expensive furniture had to </a:t>
            </a:r>
            <a:r>
              <a:rPr dirty="0" sz="1450" spc="-5">
                <a:latin typeface="Times New Roman"/>
                <a:cs typeface="Times New Roman"/>
              </a:rPr>
              <a:t>be </a:t>
            </a:r>
            <a:r>
              <a:rPr dirty="0" sz="1450" spc="-10">
                <a:latin typeface="Times New Roman"/>
                <a:cs typeface="Times New Roman"/>
              </a:rPr>
              <a:t>secretly carried </a:t>
            </a:r>
            <a:r>
              <a:rPr dirty="0" sz="1450" spc="-5">
                <a:latin typeface="Times New Roman"/>
                <a:cs typeface="Times New Roman"/>
              </a:rPr>
              <a:t>up,  </a:t>
            </a:r>
            <a:r>
              <a:rPr dirty="0" sz="1450" spc="-20">
                <a:latin typeface="Times New Roman"/>
                <a:cs typeface="Times New Roman"/>
              </a:rPr>
              <a:t>gradually, </a:t>
            </a:r>
            <a:r>
              <a:rPr dirty="0" sz="1450" spc="-10">
                <a:latin typeface="Times New Roman"/>
                <a:cs typeface="Times New Roman"/>
              </a:rPr>
              <a:t>so that </a:t>
            </a:r>
            <a:r>
              <a:rPr dirty="0" sz="1450" spc="-5">
                <a:latin typeface="Times New Roman"/>
                <a:cs typeface="Times New Roman"/>
              </a:rPr>
              <a:t>no one </a:t>
            </a:r>
            <a:r>
              <a:rPr dirty="0" sz="1450" spc="-10">
                <a:latin typeface="Times New Roman"/>
                <a:cs typeface="Times New Roman"/>
              </a:rPr>
              <a:t>in the house would notice, piece </a:t>
            </a:r>
            <a:r>
              <a:rPr dirty="0" sz="1450" spc="-5">
                <a:latin typeface="Times New Roman"/>
                <a:cs typeface="Times New Roman"/>
              </a:rPr>
              <a:t>by </a:t>
            </a:r>
            <a:r>
              <a:rPr dirty="0" sz="1450" spc="-10">
                <a:latin typeface="Times New Roman"/>
                <a:cs typeface="Times New Roman"/>
              </a:rPr>
              <a:t>piece every night.  The kind-hearted old man had rubbed his hands with glee as </a:t>
            </a:r>
            <a:r>
              <a:rPr dirty="0" sz="1450" spc="-5">
                <a:latin typeface="Times New Roman"/>
                <a:cs typeface="Times New Roman"/>
              </a:rPr>
              <a:t>he </a:t>
            </a:r>
            <a:r>
              <a:rPr dirty="0" sz="1450" spc="-10">
                <a:latin typeface="Times New Roman"/>
                <a:cs typeface="Times New Roman"/>
              </a:rPr>
              <a:t>told me about  it, childishly pleased at the clever way </a:t>
            </a:r>
            <a:r>
              <a:rPr dirty="0" sz="1450" spc="-5">
                <a:latin typeface="Times New Roman"/>
                <a:cs typeface="Times New Roman"/>
              </a:rPr>
              <a:t>he </a:t>
            </a:r>
            <a:r>
              <a:rPr dirty="0" sz="1450" spc="-10">
                <a:latin typeface="Times New Roman"/>
                <a:cs typeface="Times New Roman"/>
              </a:rPr>
              <a:t>had </a:t>
            </a:r>
            <a:r>
              <a:rPr dirty="0" sz="1450" spc="-5">
                <a:latin typeface="Times New Roman"/>
                <a:cs typeface="Times New Roman"/>
              </a:rPr>
              <a:t>gone </a:t>
            </a:r>
            <a:r>
              <a:rPr dirty="0" sz="1450" spc="-10">
                <a:latin typeface="Times New Roman"/>
                <a:cs typeface="Times New Roman"/>
              </a:rPr>
              <a:t>about it so </a:t>
            </a:r>
            <a:r>
              <a:rPr dirty="0" sz="1450" spc="-5">
                <a:latin typeface="Times New Roman"/>
                <a:cs typeface="Times New Roman"/>
              </a:rPr>
              <a:t>I </a:t>
            </a:r>
            <a:r>
              <a:rPr dirty="0" sz="1450" spc="-10">
                <a:latin typeface="Times New Roman"/>
                <a:cs typeface="Times New Roman"/>
              </a:rPr>
              <a:t>was wary </a:t>
            </a:r>
            <a:r>
              <a:rPr dirty="0" sz="1450" spc="-5">
                <a:latin typeface="Times New Roman"/>
                <a:cs typeface="Times New Roman"/>
              </a:rPr>
              <a:t>of  </a:t>
            </a:r>
            <a:r>
              <a:rPr dirty="0" sz="1450" spc="-10">
                <a:latin typeface="Times New Roman"/>
                <a:cs typeface="Times New Roman"/>
              </a:rPr>
              <a:t>the hat, frightened </a:t>
            </a:r>
            <a:r>
              <a:rPr dirty="0" sz="1450" spc="-5">
                <a:latin typeface="Times New Roman"/>
                <a:cs typeface="Times New Roman"/>
              </a:rPr>
              <a:t>of </a:t>
            </a:r>
            <a:r>
              <a:rPr dirty="0" sz="1450" spc="-10">
                <a:latin typeface="Times New Roman"/>
                <a:cs typeface="Times New Roman"/>
              </a:rPr>
              <a:t>it, though </a:t>
            </a:r>
            <a:r>
              <a:rPr dirty="0" sz="1450" spc="-5">
                <a:latin typeface="Times New Roman"/>
                <a:cs typeface="Times New Roman"/>
              </a:rPr>
              <a:t>I </a:t>
            </a:r>
            <a:r>
              <a:rPr dirty="0" sz="1450" spc="-10">
                <a:latin typeface="Times New Roman"/>
                <a:cs typeface="Times New Roman"/>
              </a:rPr>
              <a:t>didn't know</a:t>
            </a:r>
            <a:r>
              <a:rPr dirty="0" sz="1450" spc="30">
                <a:latin typeface="Times New Roman"/>
                <a:cs typeface="Times New Roman"/>
              </a:rPr>
              <a:t> </a:t>
            </a:r>
            <a:r>
              <a:rPr dirty="0" sz="1450" spc="-30">
                <a:latin typeface="Times New Roman"/>
                <a:cs typeface="Times New Roman"/>
              </a:rPr>
              <a:t>why.</a:t>
            </a:r>
            <a:endParaRPr sz="1450">
              <a:latin typeface="Times New Roman"/>
              <a:cs typeface="Times New Roman"/>
            </a:endParaRPr>
          </a:p>
          <a:p>
            <a:pPr algn="just" marL="12700" marR="9525" indent="255904">
              <a:lnSpc>
                <a:spcPts val="1730"/>
              </a:lnSpc>
              <a:spcBef>
                <a:spcPts val="780"/>
              </a:spcBef>
            </a:pPr>
            <a:r>
              <a:rPr dirty="0" sz="1450" spc="-10">
                <a:latin typeface="Times New Roman"/>
                <a:cs typeface="Times New Roman"/>
              </a:rPr>
              <a:t>Then suddenly the voice, the voice </a:t>
            </a:r>
            <a:r>
              <a:rPr dirty="0" sz="1450" spc="-5">
                <a:latin typeface="Times New Roman"/>
                <a:cs typeface="Times New Roman"/>
              </a:rPr>
              <a:t>I </a:t>
            </a:r>
            <a:r>
              <a:rPr dirty="0" sz="1450" spc="-10">
                <a:latin typeface="Times New Roman"/>
                <a:cs typeface="Times New Roman"/>
              </a:rPr>
              <a:t>have forgotten, the voice which kept  asking me where the stone was that looked like </a:t>
            </a:r>
            <a:r>
              <a:rPr dirty="0" sz="1450" spc="-5">
                <a:latin typeface="Times New Roman"/>
                <a:cs typeface="Times New Roman"/>
              </a:rPr>
              <a:t>a </a:t>
            </a:r>
            <a:r>
              <a:rPr dirty="0" sz="1450" spc="-10">
                <a:latin typeface="Times New Roman"/>
                <a:cs typeface="Times New Roman"/>
              </a:rPr>
              <a:t>lump </a:t>
            </a:r>
            <a:r>
              <a:rPr dirty="0" sz="1450" spc="-5">
                <a:latin typeface="Times New Roman"/>
                <a:cs typeface="Times New Roman"/>
              </a:rPr>
              <a:t>of </a:t>
            </a:r>
            <a:r>
              <a:rPr dirty="0" sz="1450" spc="-10">
                <a:latin typeface="Times New Roman"/>
                <a:cs typeface="Times New Roman"/>
              </a:rPr>
              <a:t>fat, flies towards me  like an</a:t>
            </a:r>
            <a:r>
              <a:rPr dirty="0" sz="1450" spc="-5">
                <a:latin typeface="Times New Roman"/>
                <a:cs typeface="Times New Roman"/>
              </a:rPr>
              <a:t> </a:t>
            </a:r>
            <a:r>
              <a:rPr dirty="0" sz="1450" spc="-25">
                <a:latin typeface="Times New Roman"/>
                <a:cs typeface="Times New Roman"/>
              </a:rPr>
              <a:t>arrow.</a:t>
            </a:r>
            <a:endParaRPr sz="1450">
              <a:latin typeface="Times New Roman"/>
              <a:cs typeface="Times New Roman"/>
            </a:endParaRPr>
          </a:p>
          <a:p>
            <a:pPr algn="just" marL="12700" marR="5080" indent="255904">
              <a:lnSpc>
                <a:spcPts val="1730"/>
              </a:lnSpc>
              <a:spcBef>
                <a:spcPts val="715"/>
              </a:spcBef>
            </a:pPr>
            <a:r>
              <a:rPr dirty="0" sz="1450" spc="-20">
                <a:latin typeface="Times New Roman"/>
                <a:cs typeface="Times New Roman"/>
              </a:rPr>
              <a:t>Quickly, </a:t>
            </a:r>
            <a:r>
              <a:rPr dirty="0" sz="1450" spc="-5">
                <a:latin typeface="Times New Roman"/>
                <a:cs typeface="Times New Roman"/>
              </a:rPr>
              <a:t>I </a:t>
            </a:r>
            <a:r>
              <a:rPr dirty="0" sz="1450" spc="-10">
                <a:latin typeface="Times New Roman"/>
                <a:cs typeface="Times New Roman"/>
              </a:rPr>
              <a:t>imagine Rosina's sharp profile with its sickly-sweet grin and  thus</a:t>
            </a:r>
            <a:r>
              <a:rPr dirty="0" sz="1450" spc="100">
                <a:latin typeface="Times New Roman"/>
                <a:cs typeface="Times New Roman"/>
              </a:rPr>
              <a:t> </a:t>
            </a:r>
            <a:r>
              <a:rPr dirty="0" sz="1450" spc="-10">
                <a:latin typeface="Times New Roman"/>
                <a:cs typeface="Times New Roman"/>
              </a:rPr>
              <a:t>manage</a:t>
            </a:r>
            <a:r>
              <a:rPr dirty="0" sz="1450" spc="105">
                <a:latin typeface="Times New Roman"/>
                <a:cs typeface="Times New Roman"/>
              </a:rPr>
              <a:t> </a:t>
            </a:r>
            <a:r>
              <a:rPr dirty="0" sz="1450" spc="-10">
                <a:latin typeface="Times New Roman"/>
                <a:cs typeface="Times New Roman"/>
              </a:rPr>
              <a:t>to</a:t>
            </a:r>
            <a:r>
              <a:rPr dirty="0" sz="1450" spc="100">
                <a:latin typeface="Times New Roman"/>
                <a:cs typeface="Times New Roman"/>
              </a:rPr>
              <a:t> </a:t>
            </a:r>
            <a:r>
              <a:rPr dirty="0" sz="1450" spc="-10">
                <a:latin typeface="Times New Roman"/>
                <a:cs typeface="Times New Roman"/>
              </a:rPr>
              <a:t>avoid</a:t>
            </a:r>
            <a:r>
              <a:rPr dirty="0" sz="1450" spc="105">
                <a:latin typeface="Times New Roman"/>
                <a:cs typeface="Times New Roman"/>
              </a:rPr>
              <a:t> </a:t>
            </a:r>
            <a:r>
              <a:rPr dirty="0" sz="1450" spc="-10">
                <a:latin typeface="Times New Roman"/>
                <a:cs typeface="Times New Roman"/>
              </a:rPr>
              <a:t>the</a:t>
            </a:r>
            <a:r>
              <a:rPr dirty="0" sz="1450" spc="105">
                <a:latin typeface="Times New Roman"/>
                <a:cs typeface="Times New Roman"/>
              </a:rPr>
              <a:t> </a:t>
            </a:r>
            <a:r>
              <a:rPr dirty="0" sz="1450" spc="-25">
                <a:latin typeface="Times New Roman"/>
                <a:cs typeface="Times New Roman"/>
              </a:rPr>
              <a:t>arrow,</a:t>
            </a:r>
            <a:r>
              <a:rPr dirty="0" sz="1450" spc="114">
                <a:latin typeface="Times New Roman"/>
                <a:cs typeface="Times New Roman"/>
              </a:rPr>
              <a:t> </a:t>
            </a:r>
            <a:r>
              <a:rPr dirty="0" sz="1450" spc="-10">
                <a:latin typeface="Times New Roman"/>
                <a:cs typeface="Times New Roman"/>
              </a:rPr>
              <a:t>which</a:t>
            </a:r>
            <a:r>
              <a:rPr dirty="0" sz="1450" spc="105">
                <a:latin typeface="Times New Roman"/>
                <a:cs typeface="Times New Roman"/>
              </a:rPr>
              <a:t> </a:t>
            </a:r>
            <a:r>
              <a:rPr dirty="0" sz="1450" spc="-10">
                <a:latin typeface="Times New Roman"/>
                <a:cs typeface="Times New Roman"/>
              </a:rPr>
              <a:t>immediately</a:t>
            </a:r>
            <a:r>
              <a:rPr dirty="0" sz="1450" spc="105">
                <a:latin typeface="Times New Roman"/>
                <a:cs typeface="Times New Roman"/>
              </a:rPr>
              <a:t> </a:t>
            </a:r>
            <a:r>
              <a:rPr dirty="0" sz="1450" spc="-10">
                <a:latin typeface="Times New Roman"/>
                <a:cs typeface="Times New Roman"/>
              </a:rPr>
              <a:t>disappears</a:t>
            </a:r>
            <a:r>
              <a:rPr dirty="0" sz="1450" spc="100">
                <a:latin typeface="Times New Roman"/>
                <a:cs typeface="Times New Roman"/>
              </a:rPr>
              <a:t> </a:t>
            </a:r>
            <a:r>
              <a:rPr dirty="0" sz="1450" spc="-10">
                <a:latin typeface="Times New Roman"/>
                <a:cs typeface="Times New Roman"/>
              </a:rPr>
              <a:t>into</a:t>
            </a:r>
            <a:r>
              <a:rPr dirty="0" sz="1450" spc="105">
                <a:latin typeface="Times New Roman"/>
                <a:cs typeface="Times New Roman"/>
              </a:rPr>
              <a:t> </a:t>
            </a:r>
            <a:r>
              <a:rPr dirty="0" sz="1450" spc="-10">
                <a:latin typeface="Times New Roman"/>
                <a:cs typeface="Times New Roman"/>
              </a:rPr>
              <a:t>the</a:t>
            </a:r>
            <a:endParaRPr sz="145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69095"/>
          </a:xfrm>
          <a:prstGeom prst="rect">
            <a:avLst/>
          </a:prstGeom>
        </p:spPr>
        <p:txBody>
          <a:bodyPr wrap="square" lIns="0" tIns="13335" rIns="0" bIns="0" rtlCol="0" vert="horz">
            <a:spAutoFit/>
          </a:bodyPr>
          <a:lstStyle/>
          <a:p>
            <a:pPr marL="12700" marR="26670">
              <a:lnSpc>
                <a:spcPct val="99200"/>
              </a:lnSpc>
              <a:spcBef>
                <a:spcPts val="105"/>
              </a:spcBef>
            </a:pPr>
            <a:r>
              <a:rPr dirty="0" sz="1450" spc="-10">
                <a:latin typeface="Times New Roman"/>
                <a:cs typeface="Times New Roman"/>
              </a:rPr>
              <a:t>reason, </a:t>
            </a:r>
            <a:r>
              <a:rPr dirty="0" sz="1450" spc="-5">
                <a:latin typeface="Times New Roman"/>
                <a:cs typeface="Times New Roman"/>
              </a:rPr>
              <a:t>you </a:t>
            </a:r>
            <a:r>
              <a:rPr dirty="0" sz="1450" spc="-10">
                <a:latin typeface="Times New Roman"/>
                <a:cs typeface="Times New Roman"/>
              </a:rPr>
              <a:t>see, why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friends and never </a:t>
            </a:r>
            <a:r>
              <a:rPr dirty="0" sz="1450" spc="-5">
                <a:latin typeface="Times New Roman"/>
                <a:cs typeface="Times New Roman"/>
              </a:rPr>
              <a:t>go out. I </a:t>
            </a:r>
            <a:r>
              <a:rPr dirty="0" sz="1450" spc="-10">
                <a:latin typeface="Times New Roman"/>
                <a:cs typeface="Times New Roman"/>
              </a:rPr>
              <a:t>used to have </a:t>
            </a:r>
            <a:r>
              <a:rPr dirty="0" sz="1450" spc="-5">
                <a:latin typeface="Times New Roman"/>
                <a:cs typeface="Times New Roman"/>
              </a:rPr>
              <a:t>a </a:t>
            </a:r>
            <a:r>
              <a:rPr dirty="0" sz="1450" spc="-10">
                <a:latin typeface="Times New Roman"/>
                <a:cs typeface="Times New Roman"/>
              </a:rPr>
              <a:t>few  friends—Jewish girls, </a:t>
            </a:r>
            <a:r>
              <a:rPr dirty="0" sz="1450" spc="-5">
                <a:latin typeface="Times New Roman"/>
                <a:cs typeface="Times New Roman"/>
              </a:rPr>
              <a:t>of </a:t>
            </a:r>
            <a:r>
              <a:rPr dirty="0" sz="1450" spc="-10">
                <a:latin typeface="Times New Roman"/>
                <a:cs typeface="Times New Roman"/>
              </a:rPr>
              <a:t>course, like myself—but we always seemed to </a:t>
            </a:r>
            <a:r>
              <a:rPr dirty="0" sz="1450" spc="-5">
                <a:latin typeface="Times New Roman"/>
                <a:cs typeface="Times New Roman"/>
              </a:rPr>
              <a:t>be  </a:t>
            </a:r>
            <a:r>
              <a:rPr dirty="0" sz="1450" spc="-10">
                <a:latin typeface="Times New Roman"/>
                <a:cs typeface="Times New Roman"/>
              </a:rPr>
              <a:t>talking at cross-purposes. They didn't understand me, </a:t>
            </a:r>
            <a:r>
              <a:rPr dirty="0" sz="1450" spc="-5">
                <a:latin typeface="Times New Roman"/>
                <a:cs typeface="Times New Roman"/>
              </a:rPr>
              <a:t>nor I </a:t>
            </a:r>
            <a:r>
              <a:rPr dirty="0" sz="1450" spc="-10">
                <a:latin typeface="Times New Roman"/>
                <a:cs typeface="Times New Roman"/>
              </a:rPr>
              <a:t>them. When </a:t>
            </a:r>
            <a:r>
              <a:rPr dirty="0" sz="1450" spc="-5">
                <a:latin typeface="Times New Roman"/>
                <a:cs typeface="Times New Roman"/>
              </a:rPr>
              <a:t>I  </a:t>
            </a:r>
            <a:r>
              <a:rPr dirty="0" sz="1450" spc="-10">
                <a:latin typeface="Times New Roman"/>
                <a:cs typeface="Times New Roman"/>
              </a:rPr>
              <a:t>talked about miracles they </a:t>
            </a:r>
            <a:r>
              <a:rPr dirty="0" sz="1450" spc="-5">
                <a:latin typeface="Times New Roman"/>
                <a:cs typeface="Times New Roman"/>
              </a:rPr>
              <a:t>thought </a:t>
            </a:r>
            <a:r>
              <a:rPr dirty="0" sz="1450" spc="-10">
                <a:latin typeface="Times New Roman"/>
                <a:cs typeface="Times New Roman"/>
              </a:rPr>
              <a:t>at first </a:t>
            </a:r>
            <a:r>
              <a:rPr dirty="0" sz="1450" spc="-5">
                <a:latin typeface="Times New Roman"/>
                <a:cs typeface="Times New Roman"/>
              </a:rPr>
              <a:t>I </a:t>
            </a:r>
            <a:r>
              <a:rPr dirty="0" sz="1450" spc="-10">
                <a:latin typeface="Times New Roman"/>
                <a:cs typeface="Times New Roman"/>
              </a:rPr>
              <a:t>meant it as </a:t>
            </a:r>
            <a:r>
              <a:rPr dirty="0" sz="1450" spc="-5">
                <a:latin typeface="Times New Roman"/>
                <a:cs typeface="Times New Roman"/>
              </a:rPr>
              <a:t>a </a:t>
            </a:r>
            <a:r>
              <a:rPr dirty="0" sz="1450" spc="-10">
                <a:latin typeface="Times New Roman"/>
                <a:cs typeface="Times New Roman"/>
              </a:rPr>
              <a:t>joke, and when they  realised that </a:t>
            </a:r>
            <a:r>
              <a:rPr dirty="0" sz="1450" spc="-5">
                <a:latin typeface="Times New Roman"/>
                <a:cs typeface="Times New Roman"/>
              </a:rPr>
              <a:t>I </a:t>
            </a:r>
            <a:r>
              <a:rPr dirty="0" sz="1450" spc="-10">
                <a:latin typeface="Times New Roman"/>
                <a:cs typeface="Times New Roman"/>
              </a:rPr>
              <a:t>was serious, and that when </a:t>
            </a:r>
            <a:r>
              <a:rPr dirty="0" sz="1450" spc="-5">
                <a:latin typeface="Times New Roman"/>
                <a:cs typeface="Times New Roman"/>
              </a:rPr>
              <a:t>I </a:t>
            </a:r>
            <a:r>
              <a:rPr dirty="0" sz="1450" spc="-10">
                <a:latin typeface="Times New Roman"/>
                <a:cs typeface="Times New Roman"/>
              </a:rPr>
              <a:t>talked </a:t>
            </a:r>
            <a:r>
              <a:rPr dirty="0" sz="1450" spc="-5">
                <a:latin typeface="Times New Roman"/>
                <a:cs typeface="Times New Roman"/>
              </a:rPr>
              <a:t>of </a:t>
            </a:r>
            <a:r>
              <a:rPr dirty="0" sz="1450" spc="-10">
                <a:latin typeface="Times New Roman"/>
                <a:cs typeface="Times New Roman"/>
              </a:rPr>
              <a:t>miracles </a:t>
            </a:r>
            <a:r>
              <a:rPr dirty="0" sz="1450" spc="-5">
                <a:latin typeface="Times New Roman"/>
                <a:cs typeface="Times New Roman"/>
              </a:rPr>
              <a:t>I </a:t>
            </a:r>
            <a:r>
              <a:rPr dirty="0" sz="1450" spc="-10">
                <a:latin typeface="Times New Roman"/>
                <a:cs typeface="Times New Roman"/>
              </a:rPr>
              <a:t>didn't mean  what the Germans, with their spectacles </a:t>
            </a:r>
            <a:r>
              <a:rPr dirty="0" sz="1450" spc="-5">
                <a:latin typeface="Times New Roman"/>
                <a:cs typeface="Times New Roman"/>
              </a:rPr>
              <a:t>on </a:t>
            </a:r>
            <a:r>
              <a:rPr dirty="0" sz="1450" spc="-10">
                <a:latin typeface="Times New Roman"/>
                <a:cs typeface="Times New Roman"/>
              </a:rPr>
              <a:t>their noses, mean when they use  the word—the way the grass keeps growing, and things like that—but the  opposite, if anything, then their first impulse was to call me mad. But since  that was obviously </a:t>
            </a:r>
            <a:r>
              <a:rPr dirty="0" sz="1450" spc="-5">
                <a:latin typeface="Times New Roman"/>
                <a:cs typeface="Times New Roman"/>
              </a:rPr>
              <a:t>not </a:t>
            </a:r>
            <a:r>
              <a:rPr dirty="0" sz="1450" spc="-10">
                <a:latin typeface="Times New Roman"/>
                <a:cs typeface="Times New Roman"/>
              </a:rPr>
              <a:t>the case—I am pretty quick-witted, have learnt Hebrew  and Aramaic, can read the </a:t>
            </a:r>
            <a:r>
              <a:rPr dirty="0" sz="1450" spc="-25">
                <a:latin typeface="Times New Roman"/>
                <a:cs typeface="Times New Roman"/>
              </a:rPr>
              <a:t>Targumim </a:t>
            </a:r>
            <a:r>
              <a:rPr dirty="0" sz="1450" spc="-10">
                <a:latin typeface="Times New Roman"/>
                <a:cs typeface="Times New Roman"/>
              </a:rPr>
              <a:t>and Midrashim, and have other such  trifling skills—they had to find another word for it, and finally settled </a:t>
            </a:r>
            <a:r>
              <a:rPr dirty="0" sz="1450" spc="-5">
                <a:latin typeface="Times New Roman"/>
                <a:cs typeface="Times New Roman"/>
              </a:rPr>
              <a:t>on one  </a:t>
            </a:r>
            <a:r>
              <a:rPr dirty="0" sz="1450" spc="-10">
                <a:latin typeface="Times New Roman"/>
                <a:cs typeface="Times New Roman"/>
              </a:rPr>
              <a:t>that is completely meaningless: they called me 'highly</a:t>
            </a:r>
            <a:r>
              <a:rPr dirty="0" sz="1450" spc="45">
                <a:latin typeface="Times New Roman"/>
                <a:cs typeface="Times New Roman"/>
              </a:rPr>
              <a:t> </a:t>
            </a:r>
            <a:r>
              <a:rPr dirty="0" sz="1450" spc="-10">
                <a:latin typeface="Times New Roman"/>
                <a:cs typeface="Times New Roman"/>
              </a:rPr>
              <a:t>strung'.</a:t>
            </a:r>
            <a:endParaRPr sz="1450">
              <a:latin typeface="Times New Roman"/>
              <a:cs typeface="Times New Roman"/>
            </a:endParaRPr>
          </a:p>
          <a:p>
            <a:pPr algn="just" marL="12700" marR="6985" indent="255904">
              <a:lnSpc>
                <a:spcPts val="1730"/>
              </a:lnSpc>
              <a:spcBef>
                <a:spcPts val="844"/>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tried to get them to see that for me the important—the essential—  thing about the Bible and other holy writings was the miraculous element and  that alone, and </a:t>
            </a:r>
            <a:r>
              <a:rPr dirty="0" sz="1450" spc="-5">
                <a:latin typeface="Times New Roman"/>
                <a:cs typeface="Times New Roman"/>
              </a:rPr>
              <a:t>not </a:t>
            </a:r>
            <a:r>
              <a:rPr dirty="0" sz="1450" spc="-10">
                <a:latin typeface="Times New Roman"/>
                <a:cs typeface="Times New Roman"/>
              </a:rPr>
              <a:t>moral </a:t>
            </a:r>
            <a:r>
              <a:rPr dirty="0" sz="1450" spc="-5">
                <a:latin typeface="Times New Roman"/>
                <a:cs typeface="Times New Roman"/>
              </a:rPr>
              <a:t>or </a:t>
            </a:r>
            <a:r>
              <a:rPr dirty="0" sz="1450" spc="-10">
                <a:latin typeface="Times New Roman"/>
                <a:cs typeface="Times New Roman"/>
              </a:rPr>
              <a:t>ethical commandments, which can only </a:t>
            </a:r>
            <a:r>
              <a:rPr dirty="0" sz="1450" spc="-5">
                <a:latin typeface="Times New Roman"/>
                <a:cs typeface="Times New Roman"/>
              </a:rPr>
              <a:t>be </a:t>
            </a:r>
            <a:r>
              <a:rPr dirty="0" sz="1450" spc="-10">
                <a:latin typeface="Times New Roman"/>
                <a:cs typeface="Times New Roman"/>
              </a:rPr>
              <a:t>hidden  ways </a:t>
            </a:r>
            <a:r>
              <a:rPr dirty="0" sz="1450" spc="-5">
                <a:latin typeface="Times New Roman"/>
                <a:cs typeface="Times New Roman"/>
              </a:rPr>
              <a:t>of </a:t>
            </a:r>
            <a:r>
              <a:rPr dirty="0" sz="1450" spc="-10">
                <a:latin typeface="Times New Roman"/>
                <a:cs typeface="Times New Roman"/>
              </a:rPr>
              <a:t>approaching the miraculous, then all</a:t>
            </a:r>
            <a:r>
              <a:rPr dirty="0" sz="1450" spc="20">
                <a:latin typeface="Times New Roman"/>
                <a:cs typeface="Times New Roman"/>
              </a:rPr>
              <a:t> </a:t>
            </a:r>
            <a:r>
              <a:rPr dirty="0" sz="1450" spc="-10">
                <a:latin typeface="Times New Roman"/>
                <a:cs typeface="Times New Roman"/>
              </a:rPr>
              <a:t>they</a:t>
            </a:r>
            <a:endParaRPr sz="1450">
              <a:latin typeface="Times New Roman"/>
              <a:cs typeface="Times New Roman"/>
            </a:endParaRPr>
          </a:p>
          <a:p>
            <a:pPr algn="just" marL="12700" marR="11430" indent="255904">
              <a:lnSpc>
                <a:spcPts val="1730"/>
              </a:lnSpc>
              <a:spcBef>
                <a:spcPts val="715"/>
              </a:spcBef>
            </a:pP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was to throw platitudes at me. They were afraid to admit openly  that the only parts </a:t>
            </a:r>
            <a:r>
              <a:rPr dirty="0" sz="1450" spc="-5">
                <a:latin typeface="Times New Roman"/>
                <a:cs typeface="Times New Roman"/>
              </a:rPr>
              <a:t>of </a:t>
            </a:r>
            <a:r>
              <a:rPr dirty="0" sz="1450" spc="-10">
                <a:latin typeface="Times New Roman"/>
                <a:cs typeface="Times New Roman"/>
              </a:rPr>
              <a:t>the sacred writings they believed in were those which  could just as well </a:t>
            </a:r>
            <a:r>
              <a:rPr dirty="0" sz="1450" spc="-5">
                <a:latin typeface="Times New Roman"/>
                <a:cs typeface="Times New Roman"/>
              </a:rPr>
              <a:t>be </a:t>
            </a:r>
            <a:r>
              <a:rPr dirty="0" sz="1450" spc="-10">
                <a:latin typeface="Times New Roman"/>
                <a:cs typeface="Times New Roman"/>
              </a:rPr>
              <a:t>in the Civil</a:t>
            </a:r>
            <a:r>
              <a:rPr dirty="0" sz="1450" spc="25">
                <a:latin typeface="Times New Roman"/>
                <a:cs typeface="Times New Roman"/>
              </a:rPr>
              <a:t> </a:t>
            </a:r>
            <a:r>
              <a:rPr dirty="0" sz="1450" spc="-10">
                <a:latin typeface="Times New Roman"/>
                <a:cs typeface="Times New Roman"/>
              </a:rPr>
              <a:t>Code.</a:t>
            </a:r>
            <a:endParaRPr sz="1450">
              <a:latin typeface="Times New Roman"/>
              <a:cs typeface="Times New Roman"/>
            </a:endParaRPr>
          </a:p>
          <a:p>
            <a:pPr algn="just" marL="12700" marR="8890" indent="255904">
              <a:lnSpc>
                <a:spcPts val="1730"/>
              </a:lnSpc>
              <a:spcBef>
                <a:spcPts val="785"/>
              </a:spcBef>
            </a:pPr>
            <a:r>
              <a:rPr dirty="0" sz="1450" spc="-10">
                <a:latin typeface="Times New Roman"/>
                <a:cs typeface="Times New Roman"/>
              </a:rPr>
              <a:t>They were uncomfortable at the very mention </a:t>
            </a:r>
            <a:r>
              <a:rPr dirty="0" sz="1450" spc="-5">
                <a:latin typeface="Times New Roman"/>
                <a:cs typeface="Times New Roman"/>
              </a:rPr>
              <a:t>of </a:t>
            </a:r>
            <a:r>
              <a:rPr dirty="0" sz="1450" spc="-10">
                <a:latin typeface="Times New Roman"/>
                <a:cs typeface="Times New Roman"/>
              </a:rPr>
              <a:t>the word 'miracle'. It felt  as if the ground were opening </a:t>
            </a:r>
            <a:r>
              <a:rPr dirty="0" sz="1450" spc="-5">
                <a:latin typeface="Times New Roman"/>
                <a:cs typeface="Times New Roman"/>
              </a:rPr>
              <a:t>up </a:t>
            </a:r>
            <a:r>
              <a:rPr dirty="0" sz="1450" spc="-10">
                <a:latin typeface="Times New Roman"/>
                <a:cs typeface="Times New Roman"/>
              </a:rPr>
              <a:t>at their feet, they</a:t>
            </a:r>
            <a:r>
              <a:rPr dirty="0" sz="1450" spc="55">
                <a:latin typeface="Times New Roman"/>
                <a:cs typeface="Times New Roman"/>
              </a:rPr>
              <a:t> </a:t>
            </a:r>
            <a:r>
              <a:rPr dirty="0" sz="1450" spc="-10">
                <a:latin typeface="Times New Roman"/>
                <a:cs typeface="Times New Roman"/>
              </a:rPr>
              <a:t>said.</a:t>
            </a:r>
            <a:endParaRPr sz="1450">
              <a:latin typeface="Times New Roman"/>
              <a:cs typeface="Times New Roman"/>
            </a:endParaRPr>
          </a:p>
          <a:p>
            <a:pPr algn="just" marL="12700" marR="10795" indent="255904">
              <a:lnSpc>
                <a:spcPts val="1730"/>
              </a:lnSpc>
              <a:spcBef>
                <a:spcPts val="790"/>
              </a:spcBef>
            </a:pPr>
            <a:r>
              <a:rPr dirty="0" sz="1450" spc="-10">
                <a:latin typeface="Times New Roman"/>
                <a:cs typeface="Times New Roman"/>
              </a:rPr>
              <a:t>As if there could </a:t>
            </a:r>
            <a:r>
              <a:rPr dirty="0" sz="1450" spc="-5">
                <a:latin typeface="Times New Roman"/>
                <a:cs typeface="Times New Roman"/>
              </a:rPr>
              <a:t>be </a:t>
            </a:r>
            <a:r>
              <a:rPr dirty="0" sz="1450" spc="-10">
                <a:latin typeface="Times New Roman"/>
                <a:cs typeface="Times New Roman"/>
              </a:rPr>
              <a:t>anything more marvellous than to have the ground  open </a:t>
            </a:r>
            <a:r>
              <a:rPr dirty="0" sz="1450" spc="-5">
                <a:latin typeface="Times New Roman"/>
                <a:cs typeface="Times New Roman"/>
              </a:rPr>
              <a:t>up </a:t>
            </a:r>
            <a:r>
              <a:rPr dirty="0" sz="1450" spc="-10">
                <a:latin typeface="Times New Roman"/>
                <a:cs typeface="Times New Roman"/>
              </a:rPr>
              <a:t>at </a:t>
            </a:r>
            <a:r>
              <a:rPr dirty="0" sz="1450" spc="-5">
                <a:latin typeface="Times New Roman"/>
                <a:cs typeface="Times New Roman"/>
              </a:rPr>
              <a:t>your</a:t>
            </a:r>
            <a:r>
              <a:rPr dirty="0" sz="1450">
                <a:latin typeface="Times New Roman"/>
                <a:cs typeface="Times New Roman"/>
              </a:rPr>
              <a:t> </a:t>
            </a:r>
            <a:r>
              <a:rPr dirty="0" sz="1450" spc="-10">
                <a:latin typeface="Times New Roman"/>
                <a:cs typeface="Times New Roman"/>
              </a:rPr>
              <a:t>feet!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The world exists for </a:t>
            </a:r>
            <a:r>
              <a:rPr dirty="0" sz="1450" spc="-5">
                <a:latin typeface="Times New Roman"/>
                <a:cs typeface="Times New Roman"/>
              </a:rPr>
              <a:t>us </a:t>
            </a:r>
            <a:r>
              <a:rPr dirty="0" sz="1450" spc="-10">
                <a:latin typeface="Times New Roman"/>
                <a:cs typeface="Times New Roman"/>
              </a:rPr>
              <a:t>to think it to tatters', </a:t>
            </a:r>
            <a:r>
              <a:rPr dirty="0" sz="1450" spc="-5">
                <a:latin typeface="Times New Roman"/>
                <a:cs typeface="Times New Roman"/>
              </a:rPr>
              <a:t>I </a:t>
            </a:r>
            <a:r>
              <a:rPr dirty="0" sz="1450" spc="-10">
                <a:latin typeface="Times New Roman"/>
                <a:cs typeface="Times New Roman"/>
              </a:rPr>
              <a:t>once heard my father </a:t>
            </a:r>
            <a:r>
              <a:rPr dirty="0" sz="1450" spc="-30">
                <a:latin typeface="Times New Roman"/>
                <a:cs typeface="Times New Roman"/>
              </a:rPr>
              <a:t>say.  </a:t>
            </a:r>
            <a:r>
              <a:rPr dirty="0" sz="1450" spc="-10">
                <a:latin typeface="Times New Roman"/>
                <a:cs typeface="Times New Roman"/>
              </a:rPr>
              <a:t>'Then, and only then, does life </a:t>
            </a:r>
            <a:r>
              <a:rPr dirty="0" sz="1450" spc="-5">
                <a:latin typeface="Times New Roman"/>
                <a:cs typeface="Times New Roman"/>
              </a:rPr>
              <a:t>begin.' I don't </a:t>
            </a:r>
            <a:r>
              <a:rPr dirty="0" sz="1450" spc="-10">
                <a:latin typeface="Times New Roman"/>
                <a:cs typeface="Times New Roman"/>
              </a:rPr>
              <a:t>know what </a:t>
            </a:r>
            <a:r>
              <a:rPr dirty="0" sz="1450" spc="-5">
                <a:latin typeface="Times New Roman"/>
                <a:cs typeface="Times New Roman"/>
              </a:rPr>
              <a:t>he </a:t>
            </a:r>
            <a:r>
              <a:rPr dirty="0" sz="1450" spc="-10">
                <a:latin typeface="Times New Roman"/>
                <a:cs typeface="Times New Roman"/>
              </a:rPr>
              <a:t>meant </a:t>
            </a:r>
            <a:r>
              <a:rPr dirty="0" sz="1450" spc="-5">
                <a:latin typeface="Times New Roman"/>
                <a:cs typeface="Times New Roman"/>
              </a:rPr>
              <a:t>by </a:t>
            </a:r>
            <a:r>
              <a:rPr dirty="0" sz="1450" spc="-10">
                <a:latin typeface="Times New Roman"/>
                <a:cs typeface="Times New Roman"/>
              </a:rPr>
              <a:t>'life', </a:t>
            </a:r>
            <a:r>
              <a:rPr dirty="0" sz="1450" spc="-5">
                <a:latin typeface="Times New Roman"/>
                <a:cs typeface="Times New Roman"/>
              </a:rPr>
              <a:t>but  </a:t>
            </a:r>
            <a:r>
              <a:rPr dirty="0" sz="1450" spc="-10">
                <a:latin typeface="Times New Roman"/>
                <a:cs typeface="Times New Roman"/>
              </a:rPr>
              <a:t>sometimes </a:t>
            </a:r>
            <a:r>
              <a:rPr dirty="0" sz="1450" spc="-5">
                <a:latin typeface="Times New Roman"/>
                <a:cs typeface="Times New Roman"/>
              </a:rPr>
              <a:t>I do </a:t>
            </a:r>
            <a:r>
              <a:rPr dirty="0" sz="1450" spc="-10">
                <a:latin typeface="Times New Roman"/>
                <a:cs typeface="Times New Roman"/>
              </a:rPr>
              <a:t>feel that </a:t>
            </a:r>
            <a:r>
              <a:rPr dirty="0" sz="1450" spc="-5">
                <a:latin typeface="Times New Roman"/>
                <a:cs typeface="Times New Roman"/>
              </a:rPr>
              <a:t>one </a:t>
            </a:r>
            <a:r>
              <a:rPr dirty="0" sz="1450" spc="-10">
                <a:latin typeface="Times New Roman"/>
                <a:cs typeface="Times New Roman"/>
              </a:rPr>
              <a:t>day </a:t>
            </a:r>
            <a:r>
              <a:rPr dirty="0" sz="1450" spc="-5">
                <a:latin typeface="Times New Roman"/>
                <a:cs typeface="Times New Roman"/>
              </a:rPr>
              <a:t>I </a:t>
            </a:r>
            <a:r>
              <a:rPr dirty="0" sz="1450" spc="-10">
                <a:latin typeface="Times New Roman"/>
                <a:cs typeface="Times New Roman"/>
              </a:rPr>
              <a:t>will </a:t>
            </a:r>
            <a:r>
              <a:rPr dirty="0" sz="1450" spc="-5">
                <a:latin typeface="Times New Roman"/>
                <a:cs typeface="Times New Roman"/>
              </a:rPr>
              <a:t>do </a:t>
            </a:r>
            <a:r>
              <a:rPr dirty="0" sz="1450" spc="-10">
                <a:latin typeface="Times New Roman"/>
                <a:cs typeface="Times New Roman"/>
              </a:rPr>
              <a:t>what </a:t>
            </a:r>
            <a:r>
              <a:rPr dirty="0" sz="1450" spc="-5">
                <a:latin typeface="Times New Roman"/>
                <a:cs typeface="Times New Roman"/>
              </a:rPr>
              <a:t>I </a:t>
            </a:r>
            <a:r>
              <a:rPr dirty="0" sz="1450" spc="-10">
                <a:latin typeface="Times New Roman"/>
                <a:cs typeface="Times New Roman"/>
              </a:rPr>
              <a:t>can best describe as 'wake  </a:t>
            </a:r>
            <a:r>
              <a:rPr dirty="0" sz="1450" spc="-5">
                <a:latin typeface="Times New Roman"/>
                <a:cs typeface="Times New Roman"/>
              </a:rPr>
              <a:t>up', </a:t>
            </a:r>
            <a:r>
              <a:rPr dirty="0" sz="1450" spc="-10">
                <a:latin typeface="Times New Roman"/>
                <a:cs typeface="Times New Roman"/>
              </a:rPr>
              <a:t>even if </a:t>
            </a:r>
            <a:r>
              <a:rPr dirty="0" sz="1450" spc="-5">
                <a:latin typeface="Times New Roman"/>
                <a:cs typeface="Times New Roman"/>
              </a:rPr>
              <a:t>I </a:t>
            </a:r>
            <a:r>
              <a:rPr dirty="0" sz="1450" spc="-10">
                <a:latin typeface="Times New Roman"/>
                <a:cs typeface="Times New Roman"/>
              </a:rPr>
              <a:t>have </a:t>
            </a:r>
            <a:r>
              <a:rPr dirty="0" sz="1450" spc="-5">
                <a:latin typeface="Times New Roman"/>
                <a:cs typeface="Times New Roman"/>
              </a:rPr>
              <a:t>no </a:t>
            </a:r>
            <a:r>
              <a:rPr dirty="0" sz="1450" spc="-10">
                <a:latin typeface="Times New Roman"/>
                <a:cs typeface="Times New Roman"/>
              </a:rPr>
              <a:t>idea what kind </a:t>
            </a:r>
            <a:r>
              <a:rPr dirty="0" sz="1450" spc="-5">
                <a:latin typeface="Times New Roman"/>
                <a:cs typeface="Times New Roman"/>
              </a:rPr>
              <a:t>of </a:t>
            </a:r>
            <a:r>
              <a:rPr dirty="0" sz="1450" spc="-10">
                <a:latin typeface="Times New Roman"/>
                <a:cs typeface="Times New Roman"/>
              </a:rPr>
              <a:t>world </a:t>
            </a:r>
            <a:r>
              <a:rPr dirty="0" sz="1450" spc="-5">
                <a:latin typeface="Times New Roman"/>
                <a:cs typeface="Times New Roman"/>
              </a:rPr>
              <a:t>I </a:t>
            </a:r>
            <a:r>
              <a:rPr dirty="0" sz="1450" spc="-10">
                <a:latin typeface="Times New Roman"/>
                <a:cs typeface="Times New Roman"/>
              </a:rPr>
              <a:t>will wake </a:t>
            </a:r>
            <a:r>
              <a:rPr dirty="0" sz="1450" spc="-5">
                <a:latin typeface="Times New Roman"/>
                <a:cs typeface="Times New Roman"/>
              </a:rPr>
              <a:t>up in. </a:t>
            </a:r>
            <a:r>
              <a:rPr dirty="0" sz="1450" spc="-10">
                <a:latin typeface="Times New Roman"/>
                <a:cs typeface="Times New Roman"/>
              </a:rPr>
              <a:t>And I'm sure  that miracles will precede</a:t>
            </a:r>
            <a:r>
              <a:rPr dirty="0" sz="1450" spc="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73025" indent="255904">
              <a:lnSpc>
                <a:spcPts val="1730"/>
              </a:lnSpc>
              <a:spcBef>
                <a:spcPts val="785"/>
              </a:spcBef>
            </a:pPr>
            <a:r>
              <a:rPr dirty="0" sz="1450" spc="-10">
                <a:latin typeface="Times New Roman"/>
                <a:cs typeface="Times New Roman"/>
              </a:rPr>
              <a:t>'Have </a:t>
            </a:r>
            <a:r>
              <a:rPr dirty="0" sz="1450" spc="-5">
                <a:latin typeface="Times New Roman"/>
                <a:cs typeface="Times New Roman"/>
              </a:rPr>
              <a:t>you </a:t>
            </a:r>
            <a:r>
              <a:rPr dirty="0" sz="1450" spc="-10">
                <a:latin typeface="Times New Roman"/>
                <a:cs typeface="Times New Roman"/>
              </a:rPr>
              <a:t>already witnessed </a:t>
            </a:r>
            <a:r>
              <a:rPr dirty="0" sz="1450" spc="-5">
                <a:latin typeface="Times New Roman"/>
                <a:cs typeface="Times New Roman"/>
              </a:rPr>
              <a:t>a </a:t>
            </a:r>
            <a:r>
              <a:rPr dirty="0" sz="1450" spc="-10">
                <a:latin typeface="Times New Roman"/>
                <a:cs typeface="Times New Roman"/>
              </a:rPr>
              <a:t>miracle, that </a:t>
            </a:r>
            <a:r>
              <a:rPr dirty="0" sz="1450" spc="-5">
                <a:latin typeface="Times New Roman"/>
                <a:cs typeface="Times New Roman"/>
              </a:rPr>
              <a:t>you </a:t>
            </a:r>
            <a:r>
              <a:rPr dirty="0" sz="1450" spc="-10">
                <a:latin typeface="Times New Roman"/>
                <a:cs typeface="Times New Roman"/>
              </a:rPr>
              <a:t>are constantly expecting  another?' my friends often used to ask me, and when </a:t>
            </a:r>
            <a:r>
              <a:rPr dirty="0" sz="1450" spc="-5">
                <a:latin typeface="Times New Roman"/>
                <a:cs typeface="Times New Roman"/>
              </a:rPr>
              <a:t>I </a:t>
            </a:r>
            <a:r>
              <a:rPr dirty="0" sz="1450" spc="-10">
                <a:latin typeface="Times New Roman"/>
                <a:cs typeface="Times New Roman"/>
              </a:rPr>
              <a:t>said </a:t>
            </a:r>
            <a:r>
              <a:rPr dirty="0" sz="1450" spc="-5">
                <a:latin typeface="Times New Roman"/>
                <a:cs typeface="Times New Roman"/>
              </a:rPr>
              <a:t>I </a:t>
            </a:r>
            <a:r>
              <a:rPr dirty="0" sz="1450" spc="-10">
                <a:latin typeface="Times New Roman"/>
                <a:cs typeface="Times New Roman"/>
              </a:rPr>
              <a:t>hadn't, they  immediately started gloating. </a:t>
            </a:r>
            <a:r>
              <a:rPr dirty="0" sz="1450" spc="-35">
                <a:latin typeface="Times New Roman"/>
                <a:cs typeface="Times New Roman"/>
              </a:rPr>
              <a:t>Tell </a:t>
            </a:r>
            <a:r>
              <a:rPr dirty="0" sz="1450" spc="-10">
                <a:latin typeface="Times New Roman"/>
                <a:cs typeface="Times New Roman"/>
              </a:rPr>
              <a:t>me, Herr Pernath, can </a:t>
            </a:r>
            <a:r>
              <a:rPr dirty="0" sz="1450" spc="-5">
                <a:latin typeface="Times New Roman"/>
                <a:cs typeface="Times New Roman"/>
              </a:rPr>
              <a:t>you </a:t>
            </a:r>
            <a:r>
              <a:rPr dirty="0" sz="1450" spc="-10">
                <a:latin typeface="Times New Roman"/>
                <a:cs typeface="Times New Roman"/>
              </a:rPr>
              <a:t>understand the  workings </a:t>
            </a:r>
            <a:r>
              <a:rPr dirty="0" sz="1450" spc="-5">
                <a:latin typeface="Times New Roman"/>
                <a:cs typeface="Times New Roman"/>
              </a:rPr>
              <a:t>of </a:t>
            </a:r>
            <a:r>
              <a:rPr dirty="0" sz="1450" spc="-10">
                <a:latin typeface="Times New Roman"/>
                <a:cs typeface="Times New Roman"/>
              </a:rPr>
              <a:t>hearts like that? That miracles have happened to me, even if only  little ones, tiny little ones", Miriam's eyes were shining, "was something </a:t>
            </a:r>
            <a:r>
              <a:rPr dirty="0" sz="1450" spc="-5">
                <a:latin typeface="Times New Roman"/>
                <a:cs typeface="Times New Roman"/>
              </a:rPr>
              <a:t>I  </a:t>
            </a:r>
            <a:r>
              <a:rPr dirty="0" sz="1450" spc="-10">
                <a:latin typeface="Times New Roman"/>
                <a:cs typeface="Times New Roman"/>
              </a:rPr>
              <a:t>wouldn't reveal to them"—I could hear the tears </a:t>
            </a:r>
            <a:r>
              <a:rPr dirty="0" sz="1450" spc="-5">
                <a:latin typeface="Times New Roman"/>
                <a:cs typeface="Times New Roman"/>
              </a:rPr>
              <a:t>of </a:t>
            </a:r>
            <a:r>
              <a:rPr dirty="0" sz="1450" spc="-10">
                <a:latin typeface="Times New Roman"/>
                <a:cs typeface="Times New Roman"/>
              </a:rPr>
              <a:t>joy in her voice—"but </a:t>
            </a:r>
            <a:r>
              <a:rPr dirty="0" sz="1450" spc="-5">
                <a:latin typeface="Times New Roman"/>
                <a:cs typeface="Times New Roman"/>
              </a:rPr>
              <a:t>you  </a:t>
            </a:r>
            <a:r>
              <a:rPr dirty="0" sz="1450" spc="-10">
                <a:latin typeface="Times New Roman"/>
                <a:cs typeface="Times New Roman"/>
              </a:rPr>
              <a:t>will understand.</a:t>
            </a:r>
            <a:endParaRPr sz="1450">
              <a:latin typeface="Times New Roman"/>
              <a:cs typeface="Times New Roman"/>
            </a:endParaRPr>
          </a:p>
          <a:p>
            <a:pPr algn="just" marL="12700" marR="9525" indent="255904">
              <a:lnSpc>
                <a:spcPts val="1730"/>
              </a:lnSpc>
              <a:spcBef>
                <a:spcPts val="780"/>
              </a:spcBef>
            </a:pPr>
            <a:r>
              <a:rPr dirty="0" sz="1450" spc="-10">
                <a:latin typeface="Times New Roman"/>
                <a:cs typeface="Times New Roman"/>
              </a:rPr>
              <a:t>Often, for weeks, for months even", she was speaking very softly </a:t>
            </a:r>
            <a:r>
              <a:rPr dirty="0" sz="1450" spc="-30">
                <a:latin typeface="Times New Roman"/>
                <a:cs typeface="Times New Roman"/>
              </a:rPr>
              <a:t>now, </a:t>
            </a:r>
            <a:r>
              <a:rPr dirty="0" sz="1450" spc="-10">
                <a:latin typeface="Times New Roman"/>
                <a:cs typeface="Times New Roman"/>
              </a:rPr>
              <a:t>"we  have lived from miracles alone. When there was </a:t>
            </a:r>
            <a:r>
              <a:rPr dirty="0" sz="1450" spc="-5">
                <a:latin typeface="Times New Roman"/>
                <a:cs typeface="Times New Roman"/>
              </a:rPr>
              <a:t>no </a:t>
            </a:r>
            <a:r>
              <a:rPr dirty="0" sz="1450" spc="-10">
                <a:latin typeface="Times New Roman"/>
                <a:cs typeface="Times New Roman"/>
              </a:rPr>
              <a:t>more bread in the house,  </a:t>
            </a:r>
            <a:r>
              <a:rPr dirty="0" sz="1450" spc="-5">
                <a:latin typeface="Times New Roman"/>
                <a:cs typeface="Times New Roman"/>
              </a:rPr>
              <a:t>not a </a:t>
            </a:r>
            <a:r>
              <a:rPr dirty="0" sz="1450" spc="-10">
                <a:latin typeface="Times New Roman"/>
                <a:cs typeface="Times New Roman"/>
              </a:rPr>
              <a:t>single mouthful, then </a:t>
            </a:r>
            <a:r>
              <a:rPr dirty="0" sz="1450" spc="-5">
                <a:latin typeface="Times New Roman"/>
                <a:cs typeface="Times New Roman"/>
              </a:rPr>
              <a:t>I </a:t>
            </a:r>
            <a:r>
              <a:rPr dirty="0" sz="1450" spc="-10">
                <a:latin typeface="Times New Roman"/>
                <a:cs typeface="Times New Roman"/>
              </a:rPr>
              <a:t>knew the </a:t>
            </a:r>
            <a:r>
              <a:rPr dirty="0" sz="1450" spc="-5">
                <a:latin typeface="Times New Roman"/>
                <a:cs typeface="Times New Roman"/>
              </a:rPr>
              <a:t>hour </a:t>
            </a:r>
            <a:r>
              <a:rPr dirty="0" sz="1450" spc="-10">
                <a:latin typeface="Times New Roman"/>
                <a:cs typeface="Times New Roman"/>
              </a:rPr>
              <a:t>had come! And </a:t>
            </a:r>
            <a:r>
              <a:rPr dirty="0" sz="1450" spc="-5">
                <a:latin typeface="Times New Roman"/>
                <a:cs typeface="Times New Roman"/>
              </a:rPr>
              <a:t>I </a:t>
            </a:r>
            <a:r>
              <a:rPr dirty="0" sz="1450" spc="-10">
                <a:latin typeface="Times New Roman"/>
                <a:cs typeface="Times New Roman"/>
              </a:rPr>
              <a:t>would sit here  and</a:t>
            </a:r>
            <a:r>
              <a:rPr dirty="0" sz="1450" spc="60">
                <a:latin typeface="Times New Roman"/>
                <a:cs typeface="Times New Roman"/>
              </a:rPr>
              <a:t> </a:t>
            </a:r>
            <a:r>
              <a:rPr dirty="0" sz="1450" spc="-10">
                <a:latin typeface="Times New Roman"/>
                <a:cs typeface="Times New Roman"/>
              </a:rPr>
              <a:t>wait</a:t>
            </a:r>
            <a:r>
              <a:rPr dirty="0" sz="1450" spc="60">
                <a:latin typeface="Times New Roman"/>
                <a:cs typeface="Times New Roman"/>
              </a:rPr>
              <a:t> </a:t>
            </a:r>
            <a:r>
              <a:rPr dirty="0" sz="1450" spc="-10">
                <a:latin typeface="Times New Roman"/>
                <a:cs typeface="Times New Roman"/>
              </a:rPr>
              <a:t>and</a:t>
            </a:r>
            <a:r>
              <a:rPr dirty="0" sz="1450" spc="60">
                <a:latin typeface="Times New Roman"/>
                <a:cs typeface="Times New Roman"/>
              </a:rPr>
              <a:t> </a:t>
            </a:r>
            <a:r>
              <a:rPr dirty="0" sz="1450" spc="-10">
                <a:latin typeface="Times New Roman"/>
                <a:cs typeface="Times New Roman"/>
              </a:rPr>
              <a:t>wait</a:t>
            </a:r>
            <a:r>
              <a:rPr dirty="0" sz="1450" spc="60">
                <a:latin typeface="Times New Roman"/>
                <a:cs typeface="Times New Roman"/>
              </a:rPr>
              <a:t> </a:t>
            </a:r>
            <a:r>
              <a:rPr dirty="0" sz="1450" spc="-10">
                <a:latin typeface="Times New Roman"/>
                <a:cs typeface="Times New Roman"/>
              </a:rPr>
              <a:t>until</a:t>
            </a:r>
            <a:r>
              <a:rPr dirty="0" sz="1450" spc="60">
                <a:latin typeface="Times New Roman"/>
                <a:cs typeface="Times New Roman"/>
              </a:rPr>
              <a:t> </a:t>
            </a:r>
            <a:r>
              <a:rPr dirty="0" sz="1450" spc="-10">
                <a:latin typeface="Times New Roman"/>
                <a:cs typeface="Times New Roman"/>
              </a:rPr>
              <a:t>my</a:t>
            </a:r>
            <a:r>
              <a:rPr dirty="0" sz="1450" spc="60">
                <a:latin typeface="Times New Roman"/>
                <a:cs typeface="Times New Roman"/>
              </a:rPr>
              <a:t> </a:t>
            </a:r>
            <a:r>
              <a:rPr dirty="0" sz="1450" spc="-10">
                <a:latin typeface="Times New Roman"/>
                <a:cs typeface="Times New Roman"/>
              </a:rPr>
              <a:t>heart</a:t>
            </a:r>
            <a:r>
              <a:rPr dirty="0" sz="1450" spc="60">
                <a:latin typeface="Times New Roman"/>
                <a:cs typeface="Times New Roman"/>
              </a:rPr>
              <a:t> </a:t>
            </a:r>
            <a:r>
              <a:rPr dirty="0" sz="1450" spc="-10">
                <a:latin typeface="Times New Roman"/>
                <a:cs typeface="Times New Roman"/>
              </a:rPr>
              <a:t>was</a:t>
            </a:r>
            <a:r>
              <a:rPr dirty="0" sz="1450" spc="60">
                <a:latin typeface="Times New Roman"/>
                <a:cs typeface="Times New Roman"/>
              </a:rPr>
              <a:t> </a:t>
            </a:r>
            <a:r>
              <a:rPr dirty="0" sz="1450" spc="-5">
                <a:latin typeface="Times New Roman"/>
                <a:cs typeface="Times New Roman"/>
              </a:rPr>
              <a:t>pounding</a:t>
            </a:r>
            <a:r>
              <a:rPr dirty="0" sz="1450" spc="65">
                <a:latin typeface="Times New Roman"/>
                <a:cs typeface="Times New Roman"/>
              </a:rPr>
              <a:t> </a:t>
            </a:r>
            <a:r>
              <a:rPr dirty="0" sz="1450" spc="-10">
                <a:latin typeface="Times New Roman"/>
                <a:cs typeface="Times New Roman"/>
              </a:rPr>
              <a:t>so</a:t>
            </a:r>
            <a:r>
              <a:rPr dirty="0" sz="1450" spc="60">
                <a:latin typeface="Times New Roman"/>
                <a:cs typeface="Times New Roman"/>
              </a:rPr>
              <a:t> </a:t>
            </a:r>
            <a:r>
              <a:rPr dirty="0" sz="1450" spc="-10">
                <a:latin typeface="Times New Roman"/>
                <a:cs typeface="Times New Roman"/>
              </a:rPr>
              <a:t>that</a:t>
            </a:r>
            <a:r>
              <a:rPr dirty="0" sz="1450" spc="60">
                <a:latin typeface="Times New Roman"/>
                <a:cs typeface="Times New Roman"/>
              </a:rPr>
              <a:t> </a:t>
            </a:r>
            <a:r>
              <a:rPr dirty="0" sz="1450" spc="-5">
                <a:latin typeface="Times New Roman"/>
                <a:cs typeface="Times New Roman"/>
              </a:rPr>
              <a:t>I</a:t>
            </a:r>
            <a:r>
              <a:rPr dirty="0" sz="1450" spc="60">
                <a:latin typeface="Times New Roman"/>
                <a:cs typeface="Times New Roman"/>
              </a:rPr>
              <a:t> </a:t>
            </a:r>
            <a:r>
              <a:rPr dirty="0" sz="1450" spc="-10">
                <a:latin typeface="Times New Roman"/>
                <a:cs typeface="Times New Roman"/>
              </a:rPr>
              <a:t>could</a:t>
            </a:r>
            <a:r>
              <a:rPr dirty="0" sz="1450" spc="60">
                <a:latin typeface="Times New Roman"/>
                <a:cs typeface="Times New Roman"/>
              </a:rPr>
              <a:t> </a:t>
            </a:r>
            <a:r>
              <a:rPr dirty="0" sz="1450" spc="-10">
                <a:latin typeface="Times New Roman"/>
                <a:cs typeface="Times New Roman"/>
              </a:rPr>
              <a:t>hardly</a:t>
            </a:r>
            <a:r>
              <a:rPr dirty="0" sz="1450" spc="60">
                <a:latin typeface="Times New Roman"/>
                <a:cs typeface="Times New Roman"/>
              </a:rPr>
              <a:t> </a:t>
            </a:r>
            <a:r>
              <a:rPr dirty="0" sz="1450" spc="-10">
                <a:latin typeface="Times New Roman"/>
                <a:cs typeface="Times New Roman"/>
              </a:rPr>
              <a:t>breathe.</a:t>
            </a:r>
            <a:endParaRPr sz="145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3815"/>
            <a:ext cx="5807710" cy="9241155"/>
          </a:xfrm>
          <a:prstGeom prst="rect">
            <a:avLst/>
          </a:prstGeom>
        </p:spPr>
        <p:txBody>
          <a:bodyPr wrap="square" lIns="0" tIns="13335" rIns="0" bIns="0" rtlCol="0" vert="horz">
            <a:spAutoFit/>
          </a:bodyPr>
          <a:lstStyle/>
          <a:p>
            <a:pPr algn="just" marL="12700" marR="5080">
              <a:lnSpc>
                <a:spcPct val="99100"/>
              </a:lnSpc>
              <a:spcBef>
                <a:spcPts val="105"/>
              </a:spcBef>
            </a:pPr>
            <a:r>
              <a:rPr dirty="0" sz="1450" spc="-10">
                <a:latin typeface="Times New Roman"/>
                <a:cs typeface="Times New Roman"/>
              </a:rPr>
              <a:t>And </a:t>
            </a:r>
            <a:r>
              <a:rPr dirty="0" sz="1450" spc="-5">
                <a:latin typeface="Times New Roman"/>
                <a:cs typeface="Times New Roman"/>
              </a:rPr>
              <a:t>. .. </a:t>
            </a:r>
            <a:r>
              <a:rPr dirty="0" sz="1450" spc="-10">
                <a:latin typeface="Times New Roman"/>
                <a:cs typeface="Times New Roman"/>
              </a:rPr>
              <a:t>and then </a:t>
            </a:r>
            <a:r>
              <a:rPr dirty="0" sz="1450" spc="-5">
                <a:latin typeface="Times New Roman"/>
                <a:cs typeface="Times New Roman"/>
              </a:rPr>
              <a:t>I </a:t>
            </a:r>
            <a:r>
              <a:rPr dirty="0" sz="1450" spc="-10">
                <a:latin typeface="Times New Roman"/>
                <a:cs typeface="Times New Roman"/>
              </a:rPr>
              <a:t>would feel drawn outside and </a:t>
            </a:r>
            <a:r>
              <a:rPr dirty="0" sz="1450" spc="-5">
                <a:latin typeface="Times New Roman"/>
                <a:cs typeface="Times New Roman"/>
              </a:rPr>
              <a:t>I </a:t>
            </a:r>
            <a:r>
              <a:rPr dirty="0" sz="1450" spc="-10">
                <a:latin typeface="Times New Roman"/>
                <a:cs typeface="Times New Roman"/>
              </a:rPr>
              <a:t>would run downstairs and  this way and that through the streets, as fast as </a:t>
            </a:r>
            <a:r>
              <a:rPr dirty="0" sz="1450" spc="-5">
                <a:latin typeface="Times New Roman"/>
                <a:cs typeface="Times New Roman"/>
              </a:rPr>
              <a:t>I </a:t>
            </a:r>
            <a:r>
              <a:rPr dirty="0" sz="1450" spc="-10">
                <a:latin typeface="Times New Roman"/>
                <a:cs typeface="Times New Roman"/>
              </a:rPr>
              <a:t>could so 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back  in time before my father came home. And </a:t>
            </a:r>
            <a:r>
              <a:rPr dirty="0" sz="1450" spc="-5">
                <a:latin typeface="Times New Roman"/>
                <a:cs typeface="Times New Roman"/>
              </a:rPr>
              <a:t>. . . </a:t>
            </a:r>
            <a:r>
              <a:rPr dirty="0" sz="1450" spc="-10">
                <a:latin typeface="Times New Roman"/>
                <a:cs typeface="Times New Roman"/>
              </a:rPr>
              <a:t>and every time </a:t>
            </a:r>
            <a:r>
              <a:rPr dirty="0" sz="1450" spc="-5">
                <a:latin typeface="Times New Roman"/>
                <a:cs typeface="Times New Roman"/>
              </a:rPr>
              <a:t>I </a:t>
            </a:r>
            <a:r>
              <a:rPr dirty="0" sz="1450" spc="-10">
                <a:latin typeface="Times New Roman"/>
                <a:cs typeface="Times New Roman"/>
              </a:rPr>
              <a:t>found </a:t>
            </a:r>
            <a:r>
              <a:rPr dirty="0" sz="1450" spc="-25">
                <a:latin typeface="Times New Roman"/>
                <a:cs typeface="Times New Roman"/>
              </a:rPr>
              <a:t>money.  </a:t>
            </a:r>
            <a:r>
              <a:rPr dirty="0" sz="1450" spc="-10">
                <a:latin typeface="Times New Roman"/>
                <a:cs typeface="Times New Roman"/>
              </a:rPr>
              <a:t>Sometimes more, sometimes less, </a:t>
            </a:r>
            <a:r>
              <a:rPr dirty="0" sz="1450" spc="-5">
                <a:latin typeface="Times New Roman"/>
                <a:cs typeface="Times New Roman"/>
              </a:rPr>
              <a:t>but </a:t>
            </a:r>
            <a:r>
              <a:rPr dirty="0" sz="1450" spc="-10">
                <a:latin typeface="Times New Roman"/>
                <a:cs typeface="Times New Roman"/>
              </a:rPr>
              <a:t>always enough for me to </a:t>
            </a:r>
            <a:r>
              <a:rPr dirty="0" sz="1450" spc="-5">
                <a:latin typeface="Times New Roman"/>
                <a:cs typeface="Times New Roman"/>
              </a:rPr>
              <a:t>be </a:t>
            </a:r>
            <a:r>
              <a:rPr dirty="0" sz="1450" spc="-10">
                <a:latin typeface="Times New Roman"/>
                <a:cs typeface="Times New Roman"/>
              </a:rPr>
              <a:t>able to </a:t>
            </a:r>
            <a:r>
              <a:rPr dirty="0" sz="1450" spc="-5">
                <a:latin typeface="Times New Roman"/>
                <a:cs typeface="Times New Roman"/>
              </a:rPr>
              <a:t>buy  </a:t>
            </a:r>
            <a:r>
              <a:rPr dirty="0" sz="1450" spc="-10">
                <a:latin typeface="Times New Roman"/>
                <a:cs typeface="Times New Roman"/>
              </a:rPr>
              <a:t>the bare necessities. Often there would </a:t>
            </a:r>
            <a:r>
              <a:rPr dirty="0" sz="1450" spc="-5">
                <a:latin typeface="Times New Roman"/>
                <a:cs typeface="Times New Roman"/>
              </a:rPr>
              <a:t>be a </a:t>
            </a:r>
            <a:r>
              <a:rPr dirty="0" sz="1450" spc="-10">
                <a:latin typeface="Times New Roman"/>
                <a:cs typeface="Times New Roman"/>
              </a:rPr>
              <a:t>crown coin lying in the middle </a:t>
            </a:r>
            <a:r>
              <a:rPr dirty="0" sz="1450" spc="-5">
                <a:latin typeface="Times New Roman"/>
                <a:cs typeface="Times New Roman"/>
              </a:rPr>
              <a:t>of  </a:t>
            </a:r>
            <a:r>
              <a:rPr dirty="0" sz="1450" spc="-10">
                <a:latin typeface="Times New Roman"/>
                <a:cs typeface="Times New Roman"/>
              </a:rPr>
              <a:t>the street. </a:t>
            </a:r>
            <a:r>
              <a:rPr dirty="0" sz="1450" spc="-5">
                <a:latin typeface="Times New Roman"/>
                <a:cs typeface="Times New Roman"/>
              </a:rPr>
              <a:t>I </a:t>
            </a:r>
            <a:r>
              <a:rPr dirty="0" sz="1450" spc="-10">
                <a:latin typeface="Times New Roman"/>
                <a:cs typeface="Times New Roman"/>
              </a:rPr>
              <a:t>would see it glittering from far </a:t>
            </a:r>
            <a:r>
              <a:rPr dirty="0" sz="1450" spc="-15">
                <a:latin typeface="Times New Roman"/>
                <a:cs typeface="Times New Roman"/>
              </a:rPr>
              <a:t>off, </a:t>
            </a:r>
            <a:r>
              <a:rPr dirty="0" sz="1450" spc="-10">
                <a:latin typeface="Times New Roman"/>
                <a:cs typeface="Times New Roman"/>
              </a:rPr>
              <a:t>and people would tread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or  </a:t>
            </a:r>
            <a:r>
              <a:rPr dirty="0" sz="1450" spc="-10">
                <a:latin typeface="Times New Roman"/>
                <a:cs typeface="Times New Roman"/>
              </a:rPr>
              <a:t>slip </a:t>
            </a:r>
            <a:r>
              <a:rPr dirty="0" sz="1450" spc="-5">
                <a:latin typeface="Times New Roman"/>
                <a:cs typeface="Times New Roman"/>
              </a:rPr>
              <a:t>on </a:t>
            </a:r>
            <a:r>
              <a:rPr dirty="0" sz="1450" spc="-10">
                <a:latin typeface="Times New Roman"/>
                <a:cs typeface="Times New Roman"/>
              </a:rPr>
              <a:t>it, </a:t>
            </a:r>
            <a:r>
              <a:rPr dirty="0" sz="1450" spc="-5">
                <a:latin typeface="Times New Roman"/>
                <a:cs typeface="Times New Roman"/>
              </a:rPr>
              <a:t>but none of </a:t>
            </a:r>
            <a:r>
              <a:rPr dirty="0" sz="1450" spc="-10">
                <a:latin typeface="Times New Roman"/>
                <a:cs typeface="Times New Roman"/>
              </a:rPr>
              <a:t>them noticed it. Sometimes </a:t>
            </a:r>
            <a:r>
              <a:rPr dirty="0" sz="1450" spc="-5">
                <a:latin typeface="Times New Roman"/>
                <a:cs typeface="Times New Roman"/>
              </a:rPr>
              <a:t>I </a:t>
            </a:r>
            <a:r>
              <a:rPr dirty="0" sz="1450" spc="-10">
                <a:latin typeface="Times New Roman"/>
                <a:cs typeface="Times New Roman"/>
              </a:rPr>
              <a:t>was so full </a:t>
            </a:r>
            <a:r>
              <a:rPr dirty="0" sz="1450" spc="-5">
                <a:latin typeface="Times New Roman"/>
                <a:cs typeface="Times New Roman"/>
              </a:rPr>
              <a:t>of </a:t>
            </a:r>
            <a:r>
              <a:rPr dirty="0" sz="1450" spc="-10">
                <a:latin typeface="Times New Roman"/>
                <a:cs typeface="Times New Roman"/>
              </a:rPr>
              <a:t>confidence,  that </a:t>
            </a:r>
            <a:r>
              <a:rPr dirty="0" sz="1450" spc="-5">
                <a:latin typeface="Times New Roman"/>
                <a:cs typeface="Times New Roman"/>
              </a:rPr>
              <a:t>I </a:t>
            </a:r>
            <a:r>
              <a:rPr dirty="0" sz="1450" spc="-10">
                <a:latin typeface="Times New Roman"/>
                <a:cs typeface="Times New Roman"/>
              </a:rPr>
              <a:t>didn't even bother to </a:t>
            </a:r>
            <a:r>
              <a:rPr dirty="0" sz="1450" spc="-5">
                <a:latin typeface="Times New Roman"/>
                <a:cs typeface="Times New Roman"/>
              </a:rPr>
              <a:t>go out, but </a:t>
            </a:r>
            <a:r>
              <a:rPr dirty="0" sz="1450" spc="-10">
                <a:latin typeface="Times New Roman"/>
                <a:cs typeface="Times New Roman"/>
              </a:rPr>
              <a:t>searched the floor in the kitchen over  there to see whether some money </a:t>
            </a:r>
            <a:r>
              <a:rPr dirty="0" sz="1450" spc="-5">
                <a:latin typeface="Times New Roman"/>
                <a:cs typeface="Times New Roman"/>
              </a:rPr>
              <a:t>or </a:t>
            </a:r>
            <a:r>
              <a:rPr dirty="0" sz="1450" spc="-10">
                <a:latin typeface="Times New Roman"/>
                <a:cs typeface="Times New Roman"/>
              </a:rPr>
              <a:t>bread had </a:t>
            </a:r>
            <a:r>
              <a:rPr dirty="0" sz="1450" spc="-5">
                <a:latin typeface="Times New Roman"/>
                <a:cs typeface="Times New Roman"/>
              </a:rPr>
              <a:t>not </a:t>
            </a:r>
            <a:r>
              <a:rPr dirty="0" sz="1450" spc="-10">
                <a:latin typeface="Times New Roman"/>
                <a:cs typeface="Times New Roman"/>
              </a:rPr>
              <a:t>fallen from</a:t>
            </a:r>
            <a:r>
              <a:rPr dirty="0" sz="1450" spc="70">
                <a:latin typeface="Times New Roman"/>
                <a:cs typeface="Times New Roman"/>
              </a:rPr>
              <a:t> </a:t>
            </a:r>
            <a:r>
              <a:rPr dirty="0" sz="1450" spc="-10">
                <a:latin typeface="Times New Roman"/>
                <a:cs typeface="Times New Roman"/>
              </a:rPr>
              <a:t>heaven."</a:t>
            </a:r>
            <a:endParaRPr sz="1450">
              <a:latin typeface="Times New Roman"/>
              <a:cs typeface="Times New Roman"/>
            </a:endParaRPr>
          </a:p>
          <a:p>
            <a:pPr marL="268605">
              <a:lnSpc>
                <a:spcPct val="100000"/>
              </a:lnSpc>
              <a:spcBef>
                <a:spcPts val="780"/>
              </a:spcBef>
            </a:pPr>
            <a:r>
              <a:rPr dirty="0" sz="1450" spc="-10">
                <a:latin typeface="Times New Roman"/>
                <a:cs typeface="Times New Roman"/>
              </a:rPr>
              <a:t>An idea flashed through my mind, and </a:t>
            </a:r>
            <a:r>
              <a:rPr dirty="0" sz="1450" spc="-5">
                <a:latin typeface="Times New Roman"/>
                <a:cs typeface="Times New Roman"/>
              </a:rPr>
              <a:t>I </a:t>
            </a:r>
            <a:r>
              <a:rPr dirty="0" sz="1450" spc="-10">
                <a:latin typeface="Times New Roman"/>
                <a:cs typeface="Times New Roman"/>
              </a:rPr>
              <a:t>smiled with pleasure at</a:t>
            </a:r>
            <a:r>
              <a:rPr dirty="0" sz="1450" spc="70">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11430" indent="255904">
              <a:lnSpc>
                <a:spcPts val="1730"/>
              </a:lnSpc>
              <a:spcBef>
                <a:spcPts val="775"/>
              </a:spcBef>
            </a:pPr>
            <a:r>
              <a:rPr dirty="0" sz="1450" spc="-10">
                <a:latin typeface="Times New Roman"/>
                <a:cs typeface="Times New Roman"/>
              </a:rPr>
              <a:t>She noticed my smile. "Don't laugh, Herr Pernath", she begged. "Believe  me, </a:t>
            </a:r>
            <a:r>
              <a:rPr dirty="0" sz="1450" spc="-5">
                <a:latin typeface="Times New Roman"/>
                <a:cs typeface="Times New Roman"/>
              </a:rPr>
              <a:t>I </a:t>
            </a:r>
            <a:r>
              <a:rPr dirty="0" sz="1450" spc="-10">
                <a:latin typeface="Times New Roman"/>
                <a:cs typeface="Times New Roman"/>
              </a:rPr>
              <a:t>know that these miracles will </a:t>
            </a:r>
            <a:r>
              <a:rPr dirty="0" sz="1450" spc="-25">
                <a:latin typeface="Times New Roman"/>
                <a:cs typeface="Times New Roman"/>
              </a:rPr>
              <a:t>grow, </a:t>
            </a:r>
            <a:r>
              <a:rPr dirty="0" sz="1450" spc="-10">
                <a:latin typeface="Times New Roman"/>
                <a:cs typeface="Times New Roman"/>
              </a:rPr>
              <a:t>and that </a:t>
            </a:r>
            <a:r>
              <a:rPr dirty="0" sz="1450" spc="-5">
                <a:latin typeface="Times New Roman"/>
                <a:cs typeface="Times New Roman"/>
              </a:rPr>
              <a:t>one</a:t>
            </a:r>
            <a:r>
              <a:rPr dirty="0" sz="1450" spc="65">
                <a:latin typeface="Times New Roman"/>
                <a:cs typeface="Times New Roman"/>
              </a:rPr>
              <a:t> </a:t>
            </a:r>
            <a:r>
              <a:rPr dirty="0" sz="1450" spc="-10">
                <a:latin typeface="Times New Roman"/>
                <a:cs typeface="Times New Roman"/>
              </a:rPr>
              <a:t>day—-"</a:t>
            </a:r>
            <a:endParaRPr sz="1450">
              <a:latin typeface="Times New Roman"/>
              <a:cs typeface="Times New Roman"/>
            </a:endParaRPr>
          </a:p>
          <a:p>
            <a:pPr marL="12700" marR="108585" indent="255904">
              <a:lnSpc>
                <a:spcPts val="1730"/>
              </a:lnSpc>
              <a:spcBef>
                <a:spcPts val="790"/>
              </a:spcBef>
            </a:pPr>
            <a:r>
              <a:rPr dirty="0" sz="1450" spc="-5">
                <a:latin typeface="Times New Roman"/>
                <a:cs typeface="Times New Roman"/>
              </a:rPr>
              <a:t>I </a:t>
            </a:r>
            <a:r>
              <a:rPr dirty="0" sz="1450" spc="-10">
                <a:latin typeface="Times New Roman"/>
                <a:cs typeface="Times New Roman"/>
              </a:rPr>
              <a:t>reassured </a:t>
            </a:r>
            <a:r>
              <a:rPr dirty="0" sz="1450" spc="-30">
                <a:latin typeface="Times New Roman"/>
                <a:cs typeface="Times New Roman"/>
              </a:rPr>
              <a:t>her. </a:t>
            </a:r>
            <a:r>
              <a:rPr dirty="0" sz="1450" spc="-10">
                <a:latin typeface="Times New Roman"/>
                <a:cs typeface="Times New Roman"/>
              </a:rPr>
              <a:t>"But I'm </a:t>
            </a:r>
            <a:r>
              <a:rPr dirty="0" sz="1450" spc="-5">
                <a:latin typeface="Times New Roman"/>
                <a:cs typeface="Times New Roman"/>
              </a:rPr>
              <a:t>not </a:t>
            </a:r>
            <a:r>
              <a:rPr dirty="0" sz="1450" spc="-10">
                <a:latin typeface="Times New Roman"/>
                <a:cs typeface="Times New Roman"/>
              </a:rPr>
              <a:t>laughing, Miriam. Whatever gave </a:t>
            </a:r>
            <a:r>
              <a:rPr dirty="0" sz="1450" spc="-5">
                <a:latin typeface="Times New Roman"/>
                <a:cs typeface="Times New Roman"/>
              </a:rPr>
              <a:t>you </a:t>
            </a:r>
            <a:r>
              <a:rPr dirty="0" sz="1450" spc="-10">
                <a:latin typeface="Times New Roman"/>
                <a:cs typeface="Times New Roman"/>
              </a:rPr>
              <a:t>that  idea? I'm eternally happy that you're </a:t>
            </a:r>
            <a:r>
              <a:rPr dirty="0" sz="1450" spc="-5">
                <a:latin typeface="Times New Roman"/>
                <a:cs typeface="Times New Roman"/>
              </a:rPr>
              <a:t>not </a:t>
            </a:r>
            <a:r>
              <a:rPr dirty="0" sz="1450" spc="-10">
                <a:latin typeface="Times New Roman"/>
                <a:cs typeface="Times New Roman"/>
              </a:rPr>
              <a:t>like all the rest, looking for the usual  cause behind every </a:t>
            </a:r>
            <a:r>
              <a:rPr dirty="0" sz="1450" spc="-15">
                <a:latin typeface="Times New Roman"/>
                <a:cs typeface="Times New Roman"/>
              </a:rPr>
              <a:t>effect, </a:t>
            </a:r>
            <a:r>
              <a:rPr dirty="0" sz="1450" spc="-10">
                <a:latin typeface="Times New Roman"/>
                <a:cs typeface="Times New Roman"/>
              </a:rPr>
              <a:t>and taking exception when, for once—in cases  where we shout, 'Thank God!'—things turn </a:t>
            </a:r>
            <a:r>
              <a:rPr dirty="0" sz="1450" spc="-5">
                <a:latin typeface="Times New Roman"/>
                <a:cs typeface="Times New Roman"/>
              </a:rPr>
              <a:t>out</a:t>
            </a:r>
            <a:r>
              <a:rPr dirty="0" sz="1450" spc="50">
                <a:latin typeface="Times New Roman"/>
                <a:cs typeface="Times New Roman"/>
              </a:rPr>
              <a:t> </a:t>
            </a:r>
            <a:r>
              <a:rPr dirty="0" sz="1450" spc="-20">
                <a:latin typeface="Times New Roman"/>
                <a:cs typeface="Times New Roman"/>
              </a:rPr>
              <a:t>differently."</a:t>
            </a:r>
            <a:endParaRPr sz="1450">
              <a:latin typeface="Times New Roman"/>
              <a:cs typeface="Times New Roman"/>
            </a:endParaRPr>
          </a:p>
          <a:p>
            <a:pPr algn="just" marL="12700" marR="7620" indent="255904">
              <a:lnSpc>
                <a:spcPts val="1730"/>
              </a:lnSpc>
              <a:spcBef>
                <a:spcPts val="785"/>
              </a:spcBef>
            </a:pPr>
            <a:r>
              <a:rPr dirty="0" sz="1450" spc="-10">
                <a:latin typeface="Times New Roman"/>
                <a:cs typeface="Times New Roman"/>
              </a:rPr>
              <a:t>She stretched </a:t>
            </a:r>
            <a:r>
              <a:rPr dirty="0" sz="1450" spc="-5">
                <a:latin typeface="Times New Roman"/>
                <a:cs typeface="Times New Roman"/>
              </a:rPr>
              <a:t>out </a:t>
            </a:r>
            <a:r>
              <a:rPr dirty="0" sz="1450" spc="-10">
                <a:latin typeface="Times New Roman"/>
                <a:cs typeface="Times New Roman"/>
              </a:rPr>
              <a:t>her hand to me. "And </a:t>
            </a:r>
            <a:r>
              <a:rPr dirty="0" sz="1450" spc="-5">
                <a:latin typeface="Times New Roman"/>
                <a:cs typeface="Times New Roman"/>
              </a:rPr>
              <a:t>you </a:t>
            </a:r>
            <a:r>
              <a:rPr dirty="0" sz="1450" spc="-10">
                <a:latin typeface="Times New Roman"/>
                <a:cs typeface="Times New Roman"/>
              </a:rPr>
              <a:t>won't ever say again that </a:t>
            </a:r>
            <a:r>
              <a:rPr dirty="0" sz="1450" spc="-5">
                <a:latin typeface="Times New Roman"/>
                <a:cs typeface="Times New Roman"/>
              </a:rPr>
              <a:t>you  </a:t>
            </a:r>
            <a:r>
              <a:rPr dirty="0" sz="1450" spc="-10">
                <a:latin typeface="Times New Roman"/>
                <a:cs typeface="Times New Roman"/>
              </a:rPr>
              <a:t>want to help me—or us—, will </a:t>
            </a:r>
            <a:r>
              <a:rPr dirty="0" sz="1450" spc="-5">
                <a:latin typeface="Times New Roman"/>
                <a:cs typeface="Times New Roman"/>
              </a:rPr>
              <a:t>you, </a:t>
            </a:r>
            <a:r>
              <a:rPr dirty="0" sz="1450" spc="-10">
                <a:latin typeface="Times New Roman"/>
                <a:cs typeface="Times New Roman"/>
              </a:rPr>
              <a:t>Herr Pernath? Now that </a:t>
            </a:r>
            <a:r>
              <a:rPr dirty="0" sz="1450" spc="-5">
                <a:latin typeface="Times New Roman"/>
                <a:cs typeface="Times New Roman"/>
              </a:rPr>
              <a:t>you </a:t>
            </a:r>
            <a:r>
              <a:rPr dirty="0" sz="1450" spc="-10">
                <a:latin typeface="Times New Roman"/>
                <a:cs typeface="Times New Roman"/>
              </a:rPr>
              <a:t>know it  would deny me the chance </a:t>
            </a:r>
            <a:r>
              <a:rPr dirty="0" sz="1450" spc="-5">
                <a:latin typeface="Times New Roman"/>
                <a:cs typeface="Times New Roman"/>
              </a:rPr>
              <a:t>of a </a:t>
            </a:r>
            <a:r>
              <a:rPr dirty="0" sz="1450" spc="-10">
                <a:latin typeface="Times New Roman"/>
                <a:cs typeface="Times New Roman"/>
              </a:rPr>
              <a:t>miracle happening if </a:t>
            </a:r>
            <a:r>
              <a:rPr dirty="0" sz="1450" spc="-5">
                <a:latin typeface="Times New Roman"/>
                <a:cs typeface="Times New Roman"/>
              </a:rPr>
              <a:t>you </a:t>
            </a:r>
            <a:r>
              <a:rPr dirty="0" sz="1450" spc="-10">
                <a:latin typeface="Times New Roman"/>
                <a:cs typeface="Times New Roman"/>
              </a:rPr>
              <a:t>were</a:t>
            </a:r>
            <a:r>
              <a:rPr dirty="0" sz="1450" spc="55">
                <a:latin typeface="Times New Roman"/>
                <a:cs typeface="Times New Roman"/>
              </a:rPr>
              <a:t> </a:t>
            </a:r>
            <a:r>
              <a:rPr dirty="0" sz="1450" spc="-10">
                <a:latin typeface="Times New Roman"/>
                <a:cs typeface="Times New Roman"/>
              </a:rPr>
              <a:t>to?"</a:t>
            </a:r>
            <a:endParaRPr sz="1450">
              <a:latin typeface="Times New Roman"/>
              <a:cs typeface="Times New Roman"/>
            </a:endParaRPr>
          </a:p>
          <a:p>
            <a:pPr algn="just" marL="268605">
              <a:lnSpc>
                <a:spcPct val="100000"/>
              </a:lnSpc>
              <a:spcBef>
                <a:spcPts val="650"/>
              </a:spcBef>
            </a:pPr>
            <a:r>
              <a:rPr dirty="0" sz="1450" spc="-5">
                <a:latin typeface="Times New Roman"/>
                <a:cs typeface="Times New Roman"/>
              </a:rPr>
              <a:t>I </a:t>
            </a:r>
            <a:r>
              <a:rPr dirty="0" sz="1450" spc="-10">
                <a:latin typeface="Times New Roman"/>
                <a:cs typeface="Times New Roman"/>
              </a:rPr>
              <a:t>promised, </a:t>
            </a:r>
            <a:r>
              <a:rPr dirty="0" sz="1450" spc="-5">
                <a:latin typeface="Times New Roman"/>
                <a:cs typeface="Times New Roman"/>
              </a:rPr>
              <a:t>but </a:t>
            </a:r>
            <a:r>
              <a:rPr dirty="0" sz="1450" spc="-10">
                <a:latin typeface="Times New Roman"/>
                <a:cs typeface="Times New Roman"/>
              </a:rPr>
              <a:t>in my heart </a:t>
            </a:r>
            <a:r>
              <a:rPr dirty="0" sz="1450" spc="-5">
                <a:latin typeface="Times New Roman"/>
                <a:cs typeface="Times New Roman"/>
              </a:rPr>
              <a:t>I </a:t>
            </a:r>
            <a:r>
              <a:rPr dirty="0" sz="1450" spc="-10">
                <a:latin typeface="Times New Roman"/>
                <a:cs typeface="Times New Roman"/>
              </a:rPr>
              <a:t>made </a:t>
            </a:r>
            <a:r>
              <a:rPr dirty="0" sz="1450" spc="-5">
                <a:latin typeface="Times New Roman"/>
                <a:cs typeface="Times New Roman"/>
              </a:rPr>
              <a:t>a</a:t>
            </a:r>
            <a:r>
              <a:rPr dirty="0" sz="1450" spc="20">
                <a:latin typeface="Times New Roman"/>
                <a:cs typeface="Times New Roman"/>
              </a:rPr>
              <a:t> </a:t>
            </a:r>
            <a:r>
              <a:rPr dirty="0" sz="1450" spc="-10">
                <a:latin typeface="Times New Roman"/>
                <a:cs typeface="Times New Roman"/>
              </a:rPr>
              <a:t>reservation.</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opened and Hillel came </a:t>
            </a:r>
            <a:r>
              <a:rPr dirty="0" sz="1450" spc="-5">
                <a:latin typeface="Times New Roman"/>
                <a:cs typeface="Times New Roman"/>
              </a:rPr>
              <a:t>in. </a:t>
            </a:r>
            <a:r>
              <a:rPr dirty="0" sz="1450" spc="-10">
                <a:latin typeface="Times New Roman"/>
                <a:cs typeface="Times New Roman"/>
              </a:rPr>
              <a:t>Miriam embraced him, and </a:t>
            </a:r>
            <a:r>
              <a:rPr dirty="0" sz="1450" spc="-5">
                <a:latin typeface="Times New Roman"/>
                <a:cs typeface="Times New Roman"/>
              </a:rPr>
              <a:t>he </a:t>
            </a:r>
            <a:r>
              <a:rPr dirty="0" sz="1450" spc="-10">
                <a:latin typeface="Times New Roman"/>
                <a:cs typeface="Times New Roman"/>
              </a:rPr>
              <a:t>greeted  me in </a:t>
            </a:r>
            <a:r>
              <a:rPr dirty="0" sz="1450" spc="-5">
                <a:latin typeface="Times New Roman"/>
                <a:cs typeface="Times New Roman"/>
              </a:rPr>
              <a:t>a </a:t>
            </a:r>
            <a:r>
              <a:rPr dirty="0" sz="1450" spc="-10">
                <a:latin typeface="Times New Roman"/>
                <a:cs typeface="Times New Roman"/>
              </a:rPr>
              <a:t>warm, friendly </a:t>
            </a:r>
            <a:r>
              <a:rPr dirty="0" sz="1450" spc="-15">
                <a:latin typeface="Times New Roman"/>
                <a:cs typeface="Times New Roman"/>
              </a:rPr>
              <a:t>manner, </a:t>
            </a:r>
            <a:r>
              <a:rPr dirty="0" sz="1450" spc="-5">
                <a:latin typeface="Times New Roman"/>
                <a:cs typeface="Times New Roman"/>
              </a:rPr>
              <a:t>but </a:t>
            </a:r>
            <a:r>
              <a:rPr dirty="0" sz="1450" spc="-10">
                <a:latin typeface="Times New Roman"/>
                <a:cs typeface="Times New Roman"/>
              </a:rPr>
              <a:t>once more using the formal mode </a:t>
            </a:r>
            <a:r>
              <a:rPr dirty="0" sz="1450" spc="-5">
                <a:latin typeface="Times New Roman"/>
                <a:cs typeface="Times New Roman"/>
              </a:rPr>
              <a:t>of  </a:t>
            </a:r>
            <a:r>
              <a:rPr dirty="0" sz="1450" spc="-10">
                <a:latin typeface="Times New Roman"/>
                <a:cs typeface="Times New Roman"/>
              </a:rPr>
              <a:t>address. Also there seemed to </a:t>
            </a:r>
            <a:r>
              <a:rPr dirty="0" sz="1450" spc="-5">
                <a:latin typeface="Times New Roman"/>
                <a:cs typeface="Times New Roman"/>
              </a:rPr>
              <a:t>be</a:t>
            </a:r>
            <a:r>
              <a:rPr dirty="0" sz="1450" spc="15">
                <a:latin typeface="Times New Roman"/>
                <a:cs typeface="Times New Roman"/>
              </a:rPr>
              <a:t> </a:t>
            </a:r>
            <a:r>
              <a:rPr dirty="0" sz="1450" spc="-5">
                <a:latin typeface="Times New Roman"/>
                <a:cs typeface="Times New Roman"/>
              </a:rPr>
              <a:t>a</a:t>
            </a:r>
            <a:endParaRPr sz="1450">
              <a:latin typeface="Times New Roman"/>
              <a:cs typeface="Times New Roman"/>
            </a:endParaRPr>
          </a:p>
          <a:p>
            <a:pPr algn="just" marL="12700" marR="5715" indent="255904">
              <a:lnSpc>
                <a:spcPts val="1730"/>
              </a:lnSpc>
              <a:spcBef>
                <a:spcPts val="790"/>
              </a:spcBef>
            </a:pPr>
            <a:r>
              <a:rPr dirty="0" sz="1450" spc="-10">
                <a:latin typeface="Times New Roman"/>
                <a:cs typeface="Times New Roman"/>
              </a:rPr>
              <a:t>slight tiredness </a:t>
            </a:r>
            <a:r>
              <a:rPr dirty="0" sz="1450" spc="-5">
                <a:latin typeface="Times New Roman"/>
                <a:cs typeface="Times New Roman"/>
              </a:rPr>
              <a:t>or </a:t>
            </a:r>
            <a:r>
              <a:rPr dirty="0" sz="1450" spc="-10">
                <a:latin typeface="Times New Roman"/>
                <a:cs typeface="Times New Roman"/>
              </a:rPr>
              <a:t>uncertainty about him. Or was </a:t>
            </a:r>
            <a:r>
              <a:rPr dirty="0" sz="1450" spc="-5">
                <a:latin typeface="Times New Roman"/>
                <a:cs typeface="Times New Roman"/>
              </a:rPr>
              <a:t>I </a:t>
            </a:r>
            <a:r>
              <a:rPr dirty="0" sz="1450" spc="-10">
                <a:latin typeface="Times New Roman"/>
                <a:cs typeface="Times New Roman"/>
              </a:rPr>
              <a:t>imagining it? Perhaps it  was just the result </a:t>
            </a:r>
            <a:r>
              <a:rPr dirty="0" sz="1450" spc="-5">
                <a:latin typeface="Times New Roman"/>
                <a:cs typeface="Times New Roman"/>
              </a:rPr>
              <a:t>of </a:t>
            </a:r>
            <a:r>
              <a:rPr dirty="0" sz="1450" spc="-10">
                <a:latin typeface="Times New Roman"/>
                <a:cs typeface="Times New Roman"/>
              </a:rPr>
              <a:t>the twilight that filled the</a:t>
            </a:r>
            <a:r>
              <a:rPr dirty="0" sz="1450" spc="45">
                <a:latin typeface="Times New Roman"/>
                <a:cs typeface="Times New Roman"/>
              </a:rPr>
              <a:t> </a:t>
            </a:r>
            <a:r>
              <a:rPr dirty="0" sz="1450" spc="-10">
                <a:latin typeface="Times New Roman"/>
                <a:cs typeface="Times New Roman"/>
              </a:rPr>
              <a:t>room.</a:t>
            </a:r>
            <a:endParaRPr sz="1450">
              <a:latin typeface="Times New Roman"/>
              <a:cs typeface="Times New Roman"/>
            </a:endParaRPr>
          </a:p>
          <a:p>
            <a:pPr algn="just" marL="12700" marR="11430" indent="255904">
              <a:lnSpc>
                <a:spcPts val="1730"/>
              </a:lnSpc>
              <a:spcBef>
                <a:spcPts val="715"/>
              </a:spcBef>
            </a:pPr>
            <a:r>
              <a:rPr dirty="0" sz="1450" spc="-45">
                <a:latin typeface="Times New Roman"/>
                <a:cs typeface="Times New Roman"/>
              </a:rPr>
              <a:t>"You </a:t>
            </a:r>
            <a:r>
              <a:rPr dirty="0" sz="1450" spc="-10">
                <a:latin typeface="Times New Roman"/>
                <a:cs typeface="Times New Roman"/>
              </a:rPr>
              <a:t>must have come", </a:t>
            </a:r>
            <a:r>
              <a:rPr dirty="0" sz="1450" spc="-5">
                <a:latin typeface="Times New Roman"/>
                <a:cs typeface="Times New Roman"/>
              </a:rPr>
              <a:t>he </a:t>
            </a:r>
            <a:r>
              <a:rPr dirty="0" sz="1450" spc="-10">
                <a:latin typeface="Times New Roman"/>
                <a:cs typeface="Times New Roman"/>
              </a:rPr>
              <a:t>said, when Miriam had left </a:t>
            </a:r>
            <a:r>
              <a:rPr dirty="0" sz="1450" spc="-5">
                <a:latin typeface="Times New Roman"/>
                <a:cs typeface="Times New Roman"/>
              </a:rPr>
              <a:t>us </a:t>
            </a:r>
            <a:r>
              <a:rPr dirty="0" sz="1450" spc="-10">
                <a:latin typeface="Times New Roman"/>
                <a:cs typeface="Times New Roman"/>
              </a:rPr>
              <a:t>alone </a:t>
            </a:r>
            <a:r>
              <a:rPr dirty="0" sz="1450" spc="-15">
                <a:latin typeface="Times New Roman"/>
                <a:cs typeface="Times New Roman"/>
              </a:rPr>
              <a:t>together,  </a:t>
            </a:r>
            <a:r>
              <a:rPr dirty="0" sz="1450" spc="-10">
                <a:latin typeface="Times New Roman"/>
                <a:cs typeface="Times New Roman"/>
              </a:rPr>
              <a:t>"to ask for my advice in the case concerning the</a:t>
            </a:r>
            <a:r>
              <a:rPr dirty="0" sz="1450" spc="50">
                <a:latin typeface="Times New Roman"/>
                <a:cs typeface="Times New Roman"/>
              </a:rPr>
              <a:t> </a:t>
            </a:r>
            <a:r>
              <a:rPr dirty="0" sz="1450" spc="-10">
                <a:latin typeface="Times New Roman"/>
                <a:cs typeface="Times New Roman"/>
              </a:rPr>
              <a:t>lady—-"</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was so astonished, </a:t>
            </a:r>
            <a:r>
              <a:rPr dirty="0" sz="1450" spc="-5">
                <a:latin typeface="Times New Roman"/>
                <a:cs typeface="Times New Roman"/>
              </a:rPr>
              <a:t>I </a:t>
            </a:r>
            <a:r>
              <a:rPr dirty="0" sz="1450" spc="-10">
                <a:latin typeface="Times New Roman"/>
                <a:cs typeface="Times New Roman"/>
              </a:rPr>
              <a:t>was about to interrupt, </a:t>
            </a:r>
            <a:r>
              <a:rPr dirty="0" sz="1450" spc="-5">
                <a:latin typeface="Times New Roman"/>
                <a:cs typeface="Times New Roman"/>
              </a:rPr>
              <a:t>but he </a:t>
            </a:r>
            <a:r>
              <a:rPr dirty="0" sz="1450" spc="-10">
                <a:latin typeface="Times New Roman"/>
                <a:cs typeface="Times New Roman"/>
              </a:rPr>
              <a:t>forestalled me. "It was  Charousek who told me. He looked so remarkably changed that </a:t>
            </a:r>
            <a:r>
              <a:rPr dirty="0" sz="1450" spc="-5">
                <a:latin typeface="Times New Roman"/>
                <a:cs typeface="Times New Roman"/>
              </a:rPr>
              <a:t>I </a:t>
            </a:r>
            <a:r>
              <a:rPr dirty="0" sz="1450" spc="-10">
                <a:latin typeface="Times New Roman"/>
                <a:cs typeface="Times New Roman"/>
              </a:rPr>
              <a:t>spoke to him  in the street. His heart was full to overflowing, and </a:t>
            </a:r>
            <a:r>
              <a:rPr dirty="0" sz="1450" spc="-5">
                <a:latin typeface="Times New Roman"/>
                <a:cs typeface="Times New Roman"/>
              </a:rPr>
              <a:t>he </a:t>
            </a:r>
            <a:r>
              <a:rPr dirty="0" sz="1450" spc="-10">
                <a:latin typeface="Times New Roman"/>
                <a:cs typeface="Times New Roman"/>
              </a:rPr>
              <a:t>told me all about it. He  also told me </a:t>
            </a:r>
            <a:r>
              <a:rPr dirty="0" sz="1450" spc="-5">
                <a:latin typeface="Times New Roman"/>
                <a:cs typeface="Times New Roman"/>
              </a:rPr>
              <a:t>you </a:t>
            </a:r>
            <a:r>
              <a:rPr dirty="0" sz="1450" spc="-10">
                <a:latin typeface="Times New Roman"/>
                <a:cs typeface="Times New Roman"/>
              </a:rPr>
              <a:t>gave him some </a:t>
            </a:r>
            <a:r>
              <a:rPr dirty="0" sz="1450" spc="-20">
                <a:latin typeface="Times New Roman"/>
                <a:cs typeface="Times New Roman"/>
              </a:rPr>
              <a:t>money." </a:t>
            </a:r>
            <a:r>
              <a:rPr dirty="0" sz="1450" spc="-10">
                <a:latin typeface="Times New Roman"/>
                <a:cs typeface="Times New Roman"/>
              </a:rPr>
              <a:t>He gave me </a:t>
            </a:r>
            <a:r>
              <a:rPr dirty="0" sz="1450" spc="-5">
                <a:latin typeface="Times New Roman"/>
                <a:cs typeface="Times New Roman"/>
              </a:rPr>
              <a:t>a </a:t>
            </a:r>
            <a:r>
              <a:rPr dirty="0" sz="1450" spc="-10">
                <a:latin typeface="Times New Roman"/>
                <a:cs typeface="Times New Roman"/>
              </a:rPr>
              <a:t>penetrating </a:t>
            </a:r>
            <a:r>
              <a:rPr dirty="0" sz="1450" spc="-5">
                <a:latin typeface="Times New Roman"/>
                <a:cs typeface="Times New Roman"/>
              </a:rPr>
              <a:t>look,  </a:t>
            </a:r>
            <a:r>
              <a:rPr dirty="0" sz="1450" spc="-10">
                <a:latin typeface="Times New Roman"/>
                <a:cs typeface="Times New Roman"/>
              </a:rPr>
              <a:t>emphasising each word in </a:t>
            </a:r>
            <a:r>
              <a:rPr dirty="0" sz="1450" spc="-5">
                <a:latin typeface="Times New Roman"/>
                <a:cs typeface="Times New Roman"/>
              </a:rPr>
              <a:t>a </a:t>
            </a:r>
            <a:r>
              <a:rPr dirty="0" sz="1450" spc="-10">
                <a:latin typeface="Times New Roman"/>
                <a:cs typeface="Times New Roman"/>
              </a:rPr>
              <a:t>most curious </a:t>
            </a:r>
            <a:r>
              <a:rPr dirty="0" sz="1450" spc="-15">
                <a:latin typeface="Times New Roman"/>
                <a:cs typeface="Times New Roman"/>
              </a:rPr>
              <a:t>manner,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what </a:t>
            </a:r>
            <a:r>
              <a:rPr dirty="0" sz="1450" spc="-5">
                <a:latin typeface="Times New Roman"/>
                <a:cs typeface="Times New Roman"/>
              </a:rPr>
              <a:t>he </a:t>
            </a:r>
            <a:r>
              <a:rPr dirty="0" sz="1450" spc="-10">
                <a:latin typeface="Times New Roman"/>
                <a:cs typeface="Times New Roman"/>
              </a:rPr>
              <a:t>meant </a:t>
            </a:r>
            <a:r>
              <a:rPr dirty="0" sz="1450" spc="-5">
                <a:latin typeface="Times New Roman"/>
                <a:cs typeface="Times New Roman"/>
              </a:rPr>
              <a:t>by </a:t>
            </a:r>
            <a:r>
              <a:rPr dirty="0" sz="1450" spc="-10">
                <a:latin typeface="Times New Roman"/>
                <a:cs typeface="Times New Roman"/>
              </a:rPr>
              <a:t>it. "It is true that it means </a:t>
            </a:r>
            <a:r>
              <a:rPr dirty="0" sz="1450" spc="-5">
                <a:latin typeface="Times New Roman"/>
                <a:cs typeface="Times New Roman"/>
              </a:rPr>
              <a:t>a </a:t>
            </a:r>
            <a:r>
              <a:rPr dirty="0" sz="1450" spc="-10">
                <a:latin typeface="Times New Roman"/>
                <a:cs typeface="Times New Roman"/>
              </a:rPr>
              <a:t>few more drops </a:t>
            </a:r>
            <a:r>
              <a:rPr dirty="0" sz="1450" spc="-5">
                <a:latin typeface="Times New Roman"/>
                <a:cs typeface="Times New Roman"/>
              </a:rPr>
              <a:t>of </a:t>
            </a:r>
            <a:r>
              <a:rPr dirty="0" sz="1450" spc="-10">
                <a:latin typeface="Times New Roman"/>
                <a:cs typeface="Times New Roman"/>
              </a:rPr>
              <a:t>happiness  have fallen from heaven </a:t>
            </a:r>
            <a:r>
              <a:rPr dirty="0" sz="1450" spc="-5">
                <a:latin typeface="Times New Roman"/>
                <a:cs typeface="Times New Roman"/>
              </a:rPr>
              <a:t>. . . </a:t>
            </a:r>
            <a:r>
              <a:rPr dirty="0" sz="1450" spc="-10">
                <a:latin typeface="Times New Roman"/>
                <a:cs typeface="Times New Roman"/>
              </a:rPr>
              <a:t>and </a:t>
            </a:r>
            <a:r>
              <a:rPr dirty="0" sz="1450" spc="-5">
                <a:latin typeface="Times New Roman"/>
                <a:cs typeface="Times New Roman"/>
              </a:rPr>
              <a:t>. . . </a:t>
            </a:r>
            <a:r>
              <a:rPr dirty="0" sz="1450" spc="-10">
                <a:latin typeface="Times New Roman"/>
                <a:cs typeface="Times New Roman"/>
              </a:rPr>
              <a:t>and in this </a:t>
            </a:r>
            <a:r>
              <a:rPr dirty="0" sz="1450" spc="-5">
                <a:latin typeface="Times New Roman"/>
                <a:cs typeface="Times New Roman"/>
              </a:rPr>
              <a:t>. . . </a:t>
            </a:r>
            <a:r>
              <a:rPr dirty="0" sz="1450" spc="-10">
                <a:latin typeface="Times New Roman"/>
                <a:cs typeface="Times New Roman"/>
              </a:rPr>
              <a:t>case </a:t>
            </a:r>
            <a:r>
              <a:rPr dirty="0" sz="1450" spc="-5">
                <a:latin typeface="Times New Roman"/>
                <a:cs typeface="Times New Roman"/>
              </a:rPr>
              <a:t>I </a:t>
            </a:r>
            <a:r>
              <a:rPr dirty="0" sz="1450" spc="-10">
                <a:latin typeface="Times New Roman"/>
                <a:cs typeface="Times New Roman"/>
              </a:rPr>
              <a:t>think there's </a:t>
            </a:r>
            <a:r>
              <a:rPr dirty="0" sz="1450" spc="-5">
                <a:latin typeface="Times New Roman"/>
                <a:cs typeface="Times New Roman"/>
              </a:rPr>
              <a:t>no </a:t>
            </a:r>
            <a:r>
              <a:rPr dirty="0" sz="1450" spc="-10">
                <a:latin typeface="Times New Roman"/>
                <a:cs typeface="Times New Roman"/>
              </a:rPr>
              <a:t>harm  done, </a:t>
            </a:r>
            <a:r>
              <a:rPr dirty="0" sz="1450" spc="-5">
                <a:latin typeface="Times New Roman"/>
                <a:cs typeface="Times New Roman"/>
              </a:rPr>
              <a:t>but . . ." he thought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while, "but sometimes </a:t>
            </a:r>
            <a:r>
              <a:rPr dirty="0" sz="1450" spc="-5">
                <a:latin typeface="Times New Roman"/>
                <a:cs typeface="Times New Roman"/>
              </a:rPr>
              <a:t>one </a:t>
            </a:r>
            <a:r>
              <a:rPr dirty="0" sz="1450" spc="-10">
                <a:latin typeface="Times New Roman"/>
                <a:cs typeface="Times New Roman"/>
              </a:rPr>
              <a:t>only causes sorrow  to oneself and to others with such deeds. Helping people is </a:t>
            </a:r>
            <a:r>
              <a:rPr dirty="0" sz="1450" spc="-5">
                <a:latin typeface="Times New Roman"/>
                <a:cs typeface="Times New Roman"/>
              </a:rPr>
              <a:t>not </a:t>
            </a:r>
            <a:r>
              <a:rPr dirty="0" sz="1450" spc="-10">
                <a:latin typeface="Times New Roman"/>
                <a:cs typeface="Times New Roman"/>
              </a:rPr>
              <a:t>as easy as </a:t>
            </a:r>
            <a:r>
              <a:rPr dirty="0" sz="1450" spc="-5">
                <a:latin typeface="Times New Roman"/>
                <a:cs typeface="Times New Roman"/>
              </a:rPr>
              <a:t>you  </a:t>
            </a:r>
            <a:r>
              <a:rPr dirty="0" sz="1450" spc="-10">
                <a:latin typeface="Times New Roman"/>
                <a:cs typeface="Times New Roman"/>
              </a:rPr>
              <a:t>think, my friend. If it were, then redeeming the world would </a:t>
            </a:r>
            <a:r>
              <a:rPr dirty="0" sz="1450" spc="-5">
                <a:latin typeface="Times New Roman"/>
                <a:cs typeface="Times New Roman"/>
              </a:rPr>
              <a:t>be a </a:t>
            </a:r>
            <a:r>
              <a:rPr dirty="0" sz="1450" spc="-25">
                <a:latin typeface="Times New Roman"/>
                <a:cs typeface="Times New Roman"/>
              </a:rPr>
              <a:t>very, </a:t>
            </a:r>
            <a:r>
              <a:rPr dirty="0" sz="1450" spc="-10">
                <a:latin typeface="Times New Roman"/>
                <a:cs typeface="Times New Roman"/>
              </a:rPr>
              <a:t>very  simple matter indeed. Or </a:t>
            </a:r>
            <a:r>
              <a:rPr dirty="0" sz="1450" spc="-5">
                <a:latin typeface="Times New Roman"/>
                <a:cs typeface="Times New Roman"/>
              </a:rPr>
              <a:t>don't you</a:t>
            </a:r>
            <a:r>
              <a:rPr dirty="0" sz="1450" spc="10">
                <a:latin typeface="Times New Roman"/>
                <a:cs typeface="Times New Roman"/>
              </a:rPr>
              <a:t> </a:t>
            </a:r>
            <a:r>
              <a:rPr dirty="0" sz="1450" spc="-10">
                <a:latin typeface="Times New Roman"/>
                <a:cs typeface="Times New Roman"/>
              </a:rPr>
              <a:t>agree?"</a:t>
            </a:r>
            <a:endParaRPr sz="1450">
              <a:latin typeface="Times New Roman"/>
              <a:cs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418955"/>
          </a:xfrm>
          <a:prstGeom prst="rect">
            <a:avLst/>
          </a:prstGeom>
        </p:spPr>
        <p:txBody>
          <a:bodyPr wrap="square" lIns="0" tIns="19685" rIns="0" bIns="0" rtlCol="0" vert="horz">
            <a:spAutoFit/>
          </a:bodyPr>
          <a:lstStyle/>
          <a:p>
            <a:pPr algn="just" marL="12700" marR="241935" indent="255904">
              <a:lnSpc>
                <a:spcPts val="1730"/>
              </a:lnSpc>
              <a:spcBef>
                <a:spcPts val="155"/>
              </a:spcBef>
            </a:pPr>
            <a:r>
              <a:rPr dirty="0" sz="1450" spc="-10">
                <a:latin typeface="Times New Roman"/>
                <a:cs typeface="Times New Roman"/>
              </a:rPr>
              <a:t>"But </a:t>
            </a:r>
            <a:r>
              <a:rPr dirty="0" sz="1450" spc="-5">
                <a:latin typeface="Times New Roman"/>
                <a:cs typeface="Times New Roman"/>
              </a:rPr>
              <a:t>don't you </a:t>
            </a:r>
            <a:r>
              <a:rPr dirty="0" sz="1450" spc="-10">
                <a:latin typeface="Times New Roman"/>
                <a:cs typeface="Times New Roman"/>
              </a:rPr>
              <a:t>give money to the </a:t>
            </a:r>
            <a:r>
              <a:rPr dirty="0" sz="1450" spc="-5">
                <a:latin typeface="Times New Roman"/>
                <a:cs typeface="Times New Roman"/>
              </a:rPr>
              <a:t>poor </a:t>
            </a:r>
            <a:r>
              <a:rPr dirty="0" sz="1450" spc="-10">
                <a:latin typeface="Times New Roman"/>
                <a:cs typeface="Times New Roman"/>
              </a:rPr>
              <a:t>as well, Hillel? Often everything  </a:t>
            </a:r>
            <a:r>
              <a:rPr dirty="0" sz="1450" spc="-5">
                <a:latin typeface="Times New Roman"/>
                <a:cs typeface="Times New Roman"/>
              </a:rPr>
              <a:t>you </a:t>
            </a:r>
            <a:r>
              <a:rPr dirty="0" sz="1450" spc="-10">
                <a:latin typeface="Times New Roman"/>
                <a:cs typeface="Times New Roman"/>
              </a:rPr>
              <a:t>possess?" </a:t>
            </a:r>
            <a:r>
              <a:rPr dirty="0" sz="1450" spc="-5">
                <a:latin typeface="Times New Roman"/>
                <a:cs typeface="Times New Roman"/>
              </a:rPr>
              <a:t>I </a:t>
            </a:r>
            <a:r>
              <a:rPr dirty="0" sz="1450" spc="-10">
                <a:latin typeface="Times New Roman"/>
                <a:cs typeface="Times New Roman"/>
              </a:rPr>
              <a:t>asked.</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He shook his head and smiled. "It seems to me </a:t>
            </a:r>
            <a:r>
              <a:rPr dirty="0" sz="1450" spc="-5">
                <a:latin typeface="Times New Roman"/>
                <a:cs typeface="Times New Roman"/>
              </a:rPr>
              <a:t>you </a:t>
            </a:r>
            <a:r>
              <a:rPr dirty="0" sz="1450" spc="-10">
                <a:latin typeface="Times New Roman"/>
                <a:cs typeface="Times New Roman"/>
              </a:rPr>
              <a:t>have turned into </a:t>
            </a:r>
            <a:r>
              <a:rPr dirty="0" sz="1450" spc="-5">
                <a:latin typeface="Times New Roman"/>
                <a:cs typeface="Times New Roman"/>
              </a:rPr>
              <a:t>a  </a:t>
            </a:r>
            <a:r>
              <a:rPr dirty="0" sz="1450" spc="-20">
                <a:latin typeface="Times New Roman"/>
                <a:cs typeface="Times New Roman"/>
              </a:rPr>
              <a:t>Talmudist </a:t>
            </a:r>
            <a:r>
              <a:rPr dirty="0" sz="1450" spc="-10">
                <a:latin typeface="Times New Roman"/>
                <a:cs typeface="Times New Roman"/>
              </a:rPr>
              <a:t>overnight, answering </a:t>
            </a:r>
            <a:r>
              <a:rPr dirty="0" sz="1450" spc="-5">
                <a:latin typeface="Times New Roman"/>
                <a:cs typeface="Times New Roman"/>
              </a:rPr>
              <a:t>a </a:t>
            </a:r>
            <a:r>
              <a:rPr dirty="0" sz="1450" spc="-10">
                <a:latin typeface="Times New Roman"/>
                <a:cs typeface="Times New Roman"/>
              </a:rPr>
              <a:t>question with another question. That makes  it difficult to have </a:t>
            </a:r>
            <a:r>
              <a:rPr dirty="0" sz="1450" spc="-5">
                <a:latin typeface="Times New Roman"/>
                <a:cs typeface="Times New Roman"/>
              </a:rPr>
              <a:t>a </a:t>
            </a:r>
            <a:r>
              <a:rPr dirty="0" sz="1450" spc="-10">
                <a:latin typeface="Times New Roman"/>
                <a:cs typeface="Times New Roman"/>
              </a:rPr>
              <a:t>proper</a:t>
            </a:r>
            <a:r>
              <a:rPr dirty="0" sz="1450" spc="10">
                <a:latin typeface="Times New Roman"/>
                <a:cs typeface="Times New Roman"/>
              </a:rPr>
              <a:t> </a:t>
            </a:r>
            <a:r>
              <a:rPr dirty="0" sz="1450" spc="-10">
                <a:latin typeface="Times New Roman"/>
                <a:cs typeface="Times New Roman"/>
              </a:rPr>
              <a:t>argument."</a:t>
            </a:r>
            <a:endParaRPr sz="1450">
              <a:latin typeface="Times New Roman"/>
              <a:cs typeface="Times New Roman"/>
            </a:endParaRPr>
          </a:p>
          <a:p>
            <a:pPr algn="just" marL="12700" marR="8255" indent="255904">
              <a:lnSpc>
                <a:spcPts val="1730"/>
              </a:lnSpc>
              <a:spcBef>
                <a:spcPts val="715"/>
              </a:spcBef>
            </a:pPr>
            <a:r>
              <a:rPr dirty="0" sz="1450" spc="-10">
                <a:latin typeface="Times New Roman"/>
                <a:cs typeface="Times New Roman"/>
              </a:rPr>
              <a:t>He paused, as if </a:t>
            </a:r>
            <a:r>
              <a:rPr dirty="0" sz="1450" spc="-5">
                <a:latin typeface="Times New Roman"/>
                <a:cs typeface="Times New Roman"/>
              </a:rPr>
              <a:t>he </a:t>
            </a:r>
            <a:r>
              <a:rPr dirty="0" sz="1450" spc="-10">
                <a:latin typeface="Times New Roman"/>
                <a:cs typeface="Times New Roman"/>
              </a:rPr>
              <a:t>expected me to </a:t>
            </a:r>
            <a:r>
              <a:rPr dirty="0" sz="1450" spc="-20">
                <a:latin typeface="Times New Roman"/>
                <a:cs typeface="Times New Roman"/>
              </a:rPr>
              <a:t>answer, </a:t>
            </a:r>
            <a:r>
              <a:rPr dirty="0" sz="1450" spc="-5">
                <a:latin typeface="Times New Roman"/>
                <a:cs typeface="Times New Roman"/>
              </a:rPr>
              <a:t>but </a:t>
            </a:r>
            <a:r>
              <a:rPr dirty="0" sz="1450" spc="-10">
                <a:latin typeface="Times New Roman"/>
                <a:cs typeface="Times New Roman"/>
              </a:rPr>
              <a:t>once again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what </a:t>
            </a:r>
            <a:r>
              <a:rPr dirty="0" sz="1450" spc="-5">
                <a:latin typeface="Times New Roman"/>
                <a:cs typeface="Times New Roman"/>
              </a:rPr>
              <a:t>he </a:t>
            </a:r>
            <a:r>
              <a:rPr dirty="0" sz="1450" spc="-10">
                <a:latin typeface="Times New Roman"/>
                <a:cs typeface="Times New Roman"/>
              </a:rPr>
              <a:t>was waiting</a:t>
            </a:r>
            <a:r>
              <a:rPr dirty="0" sz="1450" spc="5">
                <a:latin typeface="Times New Roman"/>
                <a:cs typeface="Times New Roman"/>
              </a:rPr>
              <a:t> </a:t>
            </a:r>
            <a:r>
              <a:rPr dirty="0" sz="1450" spc="-30">
                <a:latin typeface="Times New Roman"/>
                <a:cs typeface="Times New Roman"/>
              </a:rPr>
              <a:t>for.</a:t>
            </a:r>
            <a:endParaRPr sz="1450">
              <a:latin typeface="Times New Roman"/>
              <a:cs typeface="Times New Roman"/>
            </a:endParaRPr>
          </a:p>
          <a:p>
            <a:pPr marL="12700" marR="17145" indent="255904">
              <a:lnSpc>
                <a:spcPts val="1730"/>
              </a:lnSpc>
              <a:spcBef>
                <a:spcPts val="790"/>
              </a:spcBef>
            </a:pPr>
            <a:r>
              <a:rPr dirty="0" sz="1450" spc="-30">
                <a:latin typeface="Times New Roman"/>
                <a:cs typeface="Times New Roman"/>
              </a:rPr>
              <a:t>"Well, </a:t>
            </a:r>
            <a:r>
              <a:rPr dirty="0" sz="1450" spc="-10">
                <a:latin typeface="Times New Roman"/>
                <a:cs typeface="Times New Roman"/>
              </a:rPr>
              <a:t>to get back to the subject", </a:t>
            </a:r>
            <a:r>
              <a:rPr dirty="0" sz="1450" spc="-5">
                <a:latin typeface="Times New Roman"/>
                <a:cs typeface="Times New Roman"/>
              </a:rPr>
              <a:t>he </a:t>
            </a:r>
            <a:r>
              <a:rPr dirty="0" sz="1450" spc="-10">
                <a:latin typeface="Times New Roman"/>
                <a:cs typeface="Times New Roman"/>
              </a:rPr>
              <a:t>went </a:t>
            </a:r>
            <a:r>
              <a:rPr dirty="0" sz="1450" spc="-5">
                <a:latin typeface="Times New Roman"/>
                <a:cs typeface="Times New Roman"/>
              </a:rPr>
              <a:t>on </a:t>
            </a:r>
            <a:r>
              <a:rPr dirty="0" sz="1450" spc="-10">
                <a:latin typeface="Times New Roman"/>
                <a:cs typeface="Times New Roman"/>
              </a:rPr>
              <a:t>in </a:t>
            </a:r>
            <a:r>
              <a:rPr dirty="0" sz="1450" spc="-5">
                <a:latin typeface="Times New Roman"/>
                <a:cs typeface="Times New Roman"/>
              </a:rPr>
              <a:t>a </a:t>
            </a:r>
            <a:r>
              <a:rPr dirty="0" sz="1450" spc="-10">
                <a:latin typeface="Times New Roman"/>
                <a:cs typeface="Times New Roman"/>
              </a:rPr>
              <a:t>different tone </a:t>
            </a:r>
            <a:r>
              <a:rPr dirty="0" sz="1450" spc="-5">
                <a:latin typeface="Times New Roman"/>
                <a:cs typeface="Times New Roman"/>
              </a:rPr>
              <a:t>of </a:t>
            </a:r>
            <a:r>
              <a:rPr dirty="0" sz="1450" spc="-10">
                <a:latin typeface="Times New Roman"/>
                <a:cs typeface="Times New Roman"/>
              </a:rPr>
              <a:t>voice, "I  </a:t>
            </a:r>
            <a:r>
              <a:rPr dirty="0" sz="1450" spc="-5">
                <a:latin typeface="Times New Roman"/>
                <a:cs typeface="Times New Roman"/>
              </a:rPr>
              <a:t>don't </a:t>
            </a:r>
            <a:r>
              <a:rPr dirty="0" sz="1450" spc="-10">
                <a:latin typeface="Times New Roman"/>
                <a:cs typeface="Times New Roman"/>
              </a:rPr>
              <a:t>think </a:t>
            </a:r>
            <a:r>
              <a:rPr dirty="0" sz="1450" spc="-5">
                <a:latin typeface="Times New Roman"/>
                <a:cs typeface="Times New Roman"/>
              </a:rPr>
              <a:t>your </a:t>
            </a:r>
            <a:r>
              <a:rPr dirty="0" sz="1450" spc="-10">
                <a:latin typeface="Times New Roman"/>
                <a:cs typeface="Times New Roman"/>
              </a:rPr>
              <a:t>protegee—I mean the lady—is in any danger just at the  moment. Cross </a:t>
            </a:r>
            <a:r>
              <a:rPr dirty="0" sz="1450" spc="-5">
                <a:latin typeface="Times New Roman"/>
                <a:cs typeface="Times New Roman"/>
              </a:rPr>
              <a:t>your </a:t>
            </a:r>
            <a:r>
              <a:rPr dirty="0" sz="1450" spc="-10">
                <a:latin typeface="Times New Roman"/>
                <a:cs typeface="Times New Roman"/>
              </a:rPr>
              <a:t>bridges when </a:t>
            </a:r>
            <a:r>
              <a:rPr dirty="0" sz="1450" spc="-5">
                <a:latin typeface="Times New Roman"/>
                <a:cs typeface="Times New Roman"/>
              </a:rPr>
              <a:t>you </a:t>
            </a:r>
            <a:r>
              <a:rPr dirty="0" sz="1450" spc="-10">
                <a:latin typeface="Times New Roman"/>
                <a:cs typeface="Times New Roman"/>
              </a:rPr>
              <a:t>come to them. People </a:t>
            </a:r>
            <a:r>
              <a:rPr dirty="0" sz="1450" spc="-5">
                <a:latin typeface="Times New Roman"/>
                <a:cs typeface="Times New Roman"/>
              </a:rPr>
              <a:t>do </a:t>
            </a:r>
            <a:r>
              <a:rPr dirty="0" sz="1450" spc="-10">
                <a:latin typeface="Times New Roman"/>
                <a:cs typeface="Times New Roman"/>
              </a:rPr>
              <a:t>also </a:t>
            </a:r>
            <a:r>
              <a:rPr dirty="0" sz="1450" spc="-30">
                <a:latin typeface="Times New Roman"/>
                <a:cs typeface="Times New Roman"/>
              </a:rPr>
              <a:t>say, </a:t>
            </a:r>
            <a:r>
              <a:rPr dirty="0" sz="1450" spc="-10">
                <a:latin typeface="Times New Roman"/>
                <a:cs typeface="Times New Roman"/>
              </a:rPr>
              <a:t>'A  stitch in time saves nine', </a:t>
            </a:r>
            <a:r>
              <a:rPr dirty="0" sz="1450" spc="-5">
                <a:latin typeface="Times New Roman"/>
                <a:cs typeface="Times New Roman"/>
              </a:rPr>
              <a:t>but I </a:t>
            </a:r>
            <a:r>
              <a:rPr dirty="0" sz="1450" spc="-10">
                <a:latin typeface="Times New Roman"/>
                <a:cs typeface="Times New Roman"/>
              </a:rPr>
              <a:t>think it is wiser to let things take their course  and </a:t>
            </a:r>
            <a:r>
              <a:rPr dirty="0" sz="1450" spc="-5">
                <a:latin typeface="Times New Roman"/>
                <a:cs typeface="Times New Roman"/>
              </a:rPr>
              <a:t>be </a:t>
            </a:r>
            <a:r>
              <a:rPr dirty="0" sz="1450" spc="-10">
                <a:latin typeface="Times New Roman"/>
                <a:cs typeface="Times New Roman"/>
              </a:rPr>
              <a:t>ready for anything. There may </a:t>
            </a:r>
            <a:r>
              <a:rPr dirty="0" sz="1450" spc="-5">
                <a:latin typeface="Times New Roman"/>
                <a:cs typeface="Times New Roman"/>
              </a:rPr>
              <a:t>be </a:t>
            </a:r>
            <a:r>
              <a:rPr dirty="0" sz="1450" spc="-10">
                <a:latin typeface="Times New Roman"/>
                <a:cs typeface="Times New Roman"/>
              </a:rPr>
              <a:t>the possibility </a:t>
            </a:r>
            <a:r>
              <a:rPr dirty="0" sz="1450" spc="-5">
                <a:latin typeface="Times New Roman"/>
                <a:cs typeface="Times New Roman"/>
              </a:rPr>
              <a:t>of a </a:t>
            </a:r>
            <a:r>
              <a:rPr dirty="0" sz="1450" spc="-10">
                <a:latin typeface="Times New Roman"/>
                <a:cs typeface="Times New Roman"/>
              </a:rPr>
              <a:t>meeting between  Aaron </a:t>
            </a:r>
            <a:r>
              <a:rPr dirty="0" sz="1450" spc="-20">
                <a:latin typeface="Times New Roman"/>
                <a:cs typeface="Times New Roman"/>
              </a:rPr>
              <a:t>Wassertrum </a:t>
            </a:r>
            <a:r>
              <a:rPr dirty="0" sz="1450" spc="-10">
                <a:latin typeface="Times New Roman"/>
                <a:cs typeface="Times New Roman"/>
              </a:rPr>
              <a:t>and myself, </a:t>
            </a:r>
            <a:r>
              <a:rPr dirty="0" sz="1450" spc="-5">
                <a:latin typeface="Times New Roman"/>
                <a:cs typeface="Times New Roman"/>
              </a:rPr>
              <a:t>but </a:t>
            </a:r>
            <a:r>
              <a:rPr dirty="0" sz="1450" spc="-10">
                <a:latin typeface="Times New Roman"/>
                <a:cs typeface="Times New Roman"/>
              </a:rPr>
              <a:t>the initiative has to come from him; </a:t>
            </a:r>
            <a:r>
              <a:rPr dirty="0" sz="1450" spc="-5">
                <a:latin typeface="Times New Roman"/>
                <a:cs typeface="Times New Roman"/>
              </a:rPr>
              <a:t>I </a:t>
            </a:r>
            <a:r>
              <a:rPr dirty="0" sz="1450" spc="-10">
                <a:latin typeface="Times New Roman"/>
                <a:cs typeface="Times New Roman"/>
              </a:rPr>
              <a:t>can  take </a:t>
            </a:r>
            <a:r>
              <a:rPr dirty="0" sz="1450" spc="-5">
                <a:latin typeface="Times New Roman"/>
                <a:cs typeface="Times New Roman"/>
              </a:rPr>
              <a:t>no </a:t>
            </a:r>
            <a:r>
              <a:rPr dirty="0" sz="1450" spc="-10">
                <a:latin typeface="Times New Roman"/>
                <a:cs typeface="Times New Roman"/>
              </a:rPr>
              <a:t>steps to bring it about, it is </a:t>
            </a:r>
            <a:r>
              <a:rPr dirty="0" sz="1450" spc="-5">
                <a:latin typeface="Times New Roman"/>
                <a:cs typeface="Times New Roman"/>
              </a:rPr>
              <a:t>he </a:t>
            </a:r>
            <a:r>
              <a:rPr dirty="0" sz="1450" spc="-10">
                <a:latin typeface="Times New Roman"/>
                <a:cs typeface="Times New Roman"/>
              </a:rPr>
              <a:t>who must cross the street. Whether </a:t>
            </a:r>
            <a:r>
              <a:rPr dirty="0" sz="1450" spc="-5">
                <a:latin typeface="Times New Roman"/>
                <a:cs typeface="Times New Roman"/>
              </a:rPr>
              <a:t>he  </a:t>
            </a:r>
            <a:r>
              <a:rPr dirty="0" sz="1450" spc="-10">
                <a:latin typeface="Times New Roman"/>
                <a:cs typeface="Times New Roman"/>
              </a:rPr>
              <a:t>comes to see </a:t>
            </a:r>
            <a:r>
              <a:rPr dirty="0" sz="1450" spc="-5">
                <a:latin typeface="Times New Roman"/>
                <a:cs typeface="Times New Roman"/>
              </a:rPr>
              <a:t>you or </a:t>
            </a:r>
            <a:r>
              <a:rPr dirty="0" sz="1450" spc="-10">
                <a:latin typeface="Times New Roman"/>
                <a:cs typeface="Times New Roman"/>
              </a:rPr>
              <a:t>me does </a:t>
            </a:r>
            <a:r>
              <a:rPr dirty="0" sz="1450" spc="-5">
                <a:latin typeface="Times New Roman"/>
                <a:cs typeface="Times New Roman"/>
              </a:rPr>
              <a:t>not </a:t>
            </a:r>
            <a:r>
              <a:rPr dirty="0" sz="1450" spc="-20">
                <a:latin typeface="Times New Roman"/>
                <a:cs typeface="Times New Roman"/>
              </a:rPr>
              <a:t>matter, </a:t>
            </a:r>
            <a:r>
              <a:rPr dirty="0" sz="1450" spc="-5">
                <a:latin typeface="Times New Roman"/>
                <a:cs typeface="Times New Roman"/>
              </a:rPr>
              <a:t>I </a:t>
            </a:r>
            <a:r>
              <a:rPr dirty="0" sz="1450" spc="-10">
                <a:latin typeface="Times New Roman"/>
                <a:cs typeface="Times New Roman"/>
              </a:rPr>
              <a:t>will speak to him. It will still </a:t>
            </a:r>
            <a:r>
              <a:rPr dirty="0" sz="1450" spc="-5">
                <a:latin typeface="Times New Roman"/>
                <a:cs typeface="Times New Roman"/>
              </a:rPr>
              <a:t>be </a:t>
            </a:r>
            <a:r>
              <a:rPr dirty="0" sz="1450" spc="-10">
                <a:latin typeface="Times New Roman"/>
                <a:cs typeface="Times New Roman"/>
              </a:rPr>
              <a:t>his  decision whether </a:t>
            </a:r>
            <a:r>
              <a:rPr dirty="0" sz="1450" spc="-5">
                <a:latin typeface="Times New Roman"/>
                <a:cs typeface="Times New Roman"/>
              </a:rPr>
              <a:t>he </a:t>
            </a:r>
            <a:r>
              <a:rPr dirty="0" sz="1450" spc="-10">
                <a:latin typeface="Times New Roman"/>
                <a:cs typeface="Times New Roman"/>
              </a:rPr>
              <a:t>follows my advice </a:t>
            </a:r>
            <a:r>
              <a:rPr dirty="0" sz="1450" spc="-5">
                <a:latin typeface="Times New Roman"/>
                <a:cs typeface="Times New Roman"/>
              </a:rPr>
              <a:t>or not. </a:t>
            </a:r>
            <a:r>
              <a:rPr dirty="0" sz="1450" spc="-10">
                <a:latin typeface="Times New Roman"/>
                <a:cs typeface="Times New Roman"/>
              </a:rPr>
              <a:t>I'll wash my hands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matter."</a:t>
            </a:r>
            <a:endParaRPr sz="1450">
              <a:latin typeface="Times New Roman"/>
              <a:cs typeface="Times New Roman"/>
            </a:endParaRPr>
          </a:p>
          <a:p>
            <a:pPr algn="just" marL="12700" marR="5080" indent="255904">
              <a:lnSpc>
                <a:spcPts val="1730"/>
              </a:lnSpc>
              <a:spcBef>
                <a:spcPts val="775"/>
              </a:spcBef>
            </a:pPr>
            <a:r>
              <a:rPr dirty="0" sz="1450" spc="-15">
                <a:latin typeface="Times New Roman"/>
                <a:cs typeface="Times New Roman"/>
              </a:rPr>
              <a:t>Apprehensively, </a:t>
            </a:r>
            <a:r>
              <a:rPr dirty="0" sz="1450" spc="-5">
                <a:latin typeface="Times New Roman"/>
                <a:cs typeface="Times New Roman"/>
              </a:rPr>
              <a:t>I </a:t>
            </a:r>
            <a:r>
              <a:rPr dirty="0" sz="1450" spc="-10">
                <a:latin typeface="Times New Roman"/>
                <a:cs typeface="Times New Roman"/>
              </a:rPr>
              <a:t>tried to read his face. </a:t>
            </a:r>
            <a:r>
              <a:rPr dirty="0" sz="1450" spc="-5">
                <a:latin typeface="Times New Roman"/>
                <a:cs typeface="Times New Roman"/>
              </a:rPr>
              <a:t>I </a:t>
            </a:r>
            <a:r>
              <a:rPr dirty="0" sz="1450" spc="-10">
                <a:latin typeface="Times New Roman"/>
                <a:cs typeface="Times New Roman"/>
              </a:rPr>
              <a:t>had never before heard him speak  in such </a:t>
            </a:r>
            <a:r>
              <a:rPr dirty="0" sz="1450" spc="-5">
                <a:latin typeface="Times New Roman"/>
                <a:cs typeface="Times New Roman"/>
              </a:rPr>
              <a:t>a </a:t>
            </a:r>
            <a:r>
              <a:rPr dirty="0" sz="1450" spc="-10">
                <a:latin typeface="Times New Roman"/>
                <a:cs typeface="Times New Roman"/>
              </a:rPr>
              <a:t>cold and menacing </a:t>
            </a:r>
            <a:r>
              <a:rPr dirty="0" sz="1450" spc="-20">
                <a:latin typeface="Times New Roman"/>
                <a:cs typeface="Times New Roman"/>
              </a:rPr>
              <a:t>manner. </a:t>
            </a:r>
            <a:r>
              <a:rPr dirty="0" sz="1450" spc="-10">
                <a:latin typeface="Times New Roman"/>
                <a:cs typeface="Times New Roman"/>
              </a:rPr>
              <a:t>But behind those dark and deep-set eyes  lay </a:t>
            </a:r>
            <a:r>
              <a:rPr dirty="0" sz="1450" spc="-5">
                <a:latin typeface="Times New Roman"/>
                <a:cs typeface="Times New Roman"/>
              </a:rPr>
              <a:t>a </a:t>
            </a:r>
            <a:r>
              <a:rPr dirty="0" sz="1450" spc="-10">
                <a:latin typeface="Times New Roman"/>
                <a:cs typeface="Times New Roman"/>
              </a:rPr>
              <a:t>slumbering abyss. Miriam's words, 'as if there were </a:t>
            </a:r>
            <a:r>
              <a:rPr dirty="0" sz="1450" spc="-5">
                <a:latin typeface="Times New Roman"/>
                <a:cs typeface="Times New Roman"/>
              </a:rPr>
              <a:t>a </a:t>
            </a:r>
            <a:r>
              <a:rPr dirty="0" sz="1450" spc="-10">
                <a:latin typeface="Times New Roman"/>
                <a:cs typeface="Times New Roman"/>
              </a:rPr>
              <a:t>glass wall between  us', came to mind. All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do </a:t>
            </a:r>
            <a:r>
              <a:rPr dirty="0" sz="1450" spc="-10">
                <a:latin typeface="Times New Roman"/>
                <a:cs typeface="Times New Roman"/>
              </a:rPr>
              <a:t>was to shake his hand and depart without  saying </a:t>
            </a:r>
            <a:r>
              <a:rPr dirty="0" sz="1450" spc="-5">
                <a:latin typeface="Times New Roman"/>
                <a:cs typeface="Times New Roman"/>
              </a:rPr>
              <a:t>a </a:t>
            </a:r>
            <a:r>
              <a:rPr dirty="0" sz="1450" spc="-10">
                <a:latin typeface="Times New Roman"/>
                <a:cs typeface="Times New Roman"/>
              </a:rPr>
              <a:t>word.</a:t>
            </a:r>
            <a:endParaRPr sz="1450">
              <a:latin typeface="Times New Roman"/>
              <a:cs typeface="Times New Roman"/>
            </a:endParaRPr>
          </a:p>
          <a:p>
            <a:pPr algn="just" marL="12700" marR="5080" indent="255904">
              <a:lnSpc>
                <a:spcPts val="1730"/>
              </a:lnSpc>
              <a:spcBef>
                <a:spcPts val="710"/>
              </a:spcBef>
            </a:pPr>
            <a:r>
              <a:rPr dirty="0" sz="1450" spc="-10">
                <a:latin typeface="Times New Roman"/>
                <a:cs typeface="Times New Roman"/>
              </a:rPr>
              <a:t>He accompanied me </a:t>
            </a:r>
            <a:r>
              <a:rPr dirty="0" sz="1450" spc="-5">
                <a:latin typeface="Times New Roman"/>
                <a:cs typeface="Times New Roman"/>
              </a:rPr>
              <a:t>out </a:t>
            </a:r>
            <a:r>
              <a:rPr dirty="0" sz="1450" spc="-10">
                <a:latin typeface="Times New Roman"/>
                <a:cs typeface="Times New Roman"/>
              </a:rPr>
              <a:t>into the passage, and when </a:t>
            </a:r>
            <a:r>
              <a:rPr dirty="0" sz="1450" spc="-5">
                <a:latin typeface="Times New Roman"/>
                <a:cs typeface="Times New Roman"/>
              </a:rPr>
              <a:t>I </a:t>
            </a:r>
            <a:r>
              <a:rPr dirty="0" sz="1450" spc="-10">
                <a:latin typeface="Times New Roman"/>
                <a:cs typeface="Times New Roman"/>
              </a:rPr>
              <a:t>turned round </a:t>
            </a:r>
            <a:r>
              <a:rPr dirty="0" sz="1450" spc="-5">
                <a:latin typeface="Times New Roman"/>
                <a:cs typeface="Times New Roman"/>
              </a:rPr>
              <a:t>on </a:t>
            </a:r>
            <a:r>
              <a:rPr dirty="0" sz="1450" spc="-10">
                <a:latin typeface="Times New Roman"/>
                <a:cs typeface="Times New Roman"/>
              </a:rPr>
              <a:t>the  stairs and looked back, </a:t>
            </a:r>
            <a:r>
              <a:rPr dirty="0" sz="1450" spc="-5">
                <a:latin typeface="Times New Roman"/>
                <a:cs typeface="Times New Roman"/>
              </a:rPr>
              <a:t>I </a:t>
            </a:r>
            <a:r>
              <a:rPr dirty="0" sz="1450" spc="-10">
                <a:latin typeface="Times New Roman"/>
                <a:cs typeface="Times New Roman"/>
              </a:rPr>
              <a:t>saw that </a:t>
            </a:r>
            <a:r>
              <a:rPr dirty="0" sz="1450" spc="-5">
                <a:latin typeface="Times New Roman"/>
                <a:cs typeface="Times New Roman"/>
              </a:rPr>
              <a:t>he </a:t>
            </a:r>
            <a:r>
              <a:rPr dirty="0" sz="1450" spc="-10">
                <a:latin typeface="Times New Roman"/>
                <a:cs typeface="Times New Roman"/>
              </a:rPr>
              <a:t>was still standing there, giving me </a:t>
            </a:r>
            <a:r>
              <a:rPr dirty="0" sz="1450" spc="-5">
                <a:latin typeface="Times New Roman"/>
                <a:cs typeface="Times New Roman"/>
              </a:rPr>
              <a:t>a  </a:t>
            </a:r>
            <a:r>
              <a:rPr dirty="0" sz="1450" spc="-10">
                <a:latin typeface="Times New Roman"/>
                <a:cs typeface="Times New Roman"/>
              </a:rPr>
              <a:t>friendly wave, </a:t>
            </a:r>
            <a:r>
              <a:rPr dirty="0" sz="1450" spc="-5">
                <a:latin typeface="Times New Roman"/>
                <a:cs typeface="Times New Roman"/>
              </a:rPr>
              <a:t>but </a:t>
            </a:r>
            <a:r>
              <a:rPr dirty="0" sz="1450" spc="-10">
                <a:latin typeface="Times New Roman"/>
                <a:cs typeface="Times New Roman"/>
              </a:rPr>
              <a:t>with the expression </a:t>
            </a:r>
            <a:r>
              <a:rPr dirty="0" sz="1450" spc="-5">
                <a:latin typeface="Times New Roman"/>
                <a:cs typeface="Times New Roman"/>
              </a:rPr>
              <a:t>of </a:t>
            </a:r>
            <a:r>
              <a:rPr dirty="0" sz="1450" spc="-10">
                <a:latin typeface="Times New Roman"/>
                <a:cs typeface="Times New Roman"/>
              </a:rPr>
              <a:t>someone who would like to say  more, yet</a:t>
            </a:r>
            <a:r>
              <a:rPr dirty="0" sz="1450" spc="-5">
                <a:latin typeface="Times New Roman"/>
                <a:cs typeface="Times New Roman"/>
              </a:rPr>
              <a:t> </a:t>
            </a:r>
            <a:r>
              <a:rPr dirty="0" sz="1450" spc="-10">
                <a:latin typeface="Times New Roman"/>
                <a:cs typeface="Times New Roman"/>
              </a:rPr>
              <a:t>cannot.</a:t>
            </a:r>
            <a:endParaRPr sz="1450">
              <a:latin typeface="Times New Roman"/>
              <a:cs typeface="Times New Roman"/>
            </a:endParaRPr>
          </a:p>
          <a:p>
            <a:pPr>
              <a:lnSpc>
                <a:spcPct val="100000"/>
              </a:lnSpc>
              <a:spcBef>
                <a:spcPts val="20"/>
              </a:spcBef>
            </a:pPr>
            <a:endParaRPr sz="2300">
              <a:latin typeface="Times New Roman"/>
              <a:cs typeface="Times New Roman"/>
            </a:endParaRPr>
          </a:p>
          <a:p>
            <a:pPr algn="ctr">
              <a:lnSpc>
                <a:spcPct val="100000"/>
              </a:lnSpc>
            </a:pPr>
            <a:r>
              <a:rPr dirty="0" sz="1450" spc="-10" b="1">
                <a:latin typeface="Times New Roman"/>
                <a:cs typeface="Times New Roman"/>
              </a:rPr>
              <a:t>FEAR</a:t>
            </a:r>
            <a:endParaRPr sz="1450">
              <a:latin typeface="Times New Roman"/>
              <a:cs typeface="Times New Roman"/>
            </a:endParaRPr>
          </a:p>
          <a:p>
            <a:pPr>
              <a:lnSpc>
                <a:spcPct val="100000"/>
              </a:lnSpc>
              <a:spcBef>
                <a:spcPts val="20"/>
              </a:spcBef>
            </a:pPr>
            <a:endParaRPr sz="2350">
              <a:latin typeface="Times New Roman"/>
              <a:cs typeface="Times New Roman"/>
            </a:endParaRPr>
          </a:p>
          <a:p>
            <a:pPr algn="just" marL="12700" marR="8255" indent="255904">
              <a:lnSpc>
                <a:spcPts val="1730"/>
              </a:lnSpc>
            </a:pPr>
            <a:r>
              <a:rPr dirty="0" sz="1450" spc="-10">
                <a:latin typeface="Times New Roman"/>
                <a:cs typeface="Times New Roman"/>
              </a:rPr>
              <a:t>It had been my plan just to collect my coat and walking-stick from my  apartment and then </a:t>
            </a:r>
            <a:r>
              <a:rPr dirty="0" sz="1450" spc="-5">
                <a:latin typeface="Times New Roman"/>
                <a:cs typeface="Times New Roman"/>
              </a:rPr>
              <a:t>go out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meal at the Old </a:t>
            </a:r>
            <a:r>
              <a:rPr dirty="0" sz="1450" spc="-35">
                <a:latin typeface="Times New Roman"/>
                <a:cs typeface="Times New Roman"/>
              </a:rPr>
              <a:t>Toll </a:t>
            </a:r>
            <a:r>
              <a:rPr dirty="0" sz="1450" spc="-10">
                <a:latin typeface="Times New Roman"/>
                <a:cs typeface="Times New Roman"/>
              </a:rPr>
              <a:t>House </a:t>
            </a:r>
            <a:r>
              <a:rPr dirty="0" sz="1450" spc="-25">
                <a:latin typeface="Times New Roman"/>
                <a:cs typeface="Times New Roman"/>
              </a:rPr>
              <a:t>Tavern, </a:t>
            </a:r>
            <a:r>
              <a:rPr dirty="0" sz="1450" spc="-10">
                <a:latin typeface="Times New Roman"/>
                <a:cs typeface="Times New Roman"/>
              </a:rPr>
              <a:t>where  Zwakh, Prokop and </a:t>
            </a:r>
            <a:r>
              <a:rPr dirty="0" sz="1450" spc="-20">
                <a:latin typeface="Times New Roman"/>
                <a:cs typeface="Times New Roman"/>
              </a:rPr>
              <a:t>Vrieslander </a:t>
            </a:r>
            <a:r>
              <a:rPr dirty="0" sz="1450" spc="-10">
                <a:latin typeface="Times New Roman"/>
                <a:cs typeface="Times New Roman"/>
              </a:rPr>
              <a:t>would </a:t>
            </a:r>
            <a:r>
              <a:rPr dirty="0" sz="1450" spc="-5">
                <a:latin typeface="Times New Roman"/>
                <a:cs typeface="Times New Roman"/>
              </a:rPr>
              <a:t>be </a:t>
            </a:r>
            <a:r>
              <a:rPr dirty="0" sz="1450" spc="-10">
                <a:latin typeface="Times New Roman"/>
                <a:cs typeface="Times New Roman"/>
              </a:rPr>
              <a:t>sitting, as they did every night,  telling each other crazy stories until the early hours, </a:t>
            </a:r>
            <a:r>
              <a:rPr dirty="0" sz="1450" spc="-5">
                <a:latin typeface="Times New Roman"/>
                <a:cs typeface="Times New Roman"/>
              </a:rPr>
              <a:t>but </a:t>
            </a:r>
            <a:r>
              <a:rPr dirty="0" sz="1450" spc="-10">
                <a:latin typeface="Times New Roman"/>
                <a:cs typeface="Times New Roman"/>
              </a:rPr>
              <a:t>scarcely had </a:t>
            </a:r>
            <a:r>
              <a:rPr dirty="0" sz="1450" spc="-5">
                <a:latin typeface="Times New Roman"/>
                <a:cs typeface="Times New Roman"/>
              </a:rPr>
              <a:t>I </a:t>
            </a:r>
            <a:r>
              <a:rPr dirty="0" sz="1450" spc="-10">
                <a:latin typeface="Times New Roman"/>
                <a:cs typeface="Times New Roman"/>
              </a:rPr>
              <a:t>entered  my room than my intention vanished, just as if </a:t>
            </a:r>
            <a:r>
              <a:rPr dirty="0" sz="1450" spc="-5">
                <a:latin typeface="Times New Roman"/>
                <a:cs typeface="Times New Roman"/>
              </a:rPr>
              <a:t>a </a:t>
            </a:r>
            <a:r>
              <a:rPr dirty="0" sz="1450" spc="-10">
                <a:latin typeface="Times New Roman"/>
                <a:cs typeface="Times New Roman"/>
              </a:rPr>
              <a:t>hand had whipped away </a:t>
            </a:r>
            <a:r>
              <a:rPr dirty="0" sz="1450" spc="-5">
                <a:latin typeface="Times New Roman"/>
                <a:cs typeface="Times New Roman"/>
              </a:rPr>
              <a:t>a  </a:t>
            </a:r>
            <a:r>
              <a:rPr dirty="0" sz="1450" spc="-10">
                <a:latin typeface="Times New Roman"/>
                <a:cs typeface="Times New Roman"/>
              </a:rPr>
              <a:t>scarf </a:t>
            </a:r>
            <a:r>
              <a:rPr dirty="0" sz="1450" spc="-5">
                <a:latin typeface="Times New Roman"/>
                <a:cs typeface="Times New Roman"/>
              </a:rPr>
              <a:t>or </a:t>
            </a:r>
            <a:r>
              <a:rPr dirty="0" sz="1450" spc="-10">
                <a:latin typeface="Times New Roman"/>
                <a:cs typeface="Times New Roman"/>
              </a:rPr>
              <a:t>something similar </a:t>
            </a:r>
            <a:r>
              <a:rPr dirty="0" sz="1450" spc="-5">
                <a:latin typeface="Times New Roman"/>
                <a:cs typeface="Times New Roman"/>
              </a:rPr>
              <a:t>I </a:t>
            </a:r>
            <a:r>
              <a:rPr dirty="0" sz="1450" spc="-10">
                <a:latin typeface="Times New Roman"/>
                <a:cs typeface="Times New Roman"/>
              </a:rPr>
              <a:t>had been</a:t>
            </a:r>
            <a:r>
              <a:rPr dirty="0" sz="1450" spc="15">
                <a:latin typeface="Times New Roman"/>
                <a:cs typeface="Times New Roman"/>
              </a:rPr>
              <a:t> </a:t>
            </a:r>
            <a:r>
              <a:rPr dirty="0" sz="1450" spc="-10">
                <a:latin typeface="Times New Roman"/>
                <a:cs typeface="Times New Roman"/>
              </a:rPr>
              <a:t>wearing.</a:t>
            </a:r>
            <a:endParaRPr sz="1450">
              <a:latin typeface="Times New Roman"/>
              <a:cs typeface="Times New Roman"/>
            </a:endParaRPr>
          </a:p>
          <a:p>
            <a:pPr algn="just" marL="12700" marR="6350" indent="255904">
              <a:lnSpc>
                <a:spcPts val="1730"/>
              </a:lnSpc>
              <a:spcBef>
                <a:spcPts val="780"/>
              </a:spcBef>
            </a:pPr>
            <a:r>
              <a:rPr dirty="0" sz="1450" spc="-10">
                <a:latin typeface="Times New Roman"/>
                <a:cs typeface="Times New Roman"/>
              </a:rPr>
              <a:t>There was </a:t>
            </a:r>
            <a:r>
              <a:rPr dirty="0" sz="1450" spc="-5">
                <a:latin typeface="Times New Roman"/>
                <a:cs typeface="Times New Roman"/>
              </a:rPr>
              <a:t>a </a:t>
            </a:r>
            <a:r>
              <a:rPr dirty="0" sz="1450" spc="-10">
                <a:latin typeface="Times New Roman"/>
                <a:cs typeface="Times New Roman"/>
              </a:rPr>
              <a:t>tension in the air which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explain, </a:t>
            </a:r>
            <a:r>
              <a:rPr dirty="0" sz="1450" spc="-5">
                <a:latin typeface="Times New Roman"/>
                <a:cs typeface="Times New Roman"/>
              </a:rPr>
              <a:t>but </a:t>
            </a:r>
            <a:r>
              <a:rPr dirty="0" sz="1450" spc="-10">
                <a:latin typeface="Times New Roman"/>
                <a:cs typeface="Times New Roman"/>
              </a:rPr>
              <a:t>which was  almost tangible and which, within </a:t>
            </a:r>
            <a:r>
              <a:rPr dirty="0" sz="1450" spc="-5">
                <a:latin typeface="Times New Roman"/>
                <a:cs typeface="Times New Roman"/>
              </a:rPr>
              <a:t>a </a:t>
            </a:r>
            <a:r>
              <a:rPr dirty="0" sz="1450" spc="-10">
                <a:latin typeface="Times New Roman"/>
                <a:cs typeface="Times New Roman"/>
              </a:rPr>
              <a:t>few seconds </a:t>
            </a:r>
            <a:r>
              <a:rPr dirty="0" sz="1450" spc="-5">
                <a:latin typeface="Times New Roman"/>
                <a:cs typeface="Times New Roman"/>
              </a:rPr>
              <a:t>of </a:t>
            </a:r>
            <a:r>
              <a:rPr dirty="0" sz="1450" spc="-10">
                <a:latin typeface="Times New Roman"/>
                <a:cs typeface="Times New Roman"/>
              </a:rPr>
              <a:t>my entering, took such  violent hold </a:t>
            </a:r>
            <a:r>
              <a:rPr dirty="0" sz="1450" spc="-5">
                <a:latin typeface="Times New Roman"/>
                <a:cs typeface="Times New Roman"/>
              </a:rPr>
              <a:t>of </a:t>
            </a:r>
            <a:r>
              <a:rPr dirty="0" sz="1450" spc="-10">
                <a:latin typeface="Times New Roman"/>
                <a:cs typeface="Times New Roman"/>
              </a:rPr>
              <a:t>me that </a:t>
            </a:r>
            <a:r>
              <a:rPr dirty="0" sz="1450" spc="-5">
                <a:latin typeface="Times New Roman"/>
                <a:cs typeface="Times New Roman"/>
              </a:rPr>
              <a:t>I </a:t>
            </a:r>
            <a:r>
              <a:rPr dirty="0" sz="1450" spc="-10">
                <a:latin typeface="Times New Roman"/>
                <a:cs typeface="Times New Roman"/>
              </a:rPr>
              <a:t>hardly knew what to </a:t>
            </a:r>
            <a:r>
              <a:rPr dirty="0" sz="1450" spc="-5">
                <a:latin typeface="Times New Roman"/>
                <a:cs typeface="Times New Roman"/>
              </a:rPr>
              <a:t>do </a:t>
            </a:r>
            <a:r>
              <a:rPr dirty="0" sz="1450" spc="-10">
                <a:latin typeface="Times New Roman"/>
                <a:cs typeface="Times New Roman"/>
              </a:rPr>
              <a:t>first: light the lamp, close the  </a:t>
            </a:r>
            <a:r>
              <a:rPr dirty="0" sz="1450" spc="-5">
                <a:latin typeface="Times New Roman"/>
                <a:cs typeface="Times New Roman"/>
              </a:rPr>
              <a:t>door </a:t>
            </a:r>
            <a:r>
              <a:rPr dirty="0" sz="1450" spc="-10">
                <a:latin typeface="Times New Roman"/>
                <a:cs typeface="Times New Roman"/>
              </a:rPr>
              <a:t>behind me, sit down </a:t>
            </a:r>
            <a:r>
              <a:rPr dirty="0" sz="1450" spc="-5">
                <a:latin typeface="Times New Roman"/>
                <a:cs typeface="Times New Roman"/>
              </a:rPr>
              <a:t>or </a:t>
            </a:r>
            <a:r>
              <a:rPr dirty="0" sz="1450" spc="-10">
                <a:latin typeface="Times New Roman"/>
                <a:cs typeface="Times New Roman"/>
              </a:rPr>
              <a:t>walk </a:t>
            </a:r>
            <a:r>
              <a:rPr dirty="0" sz="1450" spc="-5">
                <a:latin typeface="Times New Roman"/>
                <a:cs typeface="Times New Roman"/>
              </a:rPr>
              <a:t>up </a:t>
            </a:r>
            <a:r>
              <a:rPr dirty="0" sz="1450" spc="-10">
                <a:latin typeface="Times New Roman"/>
                <a:cs typeface="Times New Roman"/>
              </a:rPr>
              <a:t>and</a:t>
            </a:r>
            <a:r>
              <a:rPr dirty="0" sz="1450" spc="20">
                <a:latin typeface="Times New Roman"/>
                <a:cs typeface="Times New Roman"/>
              </a:rPr>
              <a:t> </a:t>
            </a:r>
            <a:r>
              <a:rPr dirty="0" sz="1450" spc="-10">
                <a:latin typeface="Times New Roman"/>
                <a:cs typeface="Times New Roman"/>
              </a:rPr>
              <a:t>down.</a:t>
            </a:r>
            <a:endParaRPr sz="1450">
              <a:latin typeface="Times New Roman"/>
              <a:cs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64345"/>
          </a:xfrm>
          <a:prstGeom prst="rect">
            <a:avLst/>
          </a:prstGeom>
        </p:spPr>
        <p:txBody>
          <a:bodyPr wrap="square" lIns="0" tIns="19685" rIns="0" bIns="0" rtlCol="0" vert="horz">
            <a:spAutoFit/>
          </a:bodyPr>
          <a:lstStyle/>
          <a:p>
            <a:pPr algn="just" marL="12700" marR="5080" indent="255904">
              <a:lnSpc>
                <a:spcPts val="1730"/>
              </a:lnSpc>
              <a:spcBef>
                <a:spcPts val="155"/>
              </a:spcBef>
            </a:pPr>
            <a:r>
              <a:rPr dirty="0" sz="1450" spc="-10">
                <a:latin typeface="Times New Roman"/>
                <a:cs typeface="Times New Roman"/>
              </a:rPr>
              <a:t>Had someone crept in while </a:t>
            </a:r>
            <a:r>
              <a:rPr dirty="0" sz="1450" spc="-5">
                <a:latin typeface="Times New Roman"/>
                <a:cs typeface="Times New Roman"/>
              </a:rPr>
              <a:t>I </a:t>
            </a:r>
            <a:r>
              <a:rPr dirty="0" sz="1450" spc="-10">
                <a:latin typeface="Times New Roman"/>
                <a:cs typeface="Times New Roman"/>
              </a:rPr>
              <a:t>was </a:t>
            </a:r>
            <a:r>
              <a:rPr dirty="0" sz="1450" spc="-5">
                <a:latin typeface="Times New Roman"/>
                <a:cs typeface="Times New Roman"/>
              </a:rPr>
              <a:t>out </a:t>
            </a:r>
            <a:r>
              <a:rPr dirty="0" sz="1450" spc="-10">
                <a:latin typeface="Times New Roman"/>
                <a:cs typeface="Times New Roman"/>
              </a:rPr>
              <a:t>and hidden themselves in the room?  </a:t>
            </a:r>
            <a:r>
              <a:rPr dirty="0" sz="1450" spc="-50">
                <a:latin typeface="Times New Roman"/>
                <a:cs typeface="Times New Roman"/>
              </a:rPr>
              <a:t>Was </a:t>
            </a:r>
            <a:r>
              <a:rPr dirty="0" sz="1450" spc="-10">
                <a:latin typeface="Times New Roman"/>
                <a:cs typeface="Times New Roman"/>
              </a:rPr>
              <a:t>it someone's fear </a:t>
            </a:r>
            <a:r>
              <a:rPr dirty="0" sz="1450" spc="-5">
                <a:latin typeface="Times New Roman"/>
                <a:cs typeface="Times New Roman"/>
              </a:rPr>
              <a:t>of </a:t>
            </a:r>
            <a:r>
              <a:rPr dirty="0" sz="1450" spc="-10">
                <a:latin typeface="Times New Roman"/>
                <a:cs typeface="Times New Roman"/>
              </a:rPr>
              <a:t>being seen that </a:t>
            </a:r>
            <a:r>
              <a:rPr dirty="0" sz="1450" spc="-5">
                <a:latin typeface="Times New Roman"/>
                <a:cs typeface="Times New Roman"/>
              </a:rPr>
              <a:t>I </a:t>
            </a:r>
            <a:r>
              <a:rPr dirty="0" sz="1450" spc="-10">
                <a:latin typeface="Times New Roman"/>
                <a:cs typeface="Times New Roman"/>
              </a:rPr>
              <a:t>had caught? </a:t>
            </a:r>
            <a:r>
              <a:rPr dirty="0" sz="1450" spc="-50">
                <a:latin typeface="Times New Roman"/>
                <a:cs typeface="Times New Roman"/>
              </a:rPr>
              <a:t>Was </a:t>
            </a:r>
            <a:r>
              <a:rPr dirty="0" sz="1450" spc="-10">
                <a:latin typeface="Times New Roman"/>
                <a:cs typeface="Times New Roman"/>
              </a:rPr>
              <a:t>perhaps  </a:t>
            </a:r>
            <a:r>
              <a:rPr dirty="0" sz="1450" spc="-20">
                <a:latin typeface="Times New Roman"/>
                <a:cs typeface="Times New Roman"/>
              </a:rPr>
              <a:t>Wassertrum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pulled the curtains aside, opened the wardrobe, glanced  into the other room: </a:t>
            </a:r>
            <a:r>
              <a:rPr dirty="0" sz="1450" spc="-5">
                <a:latin typeface="Times New Roman"/>
                <a:cs typeface="Times New Roman"/>
              </a:rPr>
              <a:t>no</a:t>
            </a:r>
            <a:r>
              <a:rPr dirty="0" sz="1450" spc="10">
                <a:latin typeface="Times New Roman"/>
                <a:cs typeface="Times New Roman"/>
              </a:rPr>
              <a:t> </a:t>
            </a:r>
            <a:r>
              <a:rPr dirty="0" sz="1450" spc="-10">
                <a:latin typeface="Times New Roman"/>
                <a:cs typeface="Times New Roman"/>
              </a:rPr>
              <a:t>one.</a:t>
            </a:r>
            <a:endParaRPr sz="1450">
              <a:latin typeface="Times New Roman"/>
              <a:cs typeface="Times New Roman"/>
            </a:endParaRPr>
          </a:p>
          <a:p>
            <a:pPr algn="just" marL="268605">
              <a:lnSpc>
                <a:spcPct val="100000"/>
              </a:lnSpc>
              <a:spcBef>
                <a:spcPts val="720"/>
              </a:spcBef>
            </a:pPr>
            <a:r>
              <a:rPr dirty="0" sz="1450" spc="-10">
                <a:latin typeface="Times New Roman"/>
                <a:cs typeface="Times New Roman"/>
              </a:rPr>
              <a:t>The iron </a:t>
            </a:r>
            <a:r>
              <a:rPr dirty="0" sz="1450" spc="-5">
                <a:latin typeface="Times New Roman"/>
                <a:cs typeface="Times New Roman"/>
              </a:rPr>
              <a:t>box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been moved from where </a:t>
            </a:r>
            <a:r>
              <a:rPr dirty="0" sz="1450" spc="-5">
                <a:latin typeface="Times New Roman"/>
                <a:cs typeface="Times New Roman"/>
              </a:rPr>
              <a:t>I </a:t>
            </a:r>
            <a:r>
              <a:rPr dirty="0" sz="1450" spc="-10">
                <a:latin typeface="Times New Roman"/>
                <a:cs typeface="Times New Roman"/>
              </a:rPr>
              <a:t>had left</a:t>
            </a:r>
            <a:r>
              <a:rPr dirty="0" sz="1450" spc="4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8255" indent="255904">
              <a:lnSpc>
                <a:spcPts val="1730"/>
              </a:lnSpc>
              <a:spcBef>
                <a:spcPts val="775"/>
              </a:spcBef>
            </a:pPr>
            <a:r>
              <a:rPr dirty="0" sz="1450" spc="-30">
                <a:latin typeface="Times New Roman"/>
                <a:cs typeface="Times New Roman"/>
              </a:rPr>
              <a:t>Would </a:t>
            </a:r>
            <a:r>
              <a:rPr dirty="0" sz="1450" spc="-10">
                <a:latin typeface="Times New Roman"/>
                <a:cs typeface="Times New Roman"/>
              </a:rPr>
              <a:t>the best thing </a:t>
            </a:r>
            <a:r>
              <a:rPr dirty="0" sz="1450" spc="-5">
                <a:latin typeface="Times New Roman"/>
                <a:cs typeface="Times New Roman"/>
              </a:rPr>
              <a:t>be </a:t>
            </a:r>
            <a:r>
              <a:rPr dirty="0" sz="1450" spc="-10">
                <a:latin typeface="Times New Roman"/>
                <a:cs typeface="Times New Roman"/>
              </a:rPr>
              <a:t>to burn the letters right away and remove that  worry once and for</a:t>
            </a:r>
            <a:r>
              <a:rPr dirty="0" sz="1450" spc="5">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12700" marR="13335" indent="255904">
              <a:lnSpc>
                <a:spcPts val="1730"/>
              </a:lnSpc>
              <a:spcBef>
                <a:spcPts val="790"/>
              </a:spcBef>
            </a:pPr>
            <a:r>
              <a:rPr dirty="0" sz="1450" spc="-10">
                <a:latin typeface="Times New Roman"/>
                <a:cs typeface="Times New Roman"/>
              </a:rPr>
              <a:t>My fingers were already feeling for the key in my waistcoat pocket </a:t>
            </a:r>
            <a:r>
              <a:rPr dirty="0" sz="1450" spc="-5">
                <a:latin typeface="Times New Roman"/>
                <a:cs typeface="Times New Roman"/>
              </a:rPr>
              <a:t>but </a:t>
            </a:r>
            <a:r>
              <a:rPr dirty="0" sz="1450" spc="-10">
                <a:latin typeface="Times New Roman"/>
                <a:cs typeface="Times New Roman"/>
              </a:rPr>
              <a:t>did  it have to </a:t>
            </a:r>
            <a:r>
              <a:rPr dirty="0" sz="1450" spc="-5">
                <a:latin typeface="Times New Roman"/>
                <a:cs typeface="Times New Roman"/>
              </a:rPr>
              <a:t>be</a:t>
            </a:r>
            <a:r>
              <a:rPr dirty="0" sz="1450" spc="5">
                <a:latin typeface="Times New Roman"/>
                <a:cs typeface="Times New Roman"/>
              </a:rPr>
              <a:t> </a:t>
            </a:r>
            <a:r>
              <a:rPr dirty="0" sz="1450" spc="-10">
                <a:latin typeface="Times New Roman"/>
                <a:cs typeface="Times New Roman"/>
              </a:rPr>
              <a:t>now?</a:t>
            </a:r>
            <a:endParaRPr sz="1450">
              <a:latin typeface="Times New Roman"/>
              <a:cs typeface="Times New Roman"/>
            </a:endParaRPr>
          </a:p>
          <a:p>
            <a:pPr algn="just" marL="268605" marR="2325370">
              <a:lnSpc>
                <a:spcPct val="140700"/>
              </a:lnSpc>
              <a:spcBef>
                <a:spcPts val="15"/>
              </a:spcBef>
            </a:pPr>
            <a:r>
              <a:rPr dirty="0" sz="1450" spc="-10">
                <a:latin typeface="Times New Roman"/>
                <a:cs typeface="Times New Roman"/>
              </a:rPr>
              <a:t>There was time enough before the morning.  Light the lamp first </a:t>
            </a:r>
            <a:r>
              <a:rPr dirty="0" sz="1450" spc="-5">
                <a:latin typeface="Times New Roman"/>
                <a:cs typeface="Times New Roman"/>
              </a:rPr>
              <a:t>of</a:t>
            </a:r>
            <a:r>
              <a:rPr dirty="0" sz="1450" spc="10">
                <a:latin typeface="Times New Roman"/>
                <a:cs typeface="Times New Roman"/>
              </a:rPr>
              <a:t> </a:t>
            </a:r>
            <a:r>
              <a:rPr dirty="0" sz="1450" spc="-10">
                <a:latin typeface="Times New Roman"/>
                <a:cs typeface="Times New Roman"/>
              </a:rPr>
              <a:t>all!</a:t>
            </a:r>
            <a:endParaRPr sz="1450">
              <a:latin typeface="Times New Roman"/>
              <a:cs typeface="Times New Roman"/>
            </a:endParaRPr>
          </a:p>
          <a:p>
            <a:pPr algn="just" marL="268605">
              <a:lnSpc>
                <a:spcPct val="100000"/>
              </a:lnSpc>
              <a:spcBef>
                <a:spcPts val="780"/>
              </a:spcBef>
            </a:pP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find the</a:t>
            </a:r>
            <a:r>
              <a:rPr dirty="0" sz="1450">
                <a:latin typeface="Times New Roman"/>
                <a:cs typeface="Times New Roman"/>
              </a:rPr>
              <a:t> </a:t>
            </a:r>
            <a:r>
              <a:rPr dirty="0" sz="1450" spc="-10">
                <a:latin typeface="Times New Roman"/>
                <a:cs typeface="Times New Roman"/>
              </a:rPr>
              <a:t>matches.</a:t>
            </a:r>
            <a:endParaRPr sz="1450">
              <a:latin typeface="Times New Roman"/>
              <a:cs typeface="Times New Roman"/>
            </a:endParaRPr>
          </a:p>
          <a:p>
            <a:pPr algn="just" marL="12700" marR="5080" indent="255904">
              <a:lnSpc>
                <a:spcPts val="1730"/>
              </a:lnSpc>
              <a:spcBef>
                <a:spcPts val="844"/>
              </a:spcBef>
            </a:pPr>
            <a:r>
              <a:rPr dirty="0" sz="1450" spc="-50">
                <a:latin typeface="Times New Roman"/>
                <a:cs typeface="Times New Roman"/>
              </a:rPr>
              <a:t>Was </a:t>
            </a:r>
            <a:r>
              <a:rPr dirty="0" sz="1450" spc="-10">
                <a:latin typeface="Times New Roman"/>
                <a:cs typeface="Times New Roman"/>
              </a:rPr>
              <a:t>the </a:t>
            </a:r>
            <a:r>
              <a:rPr dirty="0" sz="1450" spc="-5">
                <a:latin typeface="Times New Roman"/>
                <a:cs typeface="Times New Roman"/>
              </a:rPr>
              <a:t>door </a:t>
            </a:r>
            <a:r>
              <a:rPr dirty="0" sz="1450" spc="-10">
                <a:latin typeface="Times New Roman"/>
                <a:cs typeface="Times New Roman"/>
              </a:rPr>
              <a:t>locked? </a:t>
            </a:r>
            <a:r>
              <a:rPr dirty="0" sz="1450" spc="-5">
                <a:latin typeface="Times New Roman"/>
                <a:cs typeface="Times New Roman"/>
              </a:rPr>
              <a:t>I </a:t>
            </a:r>
            <a:r>
              <a:rPr dirty="0" sz="1450" spc="-10">
                <a:latin typeface="Times New Roman"/>
                <a:cs typeface="Times New Roman"/>
              </a:rPr>
              <a:t>took </a:t>
            </a:r>
            <a:r>
              <a:rPr dirty="0" sz="1450" spc="-5">
                <a:latin typeface="Times New Roman"/>
                <a:cs typeface="Times New Roman"/>
              </a:rPr>
              <a:t>a </a:t>
            </a:r>
            <a:r>
              <a:rPr dirty="0" sz="1450" spc="-10">
                <a:latin typeface="Times New Roman"/>
                <a:cs typeface="Times New Roman"/>
              </a:rPr>
              <a:t>few steps back towards it then stopped  again. Why this sudden</a:t>
            </a:r>
            <a:r>
              <a:rPr dirty="0" sz="1450" spc="5">
                <a:latin typeface="Times New Roman"/>
                <a:cs typeface="Times New Roman"/>
              </a:rPr>
              <a:t> </a:t>
            </a:r>
            <a:r>
              <a:rPr dirty="0" sz="1450" spc="-10">
                <a:latin typeface="Times New Roman"/>
                <a:cs typeface="Times New Roman"/>
              </a:rPr>
              <a:t>fear?</a:t>
            </a:r>
            <a:endParaRPr sz="1450">
              <a:latin typeface="Times New Roman"/>
              <a:cs typeface="Times New Roman"/>
            </a:endParaRPr>
          </a:p>
          <a:p>
            <a:pPr algn="just" marL="12700" marR="11430" indent="255904">
              <a:lnSpc>
                <a:spcPts val="1730"/>
              </a:lnSpc>
              <a:spcBef>
                <a:spcPts val="720"/>
              </a:spcBef>
            </a:pPr>
            <a:r>
              <a:rPr dirty="0" sz="1450" spc="-5">
                <a:latin typeface="Times New Roman"/>
                <a:cs typeface="Times New Roman"/>
              </a:rPr>
              <a:t>I </a:t>
            </a:r>
            <a:r>
              <a:rPr dirty="0" sz="1450" spc="-10">
                <a:latin typeface="Times New Roman"/>
                <a:cs typeface="Times New Roman"/>
              </a:rPr>
              <a:t>tried to tell myself </a:t>
            </a:r>
            <a:r>
              <a:rPr dirty="0" sz="1450" spc="-5">
                <a:latin typeface="Times New Roman"/>
                <a:cs typeface="Times New Roman"/>
              </a:rPr>
              <a:t>I </a:t>
            </a:r>
            <a:r>
              <a:rPr dirty="0" sz="1450" spc="-10">
                <a:latin typeface="Times New Roman"/>
                <a:cs typeface="Times New Roman"/>
              </a:rPr>
              <a:t>was behaving like </a:t>
            </a:r>
            <a:r>
              <a:rPr dirty="0" sz="1450" spc="-5">
                <a:latin typeface="Times New Roman"/>
                <a:cs typeface="Times New Roman"/>
              </a:rPr>
              <a:t>a </a:t>
            </a:r>
            <a:r>
              <a:rPr dirty="0" sz="1450" spc="-10">
                <a:latin typeface="Times New Roman"/>
                <a:cs typeface="Times New Roman"/>
              </a:rPr>
              <a:t>coward, </a:t>
            </a:r>
            <a:r>
              <a:rPr dirty="0" sz="1450" spc="-5">
                <a:latin typeface="Times New Roman"/>
                <a:cs typeface="Times New Roman"/>
              </a:rPr>
              <a:t>but </a:t>
            </a:r>
            <a:r>
              <a:rPr dirty="0" sz="1450" spc="-10">
                <a:latin typeface="Times New Roman"/>
                <a:cs typeface="Times New Roman"/>
              </a:rPr>
              <a:t>the </a:t>
            </a:r>
            <a:r>
              <a:rPr dirty="0" sz="1450" spc="-5">
                <a:latin typeface="Times New Roman"/>
                <a:cs typeface="Times New Roman"/>
              </a:rPr>
              <a:t>thought </a:t>
            </a:r>
            <a:r>
              <a:rPr dirty="0" sz="1450" spc="-10">
                <a:latin typeface="Times New Roman"/>
                <a:cs typeface="Times New Roman"/>
              </a:rPr>
              <a:t>came to  </a:t>
            </a:r>
            <a:r>
              <a:rPr dirty="0" sz="1450" spc="-5">
                <a:latin typeface="Times New Roman"/>
                <a:cs typeface="Times New Roman"/>
              </a:rPr>
              <a:t>a </a:t>
            </a:r>
            <a:r>
              <a:rPr dirty="0" sz="1450" spc="-10">
                <a:latin typeface="Times New Roman"/>
                <a:cs typeface="Times New Roman"/>
              </a:rPr>
              <a:t>halt, right in the middle </a:t>
            </a:r>
            <a:r>
              <a:rPr dirty="0" sz="1450" spc="-5">
                <a:latin typeface="Times New Roman"/>
                <a:cs typeface="Times New Roman"/>
              </a:rPr>
              <a:t>of </a:t>
            </a:r>
            <a:r>
              <a:rPr dirty="0" sz="1450" spc="-10">
                <a:latin typeface="Times New Roman"/>
                <a:cs typeface="Times New Roman"/>
              </a:rPr>
              <a:t>the</a:t>
            </a:r>
            <a:r>
              <a:rPr dirty="0" sz="1450" spc="20">
                <a:latin typeface="Times New Roman"/>
                <a:cs typeface="Times New Roman"/>
              </a:rPr>
              <a:t> </a:t>
            </a:r>
            <a:r>
              <a:rPr dirty="0" sz="1450" spc="-10">
                <a:latin typeface="Times New Roman"/>
                <a:cs typeface="Times New Roman"/>
              </a:rPr>
              <a:t>sentence.</a:t>
            </a:r>
            <a:endParaRPr sz="1450">
              <a:latin typeface="Times New Roman"/>
              <a:cs typeface="Times New Roman"/>
            </a:endParaRPr>
          </a:p>
          <a:p>
            <a:pPr algn="just" marL="12700" marR="10160" indent="255904">
              <a:lnSpc>
                <a:spcPts val="1730"/>
              </a:lnSpc>
              <a:spcBef>
                <a:spcPts val="785"/>
              </a:spcBef>
            </a:pPr>
            <a:r>
              <a:rPr dirty="0" sz="1450" spc="-5">
                <a:latin typeface="Times New Roman"/>
                <a:cs typeface="Times New Roman"/>
              </a:rPr>
              <a:t>I </a:t>
            </a:r>
            <a:r>
              <a:rPr dirty="0" sz="1450" spc="-10">
                <a:latin typeface="Times New Roman"/>
                <a:cs typeface="Times New Roman"/>
              </a:rPr>
              <a:t>was suddenly seized </a:t>
            </a:r>
            <a:r>
              <a:rPr dirty="0" sz="1450" spc="-5">
                <a:latin typeface="Times New Roman"/>
                <a:cs typeface="Times New Roman"/>
              </a:rPr>
              <a:t>by </a:t>
            </a:r>
            <a:r>
              <a:rPr dirty="0" sz="1450" spc="-10">
                <a:latin typeface="Times New Roman"/>
                <a:cs typeface="Times New Roman"/>
              </a:rPr>
              <a:t>the insane idea that </a:t>
            </a:r>
            <a:r>
              <a:rPr dirty="0" sz="1450" spc="-5">
                <a:latin typeface="Times New Roman"/>
                <a:cs typeface="Times New Roman"/>
              </a:rPr>
              <a:t>I </a:t>
            </a:r>
            <a:r>
              <a:rPr dirty="0" sz="1450" spc="-10">
                <a:latin typeface="Times New Roman"/>
                <a:cs typeface="Times New Roman"/>
              </a:rPr>
              <a:t>should quickly climb </a:t>
            </a:r>
            <a:r>
              <a:rPr dirty="0" sz="1450" spc="-5">
                <a:latin typeface="Times New Roman"/>
                <a:cs typeface="Times New Roman"/>
              </a:rPr>
              <a:t>up  </a:t>
            </a:r>
            <a:r>
              <a:rPr dirty="0" sz="1450" spc="-10">
                <a:latin typeface="Times New Roman"/>
                <a:cs typeface="Times New Roman"/>
              </a:rPr>
              <a:t>onto the table and take </a:t>
            </a:r>
            <a:r>
              <a:rPr dirty="0" sz="1450" spc="-5">
                <a:latin typeface="Times New Roman"/>
                <a:cs typeface="Times New Roman"/>
              </a:rPr>
              <a:t>a </a:t>
            </a:r>
            <a:r>
              <a:rPr dirty="0" sz="1450" spc="-10">
                <a:latin typeface="Times New Roman"/>
                <a:cs typeface="Times New Roman"/>
              </a:rPr>
              <a:t>chair with me to </a:t>
            </a:r>
            <a:r>
              <a:rPr dirty="0" sz="1450" spc="-5">
                <a:latin typeface="Times New Roman"/>
                <a:cs typeface="Times New Roman"/>
              </a:rPr>
              <a:t>hit </a:t>
            </a:r>
            <a:r>
              <a:rPr dirty="0" sz="1450" spc="-10">
                <a:latin typeface="Times New Roman"/>
                <a:cs typeface="Times New Roman"/>
              </a:rPr>
              <a:t>'the thing' </a:t>
            </a:r>
            <a:r>
              <a:rPr dirty="0" sz="1450" spc="-5">
                <a:latin typeface="Times New Roman"/>
                <a:cs typeface="Times New Roman"/>
              </a:rPr>
              <a:t>on </a:t>
            </a:r>
            <a:r>
              <a:rPr dirty="0" sz="1450" spc="-10">
                <a:latin typeface="Times New Roman"/>
                <a:cs typeface="Times New Roman"/>
              </a:rPr>
              <a:t>the head that was  crawling round </a:t>
            </a:r>
            <a:r>
              <a:rPr dirty="0" sz="1450" spc="-5">
                <a:latin typeface="Times New Roman"/>
                <a:cs typeface="Times New Roman"/>
              </a:rPr>
              <a:t>on </a:t>
            </a:r>
            <a:r>
              <a:rPr dirty="0" sz="1450" spc="-10">
                <a:latin typeface="Times New Roman"/>
                <a:cs typeface="Times New Roman"/>
              </a:rPr>
              <a:t>the </a:t>
            </a:r>
            <a:r>
              <a:rPr dirty="0" sz="1450" spc="-15">
                <a:latin typeface="Times New Roman"/>
                <a:cs typeface="Times New Roman"/>
              </a:rPr>
              <a:t>floor, </a:t>
            </a:r>
            <a:r>
              <a:rPr dirty="0" sz="1450" spc="-10">
                <a:latin typeface="Times New Roman"/>
                <a:cs typeface="Times New Roman"/>
              </a:rPr>
              <a:t>if. </a:t>
            </a:r>
            <a:r>
              <a:rPr dirty="0" sz="1450" spc="-5">
                <a:latin typeface="Times New Roman"/>
                <a:cs typeface="Times New Roman"/>
              </a:rPr>
              <a:t>.. </a:t>
            </a:r>
            <a:r>
              <a:rPr dirty="0" sz="1450" spc="-10">
                <a:latin typeface="Times New Roman"/>
                <a:cs typeface="Times New Roman"/>
              </a:rPr>
              <a:t>if it should come that</a:t>
            </a:r>
            <a:r>
              <a:rPr dirty="0" sz="1450" spc="60">
                <a:latin typeface="Times New Roman"/>
                <a:cs typeface="Times New Roman"/>
              </a:rPr>
              <a:t> </a:t>
            </a:r>
            <a:r>
              <a:rPr dirty="0" sz="1450" spc="-10">
                <a:latin typeface="Times New Roman"/>
                <a:cs typeface="Times New Roman"/>
              </a:rPr>
              <a:t>close.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"But there's </a:t>
            </a:r>
            <a:r>
              <a:rPr dirty="0" sz="1450" spc="-5">
                <a:latin typeface="Times New Roman"/>
                <a:cs typeface="Times New Roman"/>
              </a:rPr>
              <a:t>no one </a:t>
            </a:r>
            <a:r>
              <a:rPr dirty="0" sz="1450" spc="-10">
                <a:latin typeface="Times New Roman"/>
                <a:cs typeface="Times New Roman"/>
              </a:rPr>
              <a:t>here", </a:t>
            </a:r>
            <a:r>
              <a:rPr dirty="0" sz="1450" spc="-5">
                <a:latin typeface="Times New Roman"/>
                <a:cs typeface="Times New Roman"/>
              </a:rPr>
              <a:t>I </a:t>
            </a:r>
            <a:r>
              <a:rPr dirty="0" sz="1450" spc="-10">
                <a:latin typeface="Times New Roman"/>
                <a:cs typeface="Times New Roman"/>
              </a:rPr>
              <a:t>said to myself </a:t>
            </a:r>
            <a:r>
              <a:rPr dirty="0" sz="1450" spc="-5">
                <a:latin typeface="Times New Roman"/>
                <a:cs typeface="Times New Roman"/>
              </a:rPr>
              <a:t>out loud, </a:t>
            </a:r>
            <a:r>
              <a:rPr dirty="0" sz="1450" spc="-10">
                <a:latin typeface="Times New Roman"/>
                <a:cs typeface="Times New Roman"/>
              </a:rPr>
              <a:t>in some irritation;  "have </a:t>
            </a:r>
            <a:r>
              <a:rPr dirty="0" sz="1450" spc="-5">
                <a:latin typeface="Times New Roman"/>
                <a:cs typeface="Times New Roman"/>
              </a:rPr>
              <a:t>you </a:t>
            </a:r>
            <a:r>
              <a:rPr dirty="0" sz="1450" spc="-10">
                <a:latin typeface="Times New Roman"/>
                <a:cs typeface="Times New Roman"/>
              </a:rPr>
              <a:t>ever been afraid in </a:t>
            </a:r>
            <a:r>
              <a:rPr dirty="0" sz="1450" spc="-5">
                <a:latin typeface="Times New Roman"/>
                <a:cs typeface="Times New Roman"/>
              </a:rPr>
              <a:t>your</a:t>
            </a:r>
            <a:r>
              <a:rPr dirty="0" sz="1450" spc="15">
                <a:latin typeface="Times New Roman"/>
                <a:cs typeface="Times New Roman"/>
              </a:rPr>
              <a:t> </a:t>
            </a:r>
            <a:r>
              <a:rPr dirty="0" sz="1450" spc="-10">
                <a:latin typeface="Times New Roman"/>
                <a:cs typeface="Times New Roman"/>
              </a:rPr>
              <a:t>life?"</a:t>
            </a:r>
            <a:endParaRPr sz="1450">
              <a:latin typeface="Times New Roman"/>
              <a:cs typeface="Times New Roman"/>
            </a:endParaRPr>
          </a:p>
          <a:p>
            <a:pPr algn="just" marL="12700" marR="6350" indent="255904">
              <a:lnSpc>
                <a:spcPts val="1730"/>
              </a:lnSpc>
              <a:spcBef>
                <a:spcPts val="715"/>
              </a:spcBef>
            </a:pPr>
            <a:r>
              <a:rPr dirty="0" sz="1450" spc="-10">
                <a:latin typeface="Times New Roman"/>
                <a:cs typeface="Times New Roman"/>
              </a:rPr>
              <a:t>It made </a:t>
            </a:r>
            <a:r>
              <a:rPr dirty="0" sz="1450" spc="-5">
                <a:latin typeface="Times New Roman"/>
                <a:cs typeface="Times New Roman"/>
              </a:rPr>
              <a:t>no </a:t>
            </a:r>
            <a:r>
              <a:rPr dirty="0" sz="1450" spc="-10">
                <a:latin typeface="Times New Roman"/>
                <a:cs typeface="Times New Roman"/>
              </a:rPr>
              <a:t>difference. The air </a:t>
            </a:r>
            <a:r>
              <a:rPr dirty="0" sz="1450" spc="-5">
                <a:latin typeface="Times New Roman"/>
                <a:cs typeface="Times New Roman"/>
              </a:rPr>
              <a:t>I </a:t>
            </a:r>
            <a:r>
              <a:rPr dirty="0" sz="1450" spc="-10">
                <a:latin typeface="Times New Roman"/>
                <a:cs typeface="Times New Roman"/>
              </a:rPr>
              <a:t>was breathing had turned thin and sharp,  like </a:t>
            </a:r>
            <a:r>
              <a:rPr dirty="0" sz="1450" spc="-25">
                <a:latin typeface="Times New Roman"/>
                <a:cs typeface="Times New Roman"/>
              </a:rPr>
              <a:t>ether.</a:t>
            </a:r>
            <a:endParaRPr sz="1450">
              <a:latin typeface="Times New Roman"/>
              <a:cs typeface="Times New Roman"/>
            </a:endParaRPr>
          </a:p>
          <a:p>
            <a:pPr marL="12700" marR="318135" indent="255904">
              <a:lnSpc>
                <a:spcPts val="1730"/>
              </a:lnSpc>
              <a:spcBef>
                <a:spcPts val="790"/>
              </a:spcBef>
            </a:pPr>
            <a:r>
              <a:rPr dirty="0" sz="1450" spc="-10">
                <a:latin typeface="Times New Roman"/>
                <a:cs typeface="Times New Roman"/>
              </a:rPr>
              <a:t>If only </a:t>
            </a:r>
            <a:r>
              <a:rPr dirty="0" sz="1450" spc="-5">
                <a:latin typeface="Times New Roman"/>
                <a:cs typeface="Times New Roman"/>
              </a:rPr>
              <a:t>I </a:t>
            </a:r>
            <a:r>
              <a:rPr dirty="0" sz="1450" spc="-10">
                <a:latin typeface="Times New Roman"/>
                <a:cs typeface="Times New Roman"/>
              </a:rPr>
              <a:t>had been able to see something, anything, however awful, my  fear would have vanished in </a:t>
            </a:r>
            <a:r>
              <a:rPr dirty="0" sz="1450" spc="-5">
                <a:latin typeface="Times New Roman"/>
                <a:cs typeface="Times New Roman"/>
              </a:rPr>
              <a:t>a</a:t>
            </a:r>
            <a:r>
              <a:rPr dirty="0" sz="1450" spc="15">
                <a:latin typeface="Times New Roman"/>
                <a:cs typeface="Times New Roman"/>
              </a:rPr>
              <a:t> </a:t>
            </a:r>
            <a:r>
              <a:rPr dirty="0" sz="1450" spc="-10">
                <a:latin typeface="Times New Roman"/>
                <a:cs typeface="Times New Roman"/>
              </a:rPr>
              <a:t>trice.</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Nothing came.</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My eyes searched every corner:</a:t>
            </a:r>
            <a:r>
              <a:rPr dirty="0" sz="1450" spc="15">
                <a:latin typeface="Times New Roman"/>
                <a:cs typeface="Times New Roman"/>
              </a:rPr>
              <a:t> </a:t>
            </a:r>
            <a:r>
              <a:rPr dirty="0" sz="1450" spc="-10">
                <a:latin typeface="Times New Roman"/>
                <a:cs typeface="Times New Roman"/>
              </a:rPr>
              <a:t>nothing.</a:t>
            </a:r>
            <a:endParaRPr sz="1450">
              <a:latin typeface="Times New Roman"/>
              <a:cs typeface="Times New Roman"/>
            </a:endParaRPr>
          </a:p>
          <a:p>
            <a:pPr algn="just" marL="12700" marR="12065" indent="255904">
              <a:lnSpc>
                <a:spcPts val="1730"/>
              </a:lnSpc>
              <a:spcBef>
                <a:spcPts val="850"/>
              </a:spcBef>
            </a:pPr>
            <a:r>
              <a:rPr dirty="0" sz="1450" spc="-10">
                <a:latin typeface="Times New Roman"/>
                <a:cs typeface="Times New Roman"/>
              </a:rPr>
              <a:t>Everywhere </a:t>
            </a:r>
            <a:r>
              <a:rPr dirty="0" sz="1450" spc="-5">
                <a:latin typeface="Times New Roman"/>
                <a:cs typeface="Times New Roman"/>
              </a:rPr>
              <a:t>I </a:t>
            </a:r>
            <a:r>
              <a:rPr dirty="0" sz="1450" spc="-10">
                <a:latin typeface="Times New Roman"/>
                <a:cs typeface="Times New Roman"/>
              </a:rPr>
              <a:t>looked, nothing </a:t>
            </a:r>
            <a:r>
              <a:rPr dirty="0" sz="1450" spc="-5">
                <a:latin typeface="Times New Roman"/>
                <a:cs typeface="Times New Roman"/>
              </a:rPr>
              <a:t>but </a:t>
            </a:r>
            <a:r>
              <a:rPr dirty="0" sz="1450" spc="-10">
                <a:latin typeface="Times New Roman"/>
                <a:cs typeface="Times New Roman"/>
              </a:rPr>
              <a:t>familiar things: furniture, chests, the  lamp, the picture, the wall clock, faithful old friends all </a:t>
            </a:r>
            <a:r>
              <a:rPr dirty="0" sz="1450" spc="-5">
                <a:latin typeface="Times New Roman"/>
                <a:cs typeface="Times New Roman"/>
              </a:rPr>
              <a:t>of </a:t>
            </a:r>
            <a:r>
              <a:rPr dirty="0" sz="1450" spc="-10">
                <a:latin typeface="Times New Roman"/>
                <a:cs typeface="Times New Roman"/>
              </a:rPr>
              <a:t>them, and</a:t>
            </a:r>
            <a:r>
              <a:rPr dirty="0" sz="1450" spc="145">
                <a:latin typeface="Times New Roman"/>
                <a:cs typeface="Times New Roman"/>
              </a:rPr>
              <a:t> </a:t>
            </a:r>
            <a:r>
              <a:rPr dirty="0" sz="1450" spc="-10">
                <a:latin typeface="Times New Roman"/>
                <a:cs typeface="Times New Roman"/>
              </a:rPr>
              <a:t>lifeless.</a:t>
            </a:r>
            <a:endParaRPr sz="1450">
              <a:latin typeface="Times New Roman"/>
              <a:cs typeface="Times New Roman"/>
            </a:endParaRPr>
          </a:p>
          <a:p>
            <a:pPr algn="just" marL="12700" marR="5715" indent="255904">
              <a:lnSpc>
                <a:spcPts val="1730"/>
              </a:lnSpc>
              <a:spcBef>
                <a:spcPts val="790"/>
              </a:spcBef>
            </a:pPr>
            <a:r>
              <a:rPr dirty="0" sz="1450" spc="-5">
                <a:latin typeface="Times New Roman"/>
                <a:cs typeface="Times New Roman"/>
              </a:rPr>
              <a:t>I </a:t>
            </a:r>
            <a:r>
              <a:rPr dirty="0" sz="1450" spc="-10">
                <a:latin typeface="Times New Roman"/>
                <a:cs typeface="Times New Roman"/>
              </a:rPr>
              <a:t>hoped they would change their shape as </a:t>
            </a:r>
            <a:r>
              <a:rPr dirty="0" sz="1450" spc="-5">
                <a:latin typeface="Times New Roman"/>
                <a:cs typeface="Times New Roman"/>
              </a:rPr>
              <a:t>I </a:t>
            </a:r>
            <a:r>
              <a:rPr dirty="0" sz="1450" spc="-10">
                <a:latin typeface="Times New Roman"/>
                <a:cs typeface="Times New Roman"/>
              </a:rPr>
              <a:t>looked at them, allowing me to  assume some optical delusion had been the cause </a:t>
            </a:r>
            <a:r>
              <a:rPr dirty="0" sz="1450" spc="-5">
                <a:latin typeface="Times New Roman"/>
                <a:cs typeface="Times New Roman"/>
              </a:rPr>
              <a:t>of </a:t>
            </a:r>
            <a:r>
              <a:rPr dirty="0" sz="1450" spc="-10">
                <a:latin typeface="Times New Roman"/>
                <a:cs typeface="Times New Roman"/>
              </a:rPr>
              <a:t>the fear that was  paralysing me.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No, that was </a:t>
            </a:r>
            <a:r>
              <a:rPr dirty="0" sz="1450" spc="-5">
                <a:latin typeface="Times New Roman"/>
                <a:cs typeface="Times New Roman"/>
              </a:rPr>
              <a:t>not </a:t>
            </a:r>
            <a:r>
              <a:rPr dirty="0" sz="1450" spc="-10">
                <a:latin typeface="Times New Roman"/>
                <a:cs typeface="Times New Roman"/>
              </a:rPr>
              <a:t>it, </a:t>
            </a:r>
            <a:r>
              <a:rPr dirty="0" sz="1450" spc="-20">
                <a:latin typeface="Times New Roman"/>
                <a:cs typeface="Times New Roman"/>
              </a:rPr>
              <a:t>either. </a:t>
            </a:r>
            <a:r>
              <a:rPr dirty="0" sz="1450" spc="-10">
                <a:latin typeface="Times New Roman"/>
                <a:cs typeface="Times New Roman"/>
              </a:rPr>
              <a:t>They stood there, rigid, remaining true to their  shapes. Much too rigid, given the murkiness </a:t>
            </a:r>
            <a:r>
              <a:rPr dirty="0" sz="1450" spc="-5">
                <a:latin typeface="Times New Roman"/>
                <a:cs typeface="Times New Roman"/>
              </a:rPr>
              <a:t>of </a:t>
            </a:r>
            <a:r>
              <a:rPr dirty="0" sz="1450" spc="-10">
                <a:latin typeface="Times New Roman"/>
                <a:cs typeface="Times New Roman"/>
              </a:rPr>
              <a:t>the light in the room, for it to  </a:t>
            </a:r>
            <a:r>
              <a:rPr dirty="0" sz="1450" spc="-5">
                <a:latin typeface="Times New Roman"/>
                <a:cs typeface="Times New Roman"/>
              </a:rPr>
              <a:t>be</a:t>
            </a:r>
            <a:r>
              <a:rPr dirty="0" sz="1450" spc="-10">
                <a:latin typeface="Times New Roman"/>
                <a:cs typeface="Times New Roman"/>
              </a:rPr>
              <a:t> natural.</a:t>
            </a:r>
            <a:endParaRPr sz="1450">
              <a:latin typeface="Times New Roman"/>
              <a:cs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199245"/>
          </a:xfrm>
          <a:prstGeom prst="rect">
            <a:avLst/>
          </a:prstGeom>
        </p:spPr>
        <p:txBody>
          <a:bodyPr wrap="square" lIns="0" tIns="19685" rIns="0" bIns="0" rtlCol="0" vert="horz">
            <a:spAutoFit/>
          </a:bodyPr>
          <a:lstStyle/>
          <a:p>
            <a:pPr marL="12700" marR="10795" indent="255904">
              <a:lnSpc>
                <a:spcPts val="1730"/>
              </a:lnSpc>
              <a:spcBef>
                <a:spcPts val="155"/>
              </a:spcBef>
            </a:pPr>
            <a:r>
              <a:rPr dirty="0" sz="1450" spc="-10">
                <a:latin typeface="Times New Roman"/>
                <a:cs typeface="Times New Roman"/>
              </a:rPr>
              <a:t>They are under the same spell as </a:t>
            </a:r>
            <a:r>
              <a:rPr dirty="0" sz="1450" spc="-5">
                <a:latin typeface="Times New Roman"/>
                <a:cs typeface="Times New Roman"/>
              </a:rPr>
              <a:t>you </a:t>
            </a:r>
            <a:r>
              <a:rPr dirty="0" sz="1450" spc="-10">
                <a:latin typeface="Times New Roman"/>
                <a:cs typeface="Times New Roman"/>
              </a:rPr>
              <a:t>are', </a:t>
            </a:r>
            <a:r>
              <a:rPr dirty="0" sz="1450" spc="-5">
                <a:latin typeface="Times New Roman"/>
                <a:cs typeface="Times New Roman"/>
              </a:rPr>
              <a:t>I </a:t>
            </a:r>
            <a:r>
              <a:rPr dirty="0" sz="1450" spc="-10">
                <a:latin typeface="Times New Roman"/>
                <a:cs typeface="Times New Roman"/>
              </a:rPr>
              <a:t>told myself. 'They </a:t>
            </a:r>
            <a:r>
              <a:rPr dirty="0" sz="1450" spc="-5">
                <a:latin typeface="Times New Roman"/>
                <a:cs typeface="Times New Roman"/>
              </a:rPr>
              <a:t>don't </a:t>
            </a:r>
            <a:r>
              <a:rPr dirty="0" sz="1450" spc="-10">
                <a:latin typeface="Times New Roman"/>
                <a:cs typeface="Times New Roman"/>
              </a:rPr>
              <a:t>dare  make even the slightest</a:t>
            </a:r>
            <a:r>
              <a:rPr dirty="0" sz="1450" spc="5">
                <a:latin typeface="Times New Roman"/>
                <a:cs typeface="Times New Roman"/>
              </a:rPr>
              <a:t> </a:t>
            </a:r>
            <a:r>
              <a:rPr dirty="0" sz="1450" spc="-10">
                <a:latin typeface="Times New Roman"/>
                <a:cs typeface="Times New Roman"/>
              </a:rPr>
              <a:t>movement.'</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Why wasn't the wall clock</a:t>
            </a:r>
            <a:r>
              <a:rPr dirty="0" sz="1450" spc="10">
                <a:latin typeface="Times New Roman"/>
                <a:cs typeface="Times New Roman"/>
              </a:rPr>
              <a:t> </a:t>
            </a:r>
            <a:r>
              <a:rPr dirty="0" sz="1450" spc="-10">
                <a:latin typeface="Times New Roman"/>
                <a:cs typeface="Times New Roman"/>
              </a:rPr>
              <a:t>ticking?</a:t>
            </a:r>
            <a:endParaRPr sz="1450">
              <a:latin typeface="Times New Roman"/>
              <a:cs typeface="Times New Roman"/>
            </a:endParaRPr>
          </a:p>
          <a:p>
            <a:pPr marL="268605">
              <a:lnSpc>
                <a:spcPct val="100000"/>
              </a:lnSpc>
              <a:spcBef>
                <a:spcPts val="705"/>
              </a:spcBef>
            </a:pPr>
            <a:r>
              <a:rPr dirty="0" sz="1450" spc="-10">
                <a:latin typeface="Times New Roman"/>
                <a:cs typeface="Times New Roman"/>
              </a:rPr>
              <a:t>The lurking presence all around devoured every</a:t>
            </a:r>
            <a:r>
              <a:rPr dirty="0" sz="1450" spc="35">
                <a:latin typeface="Times New Roman"/>
                <a:cs typeface="Times New Roman"/>
              </a:rPr>
              <a:t> </a:t>
            </a:r>
            <a:r>
              <a:rPr dirty="0" sz="1450" spc="-10">
                <a:latin typeface="Times New Roman"/>
                <a:cs typeface="Times New Roman"/>
              </a:rPr>
              <a:t>noise.</a:t>
            </a:r>
            <a:endParaRPr sz="1450">
              <a:latin typeface="Times New Roman"/>
              <a:cs typeface="Times New Roman"/>
            </a:endParaRPr>
          </a:p>
          <a:p>
            <a:pPr marL="268605">
              <a:lnSpc>
                <a:spcPct val="100000"/>
              </a:lnSpc>
              <a:spcBef>
                <a:spcPts val="780"/>
              </a:spcBef>
            </a:pPr>
            <a:r>
              <a:rPr dirty="0" sz="1450" spc="-5">
                <a:latin typeface="Times New Roman"/>
                <a:cs typeface="Times New Roman"/>
              </a:rPr>
              <a:t>I </a:t>
            </a:r>
            <a:r>
              <a:rPr dirty="0" sz="1450" spc="-10">
                <a:latin typeface="Times New Roman"/>
                <a:cs typeface="Times New Roman"/>
              </a:rPr>
              <a:t>shook the table and was surprised that </a:t>
            </a:r>
            <a:r>
              <a:rPr dirty="0" sz="1450" spc="-5">
                <a:latin typeface="Times New Roman"/>
                <a:cs typeface="Times New Roman"/>
              </a:rPr>
              <a:t>I </a:t>
            </a:r>
            <a:r>
              <a:rPr dirty="0" sz="1450" spc="-10">
                <a:latin typeface="Times New Roman"/>
                <a:cs typeface="Times New Roman"/>
              </a:rPr>
              <a:t>could hear the</a:t>
            </a:r>
            <a:r>
              <a:rPr dirty="0" sz="1450" spc="60">
                <a:latin typeface="Times New Roman"/>
                <a:cs typeface="Times New Roman"/>
              </a:rPr>
              <a:t> </a:t>
            </a:r>
            <a:r>
              <a:rPr dirty="0" sz="1450" spc="-5">
                <a:latin typeface="Times New Roman"/>
                <a:cs typeface="Times New Roman"/>
              </a:rPr>
              <a:t>sound.</a:t>
            </a:r>
            <a:endParaRPr sz="1450">
              <a:latin typeface="Times New Roman"/>
              <a:cs typeface="Times New Roman"/>
            </a:endParaRPr>
          </a:p>
          <a:p>
            <a:pPr algn="just" marL="12700" marR="6985" indent="255904">
              <a:lnSpc>
                <a:spcPts val="1730"/>
              </a:lnSpc>
              <a:spcBef>
                <a:spcPts val="850"/>
              </a:spcBef>
            </a:pPr>
            <a:r>
              <a:rPr dirty="0" sz="1450" spc="-10">
                <a:latin typeface="Times New Roman"/>
                <a:cs typeface="Times New Roman"/>
              </a:rPr>
              <a:t>If at least the wind were whistling round the house. Not even that! Or if the  wood in the stove would crackle. The fire had </a:t>
            </a:r>
            <a:r>
              <a:rPr dirty="0" sz="1450" spc="-5">
                <a:latin typeface="Times New Roman"/>
                <a:cs typeface="Times New Roman"/>
              </a:rPr>
              <a:t>gone</a:t>
            </a:r>
            <a:r>
              <a:rPr dirty="0" sz="1450" spc="45">
                <a:latin typeface="Times New Roman"/>
                <a:cs typeface="Times New Roman"/>
              </a:rPr>
              <a:t> </a:t>
            </a:r>
            <a:r>
              <a:rPr dirty="0" sz="1450" spc="-5">
                <a:latin typeface="Times New Roman"/>
                <a:cs typeface="Times New Roman"/>
              </a:rPr>
              <a:t>out.</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And all the time the same awful lurking presence filling the air </a:t>
            </a:r>
            <a:r>
              <a:rPr dirty="0" sz="1450" spc="-15">
                <a:latin typeface="Times New Roman"/>
                <a:cs typeface="Times New Roman"/>
              </a:rPr>
              <a:t>incessantly,  </a:t>
            </a:r>
            <a:r>
              <a:rPr dirty="0" sz="1450" spc="-10">
                <a:latin typeface="Times New Roman"/>
                <a:cs typeface="Times New Roman"/>
              </a:rPr>
              <a:t>like the constant sound </a:t>
            </a:r>
            <a:r>
              <a:rPr dirty="0" sz="1450" spc="-5">
                <a:latin typeface="Times New Roman"/>
                <a:cs typeface="Times New Roman"/>
              </a:rPr>
              <a:t>of </a:t>
            </a:r>
            <a:r>
              <a:rPr dirty="0" sz="1450" spc="-10">
                <a:latin typeface="Times New Roman"/>
                <a:cs typeface="Times New Roman"/>
              </a:rPr>
              <a:t>running water! All my senses permanently ready to  pounce, </a:t>
            </a:r>
            <a:r>
              <a:rPr dirty="0" sz="1450" spc="-5">
                <a:latin typeface="Times New Roman"/>
                <a:cs typeface="Times New Roman"/>
              </a:rPr>
              <a:t>but </a:t>
            </a:r>
            <a:r>
              <a:rPr dirty="0" sz="1450" spc="-10">
                <a:latin typeface="Times New Roman"/>
                <a:cs typeface="Times New Roman"/>
              </a:rPr>
              <a:t>with nothing to clutch at! </a:t>
            </a:r>
            <a:r>
              <a:rPr dirty="0" sz="1450" spc="-5">
                <a:latin typeface="Times New Roman"/>
                <a:cs typeface="Times New Roman"/>
              </a:rPr>
              <a:t>I </a:t>
            </a:r>
            <a:r>
              <a:rPr dirty="0" sz="1450" spc="-10">
                <a:latin typeface="Times New Roman"/>
                <a:cs typeface="Times New Roman"/>
              </a:rPr>
              <a:t>doubted whether </a:t>
            </a:r>
            <a:r>
              <a:rPr dirty="0" sz="1450" spc="-5">
                <a:latin typeface="Times New Roman"/>
                <a:cs typeface="Times New Roman"/>
              </a:rPr>
              <a:t>I </a:t>
            </a:r>
            <a:r>
              <a:rPr dirty="0" sz="1450" spc="-10">
                <a:latin typeface="Times New Roman"/>
                <a:cs typeface="Times New Roman"/>
              </a:rPr>
              <a:t>would ever survive  it, the room full </a:t>
            </a:r>
            <a:r>
              <a:rPr dirty="0" sz="1450" spc="-5">
                <a:latin typeface="Times New Roman"/>
                <a:cs typeface="Times New Roman"/>
              </a:rPr>
              <a:t>of </a:t>
            </a:r>
            <a:r>
              <a:rPr dirty="0" sz="1450" spc="-10">
                <a:latin typeface="Times New Roman"/>
                <a:cs typeface="Times New Roman"/>
              </a:rPr>
              <a:t>eyes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see, full </a:t>
            </a:r>
            <a:r>
              <a:rPr dirty="0" sz="1450" spc="-5">
                <a:latin typeface="Times New Roman"/>
                <a:cs typeface="Times New Roman"/>
              </a:rPr>
              <a:t>of </a:t>
            </a:r>
            <a:r>
              <a:rPr dirty="0" sz="1450" spc="-10">
                <a:latin typeface="Times New Roman"/>
                <a:cs typeface="Times New Roman"/>
              </a:rPr>
              <a:t>aimlessly wandering hands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grasp.</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This, </a:t>
            </a:r>
            <a:r>
              <a:rPr dirty="0" sz="1450" spc="-5">
                <a:latin typeface="Times New Roman"/>
                <a:cs typeface="Times New Roman"/>
              </a:rPr>
              <a:t>I </a:t>
            </a:r>
            <a:r>
              <a:rPr dirty="0" sz="1450" spc="-10">
                <a:latin typeface="Times New Roman"/>
                <a:cs typeface="Times New Roman"/>
              </a:rPr>
              <a:t>realised, was terror giving birth to itself, the paralysing dread at an  inexplicable, shapeless nothing that eats away the boundaries </a:t>
            </a:r>
            <a:r>
              <a:rPr dirty="0" sz="1450" spc="-5">
                <a:latin typeface="Times New Roman"/>
                <a:cs typeface="Times New Roman"/>
              </a:rPr>
              <a:t>of our</a:t>
            </a:r>
            <a:r>
              <a:rPr dirty="0" sz="1450" spc="125">
                <a:latin typeface="Times New Roman"/>
                <a:cs typeface="Times New Roman"/>
              </a:rPr>
              <a:t> </a:t>
            </a:r>
            <a:r>
              <a:rPr dirty="0" sz="1450" spc="-10">
                <a:latin typeface="Times New Roman"/>
                <a:cs typeface="Times New Roman"/>
              </a:rPr>
              <a:t>thought.</a:t>
            </a:r>
            <a:endParaRPr sz="1450">
              <a:latin typeface="Times New Roman"/>
              <a:cs typeface="Times New Roman"/>
            </a:endParaRPr>
          </a:p>
          <a:p>
            <a:pPr algn="just" marL="268605">
              <a:lnSpc>
                <a:spcPct val="100000"/>
              </a:lnSpc>
              <a:spcBef>
                <a:spcPts val="725"/>
              </a:spcBef>
            </a:pPr>
            <a:r>
              <a:rPr dirty="0" sz="1450" spc="-10">
                <a:latin typeface="Times New Roman"/>
                <a:cs typeface="Times New Roman"/>
              </a:rPr>
              <a:t>Stiffening every </a:t>
            </a:r>
            <a:r>
              <a:rPr dirty="0" sz="1450" spc="-25">
                <a:latin typeface="Times New Roman"/>
                <a:cs typeface="Times New Roman"/>
              </a:rPr>
              <a:t>sinew, </a:t>
            </a:r>
            <a:r>
              <a:rPr dirty="0" sz="1450" spc="-5">
                <a:latin typeface="Times New Roman"/>
                <a:cs typeface="Times New Roman"/>
              </a:rPr>
              <a:t>I </a:t>
            </a:r>
            <a:r>
              <a:rPr dirty="0" sz="1450" spc="-10">
                <a:latin typeface="Times New Roman"/>
                <a:cs typeface="Times New Roman"/>
              </a:rPr>
              <a:t>stood and</a:t>
            </a:r>
            <a:r>
              <a:rPr dirty="0" sz="1450" spc="25">
                <a:latin typeface="Times New Roman"/>
                <a:cs typeface="Times New Roman"/>
              </a:rPr>
              <a:t> </a:t>
            </a:r>
            <a:r>
              <a:rPr dirty="0" sz="1450" spc="-10">
                <a:latin typeface="Times New Roman"/>
                <a:cs typeface="Times New Roman"/>
              </a:rPr>
              <a:t>waited.</a:t>
            </a:r>
            <a:endParaRPr sz="1450">
              <a:latin typeface="Times New Roman"/>
              <a:cs typeface="Times New Roman"/>
            </a:endParaRPr>
          </a:p>
          <a:p>
            <a:pPr marL="12700" marR="8255" indent="255904">
              <a:lnSpc>
                <a:spcPts val="1730"/>
              </a:lnSpc>
              <a:spcBef>
                <a:spcPts val="775"/>
              </a:spcBef>
            </a:pPr>
            <a:r>
              <a:rPr dirty="0" sz="1450" spc="-5">
                <a:latin typeface="Times New Roman"/>
                <a:cs typeface="Times New Roman"/>
              </a:rPr>
              <a:t>I </a:t>
            </a:r>
            <a:r>
              <a:rPr dirty="0" sz="1450" spc="-10">
                <a:latin typeface="Times New Roman"/>
                <a:cs typeface="Times New Roman"/>
              </a:rPr>
              <a:t>must have waited </a:t>
            </a:r>
            <a:r>
              <a:rPr dirty="0" sz="1450" spc="-5">
                <a:latin typeface="Times New Roman"/>
                <a:cs typeface="Times New Roman"/>
              </a:rPr>
              <a:t>a </a:t>
            </a:r>
            <a:r>
              <a:rPr dirty="0" sz="1450" spc="-10">
                <a:latin typeface="Times New Roman"/>
                <a:cs typeface="Times New Roman"/>
              </a:rPr>
              <a:t>quarter </a:t>
            </a:r>
            <a:r>
              <a:rPr dirty="0" sz="1450" spc="-5">
                <a:latin typeface="Times New Roman"/>
                <a:cs typeface="Times New Roman"/>
              </a:rPr>
              <a:t>of </a:t>
            </a:r>
            <a:r>
              <a:rPr dirty="0" sz="1450" spc="-10">
                <a:latin typeface="Times New Roman"/>
                <a:cs typeface="Times New Roman"/>
              </a:rPr>
              <a:t>an </a:t>
            </a:r>
            <a:r>
              <a:rPr dirty="0" sz="1450" spc="-25">
                <a:latin typeface="Times New Roman"/>
                <a:cs typeface="Times New Roman"/>
              </a:rPr>
              <a:t>hour. </a:t>
            </a:r>
            <a:r>
              <a:rPr dirty="0" sz="1450" spc="-10">
                <a:latin typeface="Times New Roman"/>
                <a:cs typeface="Times New Roman"/>
              </a:rPr>
              <a:t>Perhaps 'it' could </a:t>
            </a:r>
            <a:r>
              <a:rPr dirty="0" sz="1450" spc="-5">
                <a:latin typeface="Times New Roman"/>
                <a:cs typeface="Times New Roman"/>
              </a:rPr>
              <a:t>be </a:t>
            </a:r>
            <a:r>
              <a:rPr dirty="0" sz="1450" spc="-10">
                <a:latin typeface="Times New Roman"/>
                <a:cs typeface="Times New Roman"/>
              </a:rPr>
              <a:t>tricked into  trying to creep </a:t>
            </a:r>
            <a:r>
              <a:rPr dirty="0" sz="1450" spc="-5">
                <a:latin typeface="Times New Roman"/>
                <a:cs typeface="Times New Roman"/>
              </a:rPr>
              <a:t>up on </a:t>
            </a:r>
            <a:r>
              <a:rPr dirty="0" sz="1450" spc="-10">
                <a:latin typeface="Times New Roman"/>
                <a:cs typeface="Times New Roman"/>
              </a:rPr>
              <a:t>me from behind, and </a:t>
            </a:r>
            <a:r>
              <a:rPr dirty="0" sz="1450" spc="-5">
                <a:latin typeface="Times New Roman"/>
                <a:cs typeface="Times New Roman"/>
              </a:rPr>
              <a:t>I </a:t>
            </a:r>
            <a:r>
              <a:rPr dirty="0" sz="1450" spc="-10">
                <a:latin typeface="Times New Roman"/>
                <a:cs typeface="Times New Roman"/>
              </a:rPr>
              <a:t>could catch</a:t>
            </a:r>
            <a:r>
              <a:rPr dirty="0" sz="1450" spc="45">
                <a:latin typeface="Times New Roman"/>
                <a:cs typeface="Times New Roman"/>
              </a:rPr>
              <a:t> </a:t>
            </a:r>
            <a:r>
              <a:rPr dirty="0" sz="1450" spc="-10">
                <a:latin typeface="Times New Roman"/>
                <a:cs typeface="Times New Roman"/>
              </a:rPr>
              <a:t>it.</a:t>
            </a:r>
            <a:endParaRPr sz="1450">
              <a:latin typeface="Times New Roman"/>
              <a:cs typeface="Times New Roman"/>
            </a:endParaRPr>
          </a:p>
          <a:p>
            <a:pPr marL="12700" marR="155575" indent="255904">
              <a:lnSpc>
                <a:spcPts val="1730"/>
              </a:lnSpc>
              <a:spcBef>
                <a:spcPts val="785"/>
              </a:spcBef>
            </a:pPr>
            <a:r>
              <a:rPr dirty="0" sz="1450" spc="-5">
                <a:latin typeface="Times New Roman"/>
                <a:cs typeface="Times New Roman"/>
              </a:rPr>
              <a:t>I </a:t>
            </a:r>
            <a:r>
              <a:rPr dirty="0" sz="1450" spc="-10">
                <a:latin typeface="Times New Roman"/>
                <a:cs typeface="Times New Roman"/>
              </a:rPr>
              <a:t>swung </a:t>
            </a:r>
            <a:r>
              <a:rPr dirty="0" sz="1450" spc="-5">
                <a:latin typeface="Times New Roman"/>
                <a:cs typeface="Times New Roman"/>
              </a:rPr>
              <a:t>round: </a:t>
            </a:r>
            <a:r>
              <a:rPr dirty="0" sz="1450" spc="-10">
                <a:latin typeface="Times New Roman"/>
                <a:cs typeface="Times New Roman"/>
              </a:rPr>
              <a:t>still nothing. The same nothing that did </a:t>
            </a:r>
            <a:r>
              <a:rPr dirty="0" sz="1450" spc="-5">
                <a:latin typeface="Times New Roman"/>
                <a:cs typeface="Times New Roman"/>
              </a:rPr>
              <a:t>not </a:t>
            </a:r>
            <a:r>
              <a:rPr dirty="0" sz="1450" spc="-10">
                <a:latin typeface="Times New Roman"/>
                <a:cs typeface="Times New Roman"/>
              </a:rPr>
              <a:t>exist, and yet  filled the room with its ghastly life and chilled me to the</a:t>
            </a:r>
            <a:r>
              <a:rPr dirty="0" sz="1450" spc="80">
                <a:latin typeface="Times New Roman"/>
                <a:cs typeface="Times New Roman"/>
              </a:rPr>
              <a:t> </a:t>
            </a:r>
            <a:r>
              <a:rPr dirty="0" sz="1450" spc="-25">
                <a:latin typeface="Times New Roman"/>
                <a:cs typeface="Times New Roman"/>
              </a:rPr>
              <a:t>marrow.</a:t>
            </a:r>
            <a:endParaRPr sz="1450">
              <a:latin typeface="Times New Roman"/>
              <a:cs typeface="Times New Roman"/>
            </a:endParaRPr>
          </a:p>
          <a:p>
            <a:pPr marL="268605">
              <a:lnSpc>
                <a:spcPct val="100000"/>
              </a:lnSpc>
              <a:spcBef>
                <a:spcPts val="725"/>
              </a:spcBef>
            </a:pPr>
            <a:r>
              <a:rPr dirty="0" sz="1450" spc="-10">
                <a:latin typeface="Times New Roman"/>
                <a:cs typeface="Times New Roman"/>
              </a:rPr>
              <a:t>If </a:t>
            </a:r>
            <a:r>
              <a:rPr dirty="0" sz="1450" spc="-5">
                <a:latin typeface="Times New Roman"/>
                <a:cs typeface="Times New Roman"/>
              </a:rPr>
              <a:t>I </a:t>
            </a:r>
            <a:r>
              <a:rPr dirty="0" sz="1450" spc="-10">
                <a:latin typeface="Times New Roman"/>
                <a:cs typeface="Times New Roman"/>
              </a:rPr>
              <a:t>were to run out? What was there stopping</a:t>
            </a:r>
            <a:r>
              <a:rPr dirty="0" sz="1450" spc="40">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5080" indent="255904">
              <a:lnSpc>
                <a:spcPts val="1730"/>
              </a:lnSpc>
              <a:spcBef>
                <a:spcPts val="775"/>
              </a:spcBef>
            </a:pPr>
            <a:r>
              <a:rPr dirty="0" sz="1450" spc="-10">
                <a:latin typeface="Times New Roman"/>
                <a:cs typeface="Times New Roman"/>
              </a:rPr>
              <a:t>But </a:t>
            </a:r>
            <a:r>
              <a:rPr dirty="0" sz="1450" spc="-5">
                <a:latin typeface="Times New Roman"/>
                <a:cs typeface="Times New Roman"/>
              </a:rPr>
              <a:t>I </a:t>
            </a:r>
            <a:r>
              <a:rPr dirty="0" sz="1450" spc="-10">
                <a:latin typeface="Times New Roman"/>
                <a:cs typeface="Times New Roman"/>
              </a:rPr>
              <a:t>knew with absolute certainty that 'it' would </a:t>
            </a:r>
            <a:r>
              <a:rPr dirty="0" sz="1450" spc="-5">
                <a:latin typeface="Times New Roman"/>
                <a:cs typeface="Times New Roman"/>
              </a:rPr>
              <a:t>go </a:t>
            </a:r>
            <a:r>
              <a:rPr dirty="0" sz="1450" spc="-10">
                <a:latin typeface="Times New Roman"/>
                <a:cs typeface="Times New Roman"/>
              </a:rPr>
              <a:t>with me. </a:t>
            </a:r>
            <a:r>
              <a:rPr dirty="0" sz="1450" spc="-5">
                <a:latin typeface="Times New Roman"/>
                <a:cs typeface="Times New Roman"/>
              </a:rPr>
              <a:t>I </a:t>
            </a:r>
            <a:r>
              <a:rPr dirty="0" sz="1450" spc="-10">
                <a:latin typeface="Times New Roman"/>
                <a:cs typeface="Times New Roman"/>
              </a:rPr>
              <a:t>also  realised that it would </a:t>
            </a:r>
            <a:r>
              <a:rPr dirty="0" sz="1450" spc="-5">
                <a:latin typeface="Times New Roman"/>
                <a:cs typeface="Times New Roman"/>
              </a:rPr>
              <a:t>not </a:t>
            </a:r>
            <a:r>
              <a:rPr dirty="0" sz="1450" spc="-10">
                <a:latin typeface="Times New Roman"/>
                <a:cs typeface="Times New Roman"/>
              </a:rPr>
              <a:t>help if </a:t>
            </a:r>
            <a:r>
              <a:rPr dirty="0" sz="1450" spc="-5">
                <a:latin typeface="Times New Roman"/>
                <a:cs typeface="Times New Roman"/>
              </a:rPr>
              <a:t>I </a:t>
            </a:r>
            <a:r>
              <a:rPr dirty="0" sz="1450" spc="-10">
                <a:latin typeface="Times New Roman"/>
                <a:cs typeface="Times New Roman"/>
              </a:rPr>
              <a:t>lit the candle, and yet </a:t>
            </a:r>
            <a:r>
              <a:rPr dirty="0" sz="1450" spc="-5">
                <a:latin typeface="Times New Roman"/>
                <a:cs typeface="Times New Roman"/>
              </a:rPr>
              <a:t>I </a:t>
            </a:r>
            <a:r>
              <a:rPr dirty="0" sz="1450" spc="-10">
                <a:latin typeface="Times New Roman"/>
                <a:cs typeface="Times New Roman"/>
              </a:rPr>
              <a:t>still searched for the  matches until at length </a:t>
            </a:r>
            <a:r>
              <a:rPr dirty="0" sz="1450" spc="-5">
                <a:latin typeface="Times New Roman"/>
                <a:cs typeface="Times New Roman"/>
              </a:rPr>
              <a:t>I </a:t>
            </a:r>
            <a:r>
              <a:rPr dirty="0" sz="1450" spc="-10">
                <a:latin typeface="Times New Roman"/>
                <a:cs typeface="Times New Roman"/>
              </a:rPr>
              <a:t>found</a:t>
            </a:r>
            <a:r>
              <a:rPr dirty="0" sz="1450" spc="1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But the wick refused to </a:t>
            </a:r>
            <a:r>
              <a:rPr dirty="0" sz="1450" spc="-5">
                <a:latin typeface="Times New Roman"/>
                <a:cs typeface="Times New Roman"/>
              </a:rPr>
              <a:t>burn,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long time it was nothing more than </a:t>
            </a:r>
            <a:r>
              <a:rPr dirty="0" sz="1450" spc="-5">
                <a:latin typeface="Times New Roman"/>
                <a:cs typeface="Times New Roman"/>
              </a:rPr>
              <a:t>a  </a:t>
            </a:r>
            <a:r>
              <a:rPr dirty="0" sz="1450" spc="-10">
                <a:latin typeface="Times New Roman"/>
                <a:cs typeface="Times New Roman"/>
              </a:rPr>
              <a:t>faint </a:t>
            </a:r>
            <a:r>
              <a:rPr dirty="0" sz="1450" spc="-20">
                <a:latin typeface="Times New Roman"/>
                <a:cs typeface="Times New Roman"/>
              </a:rPr>
              <a:t>glimmer. </a:t>
            </a:r>
            <a:r>
              <a:rPr dirty="0" sz="1450" spc="-10">
                <a:latin typeface="Times New Roman"/>
                <a:cs typeface="Times New Roman"/>
              </a:rPr>
              <a:t>The little flame could neither live </a:t>
            </a:r>
            <a:r>
              <a:rPr dirty="0" sz="1450" spc="-5">
                <a:latin typeface="Times New Roman"/>
                <a:cs typeface="Times New Roman"/>
              </a:rPr>
              <a:t>nor </a:t>
            </a:r>
            <a:r>
              <a:rPr dirty="0" sz="1450" spc="-10">
                <a:latin typeface="Times New Roman"/>
                <a:cs typeface="Times New Roman"/>
              </a:rPr>
              <a:t>die, and when it finally  won the battle for survival it gave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consumptive </a:t>
            </a:r>
            <a:r>
              <a:rPr dirty="0" sz="1450" spc="-25">
                <a:latin typeface="Times New Roman"/>
                <a:cs typeface="Times New Roman"/>
              </a:rPr>
              <a:t>glow, </a:t>
            </a:r>
            <a:r>
              <a:rPr dirty="0" sz="1450" spc="-10">
                <a:latin typeface="Times New Roman"/>
                <a:cs typeface="Times New Roman"/>
              </a:rPr>
              <a:t>as </a:t>
            </a:r>
            <a:r>
              <a:rPr dirty="0" sz="1450" spc="-5">
                <a:latin typeface="Times New Roman"/>
                <a:cs typeface="Times New Roman"/>
              </a:rPr>
              <a:t>dull </a:t>
            </a:r>
            <a:r>
              <a:rPr dirty="0" sz="1450" spc="-10">
                <a:latin typeface="Times New Roman"/>
                <a:cs typeface="Times New Roman"/>
              </a:rPr>
              <a:t>as </a:t>
            </a:r>
            <a:r>
              <a:rPr dirty="0" sz="1450" spc="-5">
                <a:latin typeface="Times New Roman"/>
                <a:cs typeface="Times New Roman"/>
              </a:rPr>
              <a:t>a </a:t>
            </a:r>
            <a:r>
              <a:rPr dirty="0" sz="1450" spc="-10">
                <a:latin typeface="Times New Roman"/>
                <a:cs typeface="Times New Roman"/>
              </a:rPr>
              <a:t>dirty  yellow piece </a:t>
            </a:r>
            <a:r>
              <a:rPr dirty="0" sz="1450" spc="-5">
                <a:latin typeface="Times New Roman"/>
                <a:cs typeface="Times New Roman"/>
              </a:rPr>
              <a:t>of </a:t>
            </a:r>
            <a:r>
              <a:rPr dirty="0" sz="1450" spc="-10">
                <a:latin typeface="Times New Roman"/>
                <a:cs typeface="Times New Roman"/>
              </a:rPr>
              <a:t>tin. No, darkness was </a:t>
            </a:r>
            <a:r>
              <a:rPr dirty="0" sz="1450" spc="-20">
                <a:latin typeface="Times New Roman"/>
                <a:cs typeface="Times New Roman"/>
              </a:rPr>
              <a:t>better. </a:t>
            </a:r>
            <a:r>
              <a:rPr dirty="0" sz="1450" spc="-5">
                <a:latin typeface="Times New Roman"/>
                <a:cs typeface="Times New Roman"/>
              </a:rPr>
              <a:t>I put </a:t>
            </a:r>
            <a:r>
              <a:rPr dirty="0" sz="1450" spc="-10">
                <a:latin typeface="Times New Roman"/>
                <a:cs typeface="Times New Roman"/>
              </a:rPr>
              <a:t>it </a:t>
            </a:r>
            <a:r>
              <a:rPr dirty="0" sz="1450" spc="-5">
                <a:latin typeface="Times New Roman"/>
                <a:cs typeface="Times New Roman"/>
              </a:rPr>
              <a:t>out </a:t>
            </a:r>
            <a:r>
              <a:rPr dirty="0" sz="1450" spc="-10">
                <a:latin typeface="Times New Roman"/>
                <a:cs typeface="Times New Roman"/>
              </a:rPr>
              <a:t>again and threw  myself fully clothed onto my bed. </a:t>
            </a:r>
            <a:r>
              <a:rPr dirty="0" sz="1450" spc="-5">
                <a:latin typeface="Times New Roman"/>
                <a:cs typeface="Times New Roman"/>
              </a:rPr>
              <a:t>I </a:t>
            </a:r>
            <a:r>
              <a:rPr dirty="0" sz="1450" spc="-10">
                <a:latin typeface="Times New Roman"/>
                <a:cs typeface="Times New Roman"/>
              </a:rPr>
              <a:t>counted my heartbeats, </a:t>
            </a:r>
            <a:r>
              <a:rPr dirty="0" sz="1450" spc="-5">
                <a:latin typeface="Times New Roman"/>
                <a:cs typeface="Times New Roman"/>
              </a:rPr>
              <a:t>one . . . </a:t>
            </a:r>
            <a:r>
              <a:rPr dirty="0" sz="1450" spc="-10">
                <a:latin typeface="Times New Roman"/>
                <a:cs typeface="Times New Roman"/>
              </a:rPr>
              <a:t>two </a:t>
            </a:r>
            <a:r>
              <a:rPr dirty="0" sz="1450" spc="-5">
                <a:latin typeface="Times New Roman"/>
                <a:cs typeface="Times New Roman"/>
              </a:rPr>
              <a:t>. . .  </a:t>
            </a:r>
            <a:r>
              <a:rPr dirty="0" sz="1450" spc="-10">
                <a:latin typeface="Times New Roman"/>
                <a:cs typeface="Times New Roman"/>
              </a:rPr>
              <a:t>three </a:t>
            </a:r>
            <a:r>
              <a:rPr dirty="0" sz="1450" spc="-5">
                <a:latin typeface="Times New Roman"/>
                <a:cs typeface="Times New Roman"/>
              </a:rPr>
              <a:t>. . . </a:t>
            </a:r>
            <a:r>
              <a:rPr dirty="0" sz="1450" spc="-10">
                <a:latin typeface="Times New Roman"/>
                <a:cs typeface="Times New Roman"/>
              </a:rPr>
              <a:t>four </a:t>
            </a:r>
            <a:r>
              <a:rPr dirty="0" sz="1450" spc="-5">
                <a:latin typeface="Times New Roman"/>
                <a:cs typeface="Times New Roman"/>
              </a:rPr>
              <a:t>. . . up </a:t>
            </a:r>
            <a:r>
              <a:rPr dirty="0" sz="1450" spc="-10">
                <a:latin typeface="Times New Roman"/>
                <a:cs typeface="Times New Roman"/>
              </a:rPr>
              <a:t>to </a:t>
            </a:r>
            <a:r>
              <a:rPr dirty="0" sz="1450" spc="-5">
                <a:latin typeface="Times New Roman"/>
                <a:cs typeface="Times New Roman"/>
              </a:rPr>
              <a:t>a </a:t>
            </a:r>
            <a:r>
              <a:rPr dirty="0" sz="1450" spc="-10">
                <a:latin typeface="Times New Roman"/>
                <a:cs typeface="Times New Roman"/>
              </a:rPr>
              <a:t>thousand and then again and again from the  beginning, for hours, days, weeks, as it seemed, until my lips were dry and my  hair was standing </a:t>
            </a:r>
            <a:r>
              <a:rPr dirty="0" sz="1450" spc="-5">
                <a:latin typeface="Times New Roman"/>
                <a:cs typeface="Times New Roman"/>
              </a:rPr>
              <a:t>on </a:t>
            </a:r>
            <a:r>
              <a:rPr dirty="0" sz="1450" spc="-10">
                <a:latin typeface="Times New Roman"/>
                <a:cs typeface="Times New Roman"/>
              </a:rPr>
              <a:t>end. No relief, </a:t>
            </a:r>
            <a:r>
              <a:rPr dirty="0" sz="1450" spc="-5">
                <a:latin typeface="Times New Roman"/>
                <a:cs typeface="Times New Roman"/>
              </a:rPr>
              <a:t>not </a:t>
            </a:r>
            <a:r>
              <a:rPr dirty="0" sz="1450" spc="-10">
                <a:latin typeface="Times New Roman"/>
                <a:cs typeface="Times New Roman"/>
              </a:rPr>
              <a:t>even for </a:t>
            </a:r>
            <a:r>
              <a:rPr dirty="0" sz="1450" spc="-5">
                <a:latin typeface="Times New Roman"/>
                <a:cs typeface="Times New Roman"/>
              </a:rPr>
              <a:t>a</a:t>
            </a:r>
            <a:r>
              <a:rPr dirty="0" sz="1450" spc="45">
                <a:latin typeface="Times New Roman"/>
                <a:cs typeface="Times New Roman"/>
              </a:rPr>
              <a:t> </a:t>
            </a:r>
            <a:r>
              <a:rPr dirty="0" sz="1450" spc="-10">
                <a:latin typeface="Times New Roman"/>
                <a:cs typeface="Times New Roman"/>
              </a:rPr>
              <a:t>second.</a:t>
            </a:r>
            <a:endParaRPr sz="1450">
              <a:latin typeface="Times New Roman"/>
              <a:cs typeface="Times New Roman"/>
            </a:endParaRPr>
          </a:p>
          <a:p>
            <a:pPr algn="just" marL="12700" marR="5080" indent="255904">
              <a:lnSpc>
                <a:spcPts val="1730"/>
              </a:lnSpc>
              <a:spcBef>
                <a:spcPts val="780"/>
              </a:spcBef>
            </a:pPr>
            <a:r>
              <a:rPr dirty="0" sz="1450" spc="-5">
                <a:latin typeface="Times New Roman"/>
                <a:cs typeface="Times New Roman"/>
              </a:rPr>
              <a:t>I </a:t>
            </a:r>
            <a:r>
              <a:rPr dirty="0" sz="1450" spc="-10">
                <a:latin typeface="Times New Roman"/>
                <a:cs typeface="Times New Roman"/>
              </a:rPr>
              <a:t>started saying words </a:t>
            </a:r>
            <a:r>
              <a:rPr dirty="0" sz="1450" spc="-5">
                <a:latin typeface="Times New Roman"/>
                <a:cs typeface="Times New Roman"/>
              </a:rPr>
              <a:t>out loud, </a:t>
            </a:r>
            <a:r>
              <a:rPr dirty="0" sz="1450" spc="-10">
                <a:latin typeface="Times New Roman"/>
                <a:cs typeface="Times New Roman"/>
              </a:rPr>
              <a:t>any words that came into my head:  "prince", "tree", "child", "book", and repeating them mechanically until they  suddenly stood before me, naked, stripped </a:t>
            </a:r>
            <a:r>
              <a:rPr dirty="0" sz="1450" spc="-5">
                <a:latin typeface="Times New Roman"/>
                <a:cs typeface="Times New Roman"/>
              </a:rPr>
              <a:t>of </a:t>
            </a:r>
            <a:r>
              <a:rPr dirty="0" sz="1450" spc="-10">
                <a:latin typeface="Times New Roman"/>
                <a:cs typeface="Times New Roman"/>
              </a:rPr>
              <a:t>sense, fearful sounds from </a:t>
            </a:r>
            <a:r>
              <a:rPr dirty="0" sz="1450" spc="-5">
                <a:latin typeface="Times New Roman"/>
                <a:cs typeface="Times New Roman"/>
              </a:rPr>
              <a:t>a  </a:t>
            </a:r>
            <a:r>
              <a:rPr dirty="0" sz="1450" spc="-10">
                <a:latin typeface="Times New Roman"/>
                <a:cs typeface="Times New Roman"/>
              </a:rPr>
              <a:t>distant, barbaric past, and </a:t>
            </a:r>
            <a:r>
              <a:rPr dirty="0" sz="1450" spc="-5">
                <a:latin typeface="Times New Roman"/>
                <a:cs typeface="Times New Roman"/>
              </a:rPr>
              <a:t>I </a:t>
            </a:r>
            <a:r>
              <a:rPr dirty="0" sz="1450" spc="-10">
                <a:latin typeface="Times New Roman"/>
                <a:cs typeface="Times New Roman"/>
              </a:rPr>
              <a:t>had to cudgel my brains to rediscover their  meaning: p-r-i-n-c-e?</a:t>
            </a:r>
            <a:r>
              <a:rPr dirty="0" sz="1450" spc="-5">
                <a:latin typeface="Times New Roman"/>
                <a:cs typeface="Times New Roman"/>
              </a:rPr>
              <a:t> </a:t>
            </a:r>
            <a:r>
              <a:rPr dirty="0" sz="1450" spc="-10">
                <a:latin typeface="Times New Roman"/>
                <a:cs typeface="Times New Roman"/>
              </a:rPr>
              <a:t>b-o-o-k?</a:t>
            </a:r>
            <a:endParaRPr sz="1450">
              <a:latin typeface="Times New Roman"/>
              <a:cs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499490"/>
            <a:ext cx="5807710" cy="9418955"/>
          </a:xfrm>
          <a:prstGeom prst="rect">
            <a:avLst/>
          </a:prstGeom>
        </p:spPr>
        <p:txBody>
          <a:bodyPr wrap="square" lIns="0" tIns="12700" rIns="0" bIns="0" rtlCol="0" vert="horz">
            <a:spAutoFit/>
          </a:bodyPr>
          <a:lstStyle/>
          <a:p>
            <a:pPr algn="just" marL="268605" marR="1339850">
              <a:lnSpc>
                <a:spcPct val="144900"/>
              </a:lnSpc>
              <a:spcBef>
                <a:spcPts val="100"/>
              </a:spcBef>
            </a:pPr>
            <a:r>
              <a:rPr dirty="0" sz="1450" spc="-10">
                <a:latin typeface="Times New Roman"/>
                <a:cs typeface="Times New Roman"/>
              </a:rPr>
              <a:t>Had </a:t>
            </a:r>
            <a:r>
              <a:rPr dirty="0" sz="1450" spc="-5">
                <a:latin typeface="Times New Roman"/>
                <a:cs typeface="Times New Roman"/>
              </a:rPr>
              <a:t>I gone </a:t>
            </a:r>
            <a:r>
              <a:rPr dirty="0" sz="1450" spc="-10">
                <a:latin typeface="Times New Roman"/>
                <a:cs typeface="Times New Roman"/>
              </a:rPr>
              <a:t>mad? Or was </a:t>
            </a:r>
            <a:r>
              <a:rPr dirty="0" sz="1450" spc="-5">
                <a:latin typeface="Times New Roman"/>
                <a:cs typeface="Times New Roman"/>
              </a:rPr>
              <a:t>I </a:t>
            </a:r>
            <a:r>
              <a:rPr dirty="0" sz="1450" spc="-10">
                <a:latin typeface="Times New Roman"/>
                <a:cs typeface="Times New Roman"/>
              </a:rPr>
              <a:t>dead? </a:t>
            </a:r>
            <a:r>
              <a:rPr dirty="0" sz="1450" spc="-5">
                <a:latin typeface="Times New Roman"/>
                <a:cs typeface="Times New Roman"/>
              </a:rPr>
              <a:t>I </a:t>
            </a:r>
            <a:r>
              <a:rPr dirty="0" sz="1450" spc="-10">
                <a:latin typeface="Times New Roman"/>
                <a:cs typeface="Times New Roman"/>
              </a:rPr>
              <a:t>pinched myself to see.  "Stand up", </a:t>
            </a:r>
            <a:r>
              <a:rPr dirty="0" sz="1450" spc="-5">
                <a:latin typeface="Times New Roman"/>
                <a:cs typeface="Times New Roman"/>
              </a:rPr>
              <a:t>I </a:t>
            </a:r>
            <a:r>
              <a:rPr dirty="0" sz="1450" spc="-10">
                <a:latin typeface="Times New Roman"/>
                <a:cs typeface="Times New Roman"/>
              </a:rPr>
              <a:t>commanded. "Sit down in that</a:t>
            </a:r>
            <a:r>
              <a:rPr dirty="0" sz="1450" spc="35">
                <a:latin typeface="Times New Roman"/>
                <a:cs typeface="Times New Roman"/>
              </a:rPr>
              <a:t> </a:t>
            </a:r>
            <a:r>
              <a:rPr dirty="0" sz="1450" spc="-20">
                <a:latin typeface="Times New Roman"/>
                <a:cs typeface="Times New Roman"/>
              </a:rPr>
              <a:t>chair."</a:t>
            </a:r>
            <a:endParaRPr sz="1450">
              <a:latin typeface="Times New Roman"/>
              <a:cs typeface="Times New Roman"/>
            </a:endParaRPr>
          </a:p>
          <a:p>
            <a:pPr algn="just" marL="268605">
              <a:lnSpc>
                <a:spcPct val="100000"/>
              </a:lnSpc>
              <a:spcBef>
                <a:spcPts val="710"/>
              </a:spcBef>
            </a:pPr>
            <a:r>
              <a:rPr dirty="0" sz="1450" spc="-5">
                <a:latin typeface="Times New Roman"/>
                <a:cs typeface="Times New Roman"/>
              </a:rPr>
              <a:t>I </a:t>
            </a:r>
            <a:r>
              <a:rPr dirty="0" sz="1450" spc="-10">
                <a:latin typeface="Times New Roman"/>
                <a:cs typeface="Times New Roman"/>
              </a:rPr>
              <a:t>collapsed into the</a:t>
            </a:r>
            <a:r>
              <a:rPr dirty="0" sz="1450">
                <a:latin typeface="Times New Roman"/>
                <a:cs typeface="Times New Roman"/>
              </a:rPr>
              <a:t> </a:t>
            </a:r>
            <a:r>
              <a:rPr dirty="0" sz="1450" spc="-20">
                <a:latin typeface="Times New Roman"/>
                <a:cs typeface="Times New Roman"/>
              </a:rPr>
              <a:t>armchair.</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If only death would come! If only </a:t>
            </a:r>
            <a:r>
              <a:rPr dirty="0" sz="1450" spc="-5">
                <a:latin typeface="Times New Roman"/>
                <a:cs typeface="Times New Roman"/>
              </a:rPr>
              <a:t>I </a:t>
            </a:r>
            <a:r>
              <a:rPr dirty="0" sz="1450" spc="-10">
                <a:latin typeface="Times New Roman"/>
                <a:cs typeface="Times New Roman"/>
              </a:rPr>
              <a:t>could escape from the sense </a:t>
            </a:r>
            <a:r>
              <a:rPr dirty="0" sz="1450" spc="-5">
                <a:latin typeface="Times New Roman"/>
                <a:cs typeface="Times New Roman"/>
              </a:rPr>
              <a:t>of </a:t>
            </a:r>
            <a:r>
              <a:rPr dirty="0" sz="1450" spc="-10">
                <a:latin typeface="Times New Roman"/>
                <a:cs typeface="Times New Roman"/>
              </a:rPr>
              <a:t>this  intangible, lurking presence! "I won't!" </a:t>
            </a:r>
            <a:r>
              <a:rPr dirty="0" sz="1450" spc="-5">
                <a:latin typeface="Times New Roman"/>
                <a:cs typeface="Times New Roman"/>
              </a:rPr>
              <a:t>I </a:t>
            </a:r>
            <a:r>
              <a:rPr dirty="0" sz="1450" spc="-10">
                <a:latin typeface="Times New Roman"/>
                <a:cs typeface="Times New Roman"/>
              </a:rPr>
              <a:t>screamed. "I WON'T!—Can't </a:t>
            </a:r>
            <a:r>
              <a:rPr dirty="0" sz="1450" spc="-5">
                <a:latin typeface="Times New Roman"/>
                <a:cs typeface="Times New Roman"/>
              </a:rPr>
              <a:t>you  </a:t>
            </a:r>
            <a:r>
              <a:rPr dirty="0" sz="1450" spc="-10">
                <a:latin typeface="Times New Roman"/>
                <a:cs typeface="Times New Roman"/>
              </a:rPr>
              <a:t>hear me?!"</a:t>
            </a:r>
            <a:endParaRPr sz="1450">
              <a:latin typeface="Times New Roman"/>
              <a:cs typeface="Times New Roman"/>
            </a:endParaRPr>
          </a:p>
          <a:p>
            <a:pPr algn="just" marL="12700" marR="5080" indent="255904">
              <a:lnSpc>
                <a:spcPts val="1730"/>
              </a:lnSpc>
              <a:spcBef>
                <a:spcPts val="790"/>
              </a:spcBef>
            </a:pPr>
            <a:r>
              <a:rPr dirty="0" sz="1450" spc="-10">
                <a:latin typeface="Times New Roman"/>
                <a:cs typeface="Times New Roman"/>
              </a:rPr>
              <a:t>Drained </a:t>
            </a:r>
            <a:r>
              <a:rPr dirty="0" sz="1450" spc="-5">
                <a:latin typeface="Times New Roman"/>
                <a:cs typeface="Times New Roman"/>
              </a:rPr>
              <a:t>of </a:t>
            </a:r>
            <a:r>
              <a:rPr dirty="0" sz="1450" spc="-10">
                <a:latin typeface="Times New Roman"/>
                <a:cs typeface="Times New Roman"/>
              </a:rPr>
              <a:t>all strength, </a:t>
            </a:r>
            <a:r>
              <a:rPr dirty="0" sz="1450" spc="-5">
                <a:latin typeface="Times New Roman"/>
                <a:cs typeface="Times New Roman"/>
              </a:rPr>
              <a:t>I </a:t>
            </a:r>
            <a:r>
              <a:rPr dirty="0" sz="1450" spc="-10">
                <a:latin typeface="Times New Roman"/>
                <a:cs typeface="Times New Roman"/>
              </a:rPr>
              <a:t>slumped back into the chair; incapable </a:t>
            </a:r>
            <a:r>
              <a:rPr dirty="0" sz="1450" spc="-5">
                <a:latin typeface="Times New Roman"/>
                <a:cs typeface="Times New Roman"/>
              </a:rPr>
              <a:t>of </a:t>
            </a:r>
            <a:r>
              <a:rPr dirty="0" sz="1450" spc="-10">
                <a:latin typeface="Times New Roman"/>
                <a:cs typeface="Times New Roman"/>
              </a:rPr>
              <a:t>thought,  incapable </a:t>
            </a:r>
            <a:r>
              <a:rPr dirty="0" sz="1450" spc="-5">
                <a:latin typeface="Times New Roman"/>
                <a:cs typeface="Times New Roman"/>
              </a:rPr>
              <a:t>of </a:t>
            </a:r>
            <a:r>
              <a:rPr dirty="0" sz="1450" spc="-10">
                <a:latin typeface="Times New Roman"/>
                <a:cs typeface="Times New Roman"/>
              </a:rPr>
              <a:t>action, </a:t>
            </a:r>
            <a:r>
              <a:rPr dirty="0" sz="1450" spc="-5">
                <a:latin typeface="Times New Roman"/>
                <a:cs typeface="Times New Roman"/>
              </a:rPr>
              <a:t>I </a:t>
            </a:r>
            <a:r>
              <a:rPr dirty="0" sz="1450" spc="-10">
                <a:latin typeface="Times New Roman"/>
                <a:cs typeface="Times New Roman"/>
              </a:rPr>
              <a:t>stared dully into</a:t>
            </a:r>
            <a:r>
              <a:rPr dirty="0" sz="1450" spc="15">
                <a:latin typeface="Times New Roman"/>
                <a:cs typeface="Times New Roman"/>
              </a:rPr>
              <a:t> </a:t>
            </a:r>
            <a:r>
              <a:rPr dirty="0" sz="1450" spc="-10">
                <a:latin typeface="Times New Roman"/>
                <a:cs typeface="Times New Roman"/>
              </a:rPr>
              <a:t>space.</a:t>
            </a:r>
            <a:endParaRPr sz="1450">
              <a:latin typeface="Times New Roman"/>
              <a:cs typeface="Times New Roman"/>
            </a:endParaRPr>
          </a:p>
          <a:p>
            <a:pPr algn="just" marL="12700" marR="10795" indent="255904">
              <a:lnSpc>
                <a:spcPts val="1730"/>
              </a:lnSpc>
              <a:spcBef>
                <a:spcPts val="715"/>
              </a:spcBef>
            </a:pPr>
            <a:r>
              <a:rPr dirty="0" sz="1450" spc="-10">
                <a:latin typeface="Times New Roman"/>
                <a:cs typeface="Times New Roman"/>
              </a:rPr>
              <a:t>'Why does </a:t>
            </a:r>
            <a:r>
              <a:rPr dirty="0" sz="1450" spc="-5">
                <a:latin typeface="Times New Roman"/>
                <a:cs typeface="Times New Roman"/>
              </a:rPr>
              <a:t>he </a:t>
            </a:r>
            <a:r>
              <a:rPr dirty="0" sz="1450" spc="-10">
                <a:latin typeface="Times New Roman"/>
                <a:cs typeface="Times New Roman"/>
              </a:rPr>
              <a:t>keep insisting </a:t>
            </a:r>
            <a:r>
              <a:rPr dirty="0" sz="1450" spc="-5">
                <a:latin typeface="Times New Roman"/>
                <a:cs typeface="Times New Roman"/>
              </a:rPr>
              <a:t>on </a:t>
            </a:r>
            <a:r>
              <a:rPr dirty="0" sz="1450" spc="-10">
                <a:latin typeface="Times New Roman"/>
                <a:cs typeface="Times New Roman"/>
              </a:rPr>
              <a:t>offering me the seeds?' The </a:t>
            </a:r>
            <a:r>
              <a:rPr dirty="0" sz="1450" spc="-5">
                <a:latin typeface="Times New Roman"/>
                <a:cs typeface="Times New Roman"/>
              </a:rPr>
              <a:t>thought  </a:t>
            </a:r>
            <a:r>
              <a:rPr dirty="0" sz="1450" spc="-10">
                <a:latin typeface="Times New Roman"/>
                <a:cs typeface="Times New Roman"/>
              </a:rPr>
              <a:t>washed over me, receded and then returned. Receded.</a:t>
            </a:r>
            <a:r>
              <a:rPr dirty="0" sz="1450" spc="45">
                <a:latin typeface="Times New Roman"/>
                <a:cs typeface="Times New Roman"/>
              </a:rPr>
              <a:t> </a:t>
            </a:r>
            <a:r>
              <a:rPr dirty="0" sz="1450" spc="-10">
                <a:latin typeface="Times New Roman"/>
                <a:cs typeface="Times New Roman"/>
              </a:rPr>
              <a:t>Returned.</a:t>
            </a:r>
            <a:endParaRPr sz="1450">
              <a:latin typeface="Times New Roman"/>
              <a:cs typeface="Times New Roman"/>
            </a:endParaRPr>
          </a:p>
          <a:p>
            <a:pPr algn="just" marL="12700" marR="5080" indent="255904">
              <a:lnSpc>
                <a:spcPts val="1730"/>
              </a:lnSpc>
              <a:spcBef>
                <a:spcPts val="790"/>
              </a:spcBef>
            </a:pPr>
            <a:r>
              <a:rPr dirty="0" sz="1450" spc="-5">
                <a:latin typeface="Times New Roman"/>
                <a:cs typeface="Times New Roman"/>
              </a:rPr>
              <a:t>I </a:t>
            </a:r>
            <a:r>
              <a:rPr dirty="0" sz="1450" spc="-10">
                <a:latin typeface="Times New Roman"/>
                <a:cs typeface="Times New Roman"/>
              </a:rPr>
              <a:t>slowly realised there was </a:t>
            </a:r>
            <a:r>
              <a:rPr dirty="0" sz="1450" spc="-5">
                <a:latin typeface="Times New Roman"/>
                <a:cs typeface="Times New Roman"/>
              </a:rPr>
              <a:t>a </a:t>
            </a:r>
            <a:r>
              <a:rPr dirty="0" sz="1450" spc="-10">
                <a:latin typeface="Times New Roman"/>
                <a:cs typeface="Times New Roman"/>
              </a:rPr>
              <a:t>strange being standing there—perhaps had  been standing before me since </a:t>
            </a:r>
            <a:r>
              <a:rPr dirty="0" sz="1450" spc="-5">
                <a:latin typeface="Times New Roman"/>
                <a:cs typeface="Times New Roman"/>
              </a:rPr>
              <a:t>I </a:t>
            </a:r>
            <a:r>
              <a:rPr dirty="0" sz="1450" spc="-10">
                <a:latin typeface="Times New Roman"/>
                <a:cs typeface="Times New Roman"/>
              </a:rPr>
              <a:t>had sat down in the chair—holding </a:t>
            </a:r>
            <a:r>
              <a:rPr dirty="0" sz="1450" spc="-5">
                <a:latin typeface="Times New Roman"/>
                <a:cs typeface="Times New Roman"/>
              </a:rPr>
              <a:t>out </a:t>
            </a:r>
            <a:r>
              <a:rPr dirty="0" sz="1450" spc="-10">
                <a:latin typeface="Times New Roman"/>
                <a:cs typeface="Times New Roman"/>
              </a:rPr>
              <a:t>his  hand towards me. It was </a:t>
            </a:r>
            <a:r>
              <a:rPr dirty="0" sz="1450" spc="-5">
                <a:latin typeface="Times New Roman"/>
                <a:cs typeface="Times New Roman"/>
              </a:rPr>
              <a:t>a </a:t>
            </a:r>
            <a:r>
              <a:rPr dirty="0" sz="1450" spc="-25">
                <a:latin typeface="Times New Roman"/>
                <a:cs typeface="Times New Roman"/>
              </a:rPr>
              <a:t>grey, </a:t>
            </a:r>
            <a:r>
              <a:rPr dirty="0" sz="1450" spc="-10">
                <a:latin typeface="Times New Roman"/>
                <a:cs typeface="Times New Roman"/>
              </a:rPr>
              <a:t>broad-shouldered creature, about the size </a:t>
            </a:r>
            <a:r>
              <a:rPr dirty="0" sz="1450" spc="-5">
                <a:latin typeface="Times New Roman"/>
                <a:cs typeface="Times New Roman"/>
              </a:rPr>
              <a:t>of a  </a:t>
            </a:r>
            <a:r>
              <a:rPr dirty="0" sz="1450" spc="-10">
                <a:latin typeface="Times New Roman"/>
                <a:cs typeface="Times New Roman"/>
              </a:rPr>
              <a:t>sturdily built human, leaning </a:t>
            </a:r>
            <a:r>
              <a:rPr dirty="0" sz="1450" spc="-5">
                <a:latin typeface="Times New Roman"/>
                <a:cs typeface="Times New Roman"/>
              </a:rPr>
              <a:t>on a </a:t>
            </a:r>
            <a:r>
              <a:rPr dirty="0" sz="1450" spc="-10">
                <a:latin typeface="Times New Roman"/>
                <a:cs typeface="Times New Roman"/>
              </a:rPr>
              <a:t>knotted, corkscrew stick </a:t>
            </a:r>
            <a:r>
              <a:rPr dirty="0" sz="1450" spc="-5">
                <a:latin typeface="Times New Roman"/>
                <a:cs typeface="Times New Roman"/>
              </a:rPr>
              <a:t>of </a:t>
            </a:r>
            <a:r>
              <a:rPr dirty="0" sz="1450" spc="-10">
                <a:latin typeface="Times New Roman"/>
                <a:cs typeface="Times New Roman"/>
              </a:rPr>
              <a:t>white wood.  Where the head should have been </a:t>
            </a:r>
            <a:r>
              <a:rPr dirty="0" sz="1450" spc="-5">
                <a:latin typeface="Times New Roman"/>
                <a:cs typeface="Times New Roman"/>
              </a:rPr>
              <a:t>I </a:t>
            </a:r>
            <a:r>
              <a:rPr dirty="0" sz="1450" spc="-10">
                <a:latin typeface="Times New Roman"/>
                <a:cs typeface="Times New Roman"/>
              </a:rPr>
              <a:t>could see nothing </a:t>
            </a:r>
            <a:r>
              <a:rPr dirty="0" sz="1450" spc="-5">
                <a:latin typeface="Times New Roman"/>
                <a:cs typeface="Times New Roman"/>
              </a:rPr>
              <a:t>but a </a:t>
            </a:r>
            <a:r>
              <a:rPr dirty="0" sz="1450" spc="-10">
                <a:latin typeface="Times New Roman"/>
                <a:cs typeface="Times New Roman"/>
              </a:rPr>
              <a:t>sphere </a:t>
            </a:r>
            <a:r>
              <a:rPr dirty="0" sz="1450" spc="-5">
                <a:latin typeface="Times New Roman"/>
                <a:cs typeface="Times New Roman"/>
              </a:rPr>
              <a:t>of </a:t>
            </a:r>
            <a:r>
              <a:rPr dirty="0" sz="1450" spc="-10">
                <a:latin typeface="Times New Roman"/>
                <a:cs typeface="Times New Roman"/>
              </a:rPr>
              <a:t>pale  mist. The apparition gave </a:t>
            </a:r>
            <a:r>
              <a:rPr dirty="0" sz="1450" spc="-15">
                <a:latin typeface="Times New Roman"/>
                <a:cs typeface="Times New Roman"/>
              </a:rPr>
              <a:t>off </a:t>
            </a:r>
            <a:r>
              <a:rPr dirty="0" sz="1450" spc="-5">
                <a:latin typeface="Times New Roman"/>
                <a:cs typeface="Times New Roman"/>
              </a:rPr>
              <a:t>a </a:t>
            </a:r>
            <a:r>
              <a:rPr dirty="0" sz="1450" spc="-10">
                <a:latin typeface="Times New Roman"/>
                <a:cs typeface="Times New Roman"/>
              </a:rPr>
              <a:t>dismal </a:t>
            </a:r>
            <a:r>
              <a:rPr dirty="0" sz="1450" spc="-5">
                <a:latin typeface="Times New Roman"/>
                <a:cs typeface="Times New Roman"/>
              </a:rPr>
              <a:t>odour of </a:t>
            </a:r>
            <a:r>
              <a:rPr dirty="0" sz="1450" spc="-10">
                <a:latin typeface="Times New Roman"/>
                <a:cs typeface="Times New Roman"/>
              </a:rPr>
              <a:t>sandalwood and damp</a:t>
            </a:r>
            <a:r>
              <a:rPr dirty="0" sz="1450" spc="85">
                <a:latin typeface="Times New Roman"/>
                <a:cs typeface="Times New Roman"/>
              </a:rPr>
              <a:t> </a:t>
            </a:r>
            <a:r>
              <a:rPr dirty="0" sz="1450" spc="-10">
                <a:latin typeface="Times New Roman"/>
                <a:cs typeface="Times New Roman"/>
              </a:rPr>
              <a:t>slate.</a:t>
            </a:r>
            <a:endParaRPr sz="1450">
              <a:latin typeface="Times New Roman"/>
              <a:cs typeface="Times New Roman"/>
            </a:endParaRPr>
          </a:p>
          <a:p>
            <a:pPr algn="just" marL="12700" marR="5080" indent="255904">
              <a:lnSpc>
                <a:spcPts val="1730"/>
              </a:lnSpc>
              <a:spcBef>
                <a:spcPts val="780"/>
              </a:spcBef>
            </a:pPr>
            <a:r>
              <a:rPr dirty="0" sz="1450" spc="-5">
                <a:latin typeface="Times New Roman"/>
                <a:cs typeface="Times New Roman"/>
              </a:rPr>
              <a:t>I </a:t>
            </a:r>
            <a:r>
              <a:rPr dirty="0" sz="1450" spc="-10">
                <a:latin typeface="Times New Roman"/>
                <a:cs typeface="Times New Roman"/>
              </a:rPr>
              <a:t>was in the grip </a:t>
            </a:r>
            <a:r>
              <a:rPr dirty="0" sz="1450" spc="-5">
                <a:latin typeface="Times New Roman"/>
                <a:cs typeface="Times New Roman"/>
              </a:rPr>
              <a:t>of a </a:t>
            </a:r>
            <a:r>
              <a:rPr dirty="0" sz="1450" spc="-10">
                <a:latin typeface="Times New Roman"/>
                <a:cs typeface="Times New Roman"/>
              </a:rPr>
              <a:t>feeling </a:t>
            </a:r>
            <a:r>
              <a:rPr dirty="0" sz="1450" spc="-5">
                <a:latin typeface="Times New Roman"/>
                <a:cs typeface="Times New Roman"/>
              </a:rPr>
              <a:t>of </a:t>
            </a:r>
            <a:r>
              <a:rPr dirty="0" sz="1450" spc="-10">
                <a:latin typeface="Times New Roman"/>
                <a:cs typeface="Times New Roman"/>
              </a:rPr>
              <a:t>utter helplessness, which almost robbed me  </a:t>
            </a:r>
            <a:r>
              <a:rPr dirty="0" sz="1450" spc="-5">
                <a:latin typeface="Times New Roman"/>
                <a:cs typeface="Times New Roman"/>
              </a:rPr>
              <a:t>of </a:t>
            </a:r>
            <a:r>
              <a:rPr dirty="0" sz="1450" spc="-10">
                <a:latin typeface="Times New Roman"/>
                <a:cs typeface="Times New Roman"/>
              </a:rPr>
              <a:t>my senses. All the torment, which for weeks had been gnawing at my  nerves, had condensed into mortal fear and taken shape in this abortion. My  instinct for self-preservation told me—warned me, screamed in my ear—that </a:t>
            </a:r>
            <a:r>
              <a:rPr dirty="0" sz="1450" spc="-5">
                <a:latin typeface="Times New Roman"/>
                <a:cs typeface="Times New Roman"/>
              </a:rPr>
              <a:t>I  </a:t>
            </a:r>
            <a:r>
              <a:rPr dirty="0" sz="1450" spc="-10">
                <a:latin typeface="Times New Roman"/>
                <a:cs typeface="Times New Roman"/>
              </a:rPr>
              <a:t>would </a:t>
            </a:r>
            <a:r>
              <a:rPr dirty="0" sz="1450" spc="-5">
                <a:latin typeface="Times New Roman"/>
                <a:cs typeface="Times New Roman"/>
              </a:rPr>
              <a:t>go </a:t>
            </a:r>
            <a:r>
              <a:rPr dirty="0" sz="1450" spc="-10">
                <a:latin typeface="Times New Roman"/>
                <a:cs typeface="Times New Roman"/>
              </a:rPr>
              <a:t>mad with terror if </a:t>
            </a:r>
            <a:r>
              <a:rPr dirty="0" sz="1450" spc="-5">
                <a:latin typeface="Times New Roman"/>
                <a:cs typeface="Times New Roman"/>
              </a:rPr>
              <a:t>I </a:t>
            </a:r>
            <a:r>
              <a:rPr dirty="0" sz="1450" spc="-10">
                <a:latin typeface="Times New Roman"/>
                <a:cs typeface="Times New Roman"/>
              </a:rPr>
              <a:t>could see the face </a:t>
            </a:r>
            <a:r>
              <a:rPr dirty="0" sz="1450" spc="-5">
                <a:latin typeface="Times New Roman"/>
                <a:cs typeface="Times New Roman"/>
              </a:rPr>
              <a:t>of </a:t>
            </a:r>
            <a:r>
              <a:rPr dirty="0" sz="1450" spc="-10">
                <a:latin typeface="Times New Roman"/>
                <a:cs typeface="Times New Roman"/>
              </a:rPr>
              <a:t>the phantom, and yet it  drew me like </a:t>
            </a:r>
            <a:r>
              <a:rPr dirty="0" sz="1450" spc="-5">
                <a:latin typeface="Times New Roman"/>
                <a:cs typeface="Times New Roman"/>
              </a:rPr>
              <a:t>a </a:t>
            </a:r>
            <a:r>
              <a:rPr dirty="0" sz="1450" spc="-10">
                <a:latin typeface="Times New Roman"/>
                <a:cs typeface="Times New Roman"/>
              </a:rPr>
              <a:t>magnet, so that </a:t>
            </a:r>
            <a:r>
              <a:rPr dirty="0" sz="1450" spc="-5">
                <a:latin typeface="Times New Roman"/>
                <a:cs typeface="Times New Roman"/>
              </a:rPr>
              <a:t>I </a:t>
            </a:r>
            <a:r>
              <a:rPr dirty="0" sz="1450" spc="-10">
                <a:latin typeface="Times New Roman"/>
                <a:cs typeface="Times New Roman"/>
              </a:rPr>
              <a:t>found it impossible to avert my gaze from the  pale, misty sphere and kept scrutinising it for eyes, </a:t>
            </a:r>
            <a:r>
              <a:rPr dirty="0" sz="1450" spc="-5">
                <a:latin typeface="Times New Roman"/>
                <a:cs typeface="Times New Roman"/>
              </a:rPr>
              <a:t>a </a:t>
            </a:r>
            <a:r>
              <a:rPr dirty="0" sz="1450" spc="-10">
                <a:latin typeface="Times New Roman"/>
                <a:cs typeface="Times New Roman"/>
              </a:rPr>
              <a:t>nose, </a:t>
            </a:r>
            <a:r>
              <a:rPr dirty="0" sz="1450" spc="-5">
                <a:latin typeface="Times New Roman"/>
                <a:cs typeface="Times New Roman"/>
              </a:rPr>
              <a:t>a </a:t>
            </a:r>
            <a:r>
              <a:rPr dirty="0" sz="1450" spc="-10">
                <a:latin typeface="Times New Roman"/>
                <a:cs typeface="Times New Roman"/>
              </a:rPr>
              <a:t>mouth. Despite  all my </a:t>
            </a:r>
            <a:r>
              <a:rPr dirty="0" sz="1450" spc="-15">
                <a:latin typeface="Times New Roman"/>
                <a:cs typeface="Times New Roman"/>
              </a:rPr>
              <a:t>efforts, however,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discern the slightest movement in the  misty sphere. </a:t>
            </a:r>
            <a:r>
              <a:rPr dirty="0" sz="1450" spc="-5">
                <a:latin typeface="Times New Roman"/>
                <a:cs typeface="Times New Roman"/>
              </a:rPr>
              <a:t>I </a:t>
            </a:r>
            <a:r>
              <a:rPr dirty="0" sz="1450" spc="-10">
                <a:latin typeface="Times New Roman"/>
                <a:cs typeface="Times New Roman"/>
              </a:rPr>
              <a:t>could visualise all </a:t>
            </a:r>
            <a:r>
              <a:rPr dirty="0" sz="1450" spc="-5">
                <a:latin typeface="Times New Roman"/>
                <a:cs typeface="Times New Roman"/>
              </a:rPr>
              <a:t>kinds of </a:t>
            </a:r>
            <a:r>
              <a:rPr dirty="0" sz="1450" spc="-10">
                <a:latin typeface="Times New Roman"/>
                <a:cs typeface="Times New Roman"/>
              </a:rPr>
              <a:t>heads </a:t>
            </a:r>
            <a:r>
              <a:rPr dirty="0" sz="1450" spc="-5">
                <a:latin typeface="Times New Roman"/>
                <a:cs typeface="Times New Roman"/>
              </a:rPr>
              <a:t>on </a:t>
            </a:r>
            <a:r>
              <a:rPr dirty="0" sz="1450" spc="-10">
                <a:latin typeface="Times New Roman"/>
                <a:cs typeface="Times New Roman"/>
              </a:rPr>
              <a:t>the </a:t>
            </a:r>
            <a:r>
              <a:rPr dirty="0" sz="1450" spc="-25">
                <a:latin typeface="Times New Roman"/>
                <a:cs typeface="Times New Roman"/>
              </a:rPr>
              <a:t>body, </a:t>
            </a:r>
            <a:r>
              <a:rPr dirty="0" sz="1450" spc="-5">
                <a:latin typeface="Times New Roman"/>
                <a:cs typeface="Times New Roman"/>
              </a:rPr>
              <a:t>but I </a:t>
            </a:r>
            <a:r>
              <a:rPr dirty="0" sz="1450" spc="-10">
                <a:latin typeface="Times New Roman"/>
                <a:cs typeface="Times New Roman"/>
              </a:rPr>
              <a:t>knew that  each and every </a:t>
            </a:r>
            <a:r>
              <a:rPr dirty="0" sz="1450" spc="-5">
                <a:latin typeface="Times New Roman"/>
                <a:cs typeface="Times New Roman"/>
              </a:rPr>
              <a:t>one </a:t>
            </a:r>
            <a:r>
              <a:rPr dirty="0" sz="1450" spc="-10">
                <a:latin typeface="Times New Roman"/>
                <a:cs typeface="Times New Roman"/>
              </a:rPr>
              <a:t>was </a:t>
            </a:r>
            <a:r>
              <a:rPr dirty="0" sz="1450" spc="-5">
                <a:latin typeface="Times New Roman"/>
                <a:cs typeface="Times New Roman"/>
              </a:rPr>
              <a:t>a </a:t>
            </a:r>
            <a:r>
              <a:rPr dirty="0" sz="1450" spc="-10">
                <a:latin typeface="Times New Roman"/>
                <a:cs typeface="Times New Roman"/>
              </a:rPr>
              <a:t>product </a:t>
            </a:r>
            <a:r>
              <a:rPr dirty="0" sz="1450" spc="-5">
                <a:latin typeface="Times New Roman"/>
                <a:cs typeface="Times New Roman"/>
              </a:rPr>
              <a:t>of </a:t>
            </a:r>
            <a:r>
              <a:rPr dirty="0" sz="1450" spc="-10">
                <a:latin typeface="Times New Roman"/>
                <a:cs typeface="Times New Roman"/>
              </a:rPr>
              <a:t>my own imagination. And they always  dissolved, almost at the very moment </a:t>
            </a:r>
            <a:r>
              <a:rPr dirty="0" sz="1450" spc="-5">
                <a:latin typeface="Times New Roman"/>
                <a:cs typeface="Times New Roman"/>
              </a:rPr>
              <a:t>I </a:t>
            </a:r>
            <a:r>
              <a:rPr dirty="0" sz="1450" spc="-10">
                <a:latin typeface="Times New Roman"/>
                <a:cs typeface="Times New Roman"/>
              </a:rPr>
              <a:t>had created</a:t>
            </a:r>
            <a:r>
              <a:rPr dirty="0" sz="1450" spc="3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268605">
              <a:lnSpc>
                <a:spcPct val="100000"/>
              </a:lnSpc>
              <a:spcBef>
                <a:spcPts val="640"/>
              </a:spcBef>
            </a:pPr>
            <a:r>
              <a:rPr dirty="0" sz="1450" spc="-10">
                <a:latin typeface="Times New Roman"/>
                <a:cs typeface="Times New Roman"/>
              </a:rPr>
              <a:t>The </a:t>
            </a:r>
            <a:r>
              <a:rPr dirty="0" sz="1450" spc="-5">
                <a:latin typeface="Times New Roman"/>
                <a:cs typeface="Times New Roman"/>
              </a:rPr>
              <a:t>one </a:t>
            </a:r>
            <a:r>
              <a:rPr dirty="0" sz="1450" spc="-10">
                <a:latin typeface="Times New Roman"/>
                <a:cs typeface="Times New Roman"/>
              </a:rPr>
              <a:t>that retained its shape longest was an Egyptian ibis</a:t>
            </a:r>
            <a:r>
              <a:rPr dirty="0" sz="1450" spc="70">
                <a:latin typeface="Times New Roman"/>
                <a:cs typeface="Times New Roman"/>
              </a:rPr>
              <a:t> </a:t>
            </a:r>
            <a:r>
              <a:rPr dirty="0" sz="1450" spc="-10">
                <a:latin typeface="Times New Roman"/>
                <a:cs typeface="Times New Roman"/>
              </a:rPr>
              <a:t>head.</a:t>
            </a:r>
            <a:endParaRPr sz="1450">
              <a:latin typeface="Times New Roman"/>
              <a:cs typeface="Times New Roman"/>
            </a:endParaRPr>
          </a:p>
          <a:p>
            <a:pPr algn="just" marL="12700" marR="5715" indent="255904">
              <a:lnSpc>
                <a:spcPts val="1730"/>
              </a:lnSpc>
              <a:spcBef>
                <a:spcPts val="844"/>
              </a:spcBef>
            </a:pPr>
            <a:r>
              <a:rPr dirty="0" sz="1450" spc="-10">
                <a:latin typeface="Times New Roman"/>
                <a:cs typeface="Times New Roman"/>
              </a:rPr>
              <a:t>In the darkness the phantom was outlined in </a:t>
            </a:r>
            <a:r>
              <a:rPr dirty="0" sz="1450" spc="-5">
                <a:latin typeface="Times New Roman"/>
                <a:cs typeface="Times New Roman"/>
              </a:rPr>
              <a:t>a </a:t>
            </a:r>
            <a:r>
              <a:rPr dirty="0" sz="1450" spc="-10">
                <a:latin typeface="Times New Roman"/>
                <a:cs typeface="Times New Roman"/>
              </a:rPr>
              <a:t>spectral haze. The only  perceptible movement was </a:t>
            </a:r>
            <a:r>
              <a:rPr dirty="0" sz="1450" spc="-5">
                <a:latin typeface="Times New Roman"/>
                <a:cs typeface="Times New Roman"/>
              </a:rPr>
              <a:t>a </a:t>
            </a:r>
            <a:r>
              <a:rPr dirty="0" sz="1450" spc="-10">
                <a:latin typeface="Times New Roman"/>
                <a:cs typeface="Times New Roman"/>
              </a:rPr>
              <a:t>slight contraction </a:t>
            </a:r>
            <a:r>
              <a:rPr dirty="0" sz="1450" spc="-5">
                <a:latin typeface="Times New Roman"/>
                <a:cs typeface="Times New Roman"/>
              </a:rPr>
              <a:t>of </a:t>
            </a:r>
            <a:r>
              <a:rPr dirty="0" sz="1450" spc="-10">
                <a:latin typeface="Times New Roman"/>
                <a:cs typeface="Times New Roman"/>
              </a:rPr>
              <a:t>the silhouette, which then  dilated again, as if the whole </a:t>
            </a:r>
            <a:r>
              <a:rPr dirty="0" sz="1450" spc="-5">
                <a:latin typeface="Times New Roman"/>
                <a:cs typeface="Times New Roman"/>
              </a:rPr>
              <a:t>of </a:t>
            </a:r>
            <a:r>
              <a:rPr dirty="0" sz="1450" spc="-10">
                <a:latin typeface="Times New Roman"/>
                <a:cs typeface="Times New Roman"/>
              </a:rPr>
              <a:t>its </a:t>
            </a:r>
            <a:r>
              <a:rPr dirty="0" sz="1450" spc="-5">
                <a:latin typeface="Times New Roman"/>
                <a:cs typeface="Times New Roman"/>
              </a:rPr>
              <a:t>body </a:t>
            </a:r>
            <a:r>
              <a:rPr dirty="0" sz="1450" spc="-10">
                <a:latin typeface="Times New Roman"/>
                <a:cs typeface="Times New Roman"/>
              </a:rPr>
              <a:t>were pulsating with deep, slow  breaths. Instead </a:t>
            </a:r>
            <a:r>
              <a:rPr dirty="0" sz="1450" spc="-5">
                <a:latin typeface="Times New Roman"/>
                <a:cs typeface="Times New Roman"/>
              </a:rPr>
              <a:t>of </a:t>
            </a:r>
            <a:r>
              <a:rPr dirty="0" sz="1450" spc="-10">
                <a:latin typeface="Times New Roman"/>
                <a:cs typeface="Times New Roman"/>
              </a:rPr>
              <a:t>feet, it was standing </a:t>
            </a:r>
            <a:r>
              <a:rPr dirty="0" sz="1450" spc="-5">
                <a:latin typeface="Times New Roman"/>
                <a:cs typeface="Times New Roman"/>
              </a:rPr>
              <a:t>on bony </a:t>
            </a:r>
            <a:r>
              <a:rPr dirty="0" sz="1450" spc="-10">
                <a:latin typeface="Times New Roman"/>
                <a:cs typeface="Times New Roman"/>
              </a:rPr>
              <a:t>stumps, from which the </a:t>
            </a:r>
            <a:r>
              <a:rPr dirty="0" sz="1450" spc="-25">
                <a:latin typeface="Times New Roman"/>
                <a:cs typeface="Times New Roman"/>
              </a:rPr>
              <a:t>grey,  </a:t>
            </a:r>
            <a:r>
              <a:rPr dirty="0" sz="1450" spc="-10">
                <a:latin typeface="Times New Roman"/>
                <a:cs typeface="Times New Roman"/>
              </a:rPr>
              <a:t>bloodless flesh was pushed </a:t>
            </a:r>
            <a:r>
              <a:rPr dirty="0" sz="1450" spc="-5">
                <a:latin typeface="Times New Roman"/>
                <a:cs typeface="Times New Roman"/>
              </a:rPr>
              <a:t>up </a:t>
            </a:r>
            <a:r>
              <a:rPr dirty="0" sz="1450" spc="-10">
                <a:latin typeface="Times New Roman"/>
                <a:cs typeface="Times New Roman"/>
              </a:rPr>
              <a:t>for </a:t>
            </a:r>
            <a:r>
              <a:rPr dirty="0" sz="1450" spc="-5">
                <a:latin typeface="Times New Roman"/>
                <a:cs typeface="Times New Roman"/>
              </a:rPr>
              <a:t>a </a:t>
            </a:r>
            <a:r>
              <a:rPr dirty="0" sz="1450" spc="-10">
                <a:latin typeface="Times New Roman"/>
                <a:cs typeface="Times New Roman"/>
              </a:rPr>
              <a:t>few inches in bulging</a:t>
            </a:r>
            <a:r>
              <a:rPr dirty="0" sz="1450" spc="55">
                <a:latin typeface="Times New Roman"/>
                <a:cs typeface="Times New Roman"/>
              </a:rPr>
              <a:t> </a:t>
            </a:r>
            <a:r>
              <a:rPr dirty="0" sz="1450" spc="-10">
                <a:latin typeface="Times New Roman"/>
                <a:cs typeface="Times New Roman"/>
              </a:rPr>
              <a:t>rolls.</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Immobile, it held </a:t>
            </a:r>
            <a:r>
              <a:rPr dirty="0" sz="1450" spc="-5">
                <a:latin typeface="Times New Roman"/>
                <a:cs typeface="Times New Roman"/>
              </a:rPr>
              <a:t>out </a:t>
            </a:r>
            <a:r>
              <a:rPr dirty="0" sz="1450" spc="-10">
                <a:latin typeface="Times New Roman"/>
                <a:cs typeface="Times New Roman"/>
              </a:rPr>
              <a:t>its hand towards me. In it were little seeds the size </a:t>
            </a:r>
            <a:r>
              <a:rPr dirty="0" sz="1450" spc="-5">
                <a:latin typeface="Times New Roman"/>
                <a:cs typeface="Times New Roman"/>
              </a:rPr>
              <a:t>of  </a:t>
            </a:r>
            <a:r>
              <a:rPr dirty="0" sz="1450" spc="-10">
                <a:latin typeface="Times New Roman"/>
                <a:cs typeface="Times New Roman"/>
              </a:rPr>
              <a:t>beans, red with black spots round the</a:t>
            </a:r>
            <a:r>
              <a:rPr dirty="0" sz="1450" spc="25">
                <a:latin typeface="Times New Roman"/>
                <a:cs typeface="Times New Roman"/>
              </a:rPr>
              <a:t> </a:t>
            </a:r>
            <a:r>
              <a:rPr dirty="0" sz="1450" spc="-10">
                <a:latin typeface="Times New Roman"/>
                <a:cs typeface="Times New Roman"/>
              </a:rPr>
              <a:t>edges.</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What </a:t>
            </a:r>
            <a:r>
              <a:rPr dirty="0" sz="1450" spc="-5">
                <a:latin typeface="Times New Roman"/>
                <a:cs typeface="Times New Roman"/>
              </a:rPr>
              <a:t>on </a:t>
            </a:r>
            <a:r>
              <a:rPr dirty="0" sz="1450" spc="-10">
                <a:latin typeface="Times New Roman"/>
                <a:cs typeface="Times New Roman"/>
              </a:rPr>
              <a:t>earth was </a:t>
            </a:r>
            <a:r>
              <a:rPr dirty="0" sz="1450" spc="-5">
                <a:latin typeface="Times New Roman"/>
                <a:cs typeface="Times New Roman"/>
              </a:rPr>
              <a:t>I </a:t>
            </a:r>
            <a:r>
              <a:rPr dirty="0" sz="1450" spc="-10">
                <a:latin typeface="Times New Roman"/>
                <a:cs typeface="Times New Roman"/>
              </a:rPr>
              <a:t>supposed to </a:t>
            </a:r>
            <a:r>
              <a:rPr dirty="0" sz="1450" spc="-5">
                <a:latin typeface="Times New Roman"/>
                <a:cs typeface="Times New Roman"/>
              </a:rPr>
              <a:t>do </a:t>
            </a:r>
            <a:r>
              <a:rPr dirty="0" sz="1450" spc="-10">
                <a:latin typeface="Times New Roman"/>
                <a:cs typeface="Times New Roman"/>
              </a:rPr>
              <a:t>with</a:t>
            </a:r>
            <a:r>
              <a:rPr dirty="0" sz="1450" spc="15">
                <a:latin typeface="Times New Roman"/>
                <a:cs typeface="Times New Roman"/>
              </a:rPr>
              <a:t> </a:t>
            </a:r>
            <a:r>
              <a:rPr dirty="0" sz="1450" spc="-10">
                <a:latin typeface="Times New Roman"/>
                <a:cs typeface="Times New Roman"/>
              </a:rPr>
              <a:t>them?</a:t>
            </a:r>
            <a:endParaRPr sz="1450">
              <a:latin typeface="Times New Roman"/>
              <a:cs typeface="Times New Roman"/>
            </a:endParaRPr>
          </a:p>
          <a:p>
            <a:pPr algn="just" marL="268605">
              <a:lnSpc>
                <a:spcPct val="100000"/>
              </a:lnSpc>
              <a:spcBef>
                <a:spcPts val="780"/>
              </a:spcBef>
            </a:pPr>
            <a:r>
              <a:rPr dirty="0" sz="1450" spc="-5">
                <a:latin typeface="Times New Roman"/>
                <a:cs typeface="Times New Roman"/>
              </a:rPr>
              <a:t>I</a:t>
            </a:r>
            <a:r>
              <a:rPr dirty="0" sz="1450" spc="200">
                <a:latin typeface="Times New Roman"/>
                <a:cs typeface="Times New Roman"/>
              </a:rPr>
              <a:t> </a:t>
            </a:r>
            <a:r>
              <a:rPr dirty="0" sz="1450" spc="-10">
                <a:latin typeface="Times New Roman"/>
                <a:cs typeface="Times New Roman"/>
              </a:rPr>
              <a:t>had</a:t>
            </a:r>
            <a:r>
              <a:rPr dirty="0" sz="1450" spc="200">
                <a:latin typeface="Times New Roman"/>
                <a:cs typeface="Times New Roman"/>
              </a:rPr>
              <a:t> </a:t>
            </a:r>
            <a:r>
              <a:rPr dirty="0" sz="1450" spc="-5">
                <a:latin typeface="Times New Roman"/>
                <a:cs typeface="Times New Roman"/>
              </a:rPr>
              <a:t>a</a:t>
            </a:r>
            <a:r>
              <a:rPr dirty="0" sz="1450" spc="200">
                <a:latin typeface="Times New Roman"/>
                <a:cs typeface="Times New Roman"/>
              </a:rPr>
              <a:t> </a:t>
            </a:r>
            <a:r>
              <a:rPr dirty="0" sz="1450" spc="-10">
                <a:latin typeface="Times New Roman"/>
                <a:cs typeface="Times New Roman"/>
              </a:rPr>
              <a:t>vague,</a:t>
            </a:r>
            <a:r>
              <a:rPr dirty="0" sz="1450" spc="200">
                <a:latin typeface="Times New Roman"/>
                <a:cs typeface="Times New Roman"/>
              </a:rPr>
              <a:t> </a:t>
            </a:r>
            <a:r>
              <a:rPr dirty="0" sz="1450" spc="-10">
                <a:latin typeface="Times New Roman"/>
                <a:cs typeface="Times New Roman"/>
              </a:rPr>
              <a:t>nagging</a:t>
            </a:r>
            <a:r>
              <a:rPr dirty="0" sz="1450" spc="200">
                <a:latin typeface="Times New Roman"/>
                <a:cs typeface="Times New Roman"/>
              </a:rPr>
              <a:t> </a:t>
            </a:r>
            <a:r>
              <a:rPr dirty="0" sz="1450" spc="-10">
                <a:latin typeface="Times New Roman"/>
                <a:cs typeface="Times New Roman"/>
              </a:rPr>
              <a:t>feeling</a:t>
            </a:r>
            <a:r>
              <a:rPr dirty="0" sz="1450" spc="200">
                <a:latin typeface="Times New Roman"/>
                <a:cs typeface="Times New Roman"/>
              </a:rPr>
              <a:t> </a:t>
            </a:r>
            <a:r>
              <a:rPr dirty="0" sz="1450" spc="-10">
                <a:latin typeface="Times New Roman"/>
                <a:cs typeface="Times New Roman"/>
              </a:rPr>
              <a:t>that</a:t>
            </a:r>
            <a:r>
              <a:rPr dirty="0" sz="1450" spc="204">
                <a:latin typeface="Times New Roman"/>
                <a:cs typeface="Times New Roman"/>
              </a:rPr>
              <a:t> </a:t>
            </a:r>
            <a:r>
              <a:rPr dirty="0" sz="1450" spc="-10">
                <a:latin typeface="Times New Roman"/>
                <a:cs typeface="Times New Roman"/>
              </a:rPr>
              <a:t>an</a:t>
            </a:r>
            <a:r>
              <a:rPr dirty="0" sz="1450" spc="200">
                <a:latin typeface="Times New Roman"/>
                <a:cs typeface="Times New Roman"/>
              </a:rPr>
              <a:t> </a:t>
            </a:r>
            <a:r>
              <a:rPr dirty="0" sz="1450" spc="-10">
                <a:latin typeface="Times New Roman"/>
                <a:cs typeface="Times New Roman"/>
              </a:rPr>
              <a:t>enormous</a:t>
            </a:r>
            <a:r>
              <a:rPr dirty="0" sz="1450" spc="200">
                <a:latin typeface="Times New Roman"/>
                <a:cs typeface="Times New Roman"/>
              </a:rPr>
              <a:t> </a:t>
            </a:r>
            <a:r>
              <a:rPr dirty="0" sz="1450" spc="-10">
                <a:latin typeface="Times New Roman"/>
                <a:cs typeface="Times New Roman"/>
              </a:rPr>
              <a:t>responsibility</a:t>
            </a:r>
            <a:r>
              <a:rPr dirty="0" sz="1450" spc="200">
                <a:latin typeface="Times New Roman"/>
                <a:cs typeface="Times New Roman"/>
              </a:rPr>
              <a:t> </a:t>
            </a:r>
            <a:r>
              <a:rPr dirty="0" sz="1450" spc="-10">
                <a:latin typeface="Times New Roman"/>
                <a:cs typeface="Times New Roman"/>
              </a:rPr>
              <a:t>lay</a:t>
            </a:r>
            <a:r>
              <a:rPr dirty="0" sz="1450" spc="200">
                <a:latin typeface="Times New Roman"/>
                <a:cs typeface="Times New Roman"/>
              </a:rPr>
              <a:t> </a:t>
            </a:r>
            <a:r>
              <a:rPr dirty="0" sz="1450" spc="-5">
                <a:latin typeface="Times New Roman"/>
                <a:cs typeface="Times New Roman"/>
              </a:rPr>
              <a:t>upon</a:t>
            </a:r>
            <a:endParaRPr sz="145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1242"/>
            <a:ext cx="5807075" cy="9243695"/>
          </a:xfrm>
          <a:prstGeom prst="rect">
            <a:avLst/>
          </a:prstGeom>
        </p:spPr>
        <p:txBody>
          <a:bodyPr wrap="square" lIns="0" tIns="13335" rIns="0" bIns="0" rtlCol="0" vert="horz">
            <a:spAutoFit/>
          </a:bodyPr>
          <a:lstStyle/>
          <a:p>
            <a:pPr algn="just" marL="12700" marR="6985">
              <a:lnSpc>
                <a:spcPct val="99200"/>
              </a:lnSpc>
              <a:spcBef>
                <a:spcPts val="105"/>
              </a:spcBef>
            </a:pPr>
            <a:r>
              <a:rPr dirty="0" sz="1450" spc="-10">
                <a:latin typeface="Times New Roman"/>
                <a:cs typeface="Times New Roman"/>
              </a:rPr>
              <a:t>me, </a:t>
            </a:r>
            <a:r>
              <a:rPr dirty="0" sz="1450" spc="-5">
                <a:latin typeface="Times New Roman"/>
                <a:cs typeface="Times New Roman"/>
              </a:rPr>
              <a:t>a </a:t>
            </a:r>
            <a:r>
              <a:rPr dirty="0" sz="1450" spc="-10">
                <a:latin typeface="Times New Roman"/>
                <a:cs typeface="Times New Roman"/>
              </a:rPr>
              <a:t>responsibility that went far beyond the confines </a:t>
            </a:r>
            <a:r>
              <a:rPr dirty="0" sz="1450" spc="-5">
                <a:latin typeface="Times New Roman"/>
                <a:cs typeface="Times New Roman"/>
              </a:rPr>
              <a:t>of </a:t>
            </a:r>
            <a:r>
              <a:rPr dirty="0" sz="1450" spc="-10">
                <a:latin typeface="Times New Roman"/>
                <a:cs typeface="Times New Roman"/>
              </a:rPr>
              <a:t>this world, were </a:t>
            </a:r>
            <a:r>
              <a:rPr dirty="0" sz="1450" spc="-5">
                <a:latin typeface="Times New Roman"/>
                <a:cs typeface="Times New Roman"/>
              </a:rPr>
              <a:t>I </a:t>
            </a:r>
            <a:r>
              <a:rPr dirty="0" sz="1450" spc="-10">
                <a:latin typeface="Times New Roman"/>
                <a:cs typeface="Times New Roman"/>
              </a:rPr>
              <a:t>to  make the wrong decision. Somewhere in the realm </a:t>
            </a:r>
            <a:r>
              <a:rPr dirty="0" sz="1450" spc="-5">
                <a:latin typeface="Times New Roman"/>
                <a:cs typeface="Times New Roman"/>
              </a:rPr>
              <a:t>of </a:t>
            </a:r>
            <a:r>
              <a:rPr dirty="0" sz="1450" spc="-10">
                <a:latin typeface="Times New Roman"/>
                <a:cs typeface="Times New Roman"/>
              </a:rPr>
              <a:t>prime causes, </a:t>
            </a:r>
            <a:r>
              <a:rPr dirty="0" sz="1450" spc="-5">
                <a:latin typeface="Times New Roman"/>
                <a:cs typeface="Times New Roman"/>
              </a:rPr>
              <a:t>I </a:t>
            </a:r>
            <a:r>
              <a:rPr dirty="0" sz="1450" spc="-10">
                <a:latin typeface="Times New Roman"/>
                <a:cs typeface="Times New Roman"/>
              </a:rPr>
              <a:t>sensed,  there was </a:t>
            </a:r>
            <a:r>
              <a:rPr dirty="0" sz="1450" spc="-5">
                <a:latin typeface="Times New Roman"/>
                <a:cs typeface="Times New Roman"/>
              </a:rPr>
              <a:t>a </a:t>
            </a:r>
            <a:r>
              <a:rPr dirty="0" sz="1450" spc="-10">
                <a:latin typeface="Times New Roman"/>
                <a:cs typeface="Times New Roman"/>
              </a:rPr>
              <a:t>balance with the weight </a:t>
            </a:r>
            <a:r>
              <a:rPr dirty="0" sz="1450" spc="-5">
                <a:latin typeface="Times New Roman"/>
                <a:cs typeface="Times New Roman"/>
              </a:rPr>
              <a:t>of </a:t>
            </a:r>
            <a:r>
              <a:rPr dirty="0" sz="1450" spc="-10">
                <a:latin typeface="Times New Roman"/>
                <a:cs typeface="Times New Roman"/>
              </a:rPr>
              <a:t>half the world in each scale, and the  </a:t>
            </a:r>
            <a:r>
              <a:rPr dirty="0" sz="1450" spc="-5">
                <a:latin typeface="Times New Roman"/>
                <a:cs typeface="Times New Roman"/>
              </a:rPr>
              <a:t>one </a:t>
            </a:r>
            <a:r>
              <a:rPr dirty="0" sz="1450" spc="-10">
                <a:latin typeface="Times New Roman"/>
                <a:cs typeface="Times New Roman"/>
              </a:rPr>
              <a:t>into which </a:t>
            </a:r>
            <a:r>
              <a:rPr dirty="0" sz="1450" spc="-5">
                <a:latin typeface="Times New Roman"/>
                <a:cs typeface="Times New Roman"/>
              </a:rPr>
              <a:t>I </a:t>
            </a:r>
            <a:r>
              <a:rPr dirty="0" sz="1450" spc="-10">
                <a:latin typeface="Times New Roman"/>
                <a:cs typeface="Times New Roman"/>
              </a:rPr>
              <a:t>cast my handful </a:t>
            </a:r>
            <a:r>
              <a:rPr dirty="0" sz="1450" spc="-5">
                <a:latin typeface="Times New Roman"/>
                <a:cs typeface="Times New Roman"/>
              </a:rPr>
              <a:t>of </a:t>
            </a:r>
            <a:r>
              <a:rPr dirty="0" sz="1450" spc="-10">
                <a:latin typeface="Times New Roman"/>
                <a:cs typeface="Times New Roman"/>
              </a:rPr>
              <a:t>dust was the </a:t>
            </a:r>
            <a:r>
              <a:rPr dirty="0" sz="1450" spc="-5">
                <a:latin typeface="Times New Roman"/>
                <a:cs typeface="Times New Roman"/>
              </a:rPr>
              <a:t>one </a:t>
            </a:r>
            <a:r>
              <a:rPr dirty="0" sz="1450" spc="-10">
                <a:latin typeface="Times New Roman"/>
                <a:cs typeface="Times New Roman"/>
              </a:rPr>
              <a:t>that would sink to the  </a:t>
            </a:r>
            <a:r>
              <a:rPr dirty="0" sz="1450" spc="-5">
                <a:latin typeface="Times New Roman"/>
                <a:cs typeface="Times New Roman"/>
              </a:rPr>
              <a:t>ground.</a:t>
            </a:r>
            <a:endParaRPr sz="1450">
              <a:latin typeface="Times New Roman"/>
              <a:cs typeface="Times New Roman"/>
            </a:endParaRPr>
          </a:p>
          <a:p>
            <a:pPr algn="just" marL="12700" marR="7620" indent="255904">
              <a:lnSpc>
                <a:spcPts val="1730"/>
              </a:lnSpc>
              <a:spcBef>
                <a:spcPts val="844"/>
              </a:spcBef>
            </a:pPr>
            <a:r>
              <a:rPr dirty="0" sz="1450" spc="-10">
                <a:latin typeface="Times New Roman"/>
                <a:cs typeface="Times New Roman"/>
              </a:rPr>
              <a:t>That, </a:t>
            </a:r>
            <a:r>
              <a:rPr dirty="0" sz="1450" spc="-5">
                <a:latin typeface="Times New Roman"/>
                <a:cs typeface="Times New Roman"/>
              </a:rPr>
              <a:t>I </a:t>
            </a:r>
            <a:r>
              <a:rPr dirty="0" sz="1450" spc="-10">
                <a:latin typeface="Times New Roman"/>
                <a:cs typeface="Times New Roman"/>
              </a:rPr>
              <a:t>realised, was the cause </a:t>
            </a:r>
            <a:r>
              <a:rPr dirty="0" sz="1450" spc="-5">
                <a:latin typeface="Times New Roman"/>
                <a:cs typeface="Times New Roman"/>
              </a:rPr>
              <a:t>of </a:t>
            </a:r>
            <a:r>
              <a:rPr dirty="0" sz="1450" spc="-10">
                <a:latin typeface="Times New Roman"/>
                <a:cs typeface="Times New Roman"/>
              </a:rPr>
              <a:t>this awful, lurking presence all around  me. 'Do </a:t>
            </a:r>
            <a:r>
              <a:rPr dirty="0" sz="1450" spc="-5">
                <a:latin typeface="Times New Roman"/>
                <a:cs typeface="Times New Roman"/>
              </a:rPr>
              <a:t>not </a:t>
            </a:r>
            <a:r>
              <a:rPr dirty="0" sz="1450" spc="-10">
                <a:latin typeface="Times New Roman"/>
                <a:cs typeface="Times New Roman"/>
              </a:rPr>
              <a:t>move </a:t>
            </a:r>
            <a:r>
              <a:rPr dirty="0" sz="1450" spc="-5">
                <a:latin typeface="Times New Roman"/>
                <a:cs typeface="Times New Roman"/>
              </a:rPr>
              <a:t>a </a:t>
            </a:r>
            <a:r>
              <a:rPr dirty="0" sz="1450" spc="-10">
                <a:latin typeface="Times New Roman"/>
                <a:cs typeface="Times New Roman"/>
              </a:rPr>
              <a:t>muscle', reason advised, 'even if death should never come  to release </a:t>
            </a:r>
            <a:r>
              <a:rPr dirty="0" sz="1450" spc="-5">
                <a:latin typeface="Times New Roman"/>
                <a:cs typeface="Times New Roman"/>
              </a:rPr>
              <a:t>you </a:t>
            </a:r>
            <a:r>
              <a:rPr dirty="0" sz="1450" spc="-10">
                <a:latin typeface="Times New Roman"/>
                <a:cs typeface="Times New Roman"/>
              </a:rPr>
              <a:t>from </a:t>
            </a:r>
            <a:r>
              <a:rPr dirty="0" sz="1450" spc="-5">
                <a:latin typeface="Times New Roman"/>
                <a:cs typeface="Times New Roman"/>
              </a:rPr>
              <a:t>your</a:t>
            </a:r>
            <a:r>
              <a:rPr dirty="0" sz="1450" spc="5">
                <a:latin typeface="Times New Roman"/>
                <a:cs typeface="Times New Roman"/>
              </a:rPr>
              <a:t> </a:t>
            </a:r>
            <a:r>
              <a:rPr dirty="0" sz="1450" spc="-10">
                <a:latin typeface="Times New Roman"/>
                <a:cs typeface="Times New Roman"/>
              </a:rPr>
              <a:t>torment.'</a:t>
            </a:r>
            <a:endParaRPr sz="1450">
              <a:latin typeface="Times New Roman"/>
              <a:cs typeface="Times New Roman"/>
            </a:endParaRPr>
          </a:p>
          <a:p>
            <a:pPr algn="just" marL="12700" marR="9525" indent="255904">
              <a:lnSpc>
                <a:spcPts val="1730"/>
              </a:lnSpc>
              <a:spcBef>
                <a:spcPts val="715"/>
              </a:spcBef>
            </a:pPr>
            <a:r>
              <a:rPr dirty="0" sz="1450" spc="-10">
                <a:latin typeface="Times New Roman"/>
                <a:cs typeface="Times New Roman"/>
              </a:rPr>
              <a:t>'But that', another voice whispered, 'would still </a:t>
            </a:r>
            <a:r>
              <a:rPr dirty="0" sz="1450" spc="-5">
                <a:latin typeface="Times New Roman"/>
                <a:cs typeface="Times New Roman"/>
              </a:rPr>
              <a:t>be </a:t>
            </a:r>
            <a:r>
              <a:rPr dirty="0" sz="1450" spc="-10">
                <a:latin typeface="Times New Roman"/>
                <a:cs typeface="Times New Roman"/>
              </a:rPr>
              <a:t>making </a:t>
            </a:r>
            <a:r>
              <a:rPr dirty="0" sz="1450" spc="-5">
                <a:latin typeface="Times New Roman"/>
                <a:cs typeface="Times New Roman"/>
              </a:rPr>
              <a:t>a </a:t>
            </a:r>
            <a:r>
              <a:rPr dirty="0" sz="1450" spc="-10">
                <a:latin typeface="Times New Roman"/>
                <a:cs typeface="Times New Roman"/>
              </a:rPr>
              <a:t>choice; that  would </a:t>
            </a:r>
            <a:r>
              <a:rPr dirty="0" sz="1450" spc="-5">
                <a:latin typeface="Times New Roman"/>
                <a:cs typeface="Times New Roman"/>
              </a:rPr>
              <a:t>be </a:t>
            </a:r>
            <a:r>
              <a:rPr dirty="0" sz="1450" spc="-10">
                <a:latin typeface="Times New Roman"/>
                <a:cs typeface="Times New Roman"/>
              </a:rPr>
              <a:t>to reject the seeds. There is </a:t>
            </a:r>
            <a:r>
              <a:rPr dirty="0" sz="1450" spc="-5">
                <a:latin typeface="Times New Roman"/>
                <a:cs typeface="Times New Roman"/>
              </a:rPr>
              <a:t>no </a:t>
            </a:r>
            <a:r>
              <a:rPr dirty="0" sz="1450" spc="-10">
                <a:latin typeface="Times New Roman"/>
                <a:cs typeface="Times New Roman"/>
              </a:rPr>
              <a:t>way round it; </a:t>
            </a:r>
            <a:r>
              <a:rPr dirty="0" sz="1450" spc="-5">
                <a:latin typeface="Times New Roman"/>
                <a:cs typeface="Times New Roman"/>
              </a:rPr>
              <a:t>you </a:t>
            </a:r>
            <a:r>
              <a:rPr dirty="0" sz="1450" spc="-10">
                <a:latin typeface="Times New Roman"/>
                <a:cs typeface="Times New Roman"/>
              </a:rPr>
              <a:t>must</a:t>
            </a:r>
            <a:r>
              <a:rPr dirty="0" sz="1450" spc="85">
                <a:latin typeface="Times New Roman"/>
                <a:cs typeface="Times New Roman"/>
              </a:rPr>
              <a:t> </a:t>
            </a:r>
            <a:r>
              <a:rPr dirty="0" sz="1450" spc="-10">
                <a:latin typeface="Times New Roman"/>
                <a:cs typeface="Times New Roman"/>
              </a:rPr>
              <a:t>decide.'</a:t>
            </a:r>
            <a:endParaRPr sz="1450">
              <a:latin typeface="Times New Roman"/>
              <a:cs typeface="Times New Roman"/>
            </a:endParaRPr>
          </a:p>
          <a:p>
            <a:pPr algn="just" marL="12700" marR="7620" indent="255904">
              <a:lnSpc>
                <a:spcPts val="1730"/>
              </a:lnSpc>
              <a:spcBef>
                <a:spcPts val="790"/>
              </a:spcBef>
            </a:pPr>
            <a:r>
              <a:rPr dirty="0" sz="1450" spc="-5">
                <a:latin typeface="Times New Roman"/>
                <a:cs typeface="Times New Roman"/>
              </a:rPr>
              <a:t>I </a:t>
            </a:r>
            <a:r>
              <a:rPr dirty="0" sz="1450" spc="-10">
                <a:latin typeface="Times New Roman"/>
                <a:cs typeface="Times New Roman"/>
              </a:rPr>
              <a:t>looked round for help, for some sign to tell me what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do.  </a:t>
            </a:r>
            <a:r>
              <a:rPr dirty="0" sz="1450" spc="-10">
                <a:latin typeface="Times New Roman"/>
                <a:cs typeface="Times New Roman"/>
              </a:rPr>
              <a:t>Nothing. </a:t>
            </a:r>
            <a:r>
              <a:rPr dirty="0" sz="1450" spc="-5">
                <a:latin typeface="Times New Roman"/>
                <a:cs typeface="Times New Roman"/>
              </a:rPr>
              <a:t>I </a:t>
            </a:r>
            <a:r>
              <a:rPr dirty="0" sz="1450" spc="-10">
                <a:latin typeface="Times New Roman"/>
                <a:cs typeface="Times New Roman"/>
              </a:rPr>
              <a:t>probed the recesses </a:t>
            </a:r>
            <a:r>
              <a:rPr dirty="0" sz="1450" spc="-5">
                <a:latin typeface="Times New Roman"/>
                <a:cs typeface="Times New Roman"/>
              </a:rPr>
              <a:t>of </a:t>
            </a:r>
            <a:r>
              <a:rPr dirty="0" sz="1450" spc="-10">
                <a:latin typeface="Times New Roman"/>
                <a:cs typeface="Times New Roman"/>
              </a:rPr>
              <a:t>my mind: </a:t>
            </a:r>
            <a:r>
              <a:rPr dirty="0" sz="1450" spc="-5">
                <a:latin typeface="Times New Roman"/>
                <a:cs typeface="Times New Roman"/>
              </a:rPr>
              <a:t>not a </a:t>
            </a:r>
            <a:r>
              <a:rPr dirty="0" sz="1450" spc="-10">
                <a:latin typeface="Times New Roman"/>
                <a:cs typeface="Times New Roman"/>
              </a:rPr>
              <a:t>spark </a:t>
            </a:r>
            <a:r>
              <a:rPr dirty="0" sz="1450" spc="-5">
                <a:latin typeface="Times New Roman"/>
                <a:cs typeface="Times New Roman"/>
              </a:rPr>
              <a:t>of </a:t>
            </a:r>
            <a:r>
              <a:rPr dirty="0" sz="1450" spc="-10">
                <a:latin typeface="Times New Roman"/>
                <a:cs typeface="Times New Roman"/>
              </a:rPr>
              <a:t>an idea, everything  lifeless, dead.</a:t>
            </a:r>
            <a:endParaRPr sz="1450">
              <a:latin typeface="Times New Roman"/>
              <a:cs typeface="Times New Roman"/>
            </a:endParaRPr>
          </a:p>
          <a:p>
            <a:pPr algn="just" marL="12700" marR="12700" indent="255904">
              <a:lnSpc>
                <a:spcPts val="1730"/>
              </a:lnSpc>
              <a:spcBef>
                <a:spcPts val="785"/>
              </a:spcBef>
            </a:pPr>
            <a:r>
              <a:rPr dirty="0" sz="1450" spc="-5">
                <a:latin typeface="Times New Roman"/>
                <a:cs typeface="Times New Roman"/>
              </a:rPr>
              <a:t>I </a:t>
            </a:r>
            <a:r>
              <a:rPr dirty="0" sz="1450" spc="-10">
                <a:latin typeface="Times New Roman"/>
                <a:cs typeface="Times New Roman"/>
              </a:rPr>
              <a:t>recognised that in this terrible moment the lives </a:t>
            </a:r>
            <a:r>
              <a:rPr dirty="0" sz="1450" spc="-5">
                <a:latin typeface="Times New Roman"/>
                <a:cs typeface="Times New Roman"/>
              </a:rPr>
              <a:t>of </a:t>
            </a:r>
            <a:r>
              <a:rPr dirty="0" sz="1450" spc="-10">
                <a:latin typeface="Times New Roman"/>
                <a:cs typeface="Times New Roman"/>
              </a:rPr>
              <a:t>myriads </a:t>
            </a:r>
            <a:r>
              <a:rPr dirty="0" sz="1450" spc="-5">
                <a:latin typeface="Times New Roman"/>
                <a:cs typeface="Times New Roman"/>
              </a:rPr>
              <a:t>of </a:t>
            </a:r>
            <a:r>
              <a:rPr dirty="0" sz="1450" spc="-10">
                <a:latin typeface="Times New Roman"/>
                <a:cs typeface="Times New Roman"/>
              </a:rPr>
              <a:t>men and  women weighed as light as </a:t>
            </a:r>
            <a:r>
              <a:rPr dirty="0" sz="1450" spc="-5">
                <a:latin typeface="Times New Roman"/>
                <a:cs typeface="Times New Roman"/>
              </a:rPr>
              <a:t>a</a:t>
            </a:r>
            <a:r>
              <a:rPr dirty="0" sz="1450" spc="15">
                <a:latin typeface="Times New Roman"/>
                <a:cs typeface="Times New Roman"/>
              </a:rPr>
              <a:t> </a:t>
            </a:r>
            <a:r>
              <a:rPr dirty="0" sz="1450" spc="-20">
                <a:latin typeface="Times New Roman"/>
                <a:cs typeface="Times New Roman"/>
              </a:rPr>
              <a:t>feather.</a:t>
            </a:r>
            <a:endParaRPr sz="1450">
              <a:latin typeface="Times New Roman"/>
              <a:cs typeface="Times New Roman"/>
            </a:endParaRPr>
          </a:p>
          <a:p>
            <a:pPr algn="just" marL="12700" marR="5080" indent="255904">
              <a:lnSpc>
                <a:spcPts val="1730"/>
              </a:lnSpc>
              <a:spcBef>
                <a:spcPts val="720"/>
              </a:spcBef>
            </a:pPr>
            <a:r>
              <a:rPr dirty="0" sz="1450" spc="-10">
                <a:latin typeface="Times New Roman"/>
                <a:cs typeface="Times New Roman"/>
              </a:rPr>
              <a:t>It must already have been deep into the night, for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 </a:t>
            </a:r>
            <a:r>
              <a:rPr dirty="0" sz="1450" spc="-10">
                <a:latin typeface="Times New Roman"/>
                <a:cs typeface="Times New Roman"/>
              </a:rPr>
              <a:t>longer  distinguish the walls </a:t>
            </a:r>
            <a:r>
              <a:rPr dirty="0" sz="1450" spc="-5">
                <a:latin typeface="Times New Roman"/>
                <a:cs typeface="Times New Roman"/>
              </a:rPr>
              <a:t>of </a:t>
            </a:r>
            <a:r>
              <a:rPr dirty="0" sz="1450" spc="-10">
                <a:latin typeface="Times New Roman"/>
                <a:cs typeface="Times New Roman"/>
              </a:rPr>
              <a:t>my room. From the studio next </a:t>
            </a:r>
            <a:r>
              <a:rPr dirty="0" sz="1450" spc="-5">
                <a:latin typeface="Times New Roman"/>
                <a:cs typeface="Times New Roman"/>
              </a:rPr>
              <a:t>door </a:t>
            </a:r>
            <a:r>
              <a:rPr dirty="0" sz="1450" spc="-10">
                <a:latin typeface="Times New Roman"/>
                <a:cs typeface="Times New Roman"/>
              </a:rPr>
              <a:t>came the sound  </a:t>
            </a:r>
            <a:r>
              <a:rPr dirty="0" sz="1450" spc="-5">
                <a:latin typeface="Times New Roman"/>
                <a:cs typeface="Times New Roman"/>
              </a:rPr>
              <a:t>of </a:t>
            </a:r>
            <a:r>
              <a:rPr dirty="0" sz="1450" spc="-10">
                <a:latin typeface="Times New Roman"/>
                <a:cs typeface="Times New Roman"/>
              </a:rPr>
              <a:t>steps. </a:t>
            </a:r>
            <a:r>
              <a:rPr dirty="0" sz="1450" spc="-5">
                <a:latin typeface="Times New Roman"/>
                <a:cs typeface="Times New Roman"/>
              </a:rPr>
              <a:t>I </a:t>
            </a:r>
            <a:r>
              <a:rPr dirty="0" sz="1450" spc="-10">
                <a:latin typeface="Times New Roman"/>
                <a:cs typeface="Times New Roman"/>
              </a:rPr>
              <a:t>could hear someone moving wardrobes, pulling </a:t>
            </a:r>
            <a:r>
              <a:rPr dirty="0" sz="1450" spc="-5">
                <a:latin typeface="Times New Roman"/>
                <a:cs typeface="Times New Roman"/>
              </a:rPr>
              <a:t>out </a:t>
            </a:r>
            <a:r>
              <a:rPr dirty="0" sz="1450" spc="-10">
                <a:latin typeface="Times New Roman"/>
                <a:cs typeface="Times New Roman"/>
              </a:rPr>
              <a:t>drawers and  letting them crash to the floor; </a:t>
            </a:r>
            <a:r>
              <a:rPr dirty="0" sz="1450" spc="-5">
                <a:latin typeface="Times New Roman"/>
                <a:cs typeface="Times New Roman"/>
              </a:rPr>
              <a:t>I thought I </a:t>
            </a:r>
            <a:r>
              <a:rPr dirty="0" sz="1450" spc="-10">
                <a:latin typeface="Times New Roman"/>
                <a:cs typeface="Times New Roman"/>
              </a:rPr>
              <a:t>recognised </a:t>
            </a:r>
            <a:r>
              <a:rPr dirty="0" sz="1450" spc="-20">
                <a:latin typeface="Times New Roman"/>
                <a:cs typeface="Times New Roman"/>
              </a:rPr>
              <a:t>Wassertrum's </a:t>
            </a:r>
            <a:r>
              <a:rPr dirty="0" sz="1450" spc="-10">
                <a:latin typeface="Times New Roman"/>
                <a:cs typeface="Times New Roman"/>
              </a:rPr>
              <a:t>rasping  bass cursing and swearing. </a:t>
            </a:r>
            <a:r>
              <a:rPr dirty="0" sz="1450" spc="-5">
                <a:latin typeface="Times New Roman"/>
                <a:cs typeface="Times New Roman"/>
              </a:rPr>
              <a:t>I </a:t>
            </a:r>
            <a:r>
              <a:rPr dirty="0" sz="1450" spc="-10">
                <a:latin typeface="Times New Roman"/>
                <a:cs typeface="Times New Roman"/>
              </a:rPr>
              <a:t>ignored the sounds. They meant as little to me as  the rustling </a:t>
            </a:r>
            <a:r>
              <a:rPr dirty="0" sz="1450" spc="-5">
                <a:latin typeface="Times New Roman"/>
                <a:cs typeface="Times New Roman"/>
              </a:rPr>
              <a:t>of a</a:t>
            </a:r>
            <a:r>
              <a:rPr dirty="0" sz="1450">
                <a:latin typeface="Times New Roman"/>
                <a:cs typeface="Times New Roman"/>
              </a:rPr>
              <a:t> </a:t>
            </a:r>
            <a:r>
              <a:rPr dirty="0" sz="1450" spc="-10">
                <a:latin typeface="Times New Roman"/>
                <a:cs typeface="Times New Roman"/>
              </a:rPr>
              <a:t>mouse.</a:t>
            </a:r>
            <a:endParaRPr sz="1450">
              <a:latin typeface="Times New Roman"/>
              <a:cs typeface="Times New Roman"/>
            </a:endParaRPr>
          </a:p>
          <a:p>
            <a:pPr algn="just" marL="12700" marR="6350" indent="255904">
              <a:lnSpc>
                <a:spcPts val="1730"/>
              </a:lnSpc>
              <a:spcBef>
                <a:spcPts val="780"/>
              </a:spcBef>
            </a:pPr>
            <a:r>
              <a:rPr dirty="0" sz="1450" spc="-5">
                <a:latin typeface="Times New Roman"/>
                <a:cs typeface="Times New Roman"/>
              </a:rPr>
              <a:t>I </a:t>
            </a:r>
            <a:r>
              <a:rPr dirty="0" sz="1450" spc="-10">
                <a:latin typeface="Times New Roman"/>
                <a:cs typeface="Times New Roman"/>
              </a:rPr>
              <a:t>closed my eyes. Long lines </a:t>
            </a:r>
            <a:r>
              <a:rPr dirty="0" sz="1450" spc="-5">
                <a:latin typeface="Times New Roman"/>
                <a:cs typeface="Times New Roman"/>
              </a:rPr>
              <a:t>of </a:t>
            </a:r>
            <a:r>
              <a:rPr dirty="0" sz="1450" spc="-10">
                <a:latin typeface="Times New Roman"/>
                <a:cs typeface="Times New Roman"/>
              </a:rPr>
              <a:t>human faces passed me in endless  procession, rigid death masks with the eyelids firmly closed: my own </a:t>
            </a:r>
            <a:r>
              <a:rPr dirty="0" sz="1450" spc="-5">
                <a:latin typeface="Times New Roman"/>
                <a:cs typeface="Times New Roman"/>
              </a:rPr>
              <a:t>kin, </a:t>
            </a:r>
            <a:r>
              <a:rPr dirty="0" sz="1450" spc="-10">
                <a:latin typeface="Times New Roman"/>
                <a:cs typeface="Times New Roman"/>
              </a:rPr>
              <a:t>my  own ancestors. They rose from their graves, and all had the same shape </a:t>
            </a:r>
            <a:r>
              <a:rPr dirty="0" sz="1450" spc="-5">
                <a:latin typeface="Times New Roman"/>
                <a:cs typeface="Times New Roman"/>
              </a:rPr>
              <a:t>of  </a:t>
            </a:r>
            <a:r>
              <a:rPr dirty="0" sz="1450" spc="-10">
                <a:latin typeface="Times New Roman"/>
                <a:cs typeface="Times New Roman"/>
              </a:rPr>
              <a:t>skull, however much individuals appeared to </a:t>
            </a:r>
            <a:r>
              <a:rPr dirty="0" sz="1450" spc="-25">
                <a:latin typeface="Times New Roman"/>
                <a:cs typeface="Times New Roman"/>
              </a:rPr>
              <a:t>vary, </a:t>
            </a:r>
            <a:r>
              <a:rPr dirty="0" sz="1450" spc="-10">
                <a:latin typeface="Times New Roman"/>
                <a:cs typeface="Times New Roman"/>
              </a:rPr>
              <a:t>with hair brushed smooth  and parted, curled </a:t>
            </a:r>
            <a:r>
              <a:rPr dirty="0" sz="1450" spc="-5">
                <a:latin typeface="Times New Roman"/>
                <a:cs typeface="Times New Roman"/>
              </a:rPr>
              <a:t>or </a:t>
            </a:r>
            <a:r>
              <a:rPr dirty="0" sz="1450" spc="-10">
                <a:latin typeface="Times New Roman"/>
                <a:cs typeface="Times New Roman"/>
              </a:rPr>
              <a:t>cut short, with full-bottomed wigs </a:t>
            </a:r>
            <a:r>
              <a:rPr dirty="0" sz="1450" spc="-5">
                <a:latin typeface="Times New Roman"/>
                <a:cs typeface="Times New Roman"/>
              </a:rPr>
              <a:t>or </a:t>
            </a:r>
            <a:r>
              <a:rPr dirty="0" sz="1450" spc="-10">
                <a:latin typeface="Times New Roman"/>
                <a:cs typeface="Times New Roman"/>
              </a:rPr>
              <a:t>pigtails fastened  with </a:t>
            </a:r>
            <a:r>
              <a:rPr dirty="0" sz="1450" spc="-5">
                <a:latin typeface="Times New Roman"/>
                <a:cs typeface="Times New Roman"/>
              </a:rPr>
              <a:t>a </a:t>
            </a:r>
            <a:r>
              <a:rPr dirty="0" sz="1450" spc="-10">
                <a:latin typeface="Times New Roman"/>
                <a:cs typeface="Times New Roman"/>
              </a:rPr>
              <a:t>ring; down the centuries they came, their features growing more and  more familiar until they </a:t>
            </a:r>
            <a:r>
              <a:rPr dirty="0" sz="1450" spc="-15">
                <a:latin typeface="Times New Roman"/>
                <a:cs typeface="Times New Roman"/>
              </a:rPr>
              <a:t>merged </a:t>
            </a:r>
            <a:r>
              <a:rPr dirty="0" sz="1450" spc="-10">
                <a:latin typeface="Times New Roman"/>
                <a:cs typeface="Times New Roman"/>
              </a:rPr>
              <a:t>into </a:t>
            </a:r>
            <a:r>
              <a:rPr dirty="0" sz="1450" spc="-5">
                <a:latin typeface="Times New Roman"/>
                <a:cs typeface="Times New Roman"/>
              </a:rPr>
              <a:t>one </a:t>
            </a:r>
            <a:r>
              <a:rPr dirty="0" sz="1450" spc="-10">
                <a:latin typeface="Times New Roman"/>
                <a:cs typeface="Times New Roman"/>
              </a:rPr>
              <a:t>last face: the face </a:t>
            </a:r>
            <a:r>
              <a:rPr dirty="0" sz="1450" spc="-5">
                <a:latin typeface="Times New Roman"/>
                <a:cs typeface="Times New Roman"/>
              </a:rPr>
              <a:t>of </a:t>
            </a:r>
            <a:r>
              <a:rPr dirty="0" sz="1450" spc="-10">
                <a:latin typeface="Times New Roman"/>
                <a:cs typeface="Times New Roman"/>
              </a:rPr>
              <a:t>the Golem, with  which the chain </a:t>
            </a:r>
            <a:r>
              <a:rPr dirty="0" sz="1450" spc="-5">
                <a:latin typeface="Times New Roman"/>
                <a:cs typeface="Times New Roman"/>
              </a:rPr>
              <a:t>of </a:t>
            </a:r>
            <a:r>
              <a:rPr dirty="0" sz="1450" spc="-10">
                <a:latin typeface="Times New Roman"/>
                <a:cs typeface="Times New Roman"/>
              </a:rPr>
              <a:t>my ancestors broke</a:t>
            </a:r>
            <a:r>
              <a:rPr dirty="0" sz="1450" spc="20">
                <a:latin typeface="Times New Roman"/>
                <a:cs typeface="Times New Roman"/>
              </a:rPr>
              <a:t> </a:t>
            </a:r>
            <a:r>
              <a:rPr dirty="0" sz="1450" spc="-15">
                <a:latin typeface="Times New Roman"/>
                <a:cs typeface="Times New Roman"/>
              </a:rPr>
              <a:t>off.</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Then the darkness dissolved the room into an infinite, empty space, the  centre </a:t>
            </a:r>
            <a:r>
              <a:rPr dirty="0" sz="1450" spc="-5">
                <a:latin typeface="Times New Roman"/>
                <a:cs typeface="Times New Roman"/>
              </a:rPr>
              <a:t>of </a:t>
            </a:r>
            <a:r>
              <a:rPr dirty="0" sz="1450" spc="-10">
                <a:latin typeface="Times New Roman"/>
                <a:cs typeface="Times New Roman"/>
              </a:rPr>
              <a:t>which was myself sitting in my chair with the grey shadow still in  front </a:t>
            </a:r>
            <a:r>
              <a:rPr dirty="0" sz="1450" spc="-5">
                <a:latin typeface="Times New Roman"/>
                <a:cs typeface="Times New Roman"/>
              </a:rPr>
              <a:t>of </a:t>
            </a:r>
            <a:r>
              <a:rPr dirty="0" sz="1450" spc="-10">
                <a:latin typeface="Times New Roman"/>
                <a:cs typeface="Times New Roman"/>
              </a:rPr>
              <a:t>me, its arm outstretched. And when </a:t>
            </a:r>
            <a:r>
              <a:rPr dirty="0" sz="1450" spc="-5">
                <a:latin typeface="Times New Roman"/>
                <a:cs typeface="Times New Roman"/>
              </a:rPr>
              <a:t>I </a:t>
            </a:r>
            <a:r>
              <a:rPr dirty="0" sz="1450" spc="-10">
                <a:latin typeface="Times New Roman"/>
                <a:cs typeface="Times New Roman"/>
              </a:rPr>
              <a:t>opened my eyes, </a:t>
            </a:r>
            <a:r>
              <a:rPr dirty="0" sz="1450" spc="-5">
                <a:latin typeface="Times New Roman"/>
                <a:cs typeface="Times New Roman"/>
              </a:rPr>
              <a:t>I </a:t>
            </a:r>
            <a:r>
              <a:rPr dirty="0" sz="1450" spc="-10">
                <a:latin typeface="Times New Roman"/>
                <a:cs typeface="Times New Roman"/>
              </a:rPr>
              <a:t>could see  strange beings standing round </a:t>
            </a:r>
            <a:r>
              <a:rPr dirty="0" sz="1450" spc="-5">
                <a:latin typeface="Times New Roman"/>
                <a:cs typeface="Times New Roman"/>
              </a:rPr>
              <a:t>us </a:t>
            </a:r>
            <a:r>
              <a:rPr dirty="0" sz="1450" spc="-10">
                <a:latin typeface="Times New Roman"/>
                <a:cs typeface="Times New Roman"/>
              </a:rPr>
              <a:t>in two circles, intersecting so that they  formed </a:t>
            </a:r>
            <a:r>
              <a:rPr dirty="0" sz="1450" spc="-5">
                <a:latin typeface="Times New Roman"/>
                <a:cs typeface="Times New Roman"/>
              </a:rPr>
              <a:t>a </a:t>
            </a:r>
            <a:r>
              <a:rPr dirty="0" sz="1450" spc="-10">
                <a:latin typeface="Times New Roman"/>
                <a:cs typeface="Times New Roman"/>
              </a:rPr>
              <a:t>figure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eight.</a:t>
            </a:r>
            <a:endParaRPr sz="1450">
              <a:latin typeface="Times New Roman"/>
              <a:cs typeface="Times New Roman"/>
            </a:endParaRPr>
          </a:p>
          <a:p>
            <a:pPr algn="just" marL="12700" marR="10160" indent="255904">
              <a:lnSpc>
                <a:spcPts val="1730"/>
              </a:lnSpc>
              <a:spcBef>
                <a:spcPts val="715"/>
              </a:spcBef>
            </a:pPr>
            <a:r>
              <a:rPr dirty="0" sz="1450" spc="-10">
                <a:latin typeface="Times New Roman"/>
                <a:cs typeface="Times New Roman"/>
              </a:rPr>
              <a:t>Those in the </a:t>
            </a:r>
            <a:r>
              <a:rPr dirty="0" sz="1450" spc="-5">
                <a:latin typeface="Times New Roman"/>
                <a:cs typeface="Times New Roman"/>
              </a:rPr>
              <a:t>one </a:t>
            </a:r>
            <a:r>
              <a:rPr dirty="0" sz="1450" spc="-10">
                <a:latin typeface="Times New Roman"/>
                <a:cs typeface="Times New Roman"/>
              </a:rPr>
              <a:t>circle were swathed in robes </a:t>
            </a:r>
            <a:r>
              <a:rPr dirty="0" sz="1450" spc="-5">
                <a:latin typeface="Times New Roman"/>
                <a:cs typeface="Times New Roman"/>
              </a:rPr>
              <a:t>of </a:t>
            </a:r>
            <a:r>
              <a:rPr dirty="0" sz="1450" spc="-10">
                <a:latin typeface="Times New Roman"/>
                <a:cs typeface="Times New Roman"/>
              </a:rPr>
              <a:t>shimmering violet, the  others reddish</a:t>
            </a:r>
            <a:r>
              <a:rPr dirty="0" sz="1450" spc="-5">
                <a:latin typeface="Times New Roman"/>
                <a:cs typeface="Times New Roman"/>
              </a:rPr>
              <a:t> </a:t>
            </a:r>
            <a:r>
              <a:rPr dirty="0" sz="1450" spc="-10">
                <a:latin typeface="Times New Roman"/>
                <a:cs typeface="Times New Roman"/>
              </a:rPr>
              <a:t>black.</a:t>
            </a:r>
            <a:endParaRPr sz="1450">
              <a:latin typeface="Times New Roman"/>
              <a:cs typeface="Times New Roman"/>
            </a:endParaRPr>
          </a:p>
          <a:p>
            <a:pPr algn="just" marL="12700" marR="8255" indent="255904">
              <a:lnSpc>
                <a:spcPts val="1730"/>
              </a:lnSpc>
              <a:spcBef>
                <a:spcPts val="785"/>
              </a:spcBef>
            </a:pPr>
            <a:r>
              <a:rPr dirty="0" sz="1450" spc="-10">
                <a:latin typeface="Times New Roman"/>
                <a:cs typeface="Times New Roman"/>
              </a:rPr>
              <a:t>They were people </a:t>
            </a:r>
            <a:r>
              <a:rPr dirty="0" sz="1450" spc="-5">
                <a:latin typeface="Times New Roman"/>
                <a:cs typeface="Times New Roman"/>
              </a:rPr>
              <a:t>of </a:t>
            </a:r>
            <a:r>
              <a:rPr dirty="0" sz="1450" spc="-10">
                <a:latin typeface="Times New Roman"/>
                <a:cs typeface="Times New Roman"/>
              </a:rPr>
              <a:t>an alien race, tall and unnaturally slight in stature,  their faces hidden behind shining</a:t>
            </a:r>
            <a:r>
              <a:rPr dirty="0" sz="1450" spc="15">
                <a:latin typeface="Times New Roman"/>
                <a:cs typeface="Times New Roman"/>
              </a:rPr>
              <a:t> </a:t>
            </a:r>
            <a:r>
              <a:rPr dirty="0" sz="1450" spc="-10">
                <a:latin typeface="Times New Roman"/>
                <a:cs typeface="Times New Roman"/>
              </a:rPr>
              <a:t>cloths.</a:t>
            </a:r>
            <a:endParaRPr sz="1450">
              <a:latin typeface="Times New Roman"/>
              <a:cs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7710" cy="9318625"/>
          </a:xfrm>
          <a:prstGeom prst="rect">
            <a:avLst/>
          </a:prstGeom>
        </p:spPr>
        <p:txBody>
          <a:bodyPr wrap="square" lIns="0" tIns="19685" rIns="0" bIns="0" rtlCol="0" vert="horz">
            <a:spAutoFit/>
          </a:bodyPr>
          <a:lstStyle/>
          <a:p>
            <a:pPr algn="just" marL="12700" marR="6985" indent="255904">
              <a:lnSpc>
                <a:spcPts val="1730"/>
              </a:lnSpc>
              <a:spcBef>
                <a:spcPts val="155"/>
              </a:spcBef>
            </a:pPr>
            <a:r>
              <a:rPr dirty="0" sz="1450" spc="-10">
                <a:latin typeface="Times New Roman"/>
                <a:cs typeface="Times New Roman"/>
              </a:rPr>
              <a:t>From the quivering </a:t>
            </a:r>
            <a:r>
              <a:rPr dirty="0" sz="1450" spc="-5">
                <a:latin typeface="Times New Roman"/>
                <a:cs typeface="Times New Roman"/>
              </a:rPr>
              <a:t>of </a:t>
            </a:r>
            <a:r>
              <a:rPr dirty="0" sz="1450" spc="-10">
                <a:latin typeface="Times New Roman"/>
                <a:cs typeface="Times New Roman"/>
              </a:rPr>
              <a:t>my heart </a:t>
            </a:r>
            <a:r>
              <a:rPr dirty="0" sz="1450" spc="-5">
                <a:latin typeface="Times New Roman"/>
                <a:cs typeface="Times New Roman"/>
              </a:rPr>
              <a:t>I </a:t>
            </a:r>
            <a:r>
              <a:rPr dirty="0" sz="1450" spc="-10">
                <a:latin typeface="Times New Roman"/>
                <a:cs typeface="Times New Roman"/>
              </a:rPr>
              <a:t>could tell that the moment </a:t>
            </a:r>
            <a:r>
              <a:rPr dirty="0" sz="1450" spc="-5">
                <a:latin typeface="Times New Roman"/>
                <a:cs typeface="Times New Roman"/>
              </a:rPr>
              <a:t>of </a:t>
            </a:r>
            <a:r>
              <a:rPr dirty="0" sz="1450" spc="-10">
                <a:latin typeface="Times New Roman"/>
                <a:cs typeface="Times New Roman"/>
              </a:rPr>
              <a:t>decision  had come. My fingers itched to take the seeds; at that </a:t>
            </a:r>
            <a:r>
              <a:rPr dirty="0" sz="1450" spc="-5">
                <a:latin typeface="Times New Roman"/>
                <a:cs typeface="Times New Roman"/>
              </a:rPr>
              <a:t>I </a:t>
            </a:r>
            <a:r>
              <a:rPr dirty="0" sz="1450" spc="-10">
                <a:latin typeface="Times New Roman"/>
                <a:cs typeface="Times New Roman"/>
              </a:rPr>
              <a:t>saw </a:t>
            </a:r>
            <a:r>
              <a:rPr dirty="0" sz="1450" spc="-5">
                <a:latin typeface="Times New Roman"/>
                <a:cs typeface="Times New Roman"/>
              </a:rPr>
              <a:t>a </a:t>
            </a:r>
            <a:r>
              <a:rPr dirty="0" sz="1450" spc="-10">
                <a:latin typeface="Times New Roman"/>
                <a:cs typeface="Times New Roman"/>
              </a:rPr>
              <a:t>tremor </a:t>
            </a:r>
            <a:r>
              <a:rPr dirty="0" sz="1450" spc="-5">
                <a:latin typeface="Times New Roman"/>
                <a:cs typeface="Times New Roman"/>
              </a:rPr>
              <a:t>go  </a:t>
            </a:r>
            <a:r>
              <a:rPr dirty="0" sz="1450" spc="-10">
                <a:latin typeface="Times New Roman"/>
                <a:cs typeface="Times New Roman"/>
              </a:rPr>
              <a:t>through the figures in the reddish</a:t>
            </a:r>
            <a:r>
              <a:rPr dirty="0" sz="1450" spc="20">
                <a:latin typeface="Times New Roman"/>
                <a:cs typeface="Times New Roman"/>
              </a:rPr>
              <a:t> </a:t>
            </a:r>
            <a:r>
              <a:rPr dirty="0" sz="1450" spc="-10">
                <a:latin typeface="Times New Roman"/>
                <a:cs typeface="Times New Roman"/>
              </a:rPr>
              <a:t>circle.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Should </a:t>
            </a:r>
            <a:r>
              <a:rPr dirty="0" sz="1450" spc="-5">
                <a:latin typeface="Times New Roman"/>
                <a:cs typeface="Times New Roman"/>
              </a:rPr>
              <a:t>I </a:t>
            </a:r>
            <a:r>
              <a:rPr dirty="0" sz="1450" spc="-10">
                <a:latin typeface="Times New Roman"/>
                <a:cs typeface="Times New Roman"/>
              </a:rPr>
              <a:t>reject the seeds? The trembling passed to those in the bluish  circle. </a:t>
            </a:r>
            <a:r>
              <a:rPr dirty="0" sz="1450" spc="-5">
                <a:latin typeface="Times New Roman"/>
                <a:cs typeface="Times New Roman"/>
              </a:rPr>
              <a:t>I </a:t>
            </a:r>
            <a:r>
              <a:rPr dirty="0" sz="1450" spc="-10">
                <a:latin typeface="Times New Roman"/>
                <a:cs typeface="Times New Roman"/>
              </a:rPr>
              <a:t>examined the headless man closely; </a:t>
            </a:r>
            <a:r>
              <a:rPr dirty="0" sz="1450" spc="-5">
                <a:latin typeface="Times New Roman"/>
                <a:cs typeface="Times New Roman"/>
              </a:rPr>
              <a:t>he </a:t>
            </a:r>
            <a:r>
              <a:rPr dirty="0" sz="1450" spc="-10">
                <a:latin typeface="Times New Roman"/>
                <a:cs typeface="Times New Roman"/>
              </a:rPr>
              <a:t>was still standing in the same  posture, as motionless as</a:t>
            </a:r>
            <a:r>
              <a:rPr dirty="0" sz="1450" spc="5">
                <a:latin typeface="Times New Roman"/>
                <a:cs typeface="Times New Roman"/>
              </a:rPr>
              <a:t> </a:t>
            </a:r>
            <a:r>
              <a:rPr dirty="0" sz="1450" spc="-25">
                <a:latin typeface="Times New Roman"/>
                <a:cs typeface="Times New Roman"/>
              </a:rPr>
              <a:t>ever.</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Even the breathing had</a:t>
            </a:r>
            <a:r>
              <a:rPr dirty="0" sz="1450" spc="10">
                <a:latin typeface="Times New Roman"/>
                <a:cs typeface="Times New Roman"/>
              </a:rPr>
              <a:t> </a:t>
            </a:r>
            <a:r>
              <a:rPr dirty="0" sz="1450" spc="-10">
                <a:latin typeface="Times New Roman"/>
                <a:cs typeface="Times New Roman"/>
              </a:rPr>
              <a:t>stopped.</a:t>
            </a:r>
            <a:endParaRPr sz="1450">
              <a:latin typeface="Times New Roman"/>
              <a:cs typeface="Times New Roman"/>
            </a:endParaRPr>
          </a:p>
          <a:p>
            <a:pPr algn="just" marL="12700" marR="6350" indent="255904">
              <a:lnSpc>
                <a:spcPts val="1730"/>
              </a:lnSpc>
              <a:spcBef>
                <a:spcPts val="850"/>
              </a:spcBef>
            </a:pPr>
            <a:r>
              <a:rPr dirty="0" sz="1450" spc="-5">
                <a:latin typeface="Times New Roman"/>
                <a:cs typeface="Times New Roman"/>
              </a:rPr>
              <a:t>I </a:t>
            </a:r>
            <a:r>
              <a:rPr dirty="0" sz="1450" spc="-10">
                <a:latin typeface="Times New Roman"/>
                <a:cs typeface="Times New Roman"/>
              </a:rPr>
              <a:t>raised my arm, still with </a:t>
            </a:r>
            <a:r>
              <a:rPr dirty="0" sz="1450" spc="-5">
                <a:latin typeface="Times New Roman"/>
                <a:cs typeface="Times New Roman"/>
              </a:rPr>
              <a:t>no </a:t>
            </a:r>
            <a:r>
              <a:rPr dirty="0" sz="1450" spc="-10">
                <a:latin typeface="Times New Roman"/>
                <a:cs typeface="Times New Roman"/>
              </a:rPr>
              <a:t>idea what </a:t>
            </a:r>
            <a:r>
              <a:rPr dirty="0" sz="1450" spc="-5">
                <a:latin typeface="Times New Roman"/>
                <a:cs typeface="Times New Roman"/>
              </a:rPr>
              <a:t>I </a:t>
            </a:r>
            <a:r>
              <a:rPr dirty="0" sz="1450" spc="-10">
                <a:latin typeface="Times New Roman"/>
                <a:cs typeface="Times New Roman"/>
              </a:rPr>
              <a:t>should </a:t>
            </a:r>
            <a:r>
              <a:rPr dirty="0" sz="1450" spc="-5">
                <a:latin typeface="Times New Roman"/>
                <a:cs typeface="Times New Roman"/>
              </a:rPr>
              <a:t>do, </a:t>
            </a:r>
            <a:r>
              <a:rPr dirty="0" sz="1450" spc="-10">
                <a:latin typeface="Times New Roman"/>
                <a:cs typeface="Times New Roman"/>
              </a:rPr>
              <a:t>and—struck the  outstretched hand </a:t>
            </a:r>
            <a:r>
              <a:rPr dirty="0" sz="1450" spc="-5">
                <a:latin typeface="Times New Roman"/>
                <a:cs typeface="Times New Roman"/>
              </a:rPr>
              <a:t>of </a:t>
            </a:r>
            <a:r>
              <a:rPr dirty="0" sz="1450" spc="-10">
                <a:latin typeface="Times New Roman"/>
                <a:cs typeface="Times New Roman"/>
              </a:rPr>
              <a:t>the phantom, so that the seeds rolled away over the</a:t>
            </a:r>
            <a:r>
              <a:rPr dirty="0" sz="1450" spc="145">
                <a:latin typeface="Times New Roman"/>
                <a:cs typeface="Times New Roman"/>
              </a:rPr>
              <a:t> </a:t>
            </a:r>
            <a:r>
              <a:rPr dirty="0" sz="1450" spc="-20">
                <a:latin typeface="Times New Roman"/>
                <a:cs typeface="Times New Roman"/>
              </a:rPr>
              <a:t>floor.</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For </a:t>
            </a:r>
            <a:r>
              <a:rPr dirty="0" sz="1450" spc="-5">
                <a:latin typeface="Times New Roman"/>
                <a:cs typeface="Times New Roman"/>
              </a:rPr>
              <a:t>one </a:t>
            </a:r>
            <a:r>
              <a:rPr dirty="0" sz="1450" spc="-10">
                <a:latin typeface="Times New Roman"/>
                <a:cs typeface="Times New Roman"/>
              </a:rPr>
              <a:t>moment, with the sudden violence </a:t>
            </a:r>
            <a:r>
              <a:rPr dirty="0" sz="1450" spc="-5">
                <a:latin typeface="Times New Roman"/>
                <a:cs typeface="Times New Roman"/>
              </a:rPr>
              <a:t>of </a:t>
            </a:r>
            <a:r>
              <a:rPr dirty="0" sz="1450" spc="-10">
                <a:latin typeface="Times New Roman"/>
                <a:cs typeface="Times New Roman"/>
              </a:rPr>
              <a:t>an electric shock, </a:t>
            </a:r>
            <a:r>
              <a:rPr dirty="0" sz="1450" spc="-5">
                <a:latin typeface="Times New Roman"/>
                <a:cs typeface="Times New Roman"/>
              </a:rPr>
              <a:t>I </a:t>
            </a:r>
            <a:r>
              <a:rPr dirty="0" sz="1450" spc="-10">
                <a:latin typeface="Times New Roman"/>
                <a:cs typeface="Times New Roman"/>
              </a:rPr>
              <a:t>lost  consciousness and felt </a:t>
            </a:r>
            <a:r>
              <a:rPr dirty="0" sz="1450" spc="-5">
                <a:latin typeface="Times New Roman"/>
                <a:cs typeface="Times New Roman"/>
              </a:rPr>
              <a:t>I </a:t>
            </a:r>
            <a:r>
              <a:rPr dirty="0" sz="1450" spc="-10">
                <a:latin typeface="Times New Roman"/>
                <a:cs typeface="Times New Roman"/>
              </a:rPr>
              <a:t>was plunging down through bottomless depths; then </a:t>
            </a:r>
            <a:r>
              <a:rPr dirty="0" sz="1450" spc="-5">
                <a:latin typeface="Times New Roman"/>
                <a:cs typeface="Times New Roman"/>
              </a:rPr>
              <a:t>I  </a:t>
            </a:r>
            <a:r>
              <a:rPr dirty="0" sz="1450" spc="-10">
                <a:latin typeface="Times New Roman"/>
                <a:cs typeface="Times New Roman"/>
              </a:rPr>
              <a:t>found my feet firmly </a:t>
            </a:r>
            <a:r>
              <a:rPr dirty="0" sz="1450" spc="-5">
                <a:latin typeface="Times New Roman"/>
                <a:cs typeface="Times New Roman"/>
              </a:rPr>
              <a:t>on </a:t>
            </a:r>
            <a:r>
              <a:rPr dirty="0" sz="1450" spc="-10">
                <a:latin typeface="Times New Roman"/>
                <a:cs typeface="Times New Roman"/>
              </a:rPr>
              <a:t>the</a:t>
            </a:r>
            <a:r>
              <a:rPr dirty="0" sz="1450" spc="10">
                <a:latin typeface="Times New Roman"/>
                <a:cs typeface="Times New Roman"/>
              </a:rPr>
              <a:t> </a:t>
            </a:r>
            <a:r>
              <a:rPr dirty="0" sz="1450" spc="-5">
                <a:latin typeface="Times New Roman"/>
                <a:cs typeface="Times New Roman"/>
              </a:rPr>
              <a:t>ground.</a:t>
            </a:r>
            <a:endParaRPr sz="1450">
              <a:latin typeface="Times New Roman"/>
              <a:cs typeface="Times New Roman"/>
            </a:endParaRPr>
          </a:p>
          <a:p>
            <a:pPr algn="just" marL="12700" marR="10795" indent="255904">
              <a:lnSpc>
                <a:spcPts val="1730"/>
              </a:lnSpc>
              <a:spcBef>
                <a:spcPts val="720"/>
              </a:spcBef>
            </a:pPr>
            <a:r>
              <a:rPr dirty="0" sz="1450" spc="-10">
                <a:latin typeface="Times New Roman"/>
                <a:cs typeface="Times New Roman"/>
              </a:rPr>
              <a:t>The grey apparition had disappeared. Likewise the figures from the reddish  circle.</a:t>
            </a:r>
            <a:endParaRPr sz="1450">
              <a:latin typeface="Times New Roman"/>
              <a:cs typeface="Times New Roman"/>
            </a:endParaRPr>
          </a:p>
          <a:p>
            <a:pPr algn="just" marL="12700" marR="5080" indent="255904">
              <a:lnSpc>
                <a:spcPts val="1730"/>
              </a:lnSpc>
              <a:spcBef>
                <a:spcPts val="785"/>
              </a:spcBef>
            </a:pPr>
            <a:r>
              <a:rPr dirty="0" sz="1450" spc="-10">
                <a:latin typeface="Times New Roman"/>
                <a:cs typeface="Times New Roman"/>
              </a:rPr>
              <a:t>The bluish figures </a:t>
            </a:r>
            <a:r>
              <a:rPr dirty="0" sz="1450" spc="-5">
                <a:latin typeface="Times New Roman"/>
                <a:cs typeface="Times New Roman"/>
              </a:rPr>
              <a:t>on </a:t>
            </a:r>
            <a:r>
              <a:rPr dirty="0" sz="1450" spc="-10">
                <a:latin typeface="Times New Roman"/>
                <a:cs typeface="Times New Roman"/>
              </a:rPr>
              <a:t>the other hand had formed </a:t>
            </a:r>
            <a:r>
              <a:rPr dirty="0" sz="1450" spc="-5">
                <a:latin typeface="Times New Roman"/>
                <a:cs typeface="Times New Roman"/>
              </a:rPr>
              <a:t>a </a:t>
            </a:r>
            <a:r>
              <a:rPr dirty="0" sz="1450" spc="-10">
                <a:latin typeface="Times New Roman"/>
                <a:cs typeface="Times New Roman"/>
              </a:rPr>
              <a:t>circle round me. On  their breasts they bore an inscription in golden hieroglyphs and silently—it  looked as if they were taking an oath—they raised their hands, each holding  between index finger and thumb </a:t>
            </a:r>
            <a:r>
              <a:rPr dirty="0" sz="1450" spc="-5">
                <a:latin typeface="Times New Roman"/>
                <a:cs typeface="Times New Roman"/>
              </a:rPr>
              <a:t>one of </a:t>
            </a:r>
            <a:r>
              <a:rPr dirty="0" sz="1450" spc="-10">
                <a:latin typeface="Times New Roman"/>
                <a:cs typeface="Times New Roman"/>
              </a:rPr>
              <a:t>the red seeds </a:t>
            </a:r>
            <a:r>
              <a:rPr dirty="0" sz="1450" spc="-5">
                <a:latin typeface="Times New Roman"/>
                <a:cs typeface="Times New Roman"/>
              </a:rPr>
              <a:t>I </a:t>
            </a:r>
            <a:r>
              <a:rPr dirty="0" sz="1450" spc="-10">
                <a:latin typeface="Times New Roman"/>
                <a:cs typeface="Times New Roman"/>
              </a:rPr>
              <a:t>had knocked </a:t>
            </a:r>
            <a:r>
              <a:rPr dirty="0" sz="1450" spc="-5">
                <a:latin typeface="Times New Roman"/>
                <a:cs typeface="Times New Roman"/>
              </a:rPr>
              <a:t>out of </a:t>
            </a:r>
            <a:r>
              <a:rPr dirty="0" sz="1450" spc="-10">
                <a:latin typeface="Times New Roman"/>
                <a:cs typeface="Times New Roman"/>
              </a:rPr>
              <a:t>the  headless phantom's</a:t>
            </a:r>
            <a:r>
              <a:rPr dirty="0" sz="1450" spc="-5">
                <a:latin typeface="Times New Roman"/>
                <a:cs typeface="Times New Roman"/>
              </a:rPr>
              <a:t> </a:t>
            </a:r>
            <a:r>
              <a:rPr dirty="0" sz="1450" spc="-10">
                <a:latin typeface="Times New Roman"/>
                <a:cs typeface="Times New Roman"/>
              </a:rPr>
              <a:t>hand.</a:t>
            </a:r>
            <a:endParaRPr sz="1450">
              <a:latin typeface="Times New Roman"/>
              <a:cs typeface="Times New Roman"/>
            </a:endParaRPr>
          </a:p>
          <a:p>
            <a:pPr algn="just" marL="12700" marR="6985" indent="255904">
              <a:lnSpc>
                <a:spcPts val="1730"/>
              </a:lnSpc>
              <a:spcBef>
                <a:spcPts val="785"/>
              </a:spcBef>
            </a:pPr>
            <a:r>
              <a:rPr dirty="0" sz="1450" spc="-5">
                <a:latin typeface="Times New Roman"/>
                <a:cs typeface="Times New Roman"/>
              </a:rPr>
              <a:t>I </a:t>
            </a:r>
            <a:r>
              <a:rPr dirty="0" sz="1450" spc="-10">
                <a:latin typeface="Times New Roman"/>
                <a:cs typeface="Times New Roman"/>
              </a:rPr>
              <a:t>heard </a:t>
            </a:r>
            <a:r>
              <a:rPr dirty="0" sz="1450" spc="-5">
                <a:latin typeface="Times New Roman"/>
                <a:cs typeface="Times New Roman"/>
              </a:rPr>
              <a:t>a </a:t>
            </a:r>
            <a:r>
              <a:rPr dirty="0" sz="1450" spc="-10">
                <a:latin typeface="Times New Roman"/>
                <a:cs typeface="Times New Roman"/>
              </a:rPr>
              <a:t>shower </a:t>
            </a:r>
            <a:r>
              <a:rPr dirty="0" sz="1450" spc="-5">
                <a:latin typeface="Times New Roman"/>
                <a:cs typeface="Times New Roman"/>
              </a:rPr>
              <a:t>of </a:t>
            </a:r>
            <a:r>
              <a:rPr dirty="0" sz="1450" spc="-10">
                <a:latin typeface="Times New Roman"/>
                <a:cs typeface="Times New Roman"/>
              </a:rPr>
              <a:t>hail rattle against the window outside, and </a:t>
            </a:r>
            <a:r>
              <a:rPr dirty="0" sz="1450" spc="-5">
                <a:latin typeface="Times New Roman"/>
                <a:cs typeface="Times New Roman"/>
              </a:rPr>
              <a:t>a </a:t>
            </a:r>
            <a:r>
              <a:rPr dirty="0" sz="1450" spc="-10">
                <a:latin typeface="Times New Roman"/>
                <a:cs typeface="Times New Roman"/>
              </a:rPr>
              <a:t>peal </a:t>
            </a:r>
            <a:r>
              <a:rPr dirty="0" sz="1450" spc="-5">
                <a:latin typeface="Times New Roman"/>
                <a:cs typeface="Times New Roman"/>
              </a:rPr>
              <a:t>of  </a:t>
            </a:r>
            <a:r>
              <a:rPr dirty="0" sz="1450" spc="-10">
                <a:latin typeface="Times New Roman"/>
                <a:cs typeface="Times New Roman"/>
              </a:rPr>
              <a:t>thunder rent the </a:t>
            </a:r>
            <a:r>
              <a:rPr dirty="0" sz="1450" spc="-30">
                <a:latin typeface="Times New Roman"/>
                <a:cs typeface="Times New Roman"/>
              </a:rPr>
              <a:t>air. </a:t>
            </a:r>
            <a:r>
              <a:rPr dirty="0" sz="1450" spc="-10">
                <a:latin typeface="Times New Roman"/>
                <a:cs typeface="Times New Roman"/>
              </a:rPr>
              <a:t>A winter storm in all its blind fury was raging over the  town. The howling </a:t>
            </a:r>
            <a:r>
              <a:rPr dirty="0" sz="1450" spc="-5">
                <a:latin typeface="Times New Roman"/>
                <a:cs typeface="Times New Roman"/>
              </a:rPr>
              <a:t>of </a:t>
            </a:r>
            <a:r>
              <a:rPr dirty="0" sz="1450" spc="-10">
                <a:latin typeface="Times New Roman"/>
                <a:cs typeface="Times New Roman"/>
              </a:rPr>
              <a:t>the storm was interrupted at regular intervals </a:t>
            </a:r>
            <a:r>
              <a:rPr dirty="0" sz="1450" spc="-5">
                <a:latin typeface="Times New Roman"/>
                <a:cs typeface="Times New Roman"/>
              </a:rPr>
              <a:t>by </a:t>
            </a:r>
            <a:r>
              <a:rPr dirty="0" sz="1450" spc="-10">
                <a:latin typeface="Times New Roman"/>
                <a:cs typeface="Times New Roman"/>
              </a:rPr>
              <a:t>the  sound </a:t>
            </a:r>
            <a:r>
              <a:rPr dirty="0" sz="1450" spc="-5">
                <a:latin typeface="Times New Roman"/>
                <a:cs typeface="Times New Roman"/>
              </a:rPr>
              <a:t>of dull </a:t>
            </a:r>
            <a:r>
              <a:rPr dirty="0" sz="1450" spc="-10">
                <a:latin typeface="Times New Roman"/>
                <a:cs typeface="Times New Roman"/>
              </a:rPr>
              <a:t>detonations from the direction </a:t>
            </a:r>
            <a:r>
              <a:rPr dirty="0" sz="1450" spc="-5">
                <a:latin typeface="Times New Roman"/>
                <a:cs typeface="Times New Roman"/>
              </a:rPr>
              <a:t>of </a:t>
            </a:r>
            <a:r>
              <a:rPr dirty="0" sz="1450" spc="-10">
                <a:latin typeface="Times New Roman"/>
                <a:cs typeface="Times New Roman"/>
              </a:rPr>
              <a:t>the </a:t>
            </a:r>
            <a:r>
              <a:rPr dirty="0" sz="1450" spc="-20">
                <a:latin typeface="Times New Roman"/>
                <a:cs typeface="Times New Roman"/>
              </a:rPr>
              <a:t>river, </a:t>
            </a:r>
            <a:r>
              <a:rPr dirty="0" sz="1450" spc="-10">
                <a:latin typeface="Times New Roman"/>
                <a:cs typeface="Times New Roman"/>
              </a:rPr>
              <a:t>announcing the  break-up </a:t>
            </a:r>
            <a:r>
              <a:rPr dirty="0" sz="1450" spc="-5">
                <a:latin typeface="Times New Roman"/>
                <a:cs typeface="Times New Roman"/>
              </a:rPr>
              <a:t>of </a:t>
            </a:r>
            <a:r>
              <a:rPr dirty="0" sz="1450" spc="-10">
                <a:latin typeface="Times New Roman"/>
                <a:cs typeface="Times New Roman"/>
              </a:rPr>
              <a:t>the ice which covered the Moldau. My room blazed with the  flashes </a:t>
            </a:r>
            <a:r>
              <a:rPr dirty="0" sz="1450" spc="-5">
                <a:latin typeface="Times New Roman"/>
                <a:cs typeface="Times New Roman"/>
              </a:rPr>
              <a:t>of </a:t>
            </a:r>
            <a:r>
              <a:rPr dirty="0" sz="1450" spc="-10">
                <a:latin typeface="Times New Roman"/>
                <a:cs typeface="Times New Roman"/>
              </a:rPr>
              <a:t>lightning following </a:t>
            </a:r>
            <a:r>
              <a:rPr dirty="0" sz="1450" spc="-5">
                <a:latin typeface="Times New Roman"/>
                <a:cs typeface="Times New Roman"/>
              </a:rPr>
              <a:t>one </a:t>
            </a:r>
            <a:r>
              <a:rPr dirty="0" sz="1450" spc="-10">
                <a:latin typeface="Times New Roman"/>
                <a:cs typeface="Times New Roman"/>
              </a:rPr>
              <a:t>another in uninterrupted procession. </a:t>
            </a:r>
            <a:r>
              <a:rPr dirty="0" sz="1450" spc="-5">
                <a:latin typeface="Times New Roman"/>
                <a:cs typeface="Times New Roman"/>
              </a:rPr>
              <a:t>I  </a:t>
            </a:r>
            <a:r>
              <a:rPr dirty="0" sz="1450" spc="-10">
                <a:latin typeface="Times New Roman"/>
                <a:cs typeface="Times New Roman"/>
              </a:rPr>
              <a:t>suddenly felt so weak that my knees trembled and </a:t>
            </a:r>
            <a:r>
              <a:rPr dirty="0" sz="1450" spc="-5">
                <a:latin typeface="Times New Roman"/>
                <a:cs typeface="Times New Roman"/>
              </a:rPr>
              <a:t>I </a:t>
            </a:r>
            <a:r>
              <a:rPr dirty="0" sz="1450" spc="-10">
                <a:latin typeface="Times New Roman"/>
                <a:cs typeface="Times New Roman"/>
              </a:rPr>
              <a:t>had to sit down</a:t>
            </a:r>
            <a:r>
              <a:rPr dirty="0" sz="1450" spc="110">
                <a:latin typeface="Times New Roman"/>
                <a:cs typeface="Times New Roman"/>
              </a:rPr>
              <a:t> </a:t>
            </a:r>
            <a:r>
              <a:rPr dirty="0" sz="1450" spc="-10">
                <a:latin typeface="Times New Roman"/>
                <a:cs typeface="Times New Roman"/>
              </a:rPr>
              <a:t>again.</a:t>
            </a:r>
            <a:endParaRPr sz="1450">
              <a:latin typeface="Times New Roman"/>
              <a:cs typeface="Times New Roman"/>
            </a:endParaRPr>
          </a:p>
          <a:p>
            <a:pPr algn="just" marL="12700" marR="62230" indent="255904">
              <a:lnSpc>
                <a:spcPts val="1730"/>
              </a:lnSpc>
              <a:spcBef>
                <a:spcPts val="710"/>
              </a:spcBef>
            </a:pPr>
            <a:r>
              <a:rPr dirty="0" sz="1450" spc="-10">
                <a:latin typeface="Times New Roman"/>
                <a:cs typeface="Times New Roman"/>
              </a:rPr>
              <a:t>"Do </a:t>
            </a:r>
            <a:r>
              <a:rPr dirty="0" sz="1450" spc="-5">
                <a:latin typeface="Times New Roman"/>
                <a:cs typeface="Times New Roman"/>
              </a:rPr>
              <a:t>not </a:t>
            </a:r>
            <a:r>
              <a:rPr dirty="0" sz="1450" spc="-10">
                <a:latin typeface="Times New Roman"/>
                <a:cs typeface="Times New Roman"/>
              </a:rPr>
              <a:t>fear", said </a:t>
            </a:r>
            <a:r>
              <a:rPr dirty="0" sz="1450" spc="-5">
                <a:latin typeface="Times New Roman"/>
                <a:cs typeface="Times New Roman"/>
              </a:rPr>
              <a:t>a </a:t>
            </a:r>
            <a:r>
              <a:rPr dirty="0" sz="1450" spc="-10">
                <a:latin typeface="Times New Roman"/>
                <a:cs typeface="Times New Roman"/>
              </a:rPr>
              <a:t>clear voice beside me, "do </a:t>
            </a:r>
            <a:r>
              <a:rPr dirty="0" sz="1450" spc="-5">
                <a:latin typeface="Times New Roman"/>
                <a:cs typeface="Times New Roman"/>
              </a:rPr>
              <a:t>not </a:t>
            </a:r>
            <a:r>
              <a:rPr dirty="0" sz="1450" spc="-20">
                <a:latin typeface="Times New Roman"/>
                <a:cs typeface="Times New Roman"/>
              </a:rPr>
              <a:t>fear, </a:t>
            </a:r>
            <a:r>
              <a:rPr dirty="0" sz="1450" spc="-10">
                <a:latin typeface="Times New Roman"/>
                <a:cs typeface="Times New Roman"/>
              </a:rPr>
              <a:t>it is Lelshimurim,  the Night </a:t>
            </a:r>
            <a:r>
              <a:rPr dirty="0" sz="1450" spc="-5">
                <a:latin typeface="Times New Roman"/>
                <a:cs typeface="Times New Roman"/>
              </a:rPr>
              <a:t>of</a:t>
            </a:r>
            <a:r>
              <a:rPr dirty="0" sz="1450">
                <a:latin typeface="Times New Roman"/>
                <a:cs typeface="Times New Roman"/>
              </a:rPr>
              <a:t> </a:t>
            </a:r>
            <a:r>
              <a:rPr dirty="0" sz="1450" spc="-10">
                <a:latin typeface="Times New Roman"/>
                <a:cs typeface="Times New Roman"/>
              </a:rPr>
              <a:t>Protection."</a:t>
            </a:r>
            <a:endParaRPr sz="1450">
              <a:latin typeface="Times New Roman"/>
              <a:cs typeface="Times New Roman"/>
            </a:endParaRPr>
          </a:p>
          <a:p>
            <a:pPr algn="just" marL="12700" marR="7620" indent="255904">
              <a:lnSpc>
                <a:spcPts val="1730"/>
              </a:lnSpc>
              <a:spcBef>
                <a:spcPts val="790"/>
              </a:spcBef>
            </a:pPr>
            <a:r>
              <a:rPr dirty="0" sz="1450" spc="-10">
                <a:latin typeface="Times New Roman"/>
                <a:cs typeface="Times New Roman"/>
              </a:rPr>
              <a:t>Gradually the storm died down and the deafening noise turned into the  monotonous drumming </a:t>
            </a:r>
            <a:r>
              <a:rPr dirty="0" sz="1450" spc="-5">
                <a:latin typeface="Times New Roman"/>
                <a:cs typeface="Times New Roman"/>
              </a:rPr>
              <a:t>of </a:t>
            </a:r>
            <a:r>
              <a:rPr dirty="0" sz="1450" spc="-10">
                <a:latin typeface="Times New Roman"/>
                <a:cs typeface="Times New Roman"/>
              </a:rPr>
              <a:t>the hailstones </a:t>
            </a:r>
            <a:r>
              <a:rPr dirty="0" sz="1450" spc="-5">
                <a:latin typeface="Times New Roman"/>
                <a:cs typeface="Times New Roman"/>
              </a:rPr>
              <a:t>on </a:t>
            </a:r>
            <a:r>
              <a:rPr dirty="0" sz="1450" spc="-10">
                <a:latin typeface="Times New Roman"/>
                <a:cs typeface="Times New Roman"/>
              </a:rPr>
              <a:t>the roofs. The lassitude </a:t>
            </a:r>
            <a:r>
              <a:rPr dirty="0" sz="1450" spc="-5">
                <a:latin typeface="Times New Roman"/>
                <a:cs typeface="Times New Roman"/>
              </a:rPr>
              <a:t>I </a:t>
            </a:r>
            <a:r>
              <a:rPr dirty="0" sz="1450" spc="-10">
                <a:latin typeface="Times New Roman"/>
                <a:cs typeface="Times New Roman"/>
              </a:rPr>
              <a:t>felt in  every limb had reached such proportions that </a:t>
            </a:r>
            <a:r>
              <a:rPr dirty="0" sz="1450" spc="-5">
                <a:latin typeface="Times New Roman"/>
                <a:cs typeface="Times New Roman"/>
              </a:rPr>
              <a:t>I </a:t>
            </a:r>
            <a:r>
              <a:rPr dirty="0" sz="1450" spc="-10">
                <a:latin typeface="Times New Roman"/>
                <a:cs typeface="Times New Roman"/>
              </a:rPr>
              <a:t>was only dully aware </a:t>
            </a:r>
            <a:r>
              <a:rPr dirty="0" sz="1450" spc="-5">
                <a:latin typeface="Times New Roman"/>
                <a:cs typeface="Times New Roman"/>
              </a:rPr>
              <a:t>of </a:t>
            </a:r>
            <a:r>
              <a:rPr dirty="0" sz="1450" spc="-10">
                <a:latin typeface="Times New Roman"/>
                <a:cs typeface="Times New Roman"/>
              </a:rPr>
              <a:t>the  things going </a:t>
            </a:r>
            <a:r>
              <a:rPr dirty="0" sz="1450" spc="-5">
                <a:latin typeface="Times New Roman"/>
                <a:cs typeface="Times New Roman"/>
              </a:rPr>
              <a:t>on </a:t>
            </a:r>
            <a:r>
              <a:rPr dirty="0" sz="1450" spc="-10">
                <a:latin typeface="Times New Roman"/>
                <a:cs typeface="Times New Roman"/>
              </a:rPr>
              <a:t>around me, which took </a:t>
            </a:r>
            <a:r>
              <a:rPr dirty="0" sz="1450" spc="-5">
                <a:latin typeface="Times New Roman"/>
                <a:cs typeface="Times New Roman"/>
              </a:rPr>
              <a:t>on a </a:t>
            </a:r>
            <a:r>
              <a:rPr dirty="0" sz="1450" spc="-10">
                <a:latin typeface="Times New Roman"/>
                <a:cs typeface="Times New Roman"/>
              </a:rPr>
              <a:t>kind </a:t>
            </a:r>
            <a:r>
              <a:rPr dirty="0" sz="1450" spc="-5">
                <a:latin typeface="Times New Roman"/>
                <a:cs typeface="Times New Roman"/>
              </a:rPr>
              <a:t>of </a:t>
            </a:r>
            <a:r>
              <a:rPr dirty="0" sz="1450" spc="-10">
                <a:latin typeface="Times New Roman"/>
                <a:cs typeface="Times New Roman"/>
              </a:rPr>
              <a:t>dreamlike</a:t>
            </a:r>
            <a:r>
              <a:rPr dirty="0" sz="1450" spc="65">
                <a:latin typeface="Times New Roman"/>
                <a:cs typeface="Times New Roman"/>
              </a:rPr>
              <a:t> </a:t>
            </a:r>
            <a:r>
              <a:rPr dirty="0" sz="1450" spc="-20">
                <a:latin typeface="Times New Roman"/>
                <a:cs typeface="Times New Roman"/>
              </a:rPr>
              <a:t>quality.</a:t>
            </a:r>
            <a:endParaRPr sz="1450">
              <a:latin typeface="Times New Roman"/>
              <a:cs typeface="Times New Roman"/>
            </a:endParaRPr>
          </a:p>
          <a:p>
            <a:pPr algn="just" marL="268605" marR="281940">
              <a:lnSpc>
                <a:spcPct val="140700"/>
              </a:lnSpc>
              <a:spcBef>
                <a:spcPts val="10"/>
              </a:spcBef>
            </a:pPr>
            <a:r>
              <a:rPr dirty="0" sz="1450" spc="-10">
                <a:latin typeface="Times New Roman"/>
                <a:cs typeface="Times New Roman"/>
              </a:rPr>
              <a:t>One </a:t>
            </a:r>
            <a:r>
              <a:rPr dirty="0" sz="1450" spc="-5">
                <a:latin typeface="Times New Roman"/>
                <a:cs typeface="Times New Roman"/>
              </a:rPr>
              <a:t>of </a:t>
            </a:r>
            <a:r>
              <a:rPr dirty="0" sz="1450" spc="-10">
                <a:latin typeface="Times New Roman"/>
                <a:cs typeface="Times New Roman"/>
              </a:rPr>
              <a:t>the figures in the circle spoke. "The </a:t>
            </a:r>
            <a:r>
              <a:rPr dirty="0" sz="1450" spc="-5">
                <a:latin typeface="Times New Roman"/>
                <a:cs typeface="Times New Roman"/>
              </a:rPr>
              <a:t>one ye </a:t>
            </a:r>
            <a:r>
              <a:rPr dirty="0" sz="1450" spc="-10">
                <a:latin typeface="Times New Roman"/>
                <a:cs typeface="Times New Roman"/>
              </a:rPr>
              <a:t>seek, </a:t>
            </a:r>
            <a:r>
              <a:rPr dirty="0" sz="1450" spc="-5">
                <a:latin typeface="Times New Roman"/>
                <a:cs typeface="Times New Roman"/>
              </a:rPr>
              <a:t>he </a:t>
            </a:r>
            <a:r>
              <a:rPr dirty="0" sz="1450" spc="-10">
                <a:latin typeface="Times New Roman"/>
                <a:cs typeface="Times New Roman"/>
              </a:rPr>
              <a:t>is </a:t>
            </a:r>
            <a:r>
              <a:rPr dirty="0" sz="1450" spc="-5">
                <a:latin typeface="Times New Roman"/>
                <a:cs typeface="Times New Roman"/>
              </a:rPr>
              <a:t>not </a:t>
            </a:r>
            <a:r>
              <a:rPr dirty="0" sz="1450" spc="-10">
                <a:latin typeface="Times New Roman"/>
                <a:cs typeface="Times New Roman"/>
              </a:rPr>
              <a:t>here."  The others replied, </a:t>
            </a:r>
            <a:r>
              <a:rPr dirty="0" sz="1450" spc="-5">
                <a:latin typeface="Times New Roman"/>
                <a:cs typeface="Times New Roman"/>
              </a:rPr>
              <a:t>but </a:t>
            </a:r>
            <a:r>
              <a:rPr dirty="0" sz="1450" spc="-10">
                <a:latin typeface="Times New Roman"/>
                <a:cs typeface="Times New Roman"/>
              </a:rPr>
              <a:t>their words were in </a:t>
            </a:r>
            <a:r>
              <a:rPr dirty="0" sz="1450" spc="-5">
                <a:latin typeface="Times New Roman"/>
                <a:cs typeface="Times New Roman"/>
              </a:rPr>
              <a:t>a </a:t>
            </a:r>
            <a:r>
              <a:rPr dirty="0" sz="1450" spc="-10">
                <a:latin typeface="Times New Roman"/>
                <a:cs typeface="Times New Roman"/>
              </a:rPr>
              <a:t>foreign</a:t>
            </a:r>
            <a:r>
              <a:rPr dirty="0" sz="1450" spc="50">
                <a:latin typeface="Times New Roman"/>
                <a:cs typeface="Times New Roman"/>
              </a:rPr>
              <a:t> </a:t>
            </a:r>
            <a:r>
              <a:rPr dirty="0" sz="1450" spc="-10">
                <a:latin typeface="Times New Roman"/>
                <a:cs typeface="Times New Roman"/>
              </a:rPr>
              <a:t>tongue.</a:t>
            </a:r>
            <a:endParaRPr sz="1450">
              <a:latin typeface="Times New Roman"/>
              <a:cs typeface="Times New Roman"/>
            </a:endParaRPr>
          </a:p>
          <a:p>
            <a:pPr algn="just" marL="12700" marR="8890" indent="255904">
              <a:lnSpc>
                <a:spcPts val="1730"/>
              </a:lnSpc>
              <a:spcBef>
                <a:spcPts val="850"/>
              </a:spcBef>
            </a:pPr>
            <a:r>
              <a:rPr dirty="0" sz="1450" spc="-10">
                <a:latin typeface="Times New Roman"/>
                <a:cs typeface="Times New Roman"/>
              </a:rPr>
              <a:t>At that, the first spoke </a:t>
            </a:r>
            <a:r>
              <a:rPr dirty="0" sz="1450" spc="-5">
                <a:latin typeface="Times New Roman"/>
                <a:cs typeface="Times New Roman"/>
              </a:rPr>
              <a:t>a </a:t>
            </a:r>
            <a:r>
              <a:rPr dirty="0" sz="1450" spc="-10">
                <a:latin typeface="Times New Roman"/>
                <a:cs typeface="Times New Roman"/>
              </a:rPr>
              <a:t>sentence in which the name 'Enoch' occurred, </a:t>
            </a:r>
            <a:r>
              <a:rPr dirty="0" sz="1450" spc="-5">
                <a:latin typeface="Times New Roman"/>
                <a:cs typeface="Times New Roman"/>
              </a:rPr>
              <a:t>but 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the rest, too loud were the groans </a:t>
            </a:r>
            <a:r>
              <a:rPr dirty="0" sz="1450" spc="-5">
                <a:latin typeface="Times New Roman"/>
                <a:cs typeface="Times New Roman"/>
              </a:rPr>
              <a:t>of </a:t>
            </a:r>
            <a:r>
              <a:rPr dirty="0" sz="1450" spc="-10">
                <a:latin typeface="Times New Roman"/>
                <a:cs typeface="Times New Roman"/>
              </a:rPr>
              <a:t>the ice-floes  breaking </a:t>
            </a:r>
            <a:r>
              <a:rPr dirty="0" sz="1450" spc="-5">
                <a:latin typeface="Times New Roman"/>
                <a:cs typeface="Times New Roman"/>
              </a:rPr>
              <a:t>up </a:t>
            </a:r>
            <a:r>
              <a:rPr dirty="0" sz="1450" spc="-10">
                <a:latin typeface="Times New Roman"/>
                <a:cs typeface="Times New Roman"/>
              </a:rPr>
              <a:t>in the</a:t>
            </a:r>
            <a:r>
              <a:rPr dirty="0" sz="1450">
                <a:latin typeface="Times New Roman"/>
                <a:cs typeface="Times New Roman"/>
              </a:rPr>
              <a:t> </a:t>
            </a:r>
            <a:r>
              <a:rPr dirty="0" sz="1450" spc="-20">
                <a:latin typeface="Times New Roman"/>
                <a:cs typeface="Times New Roman"/>
              </a:rPr>
              <a:t>river.</a:t>
            </a:r>
            <a:endParaRPr sz="145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0099"/>
            <a:ext cx="5806440" cy="9272905"/>
          </a:xfrm>
          <a:prstGeom prst="rect">
            <a:avLst/>
          </a:prstGeom>
        </p:spPr>
        <p:txBody>
          <a:bodyPr wrap="square" lIns="0" tIns="19685" rIns="0" bIns="0" rtlCol="0" vert="horz">
            <a:spAutoFit/>
          </a:bodyPr>
          <a:lstStyle/>
          <a:p>
            <a:pPr marL="12700" marR="15875" indent="255904">
              <a:lnSpc>
                <a:spcPts val="1730"/>
              </a:lnSpc>
              <a:spcBef>
                <a:spcPts val="155"/>
              </a:spcBef>
            </a:pPr>
            <a:r>
              <a:rPr dirty="0" sz="1450" spc="-10">
                <a:latin typeface="Times New Roman"/>
                <a:cs typeface="Times New Roman"/>
              </a:rPr>
              <a:t>Then </a:t>
            </a:r>
            <a:r>
              <a:rPr dirty="0" sz="1450" spc="-5">
                <a:latin typeface="Times New Roman"/>
                <a:cs typeface="Times New Roman"/>
              </a:rPr>
              <a:t>one </a:t>
            </a:r>
            <a:r>
              <a:rPr dirty="0" sz="1450" spc="-10">
                <a:latin typeface="Times New Roman"/>
                <a:cs typeface="Times New Roman"/>
              </a:rPr>
              <a:t>left the circle and stood before me, pointed to the hieroglyphs </a:t>
            </a:r>
            <a:r>
              <a:rPr dirty="0" sz="1450" spc="-5">
                <a:latin typeface="Times New Roman"/>
                <a:cs typeface="Times New Roman"/>
              </a:rPr>
              <a:t>on  </a:t>
            </a:r>
            <a:r>
              <a:rPr dirty="0" sz="1450" spc="-10">
                <a:latin typeface="Times New Roman"/>
                <a:cs typeface="Times New Roman"/>
              </a:rPr>
              <a:t>his breast—they were the same characters as those the others bore—and asked  me whether </a:t>
            </a:r>
            <a:r>
              <a:rPr dirty="0" sz="1450" spc="-5">
                <a:latin typeface="Times New Roman"/>
                <a:cs typeface="Times New Roman"/>
              </a:rPr>
              <a:t>I </a:t>
            </a:r>
            <a:r>
              <a:rPr dirty="0" sz="1450" spc="-10">
                <a:latin typeface="Times New Roman"/>
                <a:cs typeface="Times New Roman"/>
              </a:rPr>
              <a:t>could read them. And when, almost incoherent in my  exhaustion, </a:t>
            </a:r>
            <a:r>
              <a:rPr dirty="0" sz="1450" spc="-5">
                <a:latin typeface="Times New Roman"/>
                <a:cs typeface="Times New Roman"/>
              </a:rPr>
              <a:t>I </a:t>
            </a:r>
            <a:r>
              <a:rPr dirty="0" sz="1450" spc="-10">
                <a:latin typeface="Times New Roman"/>
                <a:cs typeface="Times New Roman"/>
              </a:rPr>
              <a:t>replied that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he </a:t>
            </a:r>
            <a:r>
              <a:rPr dirty="0" sz="1450" spc="-10">
                <a:latin typeface="Times New Roman"/>
                <a:cs typeface="Times New Roman"/>
              </a:rPr>
              <a:t>stretched </a:t>
            </a:r>
            <a:r>
              <a:rPr dirty="0" sz="1450" spc="-5">
                <a:latin typeface="Times New Roman"/>
                <a:cs typeface="Times New Roman"/>
              </a:rPr>
              <a:t>out </a:t>
            </a:r>
            <a:r>
              <a:rPr dirty="0" sz="1450" spc="-10">
                <a:latin typeface="Times New Roman"/>
                <a:cs typeface="Times New Roman"/>
              </a:rPr>
              <a:t>the palm </a:t>
            </a:r>
            <a:r>
              <a:rPr dirty="0" sz="1450" spc="-5">
                <a:latin typeface="Times New Roman"/>
                <a:cs typeface="Times New Roman"/>
              </a:rPr>
              <a:t>of </a:t>
            </a:r>
            <a:r>
              <a:rPr dirty="0" sz="1450" spc="-10">
                <a:latin typeface="Times New Roman"/>
                <a:cs typeface="Times New Roman"/>
              </a:rPr>
              <a:t>his hand  towards me, and the shining characters appeared </a:t>
            </a:r>
            <a:r>
              <a:rPr dirty="0" sz="1450" spc="-5">
                <a:latin typeface="Times New Roman"/>
                <a:cs typeface="Times New Roman"/>
              </a:rPr>
              <a:t>on </a:t>
            </a:r>
            <a:r>
              <a:rPr dirty="0" sz="1450" spc="-10">
                <a:latin typeface="Times New Roman"/>
                <a:cs typeface="Times New Roman"/>
              </a:rPr>
              <a:t>my breast, at first in Latin  script: </a:t>
            </a:r>
            <a:r>
              <a:rPr dirty="0" sz="1450" spc="-35">
                <a:latin typeface="Times New Roman"/>
                <a:cs typeface="Times New Roman"/>
              </a:rPr>
              <a:t>CHABRAT </a:t>
            </a:r>
            <a:r>
              <a:rPr dirty="0" sz="1450" spc="-10">
                <a:latin typeface="Times New Roman"/>
                <a:cs typeface="Times New Roman"/>
              </a:rPr>
              <a:t>ZEREH AUR</a:t>
            </a:r>
            <a:r>
              <a:rPr dirty="0" sz="1450" spc="5">
                <a:latin typeface="Times New Roman"/>
                <a:cs typeface="Times New Roman"/>
              </a:rPr>
              <a:t> </a:t>
            </a:r>
            <a:r>
              <a:rPr dirty="0" sz="1450" spc="-15">
                <a:latin typeface="Times New Roman"/>
                <a:cs typeface="Times New Roman"/>
              </a:rPr>
              <a:t>BOCHER</a:t>
            </a:r>
            <a:endParaRPr sz="1450">
              <a:latin typeface="Times New Roman"/>
              <a:cs typeface="Times New Roman"/>
            </a:endParaRPr>
          </a:p>
          <a:p>
            <a:pPr algn="just" marL="268605">
              <a:lnSpc>
                <a:spcPct val="100000"/>
              </a:lnSpc>
              <a:spcBef>
                <a:spcPts val="715"/>
              </a:spcBef>
            </a:pPr>
            <a:r>
              <a:rPr dirty="0" sz="1450" spc="-10">
                <a:latin typeface="Times New Roman"/>
                <a:cs typeface="Times New Roman"/>
              </a:rPr>
              <a:t>before gradually changing back into the ones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a:t>
            </a:r>
            <a:r>
              <a:rPr dirty="0" sz="1450" spc="60">
                <a:latin typeface="Times New Roman"/>
                <a:cs typeface="Times New Roman"/>
              </a:rPr>
              <a:t> </a:t>
            </a:r>
            <a:r>
              <a:rPr dirty="0" sz="1450" spc="-10">
                <a:latin typeface="Times New Roman"/>
                <a:cs typeface="Times New Roman"/>
              </a:rPr>
              <a:t>read.</a:t>
            </a:r>
            <a:endParaRPr sz="1450">
              <a:latin typeface="Times New Roman"/>
              <a:cs typeface="Times New Roman"/>
            </a:endParaRPr>
          </a:p>
          <a:p>
            <a:pPr algn="just" marL="12700" marR="5715" indent="255904">
              <a:lnSpc>
                <a:spcPts val="1730"/>
              </a:lnSpc>
              <a:spcBef>
                <a:spcPts val="775"/>
              </a:spcBef>
            </a:pP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fell into </a:t>
            </a:r>
            <a:r>
              <a:rPr dirty="0" sz="1450" spc="-5">
                <a:latin typeface="Times New Roman"/>
                <a:cs typeface="Times New Roman"/>
              </a:rPr>
              <a:t>a </a:t>
            </a:r>
            <a:r>
              <a:rPr dirty="0" sz="1450" spc="-10">
                <a:latin typeface="Times New Roman"/>
                <a:cs typeface="Times New Roman"/>
              </a:rPr>
              <a:t>deep, dreamless sleep such as </a:t>
            </a:r>
            <a:r>
              <a:rPr dirty="0" sz="1450" spc="-5">
                <a:latin typeface="Times New Roman"/>
                <a:cs typeface="Times New Roman"/>
              </a:rPr>
              <a:t>I </a:t>
            </a:r>
            <a:r>
              <a:rPr dirty="0" sz="1450" spc="-10">
                <a:latin typeface="Times New Roman"/>
                <a:cs typeface="Times New Roman"/>
              </a:rPr>
              <a:t>had </a:t>
            </a:r>
            <a:r>
              <a:rPr dirty="0" sz="1450" spc="-5">
                <a:latin typeface="Times New Roman"/>
                <a:cs typeface="Times New Roman"/>
              </a:rPr>
              <a:t>not </a:t>
            </a:r>
            <a:r>
              <a:rPr dirty="0" sz="1450" spc="-10">
                <a:latin typeface="Times New Roman"/>
                <a:cs typeface="Times New Roman"/>
              </a:rPr>
              <a:t>known since the  </a:t>
            </a:r>
            <a:r>
              <a:rPr dirty="0" sz="1450" spc="-5">
                <a:latin typeface="Times New Roman"/>
                <a:cs typeface="Times New Roman"/>
              </a:rPr>
              <a:t>night </a:t>
            </a:r>
            <a:r>
              <a:rPr dirty="0" sz="1450" spc="-10">
                <a:latin typeface="Times New Roman"/>
                <a:cs typeface="Times New Roman"/>
              </a:rPr>
              <a:t>when Hillel loosened my</a:t>
            </a:r>
            <a:r>
              <a:rPr dirty="0" sz="1450" spc="5">
                <a:latin typeface="Times New Roman"/>
                <a:cs typeface="Times New Roman"/>
              </a:rPr>
              <a:t> </a:t>
            </a:r>
            <a:r>
              <a:rPr dirty="0" sz="1450" spc="-10">
                <a:latin typeface="Times New Roman"/>
                <a:cs typeface="Times New Roman"/>
              </a:rPr>
              <a:t>tongue.</a:t>
            </a:r>
            <a:endParaRPr sz="1450">
              <a:latin typeface="Times New Roman"/>
              <a:cs typeface="Times New Roman"/>
            </a:endParaRPr>
          </a:p>
          <a:p>
            <a:pPr>
              <a:lnSpc>
                <a:spcPct val="100000"/>
              </a:lnSpc>
              <a:spcBef>
                <a:spcPts val="25"/>
              </a:spcBef>
            </a:pPr>
            <a:endParaRPr sz="2300">
              <a:latin typeface="Times New Roman"/>
              <a:cs typeface="Times New Roman"/>
            </a:endParaRPr>
          </a:p>
          <a:p>
            <a:pPr algn="ctr" marL="635">
              <a:lnSpc>
                <a:spcPct val="100000"/>
              </a:lnSpc>
            </a:pPr>
            <a:r>
              <a:rPr dirty="0" sz="1450" spc="-15" b="1">
                <a:latin typeface="Times New Roman"/>
                <a:cs typeface="Times New Roman"/>
              </a:rPr>
              <a:t>URGE</a:t>
            </a:r>
            <a:endParaRPr sz="1450">
              <a:latin typeface="Times New Roman"/>
              <a:cs typeface="Times New Roman"/>
            </a:endParaRPr>
          </a:p>
          <a:p>
            <a:pPr>
              <a:lnSpc>
                <a:spcPct val="100000"/>
              </a:lnSpc>
              <a:spcBef>
                <a:spcPts val="15"/>
              </a:spcBef>
            </a:pPr>
            <a:endParaRPr sz="2350">
              <a:latin typeface="Times New Roman"/>
              <a:cs typeface="Times New Roman"/>
            </a:endParaRPr>
          </a:p>
          <a:p>
            <a:pPr algn="just" marL="12700" marR="5080" indent="255904">
              <a:lnSpc>
                <a:spcPts val="1730"/>
              </a:lnSpc>
            </a:pPr>
            <a:r>
              <a:rPr dirty="0" sz="1450" spc="-10">
                <a:latin typeface="Times New Roman"/>
                <a:cs typeface="Times New Roman"/>
              </a:rPr>
              <a:t>The last few days had flown </a:t>
            </a:r>
            <a:r>
              <a:rPr dirty="0" sz="1450" spc="-40">
                <a:latin typeface="Times New Roman"/>
                <a:cs typeface="Times New Roman"/>
              </a:rPr>
              <a:t>by. </a:t>
            </a:r>
            <a:r>
              <a:rPr dirty="0" sz="1450" spc="-5">
                <a:latin typeface="Times New Roman"/>
                <a:cs typeface="Times New Roman"/>
              </a:rPr>
              <a:t>I </a:t>
            </a:r>
            <a:r>
              <a:rPr dirty="0" sz="1450" spc="-10">
                <a:latin typeface="Times New Roman"/>
                <a:cs typeface="Times New Roman"/>
              </a:rPr>
              <a:t>scarcely even seemed to have time for  meals. From dawn to dusk </a:t>
            </a:r>
            <a:r>
              <a:rPr dirty="0" sz="1450" spc="-5">
                <a:latin typeface="Times New Roman"/>
                <a:cs typeface="Times New Roman"/>
              </a:rPr>
              <a:t>an </a:t>
            </a:r>
            <a:r>
              <a:rPr dirty="0" sz="1450" spc="-10">
                <a:latin typeface="Times New Roman"/>
                <a:cs typeface="Times New Roman"/>
              </a:rPr>
              <a:t>irresistible </a:t>
            </a:r>
            <a:r>
              <a:rPr dirty="0" sz="1450" spc="-15">
                <a:latin typeface="Times New Roman"/>
                <a:cs typeface="Times New Roman"/>
              </a:rPr>
              <a:t>urge </a:t>
            </a:r>
            <a:r>
              <a:rPr dirty="0" sz="1450" spc="-10">
                <a:latin typeface="Times New Roman"/>
                <a:cs typeface="Times New Roman"/>
              </a:rPr>
              <a:t>towards physical activity  shackled me to my</a:t>
            </a:r>
            <a:r>
              <a:rPr dirty="0" sz="1450" spc="5">
                <a:latin typeface="Times New Roman"/>
                <a:cs typeface="Times New Roman"/>
              </a:rPr>
              <a:t> </a:t>
            </a:r>
            <a:r>
              <a:rPr dirty="0" sz="1450" spc="-10">
                <a:latin typeface="Times New Roman"/>
                <a:cs typeface="Times New Roman"/>
              </a:rPr>
              <a:t>workbench.</a:t>
            </a:r>
            <a:endParaRPr sz="1450">
              <a:latin typeface="Times New Roman"/>
              <a:cs typeface="Times New Roman"/>
            </a:endParaRPr>
          </a:p>
          <a:p>
            <a:pPr algn="just" marL="268605" marR="801370">
              <a:lnSpc>
                <a:spcPct val="140700"/>
              </a:lnSpc>
              <a:spcBef>
                <a:spcPts val="15"/>
              </a:spcBef>
            </a:pPr>
            <a:r>
              <a:rPr dirty="0" sz="1450" spc="-5">
                <a:latin typeface="Times New Roman"/>
                <a:cs typeface="Times New Roman"/>
              </a:rPr>
              <a:t>I </a:t>
            </a:r>
            <a:r>
              <a:rPr dirty="0" sz="1450" spc="-10">
                <a:latin typeface="Times New Roman"/>
                <a:cs typeface="Times New Roman"/>
              </a:rPr>
              <a:t>finished the cameo; Miriam received it with </a:t>
            </a:r>
            <a:r>
              <a:rPr dirty="0" sz="1450" spc="-5">
                <a:latin typeface="Times New Roman"/>
                <a:cs typeface="Times New Roman"/>
              </a:rPr>
              <a:t>a </a:t>
            </a:r>
            <a:r>
              <a:rPr dirty="0" sz="1450" spc="-10">
                <a:latin typeface="Times New Roman"/>
                <a:cs typeface="Times New Roman"/>
              </a:rPr>
              <a:t>childlike delight.  </a:t>
            </a:r>
            <a:r>
              <a:rPr dirty="0" sz="1450" spc="-5">
                <a:latin typeface="Times New Roman"/>
                <a:cs typeface="Times New Roman"/>
              </a:rPr>
              <a:t>I </a:t>
            </a:r>
            <a:r>
              <a:rPr dirty="0" sz="1450" spc="-10">
                <a:latin typeface="Times New Roman"/>
                <a:cs typeface="Times New Roman"/>
              </a:rPr>
              <a:t>have also repaired the letter </a:t>
            </a:r>
            <a:r>
              <a:rPr dirty="0" sz="1450" spc="-5">
                <a:latin typeface="Times New Roman"/>
                <a:cs typeface="Times New Roman"/>
              </a:rPr>
              <a:t>J </a:t>
            </a:r>
            <a:r>
              <a:rPr dirty="0" sz="1450" spc="-10">
                <a:latin typeface="Times New Roman"/>
                <a:cs typeface="Times New Roman"/>
              </a:rPr>
              <a:t>in the Book </a:t>
            </a:r>
            <a:r>
              <a:rPr dirty="0" sz="1450" spc="-5">
                <a:latin typeface="Times New Roman"/>
                <a:cs typeface="Times New Roman"/>
              </a:rPr>
              <a:t>of</a:t>
            </a:r>
            <a:r>
              <a:rPr dirty="0" sz="1450" spc="50">
                <a:latin typeface="Times New Roman"/>
                <a:cs typeface="Times New Roman"/>
              </a:rPr>
              <a:t> </a:t>
            </a:r>
            <a:r>
              <a:rPr dirty="0" sz="1450" spc="-20">
                <a:latin typeface="Times New Roman"/>
                <a:cs typeface="Times New Roman"/>
              </a:rPr>
              <a:t>Ibbur.</a:t>
            </a:r>
            <a:endParaRPr sz="1450">
              <a:latin typeface="Times New Roman"/>
              <a:cs typeface="Times New Roman"/>
            </a:endParaRPr>
          </a:p>
          <a:p>
            <a:pPr algn="just" marL="12700" marR="6985" indent="255904">
              <a:lnSpc>
                <a:spcPts val="1730"/>
              </a:lnSpc>
              <a:spcBef>
                <a:spcPts val="844"/>
              </a:spcBef>
            </a:pPr>
            <a:r>
              <a:rPr dirty="0" sz="1450" spc="-5">
                <a:latin typeface="Times New Roman"/>
                <a:cs typeface="Times New Roman"/>
              </a:rPr>
              <a:t>I </a:t>
            </a:r>
            <a:r>
              <a:rPr dirty="0" sz="1450" spc="-10">
                <a:latin typeface="Times New Roman"/>
                <a:cs typeface="Times New Roman"/>
              </a:rPr>
              <a:t>leant back in my </a:t>
            </a:r>
            <a:r>
              <a:rPr dirty="0" sz="1450" spc="-20">
                <a:latin typeface="Times New Roman"/>
                <a:cs typeface="Times New Roman"/>
              </a:rPr>
              <a:t>chair, </a:t>
            </a:r>
            <a:r>
              <a:rPr dirty="0" sz="1450" spc="-10">
                <a:latin typeface="Times New Roman"/>
                <a:cs typeface="Times New Roman"/>
              </a:rPr>
              <a:t>relaxing </a:t>
            </a:r>
            <a:r>
              <a:rPr dirty="0" sz="1450" spc="-5">
                <a:latin typeface="Times New Roman"/>
                <a:cs typeface="Times New Roman"/>
              </a:rPr>
              <a:t>by </a:t>
            </a:r>
            <a:r>
              <a:rPr dirty="0" sz="1450" spc="-10">
                <a:latin typeface="Times New Roman"/>
                <a:cs typeface="Times New Roman"/>
              </a:rPr>
              <a:t>reviewing all the little events </a:t>
            </a:r>
            <a:r>
              <a:rPr dirty="0" sz="1450" spc="-5">
                <a:latin typeface="Times New Roman"/>
                <a:cs typeface="Times New Roman"/>
              </a:rPr>
              <a:t>of </a:t>
            </a:r>
            <a:r>
              <a:rPr dirty="0" sz="1450" spc="-10">
                <a:latin typeface="Times New Roman"/>
                <a:cs typeface="Times New Roman"/>
              </a:rPr>
              <a:t>these  days in my</a:t>
            </a:r>
            <a:r>
              <a:rPr dirty="0" sz="1450">
                <a:latin typeface="Times New Roman"/>
                <a:cs typeface="Times New Roman"/>
              </a:rPr>
              <a:t> </a:t>
            </a:r>
            <a:r>
              <a:rPr dirty="0" sz="1450" spc="-10">
                <a:latin typeface="Times New Roman"/>
                <a:cs typeface="Times New Roman"/>
              </a:rPr>
              <a:t>mind.</a:t>
            </a:r>
            <a:endParaRPr sz="1450">
              <a:latin typeface="Times New Roman"/>
              <a:cs typeface="Times New Roman"/>
            </a:endParaRPr>
          </a:p>
          <a:p>
            <a:pPr algn="just" marL="12700" marR="6350" indent="255904">
              <a:lnSpc>
                <a:spcPts val="1730"/>
              </a:lnSpc>
              <a:spcBef>
                <a:spcPts val="790"/>
              </a:spcBef>
            </a:pPr>
            <a:r>
              <a:rPr dirty="0" sz="1450" spc="-10">
                <a:latin typeface="Times New Roman"/>
                <a:cs typeface="Times New Roman"/>
              </a:rPr>
              <a:t>On the morning after the great storm, the old woman who </a:t>
            </a:r>
            <a:r>
              <a:rPr dirty="0" sz="1450" spc="-5">
                <a:latin typeface="Times New Roman"/>
                <a:cs typeface="Times New Roman"/>
              </a:rPr>
              <a:t>looks </a:t>
            </a:r>
            <a:r>
              <a:rPr dirty="0" sz="1450" spc="-10">
                <a:latin typeface="Times New Roman"/>
                <a:cs typeface="Times New Roman"/>
              </a:rPr>
              <a:t>after me  came rushing into the room with the news that during the </a:t>
            </a:r>
            <a:r>
              <a:rPr dirty="0" sz="1450" spc="-5">
                <a:latin typeface="Times New Roman"/>
                <a:cs typeface="Times New Roman"/>
              </a:rPr>
              <a:t>night </a:t>
            </a:r>
            <a:r>
              <a:rPr dirty="0" sz="1450" spc="-10">
                <a:latin typeface="Times New Roman"/>
                <a:cs typeface="Times New Roman"/>
              </a:rPr>
              <a:t>the stone  bridge had collapsed. Collapsed </a:t>
            </a:r>
            <a:r>
              <a:rPr dirty="0" sz="1450" spc="-5">
                <a:latin typeface="Times New Roman"/>
                <a:cs typeface="Times New Roman"/>
              </a:rPr>
              <a:t>.,.</a:t>
            </a:r>
            <a:r>
              <a:rPr dirty="0" sz="1450" spc="15">
                <a:latin typeface="Times New Roman"/>
                <a:cs typeface="Times New Roman"/>
              </a:rPr>
              <a:t> </a:t>
            </a:r>
            <a:r>
              <a:rPr dirty="0" sz="1450" spc="-10">
                <a:latin typeface="Times New Roman"/>
                <a:cs typeface="Times New Roman"/>
              </a:rPr>
              <a:t>strange!</a:t>
            </a:r>
            <a:endParaRPr sz="1450">
              <a:latin typeface="Times New Roman"/>
              <a:cs typeface="Times New Roman"/>
            </a:endParaRPr>
          </a:p>
          <a:p>
            <a:pPr algn="just" marL="12700" marR="5080" indent="255904">
              <a:lnSpc>
                <a:spcPts val="1730"/>
              </a:lnSpc>
              <a:spcBef>
                <a:spcPts val="715"/>
              </a:spcBef>
            </a:pPr>
            <a:r>
              <a:rPr dirty="0" sz="1450" spc="-10">
                <a:latin typeface="Times New Roman"/>
                <a:cs typeface="Times New Roman"/>
              </a:rPr>
              <a:t>Perhaps at the very moment when </a:t>
            </a:r>
            <a:r>
              <a:rPr dirty="0" sz="1450" spc="-5">
                <a:latin typeface="Times New Roman"/>
                <a:cs typeface="Times New Roman"/>
              </a:rPr>
              <a:t>I </a:t>
            </a:r>
            <a:r>
              <a:rPr dirty="0" sz="1450" spc="-10">
                <a:latin typeface="Times New Roman"/>
                <a:cs typeface="Times New Roman"/>
              </a:rPr>
              <a:t>had knocked the seeds </a:t>
            </a:r>
            <a:r>
              <a:rPr dirty="0" sz="1450" spc="-5">
                <a:latin typeface="Times New Roman"/>
                <a:cs typeface="Times New Roman"/>
              </a:rPr>
              <a:t>. . . no, no, I  </a:t>
            </a:r>
            <a:r>
              <a:rPr dirty="0" sz="1450" spc="-10">
                <a:latin typeface="Times New Roman"/>
                <a:cs typeface="Times New Roman"/>
              </a:rPr>
              <a:t>must </a:t>
            </a:r>
            <a:r>
              <a:rPr dirty="0" sz="1450" spc="-5">
                <a:latin typeface="Times New Roman"/>
                <a:cs typeface="Times New Roman"/>
              </a:rPr>
              <a:t>not </a:t>
            </a:r>
            <a:r>
              <a:rPr dirty="0" sz="1450" spc="-10">
                <a:latin typeface="Times New Roman"/>
                <a:cs typeface="Times New Roman"/>
              </a:rPr>
              <a:t>entertain the thought. It might give the events </a:t>
            </a:r>
            <a:r>
              <a:rPr dirty="0" sz="1450" spc="-5">
                <a:latin typeface="Times New Roman"/>
                <a:cs typeface="Times New Roman"/>
              </a:rPr>
              <a:t>of </a:t>
            </a:r>
            <a:r>
              <a:rPr dirty="0" sz="1450" spc="-10">
                <a:latin typeface="Times New Roman"/>
                <a:cs typeface="Times New Roman"/>
              </a:rPr>
              <a:t>that </a:t>
            </a:r>
            <a:r>
              <a:rPr dirty="0" sz="1450" spc="-5">
                <a:latin typeface="Times New Roman"/>
                <a:cs typeface="Times New Roman"/>
              </a:rPr>
              <a:t>night a </a:t>
            </a:r>
            <a:r>
              <a:rPr dirty="0" sz="1450" spc="-10">
                <a:latin typeface="Times New Roman"/>
                <a:cs typeface="Times New Roman"/>
              </a:rPr>
              <a:t>veneer  </a:t>
            </a:r>
            <a:r>
              <a:rPr dirty="0" sz="1450" spc="-5">
                <a:latin typeface="Times New Roman"/>
                <a:cs typeface="Times New Roman"/>
              </a:rPr>
              <a:t>of </a:t>
            </a:r>
            <a:r>
              <a:rPr dirty="0" sz="1450" spc="-15">
                <a:latin typeface="Times New Roman"/>
                <a:cs typeface="Times New Roman"/>
              </a:rPr>
              <a:t>rationality, </a:t>
            </a:r>
            <a:r>
              <a:rPr dirty="0" sz="1450" spc="-10">
                <a:latin typeface="Times New Roman"/>
                <a:cs typeface="Times New Roman"/>
              </a:rPr>
              <a:t>and </a:t>
            </a:r>
            <a:r>
              <a:rPr dirty="0" sz="1450" spc="-5">
                <a:latin typeface="Times New Roman"/>
                <a:cs typeface="Times New Roman"/>
              </a:rPr>
              <a:t>I </a:t>
            </a:r>
            <a:r>
              <a:rPr dirty="0" sz="1450" spc="-10">
                <a:latin typeface="Times New Roman"/>
                <a:cs typeface="Times New Roman"/>
              </a:rPr>
              <a:t>had decided to bury them deep in my breast until they  awoke </a:t>
            </a:r>
            <a:r>
              <a:rPr dirty="0" sz="1450" spc="-5">
                <a:latin typeface="Times New Roman"/>
                <a:cs typeface="Times New Roman"/>
              </a:rPr>
              <a:t>of </a:t>
            </a:r>
            <a:r>
              <a:rPr dirty="0" sz="1450" spc="-10">
                <a:latin typeface="Times New Roman"/>
                <a:cs typeface="Times New Roman"/>
              </a:rPr>
              <a:t>their own accord. Leave well</a:t>
            </a:r>
            <a:r>
              <a:rPr dirty="0" sz="1450" spc="20">
                <a:latin typeface="Times New Roman"/>
                <a:cs typeface="Times New Roman"/>
              </a:rPr>
              <a:t> </a:t>
            </a:r>
            <a:r>
              <a:rPr dirty="0" sz="1450" spc="-10">
                <a:latin typeface="Times New Roman"/>
                <a:cs typeface="Times New Roman"/>
              </a:rPr>
              <a:t>alone!</a:t>
            </a:r>
            <a:endParaRPr sz="1450">
              <a:latin typeface="Times New Roman"/>
              <a:cs typeface="Times New Roman"/>
            </a:endParaRPr>
          </a:p>
          <a:p>
            <a:pPr algn="just" marL="12700" marR="5715" indent="255904">
              <a:lnSpc>
                <a:spcPts val="1730"/>
              </a:lnSpc>
              <a:spcBef>
                <a:spcPts val="785"/>
              </a:spcBef>
            </a:pPr>
            <a:r>
              <a:rPr dirty="0" sz="1450" spc="-10">
                <a:latin typeface="Times New Roman"/>
                <a:cs typeface="Times New Roman"/>
              </a:rPr>
              <a:t>How long ago was it that </a:t>
            </a:r>
            <a:r>
              <a:rPr dirty="0" sz="1450" spc="-5">
                <a:latin typeface="Times New Roman"/>
                <a:cs typeface="Times New Roman"/>
              </a:rPr>
              <a:t>I </a:t>
            </a:r>
            <a:r>
              <a:rPr dirty="0" sz="1450" spc="-10">
                <a:latin typeface="Times New Roman"/>
                <a:cs typeface="Times New Roman"/>
              </a:rPr>
              <a:t>had crossed the bridge and looked at the stone  statues? And </a:t>
            </a:r>
            <a:r>
              <a:rPr dirty="0" sz="1450" spc="-30">
                <a:latin typeface="Times New Roman"/>
                <a:cs typeface="Times New Roman"/>
              </a:rPr>
              <a:t>now, </a:t>
            </a:r>
            <a:r>
              <a:rPr dirty="0" sz="1450" spc="-10">
                <a:latin typeface="Times New Roman"/>
                <a:cs typeface="Times New Roman"/>
              </a:rPr>
              <a:t>after standing for centuries, it was in ruins. </a:t>
            </a:r>
            <a:r>
              <a:rPr dirty="0" sz="1450" spc="-5">
                <a:latin typeface="Times New Roman"/>
                <a:cs typeface="Times New Roman"/>
              </a:rPr>
              <a:t>I </a:t>
            </a:r>
            <a:r>
              <a:rPr dirty="0" sz="1450" spc="-10">
                <a:latin typeface="Times New Roman"/>
                <a:cs typeface="Times New Roman"/>
              </a:rPr>
              <a:t>felt almost sad  at the idea that </a:t>
            </a:r>
            <a:r>
              <a:rPr dirty="0" sz="1450" spc="-5">
                <a:latin typeface="Times New Roman"/>
                <a:cs typeface="Times New Roman"/>
              </a:rPr>
              <a:t>I </a:t>
            </a:r>
            <a:r>
              <a:rPr dirty="0" sz="1450" spc="-10">
                <a:latin typeface="Times New Roman"/>
                <a:cs typeface="Times New Roman"/>
              </a:rPr>
              <a:t>would never set </a:t>
            </a:r>
            <a:r>
              <a:rPr dirty="0" sz="1450" spc="-5">
                <a:latin typeface="Times New Roman"/>
                <a:cs typeface="Times New Roman"/>
              </a:rPr>
              <a:t>foot on </a:t>
            </a:r>
            <a:r>
              <a:rPr dirty="0" sz="1450" spc="-10">
                <a:latin typeface="Times New Roman"/>
                <a:cs typeface="Times New Roman"/>
              </a:rPr>
              <a:t>it again. Even if they rebuilt it, it  would still </a:t>
            </a:r>
            <a:r>
              <a:rPr dirty="0" sz="1450" spc="-5">
                <a:latin typeface="Times New Roman"/>
                <a:cs typeface="Times New Roman"/>
              </a:rPr>
              <a:t>not be </a:t>
            </a:r>
            <a:r>
              <a:rPr dirty="0" sz="1450" spc="-10">
                <a:latin typeface="Times New Roman"/>
                <a:cs typeface="Times New Roman"/>
              </a:rPr>
              <a:t>the old mysterious stone bridge. For hours while </a:t>
            </a:r>
            <a:r>
              <a:rPr dirty="0" sz="1450" spc="-5">
                <a:latin typeface="Times New Roman"/>
                <a:cs typeface="Times New Roman"/>
              </a:rPr>
              <a:t>I </a:t>
            </a:r>
            <a:r>
              <a:rPr dirty="0" sz="1450" spc="-10">
                <a:latin typeface="Times New Roman"/>
                <a:cs typeface="Times New Roman"/>
              </a:rPr>
              <a:t>worked  </a:t>
            </a:r>
            <a:r>
              <a:rPr dirty="0" sz="1450" spc="-5">
                <a:latin typeface="Times New Roman"/>
                <a:cs typeface="Times New Roman"/>
              </a:rPr>
              <a:t>on </a:t>
            </a:r>
            <a:r>
              <a:rPr dirty="0" sz="1450" spc="-10">
                <a:latin typeface="Times New Roman"/>
                <a:cs typeface="Times New Roman"/>
              </a:rPr>
              <a:t>the cameo </a:t>
            </a:r>
            <a:r>
              <a:rPr dirty="0" sz="1450" spc="-5">
                <a:latin typeface="Times New Roman"/>
                <a:cs typeface="Times New Roman"/>
              </a:rPr>
              <a:t>I </a:t>
            </a:r>
            <a:r>
              <a:rPr dirty="0" sz="1450" spc="-10">
                <a:latin typeface="Times New Roman"/>
                <a:cs typeface="Times New Roman"/>
              </a:rPr>
              <a:t>had found my thoughts turning to it, and it had all come back  into my mind, as naturally as if </a:t>
            </a:r>
            <a:r>
              <a:rPr dirty="0" sz="1450" spc="-5">
                <a:latin typeface="Times New Roman"/>
                <a:cs typeface="Times New Roman"/>
              </a:rPr>
              <a:t>I </a:t>
            </a:r>
            <a:r>
              <a:rPr dirty="0" sz="1450" spc="-10">
                <a:latin typeface="Times New Roman"/>
                <a:cs typeface="Times New Roman"/>
              </a:rPr>
              <a:t>had never forgotten: how often </a:t>
            </a:r>
            <a:r>
              <a:rPr dirty="0" sz="1450" spc="-5">
                <a:latin typeface="Times New Roman"/>
                <a:cs typeface="Times New Roman"/>
              </a:rPr>
              <a:t>I </a:t>
            </a:r>
            <a:r>
              <a:rPr dirty="0" sz="1450" spc="-10">
                <a:latin typeface="Times New Roman"/>
                <a:cs typeface="Times New Roman"/>
              </a:rPr>
              <a:t>had crossed  it as </a:t>
            </a:r>
            <a:r>
              <a:rPr dirty="0" sz="1450" spc="-5">
                <a:latin typeface="Times New Roman"/>
                <a:cs typeface="Times New Roman"/>
              </a:rPr>
              <a:t>a </a:t>
            </a:r>
            <a:r>
              <a:rPr dirty="0" sz="1450" spc="-10">
                <a:latin typeface="Times New Roman"/>
                <a:cs typeface="Times New Roman"/>
              </a:rPr>
              <a:t>child, looking </a:t>
            </a:r>
            <a:r>
              <a:rPr dirty="0" sz="1450" spc="-5">
                <a:latin typeface="Times New Roman"/>
                <a:cs typeface="Times New Roman"/>
              </a:rPr>
              <a:t>up </a:t>
            </a:r>
            <a:r>
              <a:rPr dirty="0" sz="1450" spc="-10">
                <a:latin typeface="Times New Roman"/>
                <a:cs typeface="Times New Roman"/>
              </a:rPr>
              <a:t>at the statues </a:t>
            </a:r>
            <a:r>
              <a:rPr dirty="0" sz="1450" spc="-5">
                <a:latin typeface="Times New Roman"/>
                <a:cs typeface="Times New Roman"/>
              </a:rPr>
              <a:t>of </a:t>
            </a:r>
            <a:r>
              <a:rPr dirty="0" sz="1450" spc="-10">
                <a:latin typeface="Times New Roman"/>
                <a:cs typeface="Times New Roman"/>
              </a:rPr>
              <a:t>Saint Luitgard and all the others who  were now buried beneath the raging</a:t>
            </a:r>
            <a:r>
              <a:rPr dirty="0" sz="1450" spc="20">
                <a:latin typeface="Times New Roman"/>
                <a:cs typeface="Times New Roman"/>
              </a:rPr>
              <a:t> </a:t>
            </a:r>
            <a:r>
              <a:rPr dirty="0" sz="1450" spc="-10">
                <a:latin typeface="Times New Roman"/>
                <a:cs typeface="Times New Roman"/>
              </a:rPr>
              <a:t>waters.</a:t>
            </a:r>
            <a:endParaRPr sz="1450">
              <a:latin typeface="Times New Roman"/>
              <a:cs typeface="Times New Roman"/>
            </a:endParaRPr>
          </a:p>
          <a:p>
            <a:pPr algn="just" marL="12700" marR="5080" indent="255904">
              <a:lnSpc>
                <a:spcPts val="1730"/>
              </a:lnSpc>
              <a:spcBef>
                <a:spcPts val="780"/>
              </a:spcBef>
            </a:pPr>
            <a:r>
              <a:rPr dirty="0" sz="1450" spc="-10">
                <a:latin typeface="Times New Roman"/>
                <a:cs typeface="Times New Roman"/>
              </a:rPr>
              <a:t>In my mind </a:t>
            </a:r>
            <a:r>
              <a:rPr dirty="0" sz="1450" spc="-5">
                <a:latin typeface="Times New Roman"/>
                <a:cs typeface="Times New Roman"/>
              </a:rPr>
              <a:t>I </a:t>
            </a:r>
            <a:r>
              <a:rPr dirty="0" sz="1450" spc="-10">
                <a:latin typeface="Times New Roman"/>
                <a:cs typeface="Times New Roman"/>
              </a:rPr>
              <a:t>had once more seen all those tiny little things which, as </a:t>
            </a:r>
            <a:r>
              <a:rPr dirty="0" sz="1450" spc="-5">
                <a:latin typeface="Times New Roman"/>
                <a:cs typeface="Times New Roman"/>
              </a:rPr>
              <a:t>a  </a:t>
            </a:r>
            <a:r>
              <a:rPr dirty="0" sz="1450" spc="-10">
                <a:latin typeface="Times New Roman"/>
                <a:cs typeface="Times New Roman"/>
              </a:rPr>
              <a:t>child, </a:t>
            </a:r>
            <a:r>
              <a:rPr dirty="0" sz="1450" spc="-5">
                <a:latin typeface="Times New Roman"/>
                <a:cs typeface="Times New Roman"/>
              </a:rPr>
              <a:t>I </a:t>
            </a:r>
            <a:r>
              <a:rPr dirty="0" sz="1450" spc="-10">
                <a:latin typeface="Times New Roman"/>
                <a:cs typeface="Times New Roman"/>
              </a:rPr>
              <a:t>had called my own. </a:t>
            </a:r>
            <a:r>
              <a:rPr dirty="0" sz="1450" spc="-5">
                <a:latin typeface="Times New Roman"/>
                <a:cs typeface="Times New Roman"/>
              </a:rPr>
              <a:t>I </a:t>
            </a:r>
            <a:r>
              <a:rPr dirty="0" sz="1450" spc="-10">
                <a:latin typeface="Times New Roman"/>
                <a:cs typeface="Times New Roman"/>
              </a:rPr>
              <a:t>remembered, </a:t>
            </a:r>
            <a:r>
              <a:rPr dirty="0" sz="1450" spc="-5">
                <a:latin typeface="Times New Roman"/>
                <a:cs typeface="Times New Roman"/>
              </a:rPr>
              <a:t>too, </a:t>
            </a:r>
            <a:r>
              <a:rPr dirty="0" sz="1450" spc="-10">
                <a:latin typeface="Times New Roman"/>
                <a:cs typeface="Times New Roman"/>
              </a:rPr>
              <a:t>my father and mother and all  my</a:t>
            </a:r>
            <a:r>
              <a:rPr dirty="0" sz="1450" spc="30">
                <a:latin typeface="Times New Roman"/>
                <a:cs typeface="Times New Roman"/>
              </a:rPr>
              <a:t> </a:t>
            </a:r>
            <a:r>
              <a:rPr dirty="0" sz="1450" spc="-10">
                <a:latin typeface="Times New Roman"/>
                <a:cs typeface="Times New Roman"/>
              </a:rPr>
              <a:t>schoolfriends.</a:t>
            </a:r>
            <a:r>
              <a:rPr dirty="0" sz="1450" spc="35">
                <a:latin typeface="Times New Roman"/>
                <a:cs typeface="Times New Roman"/>
              </a:rPr>
              <a:t> </a:t>
            </a:r>
            <a:r>
              <a:rPr dirty="0" sz="1450" spc="-10">
                <a:latin typeface="Times New Roman"/>
                <a:cs typeface="Times New Roman"/>
              </a:rPr>
              <a:t>Only</a:t>
            </a:r>
            <a:r>
              <a:rPr dirty="0" sz="1450" spc="30">
                <a:latin typeface="Times New Roman"/>
                <a:cs typeface="Times New Roman"/>
              </a:rPr>
              <a:t> </a:t>
            </a:r>
            <a:r>
              <a:rPr dirty="0" sz="1450" spc="-10">
                <a:latin typeface="Times New Roman"/>
                <a:cs typeface="Times New Roman"/>
              </a:rPr>
              <a:t>the</a:t>
            </a:r>
            <a:r>
              <a:rPr dirty="0" sz="1450" spc="35">
                <a:latin typeface="Times New Roman"/>
                <a:cs typeface="Times New Roman"/>
              </a:rPr>
              <a:t> </a:t>
            </a:r>
            <a:r>
              <a:rPr dirty="0" sz="1450" spc="-10">
                <a:latin typeface="Times New Roman"/>
                <a:cs typeface="Times New Roman"/>
              </a:rPr>
              <a:t>house</a:t>
            </a:r>
            <a:r>
              <a:rPr dirty="0" sz="1450" spc="30">
                <a:latin typeface="Times New Roman"/>
                <a:cs typeface="Times New Roman"/>
              </a:rPr>
              <a:t> </a:t>
            </a:r>
            <a:r>
              <a:rPr dirty="0" sz="1450" spc="-10">
                <a:latin typeface="Times New Roman"/>
                <a:cs typeface="Times New Roman"/>
              </a:rPr>
              <a:t>where</a:t>
            </a:r>
            <a:r>
              <a:rPr dirty="0" sz="1450" spc="35">
                <a:latin typeface="Times New Roman"/>
                <a:cs typeface="Times New Roman"/>
              </a:rPr>
              <a:t> </a:t>
            </a:r>
            <a:r>
              <a:rPr dirty="0" sz="1450" spc="-5">
                <a:latin typeface="Times New Roman"/>
                <a:cs typeface="Times New Roman"/>
              </a:rPr>
              <a:t>I</a:t>
            </a:r>
            <a:r>
              <a:rPr dirty="0" sz="1450" spc="30">
                <a:latin typeface="Times New Roman"/>
                <a:cs typeface="Times New Roman"/>
              </a:rPr>
              <a:t> </a:t>
            </a:r>
            <a:r>
              <a:rPr dirty="0" sz="1450" spc="-10">
                <a:latin typeface="Times New Roman"/>
                <a:cs typeface="Times New Roman"/>
              </a:rPr>
              <a:t>had</a:t>
            </a:r>
            <a:r>
              <a:rPr dirty="0" sz="1450" spc="35">
                <a:latin typeface="Times New Roman"/>
                <a:cs typeface="Times New Roman"/>
              </a:rPr>
              <a:t> </a:t>
            </a:r>
            <a:r>
              <a:rPr dirty="0" sz="1450" spc="-10">
                <a:latin typeface="Times New Roman"/>
                <a:cs typeface="Times New Roman"/>
              </a:rPr>
              <a:t>lived</a:t>
            </a:r>
            <a:r>
              <a:rPr dirty="0" sz="1450" spc="30">
                <a:latin typeface="Times New Roman"/>
                <a:cs typeface="Times New Roman"/>
              </a:rPr>
              <a:t> </a:t>
            </a:r>
            <a:r>
              <a:rPr dirty="0" sz="1450" spc="-10">
                <a:latin typeface="Times New Roman"/>
                <a:cs typeface="Times New Roman"/>
              </a:rPr>
              <a:t>was</a:t>
            </a:r>
            <a:r>
              <a:rPr dirty="0" sz="1450" spc="35">
                <a:latin typeface="Times New Roman"/>
                <a:cs typeface="Times New Roman"/>
              </a:rPr>
              <a:t> </a:t>
            </a:r>
            <a:r>
              <a:rPr dirty="0" sz="1450" spc="-10">
                <a:latin typeface="Times New Roman"/>
                <a:cs typeface="Times New Roman"/>
              </a:rPr>
              <a:t>lost</a:t>
            </a:r>
            <a:r>
              <a:rPr dirty="0" sz="1450" spc="30">
                <a:latin typeface="Times New Roman"/>
                <a:cs typeface="Times New Roman"/>
              </a:rPr>
              <a:t> </a:t>
            </a:r>
            <a:r>
              <a:rPr dirty="0" sz="1450" spc="-10">
                <a:latin typeface="Times New Roman"/>
                <a:cs typeface="Times New Roman"/>
              </a:rPr>
              <a:t>to</a:t>
            </a:r>
            <a:r>
              <a:rPr dirty="0" sz="1450" spc="35">
                <a:latin typeface="Times New Roman"/>
                <a:cs typeface="Times New Roman"/>
              </a:rPr>
              <a:t> </a:t>
            </a:r>
            <a:r>
              <a:rPr dirty="0" sz="1450" spc="-25">
                <a:latin typeface="Times New Roman"/>
                <a:cs typeface="Times New Roman"/>
              </a:rPr>
              <a:t>memory.</a:t>
            </a:r>
            <a:r>
              <a:rPr dirty="0" sz="1450" spc="30">
                <a:latin typeface="Times New Roman"/>
                <a:cs typeface="Times New Roman"/>
              </a:rPr>
              <a:t> </a:t>
            </a:r>
            <a:r>
              <a:rPr dirty="0" sz="1450" spc="-10">
                <a:latin typeface="Times New Roman"/>
                <a:cs typeface="Times New Roman"/>
              </a:rPr>
              <a:t>But</a:t>
            </a:r>
            <a:r>
              <a:rPr dirty="0" sz="1450" spc="35">
                <a:latin typeface="Times New Roman"/>
                <a:cs typeface="Times New Roman"/>
              </a:rPr>
              <a:t> </a:t>
            </a:r>
            <a:r>
              <a:rPr dirty="0" sz="1450" spc="-5">
                <a:latin typeface="Times New Roman"/>
                <a:cs typeface="Times New Roman"/>
              </a:rPr>
              <a:t>I</a:t>
            </a:r>
            <a:endParaRPr sz="1450">
              <a:latin typeface="Times New Roman"/>
              <a:cs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300" y="604386"/>
            <a:ext cx="5807710" cy="9213215"/>
          </a:xfrm>
          <a:prstGeom prst="rect">
            <a:avLst/>
          </a:prstGeom>
        </p:spPr>
        <p:txBody>
          <a:bodyPr wrap="square" lIns="0" tIns="23495" rIns="0" bIns="0" rtlCol="0" vert="horz">
            <a:spAutoFit/>
          </a:bodyPr>
          <a:lstStyle/>
          <a:p>
            <a:pPr marL="12700" marR="10795">
              <a:lnSpc>
                <a:spcPts val="1689"/>
              </a:lnSpc>
              <a:spcBef>
                <a:spcPts val="185"/>
              </a:spcBef>
            </a:pPr>
            <a:r>
              <a:rPr dirty="0" sz="1450" spc="-10">
                <a:latin typeface="Times New Roman"/>
                <a:cs typeface="Times New Roman"/>
              </a:rPr>
              <a:t>knew that </a:t>
            </a:r>
            <a:r>
              <a:rPr dirty="0" sz="1450" spc="-5">
                <a:latin typeface="Times New Roman"/>
                <a:cs typeface="Times New Roman"/>
              </a:rPr>
              <a:t>one </a:t>
            </a:r>
            <a:r>
              <a:rPr dirty="0" sz="1450" spc="-30">
                <a:latin typeface="Times New Roman"/>
                <a:cs typeface="Times New Roman"/>
              </a:rPr>
              <a:t>day, </a:t>
            </a: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was least expecting it, it would suddenly reappear  in my mind, and </a:t>
            </a:r>
            <a:r>
              <a:rPr dirty="0" sz="1450" spc="-5">
                <a:latin typeface="Times New Roman"/>
                <a:cs typeface="Times New Roman"/>
              </a:rPr>
              <a:t>I </a:t>
            </a:r>
            <a:r>
              <a:rPr dirty="0" sz="1450" spc="-10">
                <a:latin typeface="Times New Roman"/>
                <a:cs typeface="Times New Roman"/>
              </a:rPr>
              <a:t>looked forward to that</a:t>
            </a:r>
            <a:r>
              <a:rPr dirty="0" sz="1450" spc="30">
                <a:latin typeface="Times New Roman"/>
                <a:cs typeface="Times New Roman"/>
              </a:rPr>
              <a:t> </a:t>
            </a:r>
            <a:r>
              <a:rPr dirty="0" sz="1450" spc="-30">
                <a:latin typeface="Times New Roman"/>
                <a:cs typeface="Times New Roman"/>
              </a:rPr>
              <a:t>day.</a:t>
            </a:r>
            <a:endParaRPr sz="1450">
              <a:latin typeface="Times New Roman"/>
              <a:cs typeface="Times New Roman"/>
            </a:endParaRPr>
          </a:p>
          <a:p>
            <a:pPr marL="12700" marR="8255" indent="255904">
              <a:lnSpc>
                <a:spcPts val="1730"/>
              </a:lnSpc>
              <a:spcBef>
                <a:spcPts val="805"/>
              </a:spcBef>
            </a:pPr>
            <a:r>
              <a:rPr dirty="0" sz="1450" spc="-10">
                <a:latin typeface="Times New Roman"/>
                <a:cs typeface="Times New Roman"/>
              </a:rPr>
              <a:t>It was so comfortable to feel that, all at once, my life was running </a:t>
            </a:r>
            <a:r>
              <a:rPr dirty="0" sz="1450" spc="-5">
                <a:latin typeface="Times New Roman"/>
                <a:cs typeface="Times New Roman"/>
              </a:rPr>
              <a:t>on a  </a:t>
            </a:r>
            <a:r>
              <a:rPr dirty="0" sz="1450" spc="-10">
                <a:latin typeface="Times New Roman"/>
                <a:cs typeface="Times New Roman"/>
              </a:rPr>
              <a:t>simple, natural</a:t>
            </a:r>
            <a:r>
              <a:rPr dirty="0" sz="1450" spc="-5">
                <a:latin typeface="Times New Roman"/>
                <a:cs typeface="Times New Roman"/>
              </a:rPr>
              <a:t> </a:t>
            </a:r>
            <a:r>
              <a:rPr dirty="0" sz="1450" spc="-10">
                <a:latin typeface="Times New Roman"/>
                <a:cs typeface="Times New Roman"/>
              </a:rPr>
              <a:t>course.</a:t>
            </a:r>
            <a:endParaRPr sz="1450">
              <a:latin typeface="Times New Roman"/>
              <a:cs typeface="Times New Roman"/>
            </a:endParaRPr>
          </a:p>
          <a:p>
            <a:pPr marL="12700" marR="158750" indent="255904">
              <a:lnSpc>
                <a:spcPts val="1730"/>
              </a:lnSpc>
              <a:spcBef>
                <a:spcPts val="715"/>
              </a:spcBef>
            </a:pPr>
            <a:r>
              <a:rPr dirty="0" sz="1450" spc="-10">
                <a:latin typeface="Times New Roman"/>
                <a:cs typeface="Times New Roman"/>
              </a:rPr>
              <a:t>When </a:t>
            </a:r>
            <a:r>
              <a:rPr dirty="0" sz="1450" spc="-5">
                <a:latin typeface="Times New Roman"/>
                <a:cs typeface="Times New Roman"/>
              </a:rPr>
              <a:t>I </a:t>
            </a:r>
            <a:r>
              <a:rPr dirty="0" sz="1450" spc="-10">
                <a:latin typeface="Times New Roman"/>
                <a:cs typeface="Times New Roman"/>
              </a:rPr>
              <a:t>took The Book </a:t>
            </a:r>
            <a:r>
              <a:rPr dirty="0" sz="1450" spc="-5">
                <a:latin typeface="Times New Roman"/>
                <a:cs typeface="Times New Roman"/>
              </a:rPr>
              <a:t>of Ibbur out of </a:t>
            </a:r>
            <a:r>
              <a:rPr dirty="0" sz="1450" spc="-10">
                <a:latin typeface="Times New Roman"/>
                <a:cs typeface="Times New Roman"/>
              </a:rPr>
              <a:t>the iron </a:t>
            </a:r>
            <a:r>
              <a:rPr dirty="0" sz="1450" spc="-5">
                <a:latin typeface="Times New Roman"/>
                <a:cs typeface="Times New Roman"/>
              </a:rPr>
              <a:t>box </a:t>
            </a:r>
            <a:r>
              <a:rPr dirty="0" sz="1450" spc="-10">
                <a:latin typeface="Times New Roman"/>
                <a:cs typeface="Times New Roman"/>
              </a:rPr>
              <a:t>the day before  </a:t>
            </a:r>
            <a:r>
              <a:rPr dirty="0" sz="1450" spc="-20">
                <a:latin typeface="Times New Roman"/>
                <a:cs typeface="Times New Roman"/>
              </a:rPr>
              <a:t>yesterday, </a:t>
            </a:r>
            <a:r>
              <a:rPr dirty="0" sz="1450" spc="-5">
                <a:latin typeface="Times New Roman"/>
                <a:cs typeface="Times New Roman"/>
              </a:rPr>
              <a:t>I </a:t>
            </a:r>
            <a:r>
              <a:rPr dirty="0" sz="1450" spc="-10">
                <a:latin typeface="Times New Roman"/>
                <a:cs typeface="Times New Roman"/>
              </a:rPr>
              <a:t>found that there was nothing remarkable about it at all; it looked  like any old parchment </a:t>
            </a:r>
            <a:r>
              <a:rPr dirty="0" sz="1450" spc="-5">
                <a:latin typeface="Times New Roman"/>
                <a:cs typeface="Times New Roman"/>
              </a:rPr>
              <a:t>book </a:t>
            </a:r>
            <a:r>
              <a:rPr dirty="0" sz="1450" spc="-10">
                <a:latin typeface="Times New Roman"/>
                <a:cs typeface="Times New Roman"/>
              </a:rPr>
              <a:t>with decorative initials, it looked quite ordinary  to me. </a:t>
            </a:r>
            <a:r>
              <a:rPr dirty="0" sz="1450" spc="-5">
                <a:latin typeface="Times New Roman"/>
                <a:cs typeface="Times New Roman"/>
              </a:rPr>
              <a:t>I </a:t>
            </a:r>
            <a:r>
              <a:rPr dirty="0" sz="1450" spc="-10">
                <a:latin typeface="Times New Roman"/>
                <a:cs typeface="Times New Roman"/>
              </a:rPr>
              <a:t>could </a:t>
            </a:r>
            <a:r>
              <a:rPr dirty="0" sz="1450" spc="-5">
                <a:latin typeface="Times New Roman"/>
                <a:cs typeface="Times New Roman"/>
              </a:rPr>
              <a:t>not </a:t>
            </a:r>
            <a:r>
              <a:rPr dirty="0" sz="1450" spc="-10">
                <a:latin typeface="Times New Roman"/>
                <a:cs typeface="Times New Roman"/>
              </a:rPr>
              <a:t>understand how it could ever have </a:t>
            </a:r>
            <a:r>
              <a:rPr dirty="0" sz="1450" spc="-15">
                <a:latin typeface="Times New Roman"/>
                <a:cs typeface="Times New Roman"/>
              </a:rPr>
              <a:t>affected </a:t>
            </a:r>
            <a:r>
              <a:rPr dirty="0" sz="1450" spc="-10">
                <a:latin typeface="Times New Roman"/>
                <a:cs typeface="Times New Roman"/>
              </a:rPr>
              <a:t>me as  supernatural. It was written in Hebrew and therefore completely  incomprehensible to</a:t>
            </a:r>
            <a:r>
              <a:rPr dirty="0" sz="1450" spc="-5">
                <a:latin typeface="Times New Roman"/>
                <a:cs typeface="Times New Roman"/>
              </a:rPr>
              <a:t> </a:t>
            </a:r>
            <a:r>
              <a:rPr dirty="0" sz="1450" spc="-10">
                <a:latin typeface="Times New Roman"/>
                <a:cs typeface="Times New Roman"/>
              </a:rPr>
              <a:t>me.</a:t>
            </a:r>
            <a:endParaRPr sz="1450">
              <a:latin typeface="Times New Roman"/>
              <a:cs typeface="Times New Roman"/>
            </a:endParaRPr>
          </a:p>
          <a:p>
            <a:pPr marL="268605">
              <a:lnSpc>
                <a:spcPct val="100000"/>
              </a:lnSpc>
              <a:spcBef>
                <a:spcPts val="720"/>
              </a:spcBef>
            </a:pPr>
            <a:r>
              <a:rPr dirty="0" sz="1450" spc="-10">
                <a:latin typeface="Times New Roman"/>
                <a:cs typeface="Times New Roman"/>
              </a:rPr>
              <a:t>When would the unknown man come to collect</a:t>
            </a:r>
            <a:r>
              <a:rPr dirty="0" sz="1450" spc="30">
                <a:latin typeface="Times New Roman"/>
                <a:cs typeface="Times New Roman"/>
              </a:rPr>
              <a:t> </a:t>
            </a:r>
            <a:r>
              <a:rPr dirty="0" sz="1450" spc="-10">
                <a:latin typeface="Times New Roman"/>
                <a:cs typeface="Times New Roman"/>
              </a:rPr>
              <a:t>it?</a:t>
            </a:r>
            <a:endParaRPr sz="1450">
              <a:latin typeface="Times New Roman"/>
              <a:cs typeface="Times New Roman"/>
            </a:endParaRPr>
          </a:p>
          <a:p>
            <a:pPr algn="just" marL="12700" marR="5080" indent="255904">
              <a:lnSpc>
                <a:spcPts val="1730"/>
              </a:lnSpc>
              <a:spcBef>
                <a:spcPts val="844"/>
              </a:spcBef>
            </a:pPr>
            <a:r>
              <a:rPr dirty="0" sz="1450" spc="-10">
                <a:latin typeface="Times New Roman"/>
                <a:cs typeface="Times New Roman"/>
              </a:rPr>
              <a:t>The joy </a:t>
            </a:r>
            <a:r>
              <a:rPr dirty="0" sz="1450" spc="-5">
                <a:latin typeface="Times New Roman"/>
                <a:cs typeface="Times New Roman"/>
              </a:rPr>
              <a:t>of </a:t>
            </a:r>
            <a:r>
              <a:rPr dirty="0" sz="1450" spc="-10">
                <a:latin typeface="Times New Roman"/>
                <a:cs typeface="Times New Roman"/>
              </a:rPr>
              <a:t>living, which had quietly returned while </a:t>
            </a:r>
            <a:r>
              <a:rPr dirty="0" sz="1450" spc="-5">
                <a:latin typeface="Times New Roman"/>
                <a:cs typeface="Times New Roman"/>
              </a:rPr>
              <a:t>I </a:t>
            </a:r>
            <a:r>
              <a:rPr dirty="0" sz="1450" spc="-10">
                <a:latin typeface="Times New Roman"/>
                <a:cs typeface="Times New Roman"/>
              </a:rPr>
              <a:t>was working </a:t>
            </a:r>
            <a:r>
              <a:rPr dirty="0" sz="1450" spc="-5">
                <a:latin typeface="Times New Roman"/>
                <a:cs typeface="Times New Roman"/>
              </a:rPr>
              <a:t>on </a:t>
            </a:r>
            <a:r>
              <a:rPr dirty="0" sz="1450" spc="-10">
                <a:latin typeface="Times New Roman"/>
                <a:cs typeface="Times New Roman"/>
              </a:rPr>
              <a:t>the  cameo, awoke again in all its invigorating freshness, repelling the </a:t>
            </a:r>
            <a:r>
              <a:rPr dirty="0" sz="1450" spc="-5">
                <a:latin typeface="Times New Roman"/>
                <a:cs typeface="Times New Roman"/>
              </a:rPr>
              <a:t>night  </a:t>
            </a:r>
            <a:r>
              <a:rPr dirty="0" sz="1450" spc="-10">
                <a:latin typeface="Times New Roman"/>
                <a:cs typeface="Times New Roman"/>
              </a:rPr>
              <a:t>thoughts which were still trying to ambush</a:t>
            </a:r>
            <a:r>
              <a:rPr dirty="0" sz="1450" spc="25">
                <a:latin typeface="Times New Roman"/>
                <a:cs typeface="Times New Roman"/>
              </a:rPr>
              <a:t> </a:t>
            </a:r>
            <a:r>
              <a:rPr dirty="0" sz="1450" spc="-10">
                <a:latin typeface="Times New Roman"/>
                <a:cs typeface="Times New Roman"/>
              </a:rPr>
              <a:t>me.</a:t>
            </a:r>
            <a:endParaRPr sz="1450">
              <a:latin typeface="Times New Roman"/>
              <a:cs typeface="Times New Roman"/>
            </a:endParaRPr>
          </a:p>
          <a:p>
            <a:pPr algn="just" marL="12700" marR="12700" indent="255904">
              <a:lnSpc>
                <a:spcPts val="1730"/>
              </a:lnSpc>
              <a:spcBef>
                <a:spcPts val="715"/>
              </a:spcBef>
            </a:pPr>
            <a:r>
              <a:rPr dirty="0" sz="1450" spc="-10">
                <a:latin typeface="Times New Roman"/>
                <a:cs typeface="Times New Roman"/>
              </a:rPr>
              <a:t>Quickly </a:t>
            </a:r>
            <a:r>
              <a:rPr dirty="0" sz="1450" spc="-5">
                <a:latin typeface="Times New Roman"/>
                <a:cs typeface="Times New Roman"/>
              </a:rPr>
              <a:t>I </a:t>
            </a:r>
            <a:r>
              <a:rPr dirty="0" sz="1450" spc="-10">
                <a:latin typeface="Times New Roman"/>
                <a:cs typeface="Times New Roman"/>
              </a:rPr>
              <a:t>picked </a:t>
            </a:r>
            <a:r>
              <a:rPr dirty="0" sz="1450" spc="-5">
                <a:latin typeface="Times New Roman"/>
                <a:cs typeface="Times New Roman"/>
              </a:rPr>
              <a:t>up </a:t>
            </a:r>
            <a:r>
              <a:rPr dirty="0" sz="1450" spc="-10">
                <a:latin typeface="Times New Roman"/>
                <a:cs typeface="Times New Roman"/>
              </a:rPr>
              <a:t>the photograph </a:t>
            </a:r>
            <a:r>
              <a:rPr dirty="0" sz="1450" spc="-5">
                <a:latin typeface="Times New Roman"/>
                <a:cs typeface="Times New Roman"/>
              </a:rPr>
              <a:t>of </a:t>
            </a:r>
            <a:r>
              <a:rPr dirty="0" sz="1450" spc="-10">
                <a:latin typeface="Times New Roman"/>
                <a:cs typeface="Times New Roman"/>
              </a:rPr>
              <a:t>Angelina—I had cut </a:t>
            </a:r>
            <a:r>
              <a:rPr dirty="0" sz="1450" spc="-15">
                <a:latin typeface="Times New Roman"/>
                <a:cs typeface="Times New Roman"/>
              </a:rPr>
              <a:t>off </a:t>
            </a:r>
            <a:r>
              <a:rPr dirty="0" sz="1450" spc="-10">
                <a:latin typeface="Times New Roman"/>
                <a:cs typeface="Times New Roman"/>
              </a:rPr>
              <a:t>the  dedication at the</a:t>
            </a:r>
            <a:r>
              <a:rPr dirty="0" sz="1450">
                <a:latin typeface="Times New Roman"/>
                <a:cs typeface="Times New Roman"/>
              </a:rPr>
              <a:t> </a:t>
            </a:r>
            <a:r>
              <a:rPr dirty="0" sz="1450" spc="-10">
                <a:latin typeface="Times New Roman"/>
                <a:cs typeface="Times New Roman"/>
              </a:rPr>
              <a:t>bottom—</a:t>
            </a:r>
            <a:endParaRPr sz="1450">
              <a:latin typeface="Times New Roman"/>
              <a:cs typeface="Times New Roman"/>
            </a:endParaRPr>
          </a:p>
          <a:p>
            <a:pPr algn="just" marL="12700" marR="9525" indent="255904">
              <a:lnSpc>
                <a:spcPts val="1730"/>
              </a:lnSpc>
              <a:spcBef>
                <a:spcPts val="790"/>
              </a:spcBef>
            </a:pPr>
            <a:r>
              <a:rPr dirty="0" sz="1450" spc="-10">
                <a:latin typeface="Times New Roman"/>
                <a:cs typeface="Times New Roman"/>
              </a:rPr>
              <a:t>and kissed it. It was all so foolish and unreasonable, </a:t>
            </a:r>
            <a:r>
              <a:rPr dirty="0" sz="1450" spc="-5">
                <a:latin typeface="Times New Roman"/>
                <a:cs typeface="Times New Roman"/>
              </a:rPr>
              <a:t>but </a:t>
            </a:r>
            <a:r>
              <a:rPr dirty="0" sz="1450" spc="-10">
                <a:latin typeface="Times New Roman"/>
                <a:cs typeface="Times New Roman"/>
              </a:rPr>
              <a:t>why for once </a:t>
            </a:r>
            <a:r>
              <a:rPr dirty="0" sz="1450" spc="-5">
                <a:latin typeface="Times New Roman"/>
                <a:cs typeface="Times New Roman"/>
              </a:rPr>
              <a:t>not  </a:t>
            </a:r>
            <a:r>
              <a:rPr dirty="0" sz="1450" spc="-10">
                <a:latin typeface="Times New Roman"/>
                <a:cs typeface="Times New Roman"/>
              </a:rPr>
              <a:t>think </a:t>
            </a:r>
            <a:r>
              <a:rPr dirty="0" sz="1450" spc="-5">
                <a:latin typeface="Times New Roman"/>
                <a:cs typeface="Times New Roman"/>
              </a:rPr>
              <a:t>of </a:t>
            </a:r>
            <a:r>
              <a:rPr dirty="0" sz="1450" spc="-10">
                <a:latin typeface="Times New Roman"/>
                <a:cs typeface="Times New Roman"/>
              </a:rPr>
              <a:t>happiness, why </a:t>
            </a:r>
            <a:r>
              <a:rPr dirty="0" sz="1450" spc="-5">
                <a:latin typeface="Times New Roman"/>
                <a:cs typeface="Times New Roman"/>
              </a:rPr>
              <a:t>not </a:t>
            </a:r>
            <a:r>
              <a:rPr dirty="0" sz="1450" spc="-10">
                <a:latin typeface="Times New Roman"/>
                <a:cs typeface="Times New Roman"/>
              </a:rPr>
              <a:t>grasp the present and enjoy it, as </a:t>
            </a:r>
            <a:r>
              <a:rPr dirty="0" sz="1450" spc="-5">
                <a:latin typeface="Times New Roman"/>
                <a:cs typeface="Times New Roman"/>
              </a:rPr>
              <a:t>one </a:t>
            </a:r>
            <a:r>
              <a:rPr dirty="0" sz="1450" spc="-10">
                <a:latin typeface="Times New Roman"/>
                <a:cs typeface="Times New Roman"/>
              </a:rPr>
              <a:t>might enjoy  the sight </a:t>
            </a:r>
            <a:r>
              <a:rPr dirty="0" sz="1450" spc="-5">
                <a:latin typeface="Times New Roman"/>
                <a:cs typeface="Times New Roman"/>
              </a:rPr>
              <a:t>of a </a:t>
            </a:r>
            <a:r>
              <a:rPr dirty="0" sz="1450" spc="-10">
                <a:latin typeface="Times New Roman"/>
                <a:cs typeface="Times New Roman"/>
              </a:rPr>
              <a:t>glistening</a:t>
            </a:r>
            <a:r>
              <a:rPr dirty="0" sz="1450" spc="5">
                <a:latin typeface="Times New Roman"/>
                <a:cs typeface="Times New Roman"/>
              </a:rPr>
              <a:t> </a:t>
            </a:r>
            <a:r>
              <a:rPr dirty="0" sz="1450" spc="-10">
                <a:latin typeface="Times New Roman"/>
                <a:cs typeface="Times New Roman"/>
              </a:rPr>
              <a:t>soap-bubble.</a:t>
            </a:r>
            <a:endParaRPr sz="1450">
              <a:latin typeface="Times New Roman"/>
              <a:cs typeface="Times New Roman"/>
            </a:endParaRPr>
          </a:p>
          <a:p>
            <a:pPr algn="just" marL="12700" marR="6350" indent="255904">
              <a:lnSpc>
                <a:spcPts val="1730"/>
              </a:lnSpc>
              <a:spcBef>
                <a:spcPts val="790"/>
              </a:spcBef>
            </a:pPr>
            <a:r>
              <a:rPr dirty="0" sz="1450" spc="-50">
                <a:latin typeface="Times New Roman"/>
                <a:cs typeface="Times New Roman"/>
              </a:rPr>
              <a:t>Was </a:t>
            </a:r>
            <a:r>
              <a:rPr dirty="0" sz="1450" spc="-10">
                <a:latin typeface="Times New Roman"/>
                <a:cs typeface="Times New Roman"/>
              </a:rPr>
              <a:t>it </a:t>
            </a:r>
            <a:r>
              <a:rPr dirty="0" sz="1450" spc="-5">
                <a:latin typeface="Times New Roman"/>
                <a:cs typeface="Times New Roman"/>
              </a:rPr>
              <a:t>not </a:t>
            </a:r>
            <a:r>
              <a:rPr dirty="0" sz="1450" spc="-10">
                <a:latin typeface="Times New Roman"/>
                <a:cs typeface="Times New Roman"/>
              </a:rPr>
              <a:t>perhaps just possible that these images which the yearning in  my heart conjured </a:t>
            </a:r>
            <a:r>
              <a:rPr dirty="0" sz="1450" spc="-5">
                <a:latin typeface="Times New Roman"/>
                <a:cs typeface="Times New Roman"/>
              </a:rPr>
              <a:t>up </a:t>
            </a:r>
            <a:r>
              <a:rPr dirty="0" sz="1450" spc="-10">
                <a:latin typeface="Times New Roman"/>
                <a:cs typeface="Times New Roman"/>
              </a:rPr>
              <a:t>for me could turn into reality? </a:t>
            </a:r>
            <a:r>
              <a:rPr dirty="0" sz="1450" spc="-50">
                <a:latin typeface="Times New Roman"/>
                <a:cs typeface="Times New Roman"/>
              </a:rPr>
              <a:t>Was </a:t>
            </a:r>
            <a:r>
              <a:rPr dirty="0" sz="1450" spc="-10">
                <a:latin typeface="Times New Roman"/>
                <a:cs typeface="Times New Roman"/>
              </a:rPr>
              <a:t>it so absolutely  beyond the </a:t>
            </a:r>
            <a:r>
              <a:rPr dirty="0" sz="1450" spc="-5">
                <a:latin typeface="Times New Roman"/>
                <a:cs typeface="Times New Roman"/>
              </a:rPr>
              <a:t>bounds of </a:t>
            </a:r>
            <a:r>
              <a:rPr dirty="0" sz="1450" spc="-10">
                <a:latin typeface="Times New Roman"/>
                <a:cs typeface="Times New Roman"/>
              </a:rPr>
              <a:t>possibility that </a:t>
            </a:r>
            <a:r>
              <a:rPr dirty="0" sz="1450" spc="-5">
                <a:latin typeface="Times New Roman"/>
                <a:cs typeface="Times New Roman"/>
              </a:rPr>
              <a:t>I </a:t>
            </a:r>
            <a:r>
              <a:rPr dirty="0" sz="1450" spc="-10">
                <a:latin typeface="Times New Roman"/>
                <a:cs typeface="Times New Roman"/>
              </a:rPr>
              <a:t>might become famous over night? Her  equal, through reputation if </a:t>
            </a:r>
            <a:r>
              <a:rPr dirty="0" sz="1450" spc="-5">
                <a:latin typeface="Times New Roman"/>
                <a:cs typeface="Times New Roman"/>
              </a:rPr>
              <a:t>not by </a:t>
            </a:r>
            <a:r>
              <a:rPr dirty="0" sz="1450" spc="-10">
                <a:latin typeface="Times New Roman"/>
                <a:cs typeface="Times New Roman"/>
              </a:rPr>
              <a:t>birth? At least the equal </a:t>
            </a:r>
            <a:r>
              <a:rPr dirty="0" sz="1450" spc="-5">
                <a:latin typeface="Times New Roman"/>
                <a:cs typeface="Times New Roman"/>
              </a:rPr>
              <a:t>of </a:t>
            </a:r>
            <a:r>
              <a:rPr dirty="0" sz="1450" spc="-35">
                <a:latin typeface="Times New Roman"/>
                <a:cs typeface="Times New Roman"/>
              </a:rPr>
              <a:t>Dr. </a:t>
            </a:r>
            <a:r>
              <a:rPr dirty="0" sz="1450" spc="-10">
                <a:latin typeface="Times New Roman"/>
                <a:cs typeface="Times New Roman"/>
              </a:rPr>
              <a:t>Savioli? </a:t>
            </a:r>
            <a:r>
              <a:rPr dirty="0" sz="1450" spc="-5">
                <a:latin typeface="Times New Roman"/>
                <a:cs typeface="Times New Roman"/>
              </a:rPr>
              <a:t>I  thought of </a:t>
            </a:r>
            <a:r>
              <a:rPr dirty="0" sz="1450" spc="-10">
                <a:latin typeface="Times New Roman"/>
                <a:cs typeface="Times New Roman"/>
              </a:rPr>
              <a:t>Miriam's cameo. If </a:t>
            </a:r>
            <a:r>
              <a:rPr dirty="0" sz="1450" spc="-5">
                <a:latin typeface="Times New Roman"/>
                <a:cs typeface="Times New Roman"/>
              </a:rPr>
              <a:t>I </a:t>
            </a:r>
            <a:r>
              <a:rPr dirty="0" sz="1450" spc="-10">
                <a:latin typeface="Times New Roman"/>
                <a:cs typeface="Times New Roman"/>
              </a:rPr>
              <a:t>should manage to create others as fine? There  was </a:t>
            </a:r>
            <a:r>
              <a:rPr dirty="0" sz="1450" spc="-5">
                <a:latin typeface="Times New Roman"/>
                <a:cs typeface="Times New Roman"/>
              </a:rPr>
              <a:t>no doubt </a:t>
            </a:r>
            <a:r>
              <a:rPr dirty="0" sz="1450" spc="-10">
                <a:latin typeface="Times New Roman"/>
                <a:cs typeface="Times New Roman"/>
              </a:rPr>
              <a:t>that even the foremost artists </a:t>
            </a:r>
            <a:r>
              <a:rPr dirty="0" sz="1450" spc="-5">
                <a:latin typeface="Times New Roman"/>
                <a:cs typeface="Times New Roman"/>
              </a:rPr>
              <a:t>of </a:t>
            </a:r>
            <a:r>
              <a:rPr dirty="0" sz="1450" spc="-10">
                <a:latin typeface="Times New Roman"/>
                <a:cs typeface="Times New Roman"/>
              </a:rPr>
              <a:t>the past had </a:t>
            </a:r>
            <a:r>
              <a:rPr dirty="0" sz="1450" spc="-5">
                <a:latin typeface="Times New Roman"/>
                <a:cs typeface="Times New Roman"/>
              </a:rPr>
              <a:t>not </a:t>
            </a:r>
            <a:r>
              <a:rPr dirty="0" sz="1450" spc="-10">
                <a:latin typeface="Times New Roman"/>
                <a:cs typeface="Times New Roman"/>
              </a:rPr>
              <a:t>produced  anything </a:t>
            </a:r>
            <a:r>
              <a:rPr dirty="0" sz="1450" spc="-20">
                <a:latin typeface="Times New Roman"/>
                <a:cs typeface="Times New Roman"/>
              </a:rPr>
              <a:t>better.</a:t>
            </a:r>
            <a:endParaRPr sz="1450">
              <a:latin typeface="Times New Roman"/>
              <a:cs typeface="Times New Roman"/>
            </a:endParaRPr>
          </a:p>
          <a:p>
            <a:pPr algn="just" marL="12700" marR="13335" indent="255904">
              <a:lnSpc>
                <a:spcPts val="1730"/>
              </a:lnSpc>
              <a:spcBef>
                <a:spcPts val="705"/>
              </a:spcBef>
            </a:pPr>
            <a:r>
              <a:rPr dirty="0" sz="1450" spc="-10">
                <a:latin typeface="Times New Roman"/>
                <a:cs typeface="Times New Roman"/>
              </a:rPr>
              <a:t>And then, assuming </a:t>
            </a:r>
            <a:r>
              <a:rPr dirty="0" sz="1450" spc="-5">
                <a:latin typeface="Times New Roman"/>
                <a:cs typeface="Times New Roman"/>
              </a:rPr>
              <a:t>one </a:t>
            </a:r>
            <a:r>
              <a:rPr dirty="0" sz="1450" spc="-10">
                <a:latin typeface="Times New Roman"/>
                <a:cs typeface="Times New Roman"/>
              </a:rPr>
              <a:t>chance event: supposing Angelina's husband  should suddenly</a:t>
            </a:r>
            <a:r>
              <a:rPr dirty="0" sz="1450" spc="-5">
                <a:latin typeface="Times New Roman"/>
                <a:cs typeface="Times New Roman"/>
              </a:rPr>
              <a:t> </a:t>
            </a:r>
            <a:r>
              <a:rPr dirty="0" sz="1450" spc="-10">
                <a:latin typeface="Times New Roman"/>
                <a:cs typeface="Times New Roman"/>
              </a:rPr>
              <a:t>die?</a:t>
            </a:r>
            <a:endParaRPr sz="1450">
              <a:latin typeface="Times New Roman"/>
              <a:cs typeface="Times New Roman"/>
            </a:endParaRPr>
          </a:p>
          <a:p>
            <a:pPr algn="just" marL="12700" marR="7620" indent="255904">
              <a:lnSpc>
                <a:spcPts val="1730"/>
              </a:lnSpc>
              <a:spcBef>
                <a:spcPts val="790"/>
              </a:spcBef>
            </a:pPr>
            <a:r>
              <a:rPr dirty="0" sz="1450" spc="-5">
                <a:latin typeface="Times New Roman"/>
                <a:cs typeface="Times New Roman"/>
              </a:rPr>
              <a:t>I </a:t>
            </a:r>
            <a:r>
              <a:rPr dirty="0" sz="1450" spc="-10">
                <a:latin typeface="Times New Roman"/>
                <a:cs typeface="Times New Roman"/>
              </a:rPr>
              <a:t>felt </a:t>
            </a:r>
            <a:r>
              <a:rPr dirty="0" sz="1450" spc="-5">
                <a:latin typeface="Times New Roman"/>
                <a:cs typeface="Times New Roman"/>
              </a:rPr>
              <a:t>hot </a:t>
            </a:r>
            <a:r>
              <a:rPr dirty="0" sz="1450" spc="-10">
                <a:latin typeface="Times New Roman"/>
                <a:cs typeface="Times New Roman"/>
              </a:rPr>
              <a:t>and cold all </a:t>
            </a:r>
            <a:r>
              <a:rPr dirty="0" sz="1450" spc="-25">
                <a:latin typeface="Times New Roman"/>
                <a:cs typeface="Times New Roman"/>
              </a:rPr>
              <a:t>over. </a:t>
            </a:r>
            <a:r>
              <a:rPr dirty="0" sz="1450" spc="-10">
                <a:latin typeface="Times New Roman"/>
                <a:cs typeface="Times New Roman"/>
              </a:rPr>
              <a:t>One tiny chance event and my desire, my most  audacious desire, could turn into </a:t>
            </a:r>
            <a:r>
              <a:rPr dirty="0" sz="1450" spc="-20">
                <a:latin typeface="Times New Roman"/>
                <a:cs typeface="Times New Roman"/>
              </a:rPr>
              <a:t>reality. </a:t>
            </a:r>
            <a:r>
              <a:rPr dirty="0" sz="1450" spc="-10">
                <a:latin typeface="Times New Roman"/>
                <a:cs typeface="Times New Roman"/>
              </a:rPr>
              <a:t>Happiness </a:t>
            </a:r>
            <a:r>
              <a:rPr dirty="0" sz="1450" spc="-5">
                <a:latin typeface="Times New Roman"/>
                <a:cs typeface="Times New Roman"/>
              </a:rPr>
              <a:t>hung by a </a:t>
            </a:r>
            <a:r>
              <a:rPr dirty="0" sz="1450" spc="-10">
                <a:latin typeface="Times New Roman"/>
                <a:cs typeface="Times New Roman"/>
              </a:rPr>
              <a:t>thin thread  which could break at any moment, letting it fall into my lap like </a:t>
            </a:r>
            <a:r>
              <a:rPr dirty="0" sz="1450" spc="-5">
                <a:latin typeface="Times New Roman"/>
                <a:cs typeface="Times New Roman"/>
              </a:rPr>
              <a:t>a </a:t>
            </a:r>
            <a:r>
              <a:rPr dirty="0" sz="1450" spc="-10">
                <a:latin typeface="Times New Roman"/>
                <a:cs typeface="Times New Roman"/>
              </a:rPr>
              <a:t>ripe fruit.  Had </a:t>
            </a:r>
            <a:r>
              <a:rPr dirty="0" sz="1450" spc="-5">
                <a:latin typeface="Times New Roman"/>
                <a:cs typeface="Times New Roman"/>
              </a:rPr>
              <a:t>not </a:t>
            </a:r>
            <a:r>
              <a:rPr dirty="0" sz="1450" spc="-10">
                <a:latin typeface="Times New Roman"/>
                <a:cs typeface="Times New Roman"/>
              </a:rPr>
              <a:t>things happened to me which were </a:t>
            </a:r>
            <a:r>
              <a:rPr dirty="0" sz="1450" spc="-5">
                <a:latin typeface="Times New Roman"/>
                <a:cs typeface="Times New Roman"/>
              </a:rPr>
              <a:t>a </a:t>
            </a:r>
            <a:r>
              <a:rPr dirty="0" sz="1450" spc="-10">
                <a:latin typeface="Times New Roman"/>
                <a:cs typeface="Times New Roman"/>
              </a:rPr>
              <a:t>thousand times more  miraculous? Things whose very existence humanity did </a:t>
            </a:r>
            <a:r>
              <a:rPr dirty="0" sz="1450" spc="-5">
                <a:latin typeface="Times New Roman"/>
                <a:cs typeface="Times New Roman"/>
              </a:rPr>
              <a:t>not </a:t>
            </a:r>
            <a:r>
              <a:rPr dirty="0" sz="1450" spc="-10">
                <a:latin typeface="Times New Roman"/>
                <a:cs typeface="Times New Roman"/>
              </a:rPr>
              <a:t>even</a:t>
            </a:r>
            <a:r>
              <a:rPr dirty="0" sz="1450" spc="70">
                <a:latin typeface="Times New Roman"/>
                <a:cs typeface="Times New Roman"/>
              </a:rPr>
              <a:t> </a:t>
            </a:r>
            <a:r>
              <a:rPr dirty="0" sz="1450" spc="-10">
                <a:latin typeface="Times New Roman"/>
                <a:cs typeface="Times New Roman"/>
              </a:rPr>
              <a:t>suspect?</a:t>
            </a:r>
            <a:endParaRPr sz="1450">
              <a:latin typeface="Times New Roman"/>
              <a:cs typeface="Times New Roman"/>
            </a:endParaRPr>
          </a:p>
          <a:p>
            <a:pPr algn="just" marL="12700" marR="8890" indent="255904">
              <a:lnSpc>
                <a:spcPts val="1730"/>
              </a:lnSpc>
              <a:spcBef>
                <a:spcPts val="785"/>
              </a:spcBef>
            </a:pPr>
            <a:r>
              <a:rPr dirty="0" sz="1450" spc="-50">
                <a:latin typeface="Times New Roman"/>
                <a:cs typeface="Times New Roman"/>
              </a:rPr>
              <a:t>Was </a:t>
            </a:r>
            <a:r>
              <a:rPr dirty="0" sz="1450" spc="-10">
                <a:latin typeface="Times New Roman"/>
                <a:cs typeface="Times New Roman"/>
              </a:rPr>
              <a:t>it </a:t>
            </a:r>
            <a:r>
              <a:rPr dirty="0" sz="1450" spc="-5">
                <a:latin typeface="Times New Roman"/>
                <a:cs typeface="Times New Roman"/>
              </a:rPr>
              <a:t>not a </a:t>
            </a:r>
            <a:r>
              <a:rPr dirty="0" sz="1450" spc="-10">
                <a:latin typeface="Times New Roman"/>
                <a:cs typeface="Times New Roman"/>
              </a:rPr>
              <a:t>miracle that, in </a:t>
            </a:r>
            <a:r>
              <a:rPr dirty="0" sz="1450" spc="-5">
                <a:latin typeface="Times New Roman"/>
                <a:cs typeface="Times New Roman"/>
              </a:rPr>
              <a:t>a </a:t>
            </a:r>
            <a:r>
              <a:rPr dirty="0" sz="1450" spc="-10">
                <a:latin typeface="Times New Roman"/>
                <a:cs typeface="Times New Roman"/>
              </a:rPr>
              <a:t>few short weeks, creative powers had  awoken within me which lifted my work to </a:t>
            </a:r>
            <a:r>
              <a:rPr dirty="0" sz="1450" spc="-5">
                <a:latin typeface="Times New Roman"/>
                <a:cs typeface="Times New Roman"/>
              </a:rPr>
              <a:t>a </a:t>
            </a:r>
            <a:r>
              <a:rPr dirty="0" sz="1450" spc="-10">
                <a:latin typeface="Times New Roman"/>
                <a:cs typeface="Times New Roman"/>
              </a:rPr>
              <a:t>far higher level, far above the  commonplace?</a:t>
            </a:r>
            <a:endParaRPr sz="1450">
              <a:latin typeface="Times New Roman"/>
              <a:cs typeface="Times New Roman"/>
            </a:endParaRPr>
          </a:p>
          <a:p>
            <a:pPr algn="just" marL="268605">
              <a:lnSpc>
                <a:spcPct val="100000"/>
              </a:lnSpc>
              <a:spcBef>
                <a:spcPts val="650"/>
              </a:spcBef>
            </a:pPr>
            <a:r>
              <a:rPr dirty="0" sz="1450" spc="-10">
                <a:latin typeface="Times New Roman"/>
                <a:cs typeface="Times New Roman"/>
              </a:rPr>
              <a:t>And this was only the</a:t>
            </a:r>
            <a:r>
              <a:rPr dirty="0" sz="1450" spc="15">
                <a:latin typeface="Times New Roman"/>
                <a:cs typeface="Times New Roman"/>
              </a:rPr>
              <a:t> </a:t>
            </a:r>
            <a:r>
              <a:rPr dirty="0" sz="1450" spc="-10">
                <a:latin typeface="Times New Roman"/>
                <a:cs typeface="Times New Roman"/>
              </a:rPr>
              <a:t>beginning!</a:t>
            </a:r>
            <a:endParaRPr sz="14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Gustav Meyrink</dc:creator>
  <dc:title>The Golem</dc:title>
  <dcterms:created xsi:type="dcterms:W3CDTF">2021-02-04T15:10:37Z</dcterms:created>
  <dcterms:modified xsi:type="dcterms:W3CDTF">2021-02-04T15:10:37Z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2019-05-17T00:00:00Z</vt:filetime>
  </property>
  <property fmtid="{D5CDD505-2E9C-101B-9397-08002B2CF9AE}" pid="3" name="Creator">
    <vt:lpwstr>calibre 2.53.0 [http://calibre-ebook.com]</vt:lpwstr>
  </property>
  <property fmtid="{D5CDD505-2E9C-101B-9397-08002B2CF9AE}" pid="4" name="LastSaved">
    <vt:filetime>2019-05-17T00:00:00Z</vt:filetime>
  </property>
</Properties>
</file>